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4" r:id="rId5"/>
    <p:sldId id="265" r:id="rId6"/>
    <p:sldId id="271" r:id="rId7"/>
    <p:sldId id="272" r:id="rId8"/>
    <p:sldId id="273" r:id="rId9"/>
    <p:sldId id="266" r:id="rId10"/>
    <p:sldId id="267" r:id="rId11"/>
    <p:sldId id="268" r:id="rId12"/>
    <p:sldId id="269" r:id="rId13"/>
    <p:sldId id="270" r:id="rId14"/>
    <p:sldId id="257" r:id="rId15"/>
    <p:sldId id="26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8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DCD3D-3D6F-4A4C-A3F6-77579691C136}" type="datetimeFigureOut">
              <a:rPr lang="en-AU" smtClean="0"/>
              <a:pPr/>
              <a:t>3/12/2015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7703C-C15C-4D7B-9755-1FA01A00DD0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3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B2CC3-6B11-459E-994A-D1862D5B0F91}" type="datetime1">
              <a:rPr lang="en-US" smtClean="0"/>
              <a:pPr>
                <a:defRPr/>
              </a:pPr>
              <a:t>12/3/2015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E52FD-A3DE-49C6-8019-E3655DCBCA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2521C-7BAD-4B76-9D70-968F269770C1}" type="datetime1">
              <a:rPr lang="en-US" smtClean="0"/>
              <a:pPr>
                <a:defRPr/>
              </a:pPr>
              <a:t>12/3/2015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02125-ABEC-4E7B-B6DF-EC5A5340267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2C5A-CCC4-4070-8AEB-2C31D9FC05D0}" type="datetime1">
              <a:rPr lang="en-US" smtClean="0"/>
              <a:pPr>
                <a:defRPr/>
              </a:pPr>
              <a:t>12/3/2015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B8303-1974-47B9-A1A2-A930A7AA5A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0218D-A3FD-4046-B345-7817C6D47B1B}" type="datetime1">
              <a:rPr lang="en-US" smtClean="0"/>
              <a:pPr>
                <a:defRPr/>
              </a:pPr>
              <a:t>12/3/2015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96F50-5667-4F4D-97D9-139482EFD6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13950-AF7E-4A73-9FD5-4ACF491CB280}" type="datetime1">
              <a:rPr lang="en-US" smtClean="0"/>
              <a:pPr>
                <a:defRPr/>
              </a:pPr>
              <a:t>12/3/2015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40F50-8C26-4110-8921-25EE3484DB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5904D-328F-45EF-A31D-6D37CDEC1819}" type="datetime1">
              <a:rPr lang="en-US" smtClean="0"/>
              <a:pPr>
                <a:defRPr/>
              </a:pPr>
              <a:t>12/3/2015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EEB6-BBD1-4809-88CB-1C86E775E9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D7F97-BED9-4BA7-9369-A0565FBBCDCC}" type="datetime1">
              <a:rPr lang="en-US" smtClean="0"/>
              <a:pPr>
                <a:defRPr/>
              </a:pPr>
              <a:t>12/3/2015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C5CF8-B50F-40D0-BD81-2A1ACDCBB8B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F1142-D9E9-4D9C-BE3C-D3E49E69D48D}" type="datetime1">
              <a:rPr lang="en-US" smtClean="0"/>
              <a:pPr>
                <a:defRPr/>
              </a:pPr>
              <a:t>12/3/2015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009ED-8D83-4842-9B98-F757AC23ED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A21CF-6841-458B-B865-AA5EB750ABD1}" type="datetime1">
              <a:rPr lang="en-US" smtClean="0"/>
              <a:pPr>
                <a:defRPr/>
              </a:pPr>
              <a:t>12/3/2015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EF6BA-1E43-4F8C-91BF-C16EC66C75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E293E-ED8B-4C39-A7FE-C601DF0C5250}" type="datetime1">
              <a:rPr lang="en-US" smtClean="0"/>
              <a:pPr>
                <a:defRPr/>
              </a:pPr>
              <a:t>12/3/2015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766BA-D7FA-4E7F-ADC4-A93990AC5D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2C162-3DBA-4A3A-A2DD-325BA1CECFAA}" type="datetime1">
              <a:rPr lang="en-US" smtClean="0"/>
              <a:pPr>
                <a:defRPr/>
              </a:pPr>
              <a:t>12/3/2015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F9FD9-B402-44A7-81E1-0AECCC3BE3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749E61-452C-4EF3-8D94-872A2CC1FA97}" type="datetime1">
              <a:rPr lang="en-US" smtClean="0"/>
              <a:pPr>
                <a:defRPr/>
              </a:pPr>
              <a:t>12/3/2015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09ABEB-1AD6-4672-B61D-0D9843D19A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readingcraze.com/wp-content/uploads/2013/02/binary-code-63529_6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276872"/>
            <a:ext cx="4752528" cy="335647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2000"/>
              </a:srgbClr>
            </a:outerShdw>
          </a:effectLst>
        </p:spPr>
      </p:pic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152128"/>
          </a:xfrm>
        </p:spPr>
        <p:txBody>
          <a:bodyPr/>
          <a:lstStyle/>
          <a:p>
            <a:pPr eaLnBrk="1" hangingPunct="1"/>
            <a:r>
              <a:rPr lang="en-AU" sz="3200" i="1" dirty="0" smtClean="0"/>
              <a:t>VCE IT Theory Slideshows by Mark Kelly</a:t>
            </a:r>
            <a:br>
              <a:rPr lang="en-AU" sz="3200" i="1" dirty="0" smtClean="0"/>
            </a:br>
            <a:r>
              <a:rPr lang="en-AU" sz="2000" i="1" dirty="0" smtClean="0"/>
              <a:t>2016-2019 </a:t>
            </a:r>
            <a:r>
              <a:rPr lang="en-AU" sz="2000" i="1" smtClean="0"/>
              <a:t>study design</a:t>
            </a:r>
            <a:endParaRPr lang="en-AU" sz="3200" dirty="0" smtClean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6309320"/>
            <a:ext cx="6400800" cy="36004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1600" dirty="0" smtClean="0">
                <a:solidFill>
                  <a:schemeClr val="tx1"/>
                </a:solidFill>
              </a:rPr>
              <a:t>By Mark Kelly, vceit.com, </a:t>
            </a:r>
            <a:r>
              <a:rPr lang="en-US" sz="1600" dirty="0" smtClean="0">
                <a:solidFill>
                  <a:schemeClr val="tx1"/>
                </a:solidFill>
              </a:rPr>
              <a:t>mark@vceit.com</a:t>
            </a:r>
            <a:endParaRPr lang="en-AU" sz="16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1268760"/>
            <a:ext cx="8018090" cy="864096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b="1" i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Design tools: Mock-ups</a:t>
            </a:r>
            <a:endParaRPr lang="en-AU" sz="3200" b="1" i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Notched Right Arrow 6">
            <a:hlinkClick r:id="rId4" action="ppaction://hlinksldjump"/>
          </p:cNvPr>
          <p:cNvSpPr/>
          <p:nvPr/>
        </p:nvSpPr>
        <p:spPr>
          <a:xfrm>
            <a:off x="3707904" y="5805264"/>
            <a:ext cx="1512168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</a:t>
            </a:r>
            <a:endParaRPr lang="en-A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Content Placeholder 3" descr="mocku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938" y="-7938"/>
            <a:ext cx="5214937" cy="6892926"/>
          </a:xfrm>
        </p:spPr>
      </p:pic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6286500" y="1071563"/>
            <a:ext cx="22860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3200"/>
              <a:t>This </a:t>
            </a:r>
            <a:r>
              <a:rPr lang="en-AU" altLang="en-US" sz="3200" smtClean="0"/>
              <a:t>mock-up </a:t>
            </a:r>
            <a:r>
              <a:rPr lang="en-AU" altLang="en-US" sz="3200"/>
              <a:t>plans out content, layout and 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6237312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0" y="5733256"/>
            <a:ext cx="2677988" cy="50405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</a:t>
            </a:r>
            <a:r>
              <a:rPr lang="en-US" smtClean="0"/>
              <a:t>2015-2019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Mark </a:t>
            </a:r>
            <a:r>
              <a:rPr lang="en-US" dirty="0" smtClean="0"/>
              <a:t>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557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525963"/>
          </a:xfrm>
        </p:spPr>
        <p:txBody>
          <a:bodyPr/>
          <a:lstStyle/>
          <a:p>
            <a:r>
              <a:rPr lang="en-AU" altLang="en-US" smtClean="0"/>
              <a:t>Don’t </a:t>
            </a:r>
            <a:r>
              <a:rPr lang="en-AU" altLang="en-US" smtClean="0"/>
              <a:t>repeat yourself endlessly: summarise.  E.g</a:t>
            </a:r>
            <a:r>
              <a:rPr lang="en-AU" altLang="en-US" smtClean="0"/>
              <a:t>. </a:t>
            </a:r>
            <a:endParaRPr lang="en-AU" altLang="en-US" smtClean="0"/>
          </a:p>
          <a:p>
            <a:pPr lvl="1"/>
            <a:r>
              <a:rPr lang="en-AU" altLang="en-US" i="1" smtClean="0"/>
              <a:t>All </a:t>
            </a:r>
            <a:r>
              <a:rPr lang="en-AU" altLang="en-US" i="1" smtClean="0"/>
              <a:t>body </a:t>
            </a:r>
            <a:r>
              <a:rPr lang="en-AU" altLang="en-US" i="1" smtClean="0"/>
              <a:t>text </a:t>
            </a:r>
            <a:r>
              <a:rPr lang="en-AU" altLang="en-US" i="1" smtClean="0"/>
              <a:t>is black 12pt Arial, fully justified.  </a:t>
            </a:r>
          </a:p>
          <a:p>
            <a:pPr lvl="1"/>
            <a:r>
              <a:rPr lang="en-AU" altLang="en-US" i="1" smtClean="0"/>
              <a:t>Every Heading 1 is 18pt TNR.</a:t>
            </a:r>
          </a:p>
          <a:p>
            <a:pPr lvl="1"/>
            <a:r>
              <a:rPr lang="en-AU" altLang="en-US" i="1" smtClean="0"/>
              <a:t>All </a:t>
            </a:r>
            <a:r>
              <a:rPr lang="en-AU" altLang="en-US" i="1" smtClean="0"/>
              <a:t>links </a:t>
            </a:r>
            <a:r>
              <a:rPr lang="en-AU" altLang="en-US" i="1" smtClean="0"/>
              <a:t>are </a:t>
            </a:r>
            <a:r>
              <a:rPr lang="en-AU" altLang="en-US" i="1" smtClean="0"/>
              <a:t>underlined, blue</a:t>
            </a:r>
            <a:r>
              <a:rPr lang="en-AU" altLang="en-US" i="1" smtClean="0"/>
              <a:t>.  </a:t>
            </a:r>
            <a:endParaRPr lang="en-AU" altLang="en-US" i="1" smtClean="0"/>
          </a:p>
          <a:p>
            <a:pPr lvl="1"/>
            <a:r>
              <a:rPr lang="en-AU" altLang="en-US" i="1" smtClean="0"/>
              <a:t>All </a:t>
            </a:r>
            <a:r>
              <a:rPr lang="en-AU" altLang="en-US" i="1" smtClean="0"/>
              <a:t>tables have invisible borders except for the </a:t>
            </a:r>
            <a:r>
              <a:rPr lang="en-AU" altLang="en-US" i="1" smtClean="0"/>
              <a:t>pets </a:t>
            </a:r>
            <a:r>
              <a:rPr lang="en-AU" altLang="en-US" i="1" smtClean="0"/>
              <a:t>table</a:t>
            </a:r>
            <a:endParaRPr lang="en-AU" altLang="en-US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3508" y="404664"/>
            <a:ext cx="8856984" cy="77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Features of mock-ups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479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Does not need to be 100% specific.  E.g. can specify a “fancy font, big, blue” or “picture of a cat”.</a:t>
            </a:r>
          </a:p>
          <a:p>
            <a:r>
              <a:rPr lang="en-AU" altLang="en-US" smtClean="0"/>
              <a:t>Include </a:t>
            </a:r>
            <a:r>
              <a:rPr lang="en-AU" altLang="en-US" b="1" smtClean="0"/>
              <a:t>content</a:t>
            </a:r>
            <a:r>
              <a:rPr lang="en-AU" altLang="en-US" smtClean="0"/>
              <a:t> information (what a text block is talking about; what a picture should show)</a:t>
            </a:r>
          </a:p>
          <a:p>
            <a:endParaRPr lang="en-AU" altLang="en-US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3508" y="404664"/>
            <a:ext cx="8856984" cy="77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Features of mock-ups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126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00063" y="1071563"/>
            <a:ext cx="8229600" cy="2214562"/>
          </a:xfrm>
        </p:spPr>
        <p:txBody>
          <a:bodyPr/>
          <a:lstStyle/>
          <a:p>
            <a:r>
              <a:rPr lang="en-AU" altLang="en-US" smtClean="0"/>
              <a:t>The exact </a:t>
            </a:r>
            <a:r>
              <a:rPr lang="en-AU" altLang="en-US" smtClean="0"/>
              <a:t>wording </a:t>
            </a:r>
            <a:r>
              <a:rPr lang="en-AU" altLang="en-US" smtClean="0"/>
              <a:t>of </a:t>
            </a:r>
            <a:r>
              <a:rPr lang="en-AU" altLang="en-US" smtClean="0"/>
              <a:t>body text is not </a:t>
            </a:r>
            <a:r>
              <a:rPr lang="en-AU" altLang="en-US" smtClean="0"/>
              <a:t>needed</a:t>
            </a:r>
            <a:r>
              <a:rPr lang="en-AU" altLang="en-US" smtClean="0"/>
              <a:t>.  </a:t>
            </a:r>
            <a:endParaRPr lang="en-AU" altLang="en-US" smtClean="0"/>
          </a:p>
          <a:p>
            <a:r>
              <a:rPr lang="en-AU" altLang="en-US" smtClean="0"/>
              <a:t>Include text of headings </a:t>
            </a:r>
            <a:r>
              <a:rPr lang="en-AU" altLang="en-US" smtClean="0"/>
              <a:t>to identify contents of the text (e.g. </a:t>
            </a:r>
            <a:r>
              <a:rPr lang="en-AU" altLang="en-US" i="1" smtClean="0"/>
              <a:t>Why dogs are good pets</a:t>
            </a:r>
            <a:r>
              <a:rPr lang="en-AU" altLang="en-US" smtClean="0"/>
              <a:t>”)</a:t>
            </a:r>
          </a:p>
          <a:p>
            <a:r>
              <a:rPr lang="en-AU" altLang="en-US" smtClean="0"/>
              <a:t>Do </a:t>
            </a:r>
            <a:r>
              <a:rPr lang="en-AU" altLang="en-US" b="1" smtClean="0"/>
              <a:t>not</a:t>
            </a:r>
            <a:r>
              <a:rPr lang="en-AU" altLang="en-US" smtClean="0"/>
              <a:t> produce a uselessly </a:t>
            </a:r>
            <a:r>
              <a:rPr lang="en-AU" altLang="en-US" smtClean="0"/>
              <a:t>vague </a:t>
            </a:r>
            <a:r>
              <a:rPr lang="en-AU" altLang="en-US" smtClean="0"/>
              <a:t>mock-up…</a:t>
            </a:r>
            <a:endParaRPr lang="en-AU" altLang="en-US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187624" y="3717032"/>
            <a:ext cx="3571875" cy="2857500"/>
            <a:chOff x="1000125" y="3429000"/>
            <a:chExt cx="3571875" cy="2857500"/>
          </a:xfrm>
        </p:grpSpPr>
        <p:sp>
          <p:nvSpPr>
            <p:cNvPr id="4" name="Rectangle 3"/>
            <p:cNvSpPr/>
            <p:nvPr/>
          </p:nvSpPr>
          <p:spPr>
            <a:xfrm>
              <a:off x="1000125" y="3429000"/>
              <a:ext cx="3571875" cy="2857500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43000" y="3643313"/>
              <a:ext cx="3286125" cy="36988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dirty="0">
                  <a:latin typeface="Arial" charset="0"/>
                  <a:cs typeface="Arial" charset="0"/>
                </a:rPr>
                <a:t>heading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43250" y="4143375"/>
              <a:ext cx="1285875" cy="1071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dirty="0">
                  <a:solidFill>
                    <a:schemeClr val="tx1"/>
                  </a:solidFill>
                </a:rPr>
                <a:t>picture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4143375"/>
              <a:ext cx="1714500" cy="20716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43250" y="5286375"/>
              <a:ext cx="1285875" cy="9286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4345" name="TextBox 8"/>
          <p:cNvSpPr txBox="1">
            <a:spLocks noChangeArrowheads="1"/>
          </p:cNvSpPr>
          <p:nvPr/>
        </p:nvSpPr>
        <p:spPr bwMode="auto">
          <a:xfrm>
            <a:off x="4929188" y="4643438"/>
            <a:ext cx="3429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000" i="1"/>
              <a:t>This sort of design is a waste of time.  </a:t>
            </a:r>
          </a:p>
          <a:p>
            <a:pPr eaLnBrk="1" hangingPunct="1"/>
            <a:r>
              <a:rPr lang="en-AU" altLang="en-US" sz="2000" i="1"/>
              <a:t>No-one could work out what needs to go on this page.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86371" y="293465"/>
            <a:ext cx="8856984" cy="77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Features of mock-ups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6596588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9712" y="6596588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468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/>
              <a:t>Mark Kelly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/>
              <a:t>mark@vceit.com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/>
              <a:t>vceit.com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dirty="0" smtClean="0"/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1400" dirty="0">
                <a:latin typeface="Calibri" pitchFamily="34" charset="0"/>
              </a:rPr>
              <a:t>These slideshows may be freely used, modified or distributed by teachers and students </a:t>
            </a:r>
            <a:r>
              <a:rPr lang="en-AU" sz="1400" dirty="0" smtClean="0">
                <a:latin typeface="Calibri" pitchFamily="34" charset="0"/>
              </a:rPr>
              <a:t>anywhere</a:t>
            </a:r>
            <a:endParaRPr lang="en-AU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but</a:t>
            </a:r>
            <a:endParaRPr lang="en-AU" sz="1400" dirty="0">
              <a:latin typeface="Calibri" pitchFamily="34" charset="0"/>
            </a:endParaRPr>
          </a:p>
          <a:p>
            <a:pPr algn="ctr"/>
            <a:r>
              <a:rPr lang="en-AU" sz="1400" dirty="0" smtClean="0">
                <a:latin typeface="Calibri" pitchFamily="34" charset="0"/>
              </a:rPr>
              <a:t>they </a:t>
            </a:r>
            <a:r>
              <a:rPr lang="en-AU" sz="1400" dirty="0">
                <a:latin typeface="Calibri" pitchFamily="34" charset="0"/>
              </a:rPr>
              <a:t>may </a:t>
            </a:r>
            <a:r>
              <a:rPr lang="en-AU" sz="1400" b="1" dirty="0">
                <a:latin typeface="Calibri" pitchFamily="34" charset="0"/>
              </a:rPr>
              <a:t>NOT</a:t>
            </a:r>
            <a:r>
              <a:rPr lang="en-AU" sz="1400" dirty="0">
                <a:latin typeface="Calibri" pitchFamily="34" charset="0"/>
              </a:rPr>
              <a:t> be sold</a:t>
            </a:r>
            <a:r>
              <a:rPr lang="en-AU" sz="1400" dirty="0" smtClean="0">
                <a:latin typeface="Calibri" pitchFamily="34" charset="0"/>
              </a:rPr>
              <a:t>.</a:t>
            </a:r>
          </a:p>
          <a:p>
            <a:pPr algn="ctr"/>
            <a:r>
              <a:rPr lang="en-AU" sz="1400" dirty="0" smtClean="0">
                <a:latin typeface="Calibri" pitchFamily="34" charset="0"/>
              </a:rPr>
              <a:t>they </a:t>
            </a:r>
            <a:r>
              <a:rPr lang="en-AU" sz="1400" dirty="0">
                <a:latin typeface="Calibri" pitchFamily="34" charset="0"/>
              </a:rPr>
              <a:t>must </a:t>
            </a:r>
            <a:r>
              <a:rPr lang="en-AU" sz="1400" b="1" dirty="0">
                <a:latin typeface="Calibri" pitchFamily="34" charset="0"/>
              </a:rPr>
              <a:t>NOT</a:t>
            </a:r>
            <a:r>
              <a:rPr lang="en-AU" sz="1400" dirty="0">
                <a:latin typeface="Calibri" pitchFamily="34" charset="0"/>
              </a:rPr>
              <a:t> be redistributed if you modify them</a:t>
            </a:r>
            <a:r>
              <a:rPr lang="en-AU" sz="1400" dirty="0" smtClean="0">
                <a:latin typeface="Calibri" pitchFamily="34" charset="0"/>
              </a:rPr>
              <a:t>.</a:t>
            </a:r>
          </a:p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/>
              <a:t>This is not a VCAA publication and does not speak for VCAA.</a:t>
            </a:r>
            <a:endParaRPr lang="en-AU" sz="1400" dirty="0"/>
          </a:p>
          <a:p>
            <a:pPr algn="ctr"/>
            <a:r>
              <a:rPr lang="en-US" sz="1400" dirty="0" smtClean="0">
                <a:latin typeface="+mn-lt"/>
              </a:rPr>
              <a:t>Portions (e.g. exam questions, study design extracts, glossary terms) may be copyright </a:t>
            </a:r>
            <a:r>
              <a:rPr lang="en-AU" sz="1400" dirty="0">
                <a:latin typeface="+mn-lt"/>
              </a:rPr>
              <a:t>Victorian Curriculum and Assessment </a:t>
            </a:r>
            <a:r>
              <a:rPr lang="en-AU" sz="1400" dirty="0" smtClean="0">
                <a:latin typeface="+mn-lt"/>
              </a:rPr>
              <a:t>Authority and are used with permission for educational purposes. </a:t>
            </a:r>
            <a:r>
              <a:rPr lang="en-AU" sz="1400" i="1" dirty="0" smtClean="0">
                <a:latin typeface="+mn-lt"/>
              </a:rPr>
              <a:t>Thanks, guys!</a:t>
            </a:r>
          </a:p>
          <a:p>
            <a:pPr algn="ctr"/>
            <a:r>
              <a:rPr lang="en-US" dirty="0" smtClean="0">
                <a:latin typeface="Calibri" pitchFamily="34" charset="0"/>
              </a:rPr>
              <a:t> 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VCE IT THEORY SLIDESHOWS</a:t>
            </a:r>
            <a:b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AU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2016-2019 study design</a:t>
            </a:r>
            <a:endParaRPr lang="en-A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55776" y="6381328"/>
            <a:ext cx="4392488" cy="3600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 smtClean="0"/>
          </a:p>
          <a:p>
            <a:pPr>
              <a:defRPr/>
            </a:pPr>
            <a:endParaRPr lang="en-A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THANKS!</a:t>
            </a:r>
            <a:endParaRPr lang="en-AU" sz="6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864096"/>
          </a:xfrm>
        </p:spPr>
        <p:txBody>
          <a:bodyPr/>
          <a:lstStyle/>
          <a:p>
            <a:pPr algn="ctr">
              <a:buNone/>
            </a:pPr>
            <a:r>
              <a:rPr lang="en-US" sz="2400" dirty="0" smtClean="0"/>
              <a:t>Because you’ve been so good, here’s a picture you can look at</a:t>
            </a:r>
          </a:p>
          <a:p>
            <a:pPr algn="ctr">
              <a:buNone/>
            </a:pPr>
            <a:r>
              <a:rPr lang="en-US" sz="1800" dirty="0" smtClean="0"/>
              <a:t>while your teacher works out what to do next</a:t>
            </a:r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Visit vceit.com for more goodies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142471" cy="401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1224136"/>
          </a:xfrm>
        </p:spPr>
        <p:txBody>
          <a:bodyPr/>
          <a:lstStyle/>
          <a:p>
            <a:r>
              <a:rPr lang="en-AU" smtClean="0"/>
              <a:t>Purpose of a mock-up</a:t>
            </a:r>
            <a:endParaRPr lang="en-AU" dirty="0" smtClean="0"/>
          </a:p>
          <a:p>
            <a:r>
              <a:rPr lang="en-US" smtClean="0"/>
              <a:t>Features</a:t>
            </a:r>
            <a:r>
              <a:rPr lang="en-AU"/>
              <a:t> of </a:t>
            </a:r>
            <a:r>
              <a:rPr lang="en-AU"/>
              <a:t>a </a:t>
            </a:r>
            <a:r>
              <a:rPr lang="en-AU" smtClean="0"/>
              <a:t>good mock-up</a:t>
            </a:r>
            <a:endParaRPr lang="en-US" dirty="0" smtClean="0"/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2924944"/>
            <a:ext cx="4381500" cy="32575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Purpose of mock-ups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r>
              <a:rPr lang="en-US" sz="3600" smtClean="0"/>
              <a:t>Mock-ups are design tools</a:t>
            </a:r>
          </a:p>
          <a:p>
            <a:r>
              <a:rPr lang="en-US" sz="3600" smtClean="0"/>
              <a:t>They design the </a:t>
            </a:r>
            <a:r>
              <a:rPr lang="en-US" sz="3600" i="1" smtClean="0"/>
              <a:t>appearance</a:t>
            </a:r>
            <a:r>
              <a:rPr lang="en-US" sz="3600" smtClean="0"/>
              <a:t> of a solution</a:t>
            </a:r>
          </a:p>
          <a:p>
            <a:pPr lvl="1"/>
            <a:r>
              <a:rPr lang="en-US" sz="3600" smtClean="0"/>
              <a:t>screen displays</a:t>
            </a:r>
          </a:p>
          <a:p>
            <a:pPr lvl="1"/>
            <a:r>
              <a:rPr lang="en-US" sz="3600" smtClean="0"/>
              <a:t>software interfaces</a:t>
            </a:r>
          </a:p>
          <a:p>
            <a:pPr lvl="1"/>
            <a:r>
              <a:rPr lang="en-US" sz="3600" smtClean="0"/>
              <a:t>printed output</a:t>
            </a:r>
          </a:p>
          <a:p>
            <a:r>
              <a:rPr lang="en-US" sz="3600" smtClean="0"/>
              <a:t>Often used as design ideas for a client to approve</a:t>
            </a:r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Features of mock-ups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160240"/>
          </a:xfrm>
        </p:spPr>
        <p:txBody>
          <a:bodyPr/>
          <a:lstStyle/>
          <a:p>
            <a:r>
              <a:rPr lang="en-US" smtClean="0"/>
              <a:t>Often drawn by hand (especially in VCAA SACs and always in exams)</a:t>
            </a:r>
          </a:p>
          <a:p>
            <a:r>
              <a:rPr lang="en-US" smtClean="0"/>
              <a:t>Can be created with software (e.g. Balsamiq) or online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429000"/>
            <a:ext cx="3810000" cy="2847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76" y="3360596"/>
            <a:ext cx="154817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00063" y="1214438"/>
            <a:ext cx="8229600" cy="4525962"/>
          </a:xfrm>
        </p:spPr>
        <p:txBody>
          <a:bodyPr/>
          <a:lstStyle/>
          <a:p>
            <a:r>
              <a:rPr lang="en-AU" altLang="en-US" smtClean="0"/>
              <a:t>A sort of “photographic” representation of what </a:t>
            </a:r>
            <a:r>
              <a:rPr lang="en-AU" altLang="en-US" smtClean="0"/>
              <a:t>a </a:t>
            </a:r>
            <a:r>
              <a:rPr lang="en-AU" altLang="en-US" smtClean="0"/>
              <a:t>printout </a:t>
            </a:r>
            <a:r>
              <a:rPr lang="en-AU" altLang="en-US" smtClean="0"/>
              <a:t>or a screen will look like</a:t>
            </a:r>
          </a:p>
          <a:p>
            <a:r>
              <a:rPr lang="en-AU" altLang="en-US" smtClean="0"/>
              <a:t>A bit like a </a:t>
            </a:r>
            <a:r>
              <a:rPr lang="en-AU" altLang="en-US" b="1" smtClean="0"/>
              <a:t>prototype </a:t>
            </a:r>
            <a:r>
              <a:rPr lang="en-AU" altLang="en-US" smtClean="0"/>
              <a:t>or </a:t>
            </a:r>
            <a:r>
              <a:rPr lang="en-AU" altLang="en-US" b="1" smtClean="0"/>
              <a:t>demonstration </a:t>
            </a:r>
            <a:r>
              <a:rPr lang="en-AU" altLang="en-US" b="1" smtClean="0"/>
              <a:t>model</a:t>
            </a:r>
            <a:endParaRPr lang="en-AU" altLang="en-US" b="1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86371" y="260648"/>
            <a:ext cx="8856984" cy="77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Features of mock-ups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7170" name="Picture 2" descr="http://freebiesdesign.com/wp-content/uploads/2012/09/psd-business-card-mock-up-template-3d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3477419"/>
            <a:ext cx="3810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72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00063" y="1214438"/>
            <a:ext cx="8229600" cy="4525962"/>
          </a:xfrm>
        </p:spPr>
        <p:txBody>
          <a:bodyPr/>
          <a:lstStyle/>
          <a:p>
            <a:r>
              <a:rPr lang="en-AU" altLang="en-US"/>
              <a:t>May have faked text.</a:t>
            </a:r>
          </a:p>
          <a:p>
            <a:pPr lvl="1"/>
            <a:r>
              <a:rPr lang="en-US" altLang="en-US"/>
              <a:t>‘Lorem Ipsum’ is the standard ‘filler text’</a:t>
            </a:r>
          </a:p>
          <a:p>
            <a:pPr lvl="1"/>
            <a:r>
              <a:rPr lang="en-AU" altLang="en-US" sz="1800" i="1"/>
              <a:t>Venenatis aliquam lacinia in a a risus eu a adipiscing etiam magnis molestie semper sociis id nisi taciti mus non aliquet.Himenaeos dictumst et vestibulum rhoncus eros a ante condimentum penatibus sit quis netus mi dis consectetur leo tempus vestibulum non sociosqu parturient montes porta curabitur a torquent.Vestibulum condimentum dis condimentum morbi gravida est porta vestibulum pretium.</a:t>
            </a:r>
            <a:endParaRPr lang="en-AU" altLang="en-US" i="1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86371" y="332656"/>
            <a:ext cx="8856984" cy="77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Features of mock-ups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24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00063" y="1214438"/>
            <a:ext cx="8229600" cy="4950866"/>
          </a:xfrm>
        </p:spPr>
        <p:txBody>
          <a:bodyPr/>
          <a:lstStyle/>
          <a:p>
            <a:pPr lvl="1"/>
            <a:r>
              <a:rPr lang="en-US" altLang="en-US" sz="3200" smtClean="0"/>
              <a:t>Positions of elements</a:t>
            </a:r>
          </a:p>
          <a:p>
            <a:pPr lvl="1"/>
            <a:r>
              <a:rPr lang="en-US" altLang="en-US" sz="3200" smtClean="0"/>
              <a:t>Relative sizes</a:t>
            </a:r>
          </a:p>
          <a:p>
            <a:pPr lvl="1"/>
            <a:r>
              <a:rPr lang="en-US" altLang="en-US" sz="3200" smtClean="0"/>
              <a:t>Margins, borders</a:t>
            </a:r>
          </a:p>
          <a:p>
            <a:pPr lvl="1"/>
            <a:r>
              <a:rPr lang="en-US" altLang="en-US" sz="3200" smtClean="0"/>
              <a:t>Alignment of objects</a:t>
            </a:r>
          </a:p>
          <a:p>
            <a:pPr lvl="1"/>
            <a:r>
              <a:rPr lang="en-US" altLang="en-US" sz="3200" smtClean="0"/>
              <a:t>Colours</a:t>
            </a:r>
          </a:p>
          <a:p>
            <a:pPr lvl="1"/>
            <a:r>
              <a:rPr lang="en-US" altLang="en-US" sz="3200" smtClean="0"/>
              <a:t>Image contents</a:t>
            </a:r>
          </a:p>
          <a:p>
            <a:pPr lvl="1"/>
            <a:r>
              <a:rPr lang="en-US" altLang="en-US" sz="3200" smtClean="0"/>
              <a:t>Headings, text blocks</a:t>
            </a:r>
          </a:p>
          <a:p>
            <a:pPr lvl="1"/>
            <a:r>
              <a:rPr lang="en-US" altLang="en-US" sz="3200" smtClean="0"/>
              <a:t>Navigation controls</a:t>
            </a:r>
          </a:p>
          <a:p>
            <a:pPr lvl="1"/>
            <a:endParaRPr lang="en-AU" altLang="en-US" sz="320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86371" y="332656"/>
            <a:ext cx="8856984" cy="77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Mock-ups include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5313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4760" y="778098"/>
            <a:ext cx="8856984" cy="3078658"/>
          </a:xfrm>
        </p:spPr>
        <p:txBody>
          <a:bodyPr/>
          <a:lstStyle/>
          <a:p>
            <a:pPr lvl="1"/>
            <a:r>
              <a:rPr lang="en-US" altLang="en-US" sz="3200" smtClean="0"/>
              <a:t>A visual indication of the orientation of the display (i.e. it should be drawn in portrait or landscape mode)</a:t>
            </a:r>
          </a:p>
          <a:p>
            <a:pPr lvl="1"/>
            <a:r>
              <a:rPr lang="en-US" altLang="en-US" sz="3200" smtClean="0"/>
              <a:t>If orientation can change (e.g. on a phone, tablet) and the display also changes, each orientation should be mocked-up separately</a:t>
            </a:r>
            <a:endParaRPr lang="en-AU" altLang="en-US" sz="320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3508" y="0"/>
            <a:ext cx="8856984" cy="77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Mock-ups include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856756"/>
            <a:ext cx="4591050" cy="2581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142" y="472514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/>
              <a:t>Portrait orientation</a:t>
            </a:r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7369576" y="472514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Landscape</a:t>
            </a:r>
          </a:p>
          <a:p>
            <a:r>
              <a:rPr lang="en-US" smtClean="0"/>
              <a:t>orientation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02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r>
              <a:rPr lang="en-AU" altLang="en-US" sz="3600" smtClean="0"/>
              <a:t>Often has detailed annotations containing formatting information…</a:t>
            </a:r>
          </a:p>
          <a:p>
            <a:r>
              <a:rPr lang="en-AU" altLang="en-US" sz="3600" smtClean="0"/>
              <a:t>Enough detail </a:t>
            </a:r>
            <a:r>
              <a:rPr lang="en-AU" altLang="en-US" sz="3600"/>
              <a:t>so that the design could be given to someone else to accurately produce the page or screen.</a:t>
            </a:r>
          </a:p>
          <a:p>
            <a:pPr lvl="1"/>
            <a:r>
              <a:rPr lang="en-AU" altLang="en-US" sz="3200"/>
              <a:t>E.g. “Arial, 14pt, bold, dark blue” </a:t>
            </a:r>
          </a:p>
          <a:p>
            <a:endParaRPr lang="en-AU" altLang="en-US" sz="360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3508" y="404664"/>
            <a:ext cx="8856984" cy="77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Features of mock-ups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79497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719</Words>
  <Application>Microsoft Office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VCE IT Theory Slideshows by Mark Kelly 2016-2019 study design</vt:lpstr>
      <vt:lpstr>Contents</vt:lpstr>
      <vt:lpstr>Purpose of mock-ups</vt:lpstr>
      <vt:lpstr>Features of mock-ups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VCE IT THEORY SLIDESHOWS 2016-2019 study design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22</cp:revision>
  <dcterms:created xsi:type="dcterms:W3CDTF">2009-02-06T03:31:51Z</dcterms:created>
  <dcterms:modified xsi:type="dcterms:W3CDTF">2015-12-03T01:54:49Z</dcterms:modified>
</cp:coreProperties>
</file>