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80" r:id="rId4"/>
    <p:sldId id="279" r:id="rId5"/>
    <p:sldId id="276" r:id="rId6"/>
    <p:sldId id="268" r:id="rId7"/>
    <p:sldId id="258" r:id="rId8"/>
    <p:sldId id="278" r:id="rId9"/>
    <p:sldId id="270" r:id="rId10"/>
    <p:sldId id="271" r:id="rId11"/>
    <p:sldId id="272" r:id="rId12"/>
    <p:sldId id="273" r:id="rId13"/>
    <p:sldId id="274" r:id="rId14"/>
    <p:sldId id="275" r:id="rId15"/>
    <p:sldId id="261" r:id="rId16"/>
    <p:sldId id="262" r:id="rId17"/>
    <p:sldId id="264" r:id="rId18"/>
    <p:sldId id="263" r:id="rId19"/>
    <p:sldId id="265" r:id="rId20"/>
    <p:sldId id="266" r:id="rId21"/>
    <p:sldId id="277" r:id="rId22"/>
    <p:sldId id="257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81" autoAdjust="0"/>
    <p:restoredTop sz="94660"/>
  </p:normalViewPr>
  <p:slideViewPr>
    <p:cSldViewPr>
      <p:cViewPr varScale="1">
        <p:scale>
          <a:sx n="89" d="100"/>
          <a:sy n="89" d="100"/>
        </p:scale>
        <p:origin x="112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6625-BAF1-4466-83BC-C5F82BDBB21E}" type="datetimeFigureOut">
              <a:rPr lang="en-US"/>
              <a:pPr>
                <a:defRPr/>
              </a:pPr>
              <a:t>2/12/2016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D9527F-5D7B-4F10-8B48-EFBA6133ECA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3581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F702C-3907-4C57-9390-06EAD743A3A5}" type="datetimeFigureOut">
              <a:rPr lang="en-US"/>
              <a:pPr>
                <a:defRPr/>
              </a:pPr>
              <a:t>2/12/2016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ADCCC-1722-4AC0-99A8-53357441CAF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4752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A77B5-11BA-4109-B668-B98394C40BB7}" type="datetimeFigureOut">
              <a:rPr lang="en-US"/>
              <a:pPr>
                <a:defRPr/>
              </a:pPr>
              <a:t>2/12/2016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856AD7-E969-4EC6-88AD-B264E13EEE2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4428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09FC5-A07E-4D7C-8BC9-E7CD626A886D}" type="datetimeFigureOut">
              <a:rPr lang="en-US"/>
              <a:pPr>
                <a:defRPr/>
              </a:pPr>
              <a:t>2/12/2016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5C3F9E-C3F2-452F-B321-E56B75F434E7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00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3F474-CDD0-44F8-8C6D-E28252DF0CE8}" type="datetimeFigureOut">
              <a:rPr lang="en-US"/>
              <a:pPr>
                <a:defRPr/>
              </a:pPr>
              <a:t>2/12/2016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43ACAA-21F3-4ED3-85EF-FB61F01BF232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9768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6756A-93EE-44F5-A938-3CF85077C517}" type="datetimeFigureOut">
              <a:rPr lang="en-US"/>
              <a:pPr>
                <a:defRPr/>
              </a:pPr>
              <a:t>2/12/2016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88F32-D0D7-4584-8C01-B6620D759DB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9751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4C31B-7F80-47AD-B23C-DA610455964C}" type="datetimeFigureOut">
              <a:rPr lang="en-US"/>
              <a:pPr>
                <a:defRPr/>
              </a:pPr>
              <a:t>2/12/2016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0E9593-5949-4FE6-B463-EC73C4EA7FA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0988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37970-E2C2-42AD-8FB1-1386986F85E1}" type="datetimeFigureOut">
              <a:rPr lang="en-US"/>
              <a:pPr>
                <a:defRPr/>
              </a:pPr>
              <a:t>2/12/2016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831963-A2AE-4548-8DC0-9245138A2DB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9955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58248-F83D-4381-B8DF-A0EFEE7EAA95}" type="datetimeFigureOut">
              <a:rPr lang="en-US"/>
              <a:pPr>
                <a:defRPr/>
              </a:pPr>
              <a:t>2/12/2016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92786A-D8BF-42DE-8220-C55A748D600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5957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9286F-0A85-4CDA-AE13-A0BEFCDECB82}" type="datetimeFigureOut">
              <a:rPr lang="en-US"/>
              <a:pPr>
                <a:defRPr/>
              </a:pPr>
              <a:t>2/12/2016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4BA92-8BE8-4C4B-9F63-3D11E6267E5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20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6D36C-C9E1-475B-AA92-05157DEA0965}" type="datetimeFigureOut">
              <a:rPr lang="en-US"/>
              <a:pPr>
                <a:defRPr/>
              </a:pPr>
              <a:t>2/12/2016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1B8B82-56D8-454B-A56E-F2B38902D64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8274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AU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AU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B95D2E-8FEB-4072-9123-DB75B37E0D43}" type="datetimeFigureOut">
              <a:rPr lang="en-US"/>
              <a:pPr>
                <a:defRPr/>
              </a:pPr>
              <a:t>2/12/2016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E5E62B5-164E-4834-9736-DCE95960FA9E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73238"/>
            <a:ext cx="445770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1"/>
          <p:cNvSpPr>
            <a:spLocks noGrp="1"/>
          </p:cNvSpPr>
          <p:nvPr>
            <p:ph type="ctrTitle"/>
          </p:nvPr>
        </p:nvSpPr>
        <p:spPr>
          <a:xfrm>
            <a:off x="539750" y="260350"/>
            <a:ext cx="7772400" cy="714375"/>
          </a:xfrm>
        </p:spPr>
        <p:txBody>
          <a:bodyPr/>
          <a:lstStyle/>
          <a:p>
            <a:pPr algn="l" eaLnBrk="1" hangingPunct="1"/>
            <a:r>
              <a:rPr lang="en-AU" altLang="en-US" sz="3200" i="1" smtClean="0"/>
              <a:t>VCE IT Theory Slideshows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0700" y="3860800"/>
            <a:ext cx="4752975" cy="1752600"/>
          </a:xfrm>
        </p:spPr>
        <p:txBody>
          <a:bodyPr rtlCol="0">
            <a:normAutofit fontScale="92500" lnSpcReduction="2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AU" dirty="0" smtClean="0"/>
              <a:t>By Mark Kelly</a:t>
            </a:r>
          </a:p>
          <a:p>
            <a:pPr algn="l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AU" dirty="0" smtClean="0"/>
              <a:t>mark@vceit.com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AU" smtClean="0"/>
              <a:t>Vceit.com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AU" sz="2200" smtClean="0"/>
              <a:t>Version 2 updated for 2016+</a:t>
            </a:r>
            <a:endParaRPr lang="en-AU" sz="22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750" y="981075"/>
            <a:ext cx="7772400" cy="1928813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sz="6000" dirty="0">
                <a:latin typeface="Arial" charset="0"/>
                <a:cs typeface="Arial" charset="0"/>
              </a:rPr>
              <a:t>Naming</a:t>
            </a:r>
            <a:br>
              <a:rPr lang="en-AU" sz="6000" dirty="0">
                <a:latin typeface="Arial" charset="0"/>
                <a:cs typeface="Arial" charset="0"/>
              </a:rPr>
            </a:br>
            <a:r>
              <a:rPr lang="en-AU" sz="6000" dirty="0">
                <a:latin typeface="Arial" charset="0"/>
                <a:cs typeface="Arial" charset="0"/>
              </a:rPr>
              <a:t>Conventions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AU" sz="2800" i="1" dirty="0">
                <a:latin typeface="+mj-lt"/>
                <a:ea typeface="+mj-ea"/>
                <a:cs typeface="+mj-cs"/>
              </a:rPr>
              <a:t>for solution elements</a:t>
            </a:r>
            <a:endParaRPr lang="en-AU" sz="1200" i="1" dirty="0"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8229600" cy="792163"/>
          </a:xfrm>
        </p:spPr>
        <p:txBody>
          <a:bodyPr/>
          <a:lstStyle/>
          <a:p>
            <a:r>
              <a:rPr lang="en-AU" altLang="en-US" smtClean="0"/>
              <a:t>Answer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r>
              <a:rPr lang="en-AU" altLang="en-US" smtClean="0"/>
              <a:t>It leads to more consistent variable names</a:t>
            </a:r>
          </a:p>
          <a:p>
            <a:r>
              <a:rPr lang="en-AU" altLang="en-US" smtClean="0"/>
              <a:t>Deciding on a variable name can be a mechanical and quick, process</a:t>
            </a:r>
          </a:p>
          <a:p>
            <a:r>
              <a:rPr lang="en-AU" altLang="en-US" smtClean="0"/>
              <a:t>Inappropriate type casting and operations using incompatible types can be detected easily while reading code</a:t>
            </a:r>
          </a:p>
          <a:p>
            <a:r>
              <a:rPr lang="en-AU" altLang="en-US" smtClean="0"/>
              <a:t>In a weakly-typed language such as Basic, it's easy to create logical errors by mismatching variable types.</a:t>
            </a:r>
          </a:p>
          <a:p>
            <a:endParaRPr lang="en-AU" altLang="en-US" smtClean="0"/>
          </a:p>
          <a:p>
            <a:endParaRPr lang="en-AU" altLang="en-US" smtClean="0"/>
          </a:p>
          <a:p>
            <a:endParaRPr lang="en-AU" alt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SD 2008 exam 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AU" i="1" dirty="0" smtClean="0"/>
              <a:t>List the main features of a naming convention for variables and procedures that you have used in your programming this year. State two advantages of this convention. </a:t>
            </a:r>
            <a:r>
              <a:rPr lang="en-AU" dirty="0" smtClean="0"/>
              <a:t>3 marks</a:t>
            </a:r>
          </a:p>
          <a:p>
            <a:pPr marL="0" indent="0">
              <a:buFont typeface="Arial" charset="0"/>
              <a:buNone/>
              <a:defRPr/>
            </a:pPr>
            <a:endParaRPr lang="en-AU" i="1" dirty="0" smtClean="0"/>
          </a:p>
          <a:p>
            <a:pPr>
              <a:buFont typeface="Arial" charset="0"/>
              <a:buChar char="•"/>
              <a:defRPr/>
            </a:pPr>
            <a:endParaRPr lang="en-AU" dirty="0" smtClean="0"/>
          </a:p>
          <a:p>
            <a:pPr>
              <a:buFont typeface="Arial" charset="0"/>
              <a:buChar char="•"/>
              <a:defRPr/>
            </a:pPr>
            <a:endParaRPr lang="en-AU" dirty="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149725"/>
            <a:ext cx="3652838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849312"/>
          </a:xfrm>
        </p:spPr>
        <p:txBody>
          <a:bodyPr/>
          <a:lstStyle/>
          <a:p>
            <a:r>
              <a:rPr lang="en-AU" altLang="en-US" smtClean="0"/>
              <a:t>Answer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AU" altLang="en-US" b="1" smtClean="0"/>
              <a:t>Advantage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altLang="en-US" smtClean="0"/>
              <a:t>The prefix clearly identifies the type of the object so mismatched objects cannot be accidentally combined.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altLang="en-US" sz="2800" smtClean="0"/>
              <a:t>e.g. if bNumber is a a byte variable (which can hold up to 255) and pPoint is a 32 bit pointer, the programmer would quickly realise that bNumber = pPoint + 1 would lead to an error because any 'p' variable could never fit into a 'b' variable.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en-AU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AU" b="1" dirty="0" smtClean="0"/>
              <a:t>Advantage 2</a:t>
            </a:r>
            <a:endParaRPr lang="en-AU" dirty="0" smtClean="0"/>
          </a:p>
          <a:p>
            <a:pPr>
              <a:buFont typeface="Arial" charset="0"/>
              <a:buChar char="•"/>
              <a:defRPr/>
            </a:pPr>
            <a:r>
              <a:rPr lang="en-AU" dirty="0" smtClean="0"/>
              <a:t>It promotes consistency throughout a program, and throughout a team. </a:t>
            </a:r>
          </a:p>
          <a:p>
            <a:pPr>
              <a:buFont typeface="Arial" charset="0"/>
              <a:buChar char="•"/>
              <a:defRPr/>
            </a:pPr>
            <a:r>
              <a:rPr lang="en-AU" dirty="0" smtClean="0"/>
              <a:t>It reduces the chances that an individual or team mate will mistreat variables because they did not realise their type. </a:t>
            </a:r>
          </a:p>
          <a:p>
            <a:pPr>
              <a:buFont typeface="Arial" charset="0"/>
              <a:buChar char="•"/>
              <a:defRPr/>
            </a:pPr>
            <a:endParaRPr lang="en-A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en-AU" altLang="en-US" smtClean="0"/>
              <a:t>Answer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It's also more efficient for program maintenance, since returning to work on a program after a long absence will be easier because the programmer will not need to relearn that particular program's naming scheme.</a:t>
            </a:r>
          </a:p>
          <a:p>
            <a:endParaRPr lang="en-AU" alt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b="1" smtClean="0"/>
              <a:t>Camelcase…</a:t>
            </a:r>
            <a:r>
              <a:rPr lang="en-AU" altLang="en-US" smtClean="0"/>
              <a:t/>
            </a:r>
            <a:br>
              <a:rPr lang="en-AU" altLang="en-US" smtClean="0"/>
            </a:br>
            <a:r>
              <a:rPr lang="en-AU" altLang="en-US" sz="2000" smtClean="0"/>
              <a:t>also known as</a:t>
            </a:r>
            <a:endParaRPr lang="en-AU" alt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AU" altLang="en-US" smtClean="0"/>
              <a:t>Medial capitals</a:t>
            </a:r>
          </a:p>
          <a:p>
            <a:r>
              <a:rPr lang="en-AU" altLang="en-US" smtClean="0"/>
              <a:t>Pascal case</a:t>
            </a:r>
          </a:p>
          <a:p>
            <a:r>
              <a:rPr lang="en-AU" altLang="en-US" smtClean="0"/>
              <a:t>BumpyCaps</a:t>
            </a:r>
          </a:p>
          <a:p>
            <a:r>
              <a:rPr lang="en-AU" altLang="en-US" smtClean="0"/>
              <a:t>BumpyCase</a:t>
            </a:r>
          </a:p>
          <a:p>
            <a:r>
              <a:rPr lang="en-AU" altLang="en-US" smtClean="0"/>
              <a:t>camelBack</a:t>
            </a:r>
          </a:p>
          <a:p>
            <a:r>
              <a:rPr lang="en-AU" altLang="en-US" smtClean="0"/>
              <a:t>CamelCaps</a:t>
            </a:r>
          </a:p>
          <a:p>
            <a:r>
              <a:rPr lang="en-AU" altLang="en-US" smtClean="0"/>
              <a:t>CamelHump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43000"/>
          </a:xfrm>
        </p:spPr>
        <p:txBody>
          <a:bodyPr/>
          <a:lstStyle/>
          <a:p>
            <a:r>
              <a:rPr lang="en-AU" altLang="en-US" smtClean="0"/>
              <a:t>Camelcase…</a:t>
            </a:r>
            <a:br>
              <a:rPr lang="en-AU" altLang="en-US" smtClean="0"/>
            </a:br>
            <a:r>
              <a:rPr lang="en-AU" altLang="en-US" sz="2000" smtClean="0"/>
              <a:t>also known as</a:t>
            </a:r>
            <a:endParaRPr lang="en-AU" alt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AU" altLang="en-US" smtClean="0"/>
              <a:t>CapitalizedWords</a:t>
            </a:r>
          </a:p>
          <a:p>
            <a:r>
              <a:rPr lang="en-AU" altLang="en-US" smtClean="0"/>
              <a:t>CapWords </a:t>
            </a:r>
            <a:br>
              <a:rPr lang="en-AU" altLang="en-US" smtClean="0"/>
            </a:br>
            <a:r>
              <a:rPr lang="en-AU" altLang="en-US" smtClean="0"/>
              <a:t>ClCl (Capital-lower Capital-lower)</a:t>
            </a:r>
          </a:p>
          <a:p>
            <a:r>
              <a:rPr lang="en-AU" altLang="en-US" smtClean="0"/>
              <a:t>compoundNames</a:t>
            </a:r>
          </a:p>
          <a:p>
            <a:r>
              <a:rPr lang="en-AU" altLang="en-US" smtClean="0"/>
              <a:t>Embedded Caps</a:t>
            </a:r>
          </a:p>
          <a:p>
            <a:r>
              <a:rPr lang="en-AU" altLang="en-US" smtClean="0"/>
              <a:t>HumpBack</a:t>
            </a:r>
          </a:p>
          <a:p>
            <a:r>
              <a:rPr lang="en-AU" altLang="en-US" smtClean="0"/>
              <a:t>InterCaps or intercapping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Camelcase…</a:t>
            </a:r>
            <a:br>
              <a:rPr lang="en-AU" altLang="en-US" smtClean="0"/>
            </a:br>
            <a:r>
              <a:rPr lang="en-AU" altLang="en-US" sz="2000" smtClean="0"/>
              <a:t>also known as</a:t>
            </a:r>
            <a:endParaRPr lang="en-AU" altLang="en-US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AU" altLang="en-US" smtClean="0"/>
              <a:t>InternalCapitalization</a:t>
            </a:r>
            <a:endParaRPr lang="en-AU" altLang="en-US" baseline="30000" smtClean="0"/>
          </a:p>
          <a:p>
            <a:r>
              <a:rPr lang="en-AU" altLang="en-US" smtClean="0"/>
              <a:t>LeadingCaps</a:t>
            </a:r>
          </a:p>
          <a:p>
            <a:r>
              <a:rPr lang="en-AU" altLang="en-US" smtClean="0"/>
              <a:t>mixedCase</a:t>
            </a:r>
          </a:p>
          <a:p>
            <a:r>
              <a:rPr lang="en-AU" altLang="en-US" smtClean="0"/>
              <a:t>nerdCaps</a:t>
            </a:r>
            <a:endParaRPr lang="en-AU" altLang="en-US" baseline="30000" smtClean="0"/>
          </a:p>
          <a:p>
            <a:r>
              <a:rPr lang="en-AU" altLang="en-US" smtClean="0"/>
              <a:t>WikiWord or WikiCase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…is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The practice of writing multiple words as one string without spaces using Capital Letters to mark the beginnings of individual words.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For example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TaxRate</a:t>
            </a:r>
          </a:p>
          <a:p>
            <a:r>
              <a:rPr lang="en-AU" altLang="en-US" smtClean="0"/>
              <a:t>EndOfFile</a:t>
            </a:r>
          </a:p>
          <a:p>
            <a:r>
              <a:rPr lang="en-AU" altLang="en-US" smtClean="0"/>
              <a:t>ReadNextRecord()</a:t>
            </a:r>
          </a:p>
          <a:p>
            <a:r>
              <a:rPr lang="en-AU" altLang="en-US" smtClean="0"/>
              <a:t>PhoneNumber</a:t>
            </a:r>
          </a:p>
          <a:p>
            <a:r>
              <a:rPr lang="en-AU" altLang="en-US" smtClean="0"/>
              <a:t>DateOfBirth</a:t>
            </a:r>
          </a:p>
          <a:p>
            <a:r>
              <a:rPr lang="en-AU" altLang="en-US" smtClean="0"/>
              <a:t>txtSurname</a:t>
            </a:r>
          </a:p>
          <a:p>
            <a:endParaRPr lang="en-AU" alt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What’s in a name?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AU" dirty="0" smtClean="0"/>
              <a:t>Names of elements (variables, subprograms, functions, tables, fields, queries, reports </a:t>
            </a:r>
            <a:r>
              <a:rPr lang="en-AU" dirty="0" err="1" smtClean="0"/>
              <a:t>etc</a:t>
            </a:r>
            <a:r>
              <a:rPr lang="en-AU" dirty="0" smtClean="0"/>
              <a:t>) must be</a:t>
            </a:r>
          </a:p>
          <a:p>
            <a:pPr>
              <a:buFont typeface="Arial" charset="0"/>
              <a:buChar char="•"/>
              <a:defRPr/>
            </a:pPr>
            <a:r>
              <a:rPr lang="en-AU" dirty="0" smtClean="0"/>
              <a:t>Easily understood</a:t>
            </a:r>
          </a:p>
          <a:p>
            <a:pPr>
              <a:buFont typeface="Arial" charset="0"/>
              <a:buChar char="•"/>
              <a:defRPr/>
            </a:pPr>
            <a:r>
              <a:rPr lang="en-AU" dirty="0" smtClean="0"/>
              <a:t>Not confused with other elements</a:t>
            </a:r>
          </a:p>
          <a:p>
            <a:pPr>
              <a:buFont typeface="Arial" charset="0"/>
              <a:buChar char="•"/>
              <a:defRPr/>
            </a:pPr>
            <a:r>
              <a:rPr lang="en-AU" dirty="0" smtClean="0"/>
              <a:t>Not too long – wastes time, invites typos</a:t>
            </a:r>
          </a:p>
          <a:p>
            <a:pPr>
              <a:buFont typeface="Arial" charset="0"/>
              <a:buChar char="•"/>
              <a:defRPr/>
            </a:pPr>
            <a:r>
              <a:rPr lang="en-AU" dirty="0" smtClean="0"/>
              <a:t>Not meaninglessly short (e.g. </a:t>
            </a:r>
            <a:r>
              <a:rPr lang="en-AU" i="1" dirty="0" smtClean="0"/>
              <a:t>N</a:t>
            </a:r>
            <a:r>
              <a:rPr lang="en-AU" dirty="0" smtClean="0"/>
              <a:t>)</a:t>
            </a:r>
          </a:p>
          <a:p>
            <a:pPr>
              <a:buFont typeface="Arial" charset="0"/>
              <a:buChar char="•"/>
              <a:defRPr/>
            </a:pPr>
            <a:r>
              <a:rPr lang="en-AU" dirty="0" smtClean="0"/>
              <a:t>Self-descriptive</a:t>
            </a:r>
          </a:p>
          <a:p>
            <a:pPr>
              <a:buFont typeface="Arial" charset="0"/>
              <a:buChar char="•"/>
              <a:defRPr/>
            </a:pPr>
            <a:endParaRPr lang="en-A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Underscore Alternative</a:t>
            </a:r>
            <a:br>
              <a:rPr lang="en-AU" altLang="en-US" smtClean="0"/>
            </a:br>
            <a:r>
              <a:rPr lang="en-AU" altLang="en-US" sz="3200" smtClean="0"/>
              <a:t>More readable?</a:t>
            </a:r>
            <a:endParaRPr lang="en-AU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AU" dirty="0" err="1" smtClean="0"/>
              <a:t>Tax_Rate</a:t>
            </a:r>
            <a:endParaRPr lang="en-AU" dirty="0" smtClean="0"/>
          </a:p>
          <a:p>
            <a:pPr>
              <a:buFont typeface="Arial" charset="0"/>
              <a:buChar char="•"/>
              <a:defRPr/>
            </a:pPr>
            <a:r>
              <a:rPr lang="en-AU" dirty="0" err="1" smtClean="0"/>
              <a:t>End_Of_File</a:t>
            </a:r>
            <a:endParaRPr lang="en-AU" dirty="0" smtClean="0"/>
          </a:p>
          <a:p>
            <a:pPr>
              <a:buFont typeface="Arial" charset="0"/>
              <a:buChar char="•"/>
              <a:defRPr/>
            </a:pPr>
            <a:r>
              <a:rPr lang="en-AU" dirty="0" err="1" smtClean="0"/>
              <a:t>Read_Next_Record</a:t>
            </a:r>
            <a:r>
              <a:rPr lang="en-AU" dirty="0" smtClean="0"/>
              <a:t>()</a:t>
            </a:r>
          </a:p>
          <a:p>
            <a:pPr>
              <a:buFont typeface="Arial" charset="0"/>
              <a:buChar char="•"/>
              <a:defRPr/>
            </a:pPr>
            <a:r>
              <a:rPr lang="en-AU" dirty="0" err="1" smtClean="0"/>
              <a:t>Phone_Number</a:t>
            </a:r>
            <a:endParaRPr lang="en-AU" dirty="0" smtClean="0"/>
          </a:p>
          <a:p>
            <a:pPr>
              <a:buFont typeface="Arial" charset="0"/>
              <a:buChar char="•"/>
              <a:defRPr/>
            </a:pPr>
            <a:r>
              <a:rPr lang="en-AU" dirty="0" err="1" smtClean="0"/>
              <a:t>Date_Of_Birth</a:t>
            </a:r>
            <a:endParaRPr lang="en-AU" dirty="0" smtClean="0"/>
          </a:p>
          <a:p>
            <a:pPr>
              <a:buFont typeface="Arial" charset="0"/>
              <a:buChar char="•"/>
              <a:defRPr/>
            </a:pPr>
            <a:r>
              <a:rPr lang="en-AU" dirty="0" err="1" smtClean="0"/>
              <a:t>txt_Surname</a:t>
            </a:r>
            <a:endParaRPr lang="en-AU" dirty="0" smtClean="0"/>
          </a:p>
          <a:p>
            <a:pPr marL="0" indent="0">
              <a:buFont typeface="Arial" charset="0"/>
              <a:buNone/>
              <a:defRPr/>
            </a:pPr>
            <a:endParaRPr lang="en-A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b="1" smtClean="0"/>
              <a:t>Style Guides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Naming conventions vary from programmer to programmer, and from organisation to organisation</a:t>
            </a:r>
          </a:p>
          <a:p>
            <a:r>
              <a:rPr lang="en-AU" altLang="en-US" smtClean="0"/>
              <a:t>Often naming schemes are passionately held and defended!</a:t>
            </a:r>
          </a:p>
          <a:p>
            <a:r>
              <a:rPr lang="en-AU" altLang="en-US" smtClean="0"/>
              <a:t>Organisations often dictate local naming conventions which must be obeyed.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859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AU" dirty="0" smtClean="0"/>
              <a:t>By Mark Kelly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AU" dirty="0" smtClean="0"/>
              <a:t>mark@vceit.com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AU" dirty="0" smtClean="0"/>
              <a:t>vceit.com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AU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AU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AU" dirty="0" smtClean="0"/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428625" y="3500438"/>
            <a:ext cx="8358188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>
                <a:latin typeface="Calibri" panose="020F0502020204030204" pitchFamily="34" charset="0"/>
              </a:rPr>
              <a:t>These slideshows may be freely used, modified or distributed by teachers and students anywhere on the planet (but not elsewhere).</a:t>
            </a:r>
          </a:p>
          <a:p>
            <a:pPr eaLnBrk="1" hangingPunct="1"/>
            <a:endParaRPr lang="en-AU" altLang="en-US">
              <a:latin typeface="Calibri" panose="020F0502020204030204" pitchFamily="34" charset="0"/>
            </a:endParaRPr>
          </a:p>
          <a:p>
            <a:pPr eaLnBrk="1" hangingPunct="1"/>
            <a:r>
              <a:rPr lang="en-AU" altLang="en-US">
                <a:latin typeface="Calibri" panose="020F0502020204030204" pitchFamily="34" charset="0"/>
              </a:rPr>
              <a:t>They may NOT be sold.  </a:t>
            </a:r>
          </a:p>
          <a:p>
            <a:pPr eaLnBrk="1" hangingPunct="1"/>
            <a:r>
              <a:rPr lang="en-AU" altLang="en-US">
                <a:latin typeface="Calibri" panose="020F0502020204030204" pitchFamily="34" charset="0"/>
              </a:rPr>
              <a:t>They must NOT be redistributed if you modify them.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VCE IT THEORY SLIDESHOWS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Consistency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E.g. if ALLCAPS are used for names of </a:t>
            </a:r>
            <a:r>
              <a:rPr lang="en-AU" altLang="en-US" i="1" smtClean="0"/>
              <a:t>constants</a:t>
            </a:r>
            <a:r>
              <a:rPr lang="en-AU" altLang="en-US" smtClean="0"/>
              <a:t> or </a:t>
            </a:r>
            <a:r>
              <a:rPr lang="en-AU" altLang="en-US" i="1" smtClean="0"/>
              <a:t>module names</a:t>
            </a:r>
            <a:r>
              <a:rPr lang="en-AU" altLang="en-US" smtClean="0"/>
              <a:t>, use them in the same way for the entire program.</a:t>
            </a:r>
          </a:p>
          <a:p>
            <a:r>
              <a:rPr lang="en-AU" altLang="en-US" smtClean="0"/>
              <a:t>All programmers on a team must know and use the same conventions.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For example, compare these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a = b * c; </a:t>
            </a:r>
          </a:p>
          <a:p>
            <a:endParaRPr lang="en-AU" altLang="en-US" smtClean="0"/>
          </a:p>
          <a:p>
            <a:r>
              <a:rPr lang="en-AU" altLang="en-US" smtClean="0"/>
              <a:t>weekly_pay = hours_worked * pay_rate;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What’s in a name?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Avoid special punctuation (which may choke some databases or compilers)</a:t>
            </a:r>
          </a:p>
          <a:p>
            <a:r>
              <a:rPr lang="en-AU" altLang="en-US" smtClean="0"/>
              <a:t>Avoid spaces, which often indicate the end of a name.</a:t>
            </a:r>
          </a:p>
          <a:p>
            <a:r>
              <a:rPr lang="en-AU" altLang="en-US" smtClean="0"/>
              <a:t>Remember, your source code may be used in more than one database or compiler with different behaviour!</a:t>
            </a:r>
          </a:p>
          <a:p>
            <a:endParaRPr lang="en-AU" alt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115888"/>
            <a:ext cx="5724525" cy="792162"/>
          </a:xfrm>
        </p:spPr>
        <p:txBody>
          <a:bodyPr/>
          <a:lstStyle/>
          <a:p>
            <a:r>
              <a:rPr lang="en-AU" altLang="en-US" smtClean="0"/>
              <a:t>Hungarian Notation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0" y="908050"/>
            <a:ext cx="7246938" cy="4525963"/>
          </a:xfrm>
        </p:spPr>
        <p:txBody>
          <a:bodyPr/>
          <a:lstStyle/>
          <a:p>
            <a:r>
              <a:rPr lang="en-AU" altLang="en-US" smtClean="0"/>
              <a:t>Invented by Charles Simonyi</a:t>
            </a:r>
          </a:p>
          <a:p>
            <a:r>
              <a:rPr lang="en-AU" altLang="en-US" sz="2400" smtClean="0"/>
              <a:t>He worked at Xerox PARC (which developed the mouse, GUI and Ethernet etc)</a:t>
            </a:r>
          </a:p>
          <a:p>
            <a:r>
              <a:rPr lang="en-AU" altLang="en-US" sz="2400" smtClean="0"/>
              <a:t>Later became Chief Architect at Microsoft. </a:t>
            </a:r>
          </a:p>
          <a:p>
            <a:r>
              <a:rPr lang="en-AU" altLang="en-US" sz="2400" smtClean="0"/>
              <a:t>Flew on a space shuttle.</a:t>
            </a:r>
          </a:p>
          <a:p>
            <a:r>
              <a:rPr lang="en-AU" altLang="en-US" sz="2400" smtClean="0"/>
              <a:t>Now worth $1 billion</a:t>
            </a:r>
          </a:p>
          <a:p>
            <a:r>
              <a:rPr lang="en-AU" altLang="en-US" sz="2400" smtClean="0"/>
              <a:t>From Hungary, where - like in Japan - people's surnames precede their given name. </a:t>
            </a:r>
          </a:p>
          <a:p>
            <a:r>
              <a:rPr lang="en-AU" altLang="en-US" sz="2400" smtClean="0"/>
              <a:t>He would have been called Simonyi Charles at home. </a:t>
            </a:r>
          </a:p>
          <a:p>
            <a:endParaRPr lang="en-AU" altLang="en-US" sz="2400" smtClean="0"/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989138"/>
            <a:ext cx="17430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863600"/>
          </a:xfrm>
        </p:spPr>
        <p:txBody>
          <a:bodyPr/>
          <a:lstStyle/>
          <a:p>
            <a:r>
              <a:rPr lang="en-AU" altLang="en-US" smtClean="0"/>
              <a:t>Hungarian Notation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AU" sz="1800" dirty="0" smtClean="0"/>
              <a:t>From the SD exam 2007</a:t>
            </a:r>
          </a:p>
          <a:p>
            <a:pPr marL="0" indent="0">
              <a:buFont typeface="Arial" charset="0"/>
              <a:buNone/>
              <a:defRPr/>
            </a:pPr>
            <a:r>
              <a:rPr lang="en-AU" sz="2800" i="1" dirty="0" smtClean="0"/>
              <a:t>Hungarian notation is a naming convention for program elements such as variables and objects. The convention is that the first two or three letters of the element's name indicate the type of element. </a:t>
            </a:r>
          </a:p>
          <a:p>
            <a:pPr marL="0" indent="0">
              <a:buFont typeface="Arial" charset="0"/>
              <a:buNone/>
              <a:defRPr/>
            </a:pPr>
            <a:r>
              <a:rPr lang="en-AU" sz="2800" i="1" dirty="0" smtClean="0"/>
              <a:t>The rest of the name indicates its purpose, and starts with a capital letter; for example a text box containing a first name could be called </a:t>
            </a:r>
            <a:r>
              <a:rPr lang="en-AU" sz="2800" i="1" dirty="0" err="1" smtClean="0">
                <a:solidFill>
                  <a:srgbClr val="FF0000"/>
                </a:solidFill>
              </a:rPr>
              <a:t>txtFname</a:t>
            </a:r>
            <a:r>
              <a:rPr lang="en-AU" sz="2800" i="1" dirty="0" smtClean="0"/>
              <a:t>. </a:t>
            </a:r>
          </a:p>
          <a:p>
            <a:pPr marL="0" indent="0">
              <a:buFont typeface="Arial" charset="0"/>
              <a:buNone/>
              <a:defRPr/>
            </a:pPr>
            <a:endParaRPr lang="en-AU" sz="1800" i="1" dirty="0"/>
          </a:p>
          <a:p>
            <a:pPr marL="0" indent="0">
              <a:buFont typeface="Arial" charset="0"/>
              <a:buNone/>
              <a:defRPr/>
            </a:pPr>
            <a:r>
              <a:rPr lang="en-AU" sz="2800" i="1" dirty="0" smtClean="0"/>
              <a:t>State three benefits of this method of naming. 3 marks.</a:t>
            </a:r>
          </a:p>
          <a:p>
            <a:pPr marL="0" indent="0">
              <a:buFont typeface="Arial" charset="0"/>
              <a:buNone/>
              <a:defRPr/>
            </a:pPr>
            <a:endParaRPr lang="en-AU" sz="1800" dirty="0" smtClean="0"/>
          </a:p>
          <a:p>
            <a:pPr>
              <a:buFont typeface="Arial" charset="0"/>
              <a:buChar char="•"/>
              <a:defRPr/>
            </a:pPr>
            <a:endParaRPr lang="en-AU" sz="1800" dirty="0" smtClean="0"/>
          </a:p>
          <a:p>
            <a:pPr>
              <a:buFont typeface="Arial" charset="0"/>
              <a:buChar char="•"/>
              <a:defRPr/>
            </a:pPr>
            <a:endParaRPr lang="en-AU" sz="1800" dirty="0" smtClean="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What it offers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AU" dirty="0" smtClean="0"/>
              <a:t>Information about the element being named, e.g. its data type in a program</a:t>
            </a:r>
          </a:p>
          <a:p>
            <a:pPr lvl="1">
              <a:buFont typeface="Arial" charset="0"/>
              <a:buChar char="–"/>
              <a:defRPr/>
            </a:pPr>
            <a:r>
              <a:rPr lang="en-AU" dirty="0" err="1" smtClean="0">
                <a:solidFill>
                  <a:srgbClr val="FF0000"/>
                </a:solidFill>
              </a:rPr>
              <a:t>txtSurname</a:t>
            </a:r>
            <a:r>
              <a:rPr lang="en-AU" dirty="0" smtClean="0"/>
              <a:t> (text variable)</a:t>
            </a:r>
          </a:p>
          <a:p>
            <a:pPr lvl="1">
              <a:buFont typeface="Arial" charset="0"/>
              <a:buChar char="–"/>
              <a:defRPr/>
            </a:pPr>
            <a:r>
              <a:rPr lang="en-AU" dirty="0" err="1" smtClean="0">
                <a:solidFill>
                  <a:srgbClr val="FF0000"/>
                </a:solidFill>
              </a:rPr>
              <a:t>global_txt_Head_Count</a:t>
            </a:r>
            <a:r>
              <a:rPr lang="en-AU" dirty="0" smtClean="0"/>
              <a:t> (global text variable)</a:t>
            </a:r>
            <a:endParaRPr lang="en-AU" dirty="0"/>
          </a:p>
          <a:p>
            <a:pPr>
              <a:buFont typeface="Arial" charset="0"/>
              <a:buChar char="•"/>
              <a:defRPr/>
            </a:pPr>
            <a:r>
              <a:rPr lang="en-AU" dirty="0"/>
              <a:t>e</a:t>
            </a:r>
            <a:r>
              <a:rPr lang="en-AU" dirty="0" smtClean="0"/>
              <a:t>.g. its object type in a database</a:t>
            </a:r>
          </a:p>
          <a:p>
            <a:pPr lvl="1">
              <a:buFont typeface="Arial" charset="0"/>
              <a:buChar char="–"/>
              <a:defRPr/>
            </a:pPr>
            <a:r>
              <a:rPr lang="en-AU" dirty="0" err="1" smtClean="0">
                <a:solidFill>
                  <a:srgbClr val="FF0000"/>
                </a:solidFill>
              </a:rPr>
              <a:t>rpt_Invoice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 smtClean="0"/>
              <a:t> (report)</a:t>
            </a:r>
          </a:p>
          <a:p>
            <a:pPr lvl="1">
              <a:buFont typeface="Arial" charset="0"/>
              <a:buChar char="–"/>
              <a:defRPr/>
            </a:pPr>
            <a:r>
              <a:rPr lang="en-AU" dirty="0" err="1" smtClean="0">
                <a:solidFill>
                  <a:srgbClr val="FF0000"/>
                </a:solidFill>
              </a:rPr>
              <a:t>qry_FindPensioners</a:t>
            </a:r>
            <a:r>
              <a:rPr lang="en-AU" dirty="0" smtClean="0"/>
              <a:t> (query)</a:t>
            </a:r>
          </a:p>
          <a:p>
            <a:pPr lvl="1">
              <a:buFont typeface="Arial" charset="0"/>
              <a:buChar char="–"/>
              <a:defRPr/>
            </a:pPr>
            <a:endParaRPr lang="en-AU" dirty="0"/>
          </a:p>
          <a:p>
            <a:pPr marL="457200" lvl="1" indent="0">
              <a:buFont typeface="Arial" charset="0"/>
              <a:buNone/>
              <a:defRPr/>
            </a:pPr>
            <a:endParaRPr lang="en-A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Answer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4525962"/>
          </a:xfrm>
        </p:spPr>
        <p:txBody>
          <a:bodyPr/>
          <a:lstStyle/>
          <a:p>
            <a:r>
              <a:rPr lang="en-AU" altLang="en-US" smtClean="0"/>
              <a:t>The variable type can be seen from its name</a:t>
            </a:r>
          </a:p>
          <a:p>
            <a:r>
              <a:rPr lang="en-AU" altLang="en-US" smtClean="0"/>
              <a:t>It reminds the programmer of the type of each variable or object so it is not treated improperly. (e.g. trying to address the .text property of a label in Visual Basic) </a:t>
            </a:r>
          </a:p>
          <a:p>
            <a:r>
              <a:rPr lang="en-AU" altLang="en-US" smtClean="0"/>
              <a:t>They are independent of a language's inbuilt sigils. e.g. in BASIC, name$ names a string but in Perl, $name refers to a scalar value. Using a standard prefix like str, is less confusing if working with different languages.</a:t>
            </a:r>
          </a:p>
          <a:p>
            <a:endParaRPr lang="en-AU" altLang="en-US" smtClean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847</Words>
  <Application>Microsoft Office PowerPoint</Application>
  <PresentationFormat>On-screen Show (4:3)</PresentationFormat>
  <Paragraphs>120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VCE IT Theory Slideshows</vt:lpstr>
      <vt:lpstr>What’s in a name?</vt:lpstr>
      <vt:lpstr>Consistency</vt:lpstr>
      <vt:lpstr>For example, compare these</vt:lpstr>
      <vt:lpstr>What’s in a name?</vt:lpstr>
      <vt:lpstr>Hungarian Notation</vt:lpstr>
      <vt:lpstr>Hungarian Notation</vt:lpstr>
      <vt:lpstr>What it offers</vt:lpstr>
      <vt:lpstr>Answer</vt:lpstr>
      <vt:lpstr>Answer</vt:lpstr>
      <vt:lpstr>SD 2008 exam Question 3</vt:lpstr>
      <vt:lpstr>Answer</vt:lpstr>
      <vt:lpstr>Answer</vt:lpstr>
      <vt:lpstr>Answer</vt:lpstr>
      <vt:lpstr>Camelcase… also known as</vt:lpstr>
      <vt:lpstr>Camelcase… also known as</vt:lpstr>
      <vt:lpstr>Camelcase… also known as</vt:lpstr>
      <vt:lpstr>…is</vt:lpstr>
      <vt:lpstr>For example</vt:lpstr>
      <vt:lpstr>Underscore Alternative More readable?</vt:lpstr>
      <vt:lpstr>Style Guides</vt:lpstr>
      <vt:lpstr>VCE IT THEORY SLIDESHOWS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Applications Theory Slideshows</dc:title>
  <dc:creator>kel</dc:creator>
  <cp:lastModifiedBy>Mark Kelly</cp:lastModifiedBy>
  <cp:revision>14</cp:revision>
  <dcterms:created xsi:type="dcterms:W3CDTF">2009-02-06T03:31:51Z</dcterms:created>
  <dcterms:modified xsi:type="dcterms:W3CDTF">2016-02-12T00:13:20Z</dcterms:modified>
</cp:coreProperties>
</file>