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3" r:id="rId5"/>
    <p:sldId id="265" r:id="rId6"/>
    <p:sldId id="275" r:id="rId7"/>
    <p:sldId id="277" r:id="rId8"/>
    <p:sldId id="278" r:id="rId9"/>
    <p:sldId id="266" r:id="rId10"/>
    <p:sldId id="271" r:id="rId11"/>
    <p:sldId id="279" r:id="rId12"/>
    <p:sldId id="270" r:id="rId13"/>
    <p:sldId id="273" r:id="rId14"/>
    <p:sldId id="274" r:id="rId15"/>
    <p:sldId id="280" r:id="rId16"/>
    <p:sldId id="25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CD3D-3D6F-4A4C-A3F6-77579691C136}" type="datetimeFigureOut">
              <a:rPr lang="en-AU" smtClean="0"/>
              <a:pPr/>
              <a:t>11/09/2016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703C-C15C-4D7B-9755-1FA01A00DD0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2CC3-6B11-459E-994A-D1862D5B0F91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52FD-A3DE-49C6-8019-E3655DCB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521C-7BAD-4B76-9D70-968F269770C1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2125-ABEC-4E7B-B6DF-EC5A53402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2C5A-CCC4-4070-8AEB-2C31D9FC05D0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303-1974-47B9-A1A2-A930A7AA5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18D-A3FD-4046-B345-7817C6D47B1B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6F50-5667-4F4D-97D9-139482EFD6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3950-AF7E-4A73-9FD5-4ACF491CB280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0F50-8C26-4110-8921-25EE3484DB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904D-328F-45EF-A31D-6D37CDEC1819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EEB6-BBD1-4809-88CB-1C86E775E9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7F97-BED9-4BA7-9369-A0565FBBCDCC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5CF8-B50F-40D0-BD81-2A1ACDCB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142-D9E9-4D9C-BE3C-D3E49E69D48D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09ED-8D83-4842-9B98-F757AC23ED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21CF-6841-458B-B865-AA5EB750ABD1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F6BA-1E43-4F8C-91BF-C16EC66C75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93E-ED8B-4C39-A7FE-C601DF0C5250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66BA-D7FA-4E7F-ADC4-A93990AC5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162-3DBA-4A3A-A2DD-325BA1CECFAA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FD9-B402-44A7-81E1-0AECCC3B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749E61-452C-4EF3-8D94-872A2CC1FA97}" type="datetime1">
              <a:rPr lang="en-US" smtClean="0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09ABEB-1AD6-4672-B61D-0D9843D19A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readingcraze.com/wp-content/uploads/2013/02/binary-code-63529_6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276872"/>
            <a:ext cx="4752528" cy="335647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152128"/>
          </a:xfrm>
        </p:spPr>
        <p:txBody>
          <a:bodyPr/>
          <a:lstStyle/>
          <a:p>
            <a:pPr eaLnBrk="1" hangingPunct="1"/>
            <a:r>
              <a:rPr lang="en-AU" sz="3200" i="1" dirty="0"/>
              <a:t>VCE IT Theory Slideshows by Mark Kelly</a:t>
            </a:r>
            <a:br>
              <a:rPr lang="en-AU" sz="3200" i="1" dirty="0"/>
            </a:br>
            <a:r>
              <a:rPr lang="en-AU" sz="2000" i="1" dirty="0"/>
              <a:t>2016-2019 </a:t>
            </a:r>
            <a:r>
              <a:rPr lang="en-AU" sz="2000" i="1"/>
              <a:t>study design</a:t>
            </a:r>
            <a:endParaRPr lang="en-AU" sz="32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6309320"/>
            <a:ext cx="64008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600" dirty="0">
                <a:solidFill>
                  <a:schemeClr val="tx1"/>
                </a:solidFill>
              </a:rPr>
              <a:t>By Mark Kelly, vceit.com, </a:t>
            </a:r>
            <a:r>
              <a:rPr lang="en-US" sz="1600" dirty="0">
                <a:solidFill>
                  <a:schemeClr val="tx1"/>
                </a:solidFill>
              </a:rPr>
              <a:t>mark@vceit.com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268760"/>
            <a:ext cx="8018090" cy="86409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Search, Sort, Filter</a:t>
            </a:r>
            <a:endParaRPr lang="en-AU" sz="3200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Notched Right Arrow 6">
            <a:hlinkClick r:id="rId4" action="ppaction://hlinksldjump"/>
          </p:cNvPr>
          <p:cNvSpPr/>
          <p:nvPr/>
        </p:nvSpPr>
        <p:spPr>
          <a:xfrm>
            <a:off x="3707904" y="5805264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  <a:endParaRPr lang="en-AU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Sorting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r>
              <a:rPr lang="en-AU"/>
              <a:t>Sorting is usually performed before producing output to organise data into an order where it's easy to find values (e.g. a name in a long list) or significant records (e.g. the ones with extraordinary values, such as the biggest or smallest). </a:t>
            </a:r>
          </a:p>
          <a:p>
            <a:r>
              <a:rPr lang="en-AU"/>
              <a:t>RDBMS can sort by several fields in a hierarchical way. e.g. by SURNAME, then by FIRSTNAME, then by MIDDLEINITIAL.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02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Sorting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r>
              <a:rPr lang="en-AU"/>
              <a:t>The most important field (surname) is sorted first; </a:t>
            </a:r>
          </a:p>
          <a:p>
            <a:r>
              <a:rPr lang="en-AU"/>
              <a:t>Where surnames are the same, those records are sorted by first name; </a:t>
            </a:r>
          </a:p>
          <a:p>
            <a:r>
              <a:rPr lang="en-AU"/>
              <a:t>Where surnames and firstnames are the same, records are then sorted by middle initial</a:t>
            </a:r>
            <a:r>
              <a:rPr lang="en-AU" sz="240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886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052736"/>
            <a:ext cx="81369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/>
              <a:t>Data can be sorted differently depending on what the user needs to find. For example, a database programmer might sort records by ID, but office workers may need the same records sorted by name.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88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Filtering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endParaRPr lang="en-AU" sz="2400"/>
          </a:p>
          <a:p>
            <a:r>
              <a:rPr lang="en-AU" sz="2800"/>
              <a:t>Users can specify what records to show by indicating what contents they're looking for. </a:t>
            </a:r>
          </a:p>
          <a:p>
            <a:r>
              <a:rPr lang="en-AU" sz="2800"/>
              <a:t>In Access.</a:t>
            </a:r>
          </a:p>
          <a:p>
            <a:endParaRPr lang="en-AU" sz="2400"/>
          </a:p>
          <a:p>
            <a:endParaRPr lang="en-AU" sz="2400"/>
          </a:p>
          <a:p>
            <a:endParaRPr lang="en-AU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92896"/>
            <a:ext cx="39528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7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/>
          <a:lstStyle/>
          <a:p>
            <a:r>
              <a:rPr lang="en-AU" sz="2800"/>
              <a:t>Filtering in Excel</a:t>
            </a:r>
          </a:p>
          <a:p>
            <a:endParaRPr lang="en-AU" sz="2400"/>
          </a:p>
          <a:p>
            <a:endParaRPr lang="en-AU" sz="2400"/>
          </a:p>
          <a:p>
            <a:endParaRPr lang="en-AU" sz="2400"/>
          </a:p>
          <a:p>
            <a:endParaRPr lang="en-AU" sz="2400"/>
          </a:p>
          <a:p>
            <a:endParaRPr lang="en-AU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23" y="1478471"/>
            <a:ext cx="4581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6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Because you’ve been good</a:t>
            </a:r>
            <a:endParaRPr lang="en-AU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55453"/>
            <a:ext cx="6680693" cy="546602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73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 Kelly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mark@vceit.com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400" dirty="0">
                <a:latin typeface="Calibri" pitchFamily="34" charset="0"/>
              </a:rPr>
              <a:t>These slideshows may be freely used, modified or distributed by teachers and students anywhere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but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AU" sz="1400" dirty="0">
                <a:latin typeface="Calibri" pitchFamily="34" charset="0"/>
              </a:rPr>
              <a:t>they may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sold.</a:t>
            </a:r>
          </a:p>
          <a:p>
            <a:pPr algn="ctr"/>
            <a:r>
              <a:rPr lang="en-AU" sz="1400" dirty="0">
                <a:latin typeface="Calibri" pitchFamily="34" charset="0"/>
              </a:rPr>
              <a:t>they must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redistributed if you modify them.</a:t>
            </a:r>
          </a:p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/>
              <a:t>This is not a VCAA publication and does not speak for VCAA.</a:t>
            </a:r>
            <a:endParaRPr lang="en-AU" sz="1400" dirty="0"/>
          </a:p>
          <a:p>
            <a:pPr algn="ctr"/>
            <a:r>
              <a:rPr lang="en-US" sz="1400" dirty="0">
                <a:latin typeface="+mn-lt"/>
              </a:rPr>
              <a:t>Portions (e.g. exam questions, study design extracts, glossary terms) may be copyright </a:t>
            </a:r>
            <a:r>
              <a:rPr lang="en-AU" sz="1400" dirty="0">
                <a:latin typeface="+mn-lt"/>
              </a:rPr>
              <a:t>Victorian Curriculum and Assessment Authority and are used with permission for educational purposes. </a:t>
            </a:r>
            <a:r>
              <a:rPr lang="en-AU" sz="1400" i="1" dirty="0">
                <a:latin typeface="+mn-lt"/>
              </a:rPr>
              <a:t>Thanks, guys!</a:t>
            </a:r>
          </a:p>
          <a:p>
            <a:pPr algn="ctr"/>
            <a:r>
              <a:rPr lang="en-US" dirty="0">
                <a:latin typeface="Calibri" pitchFamily="34" charset="0"/>
              </a:rPr>
              <a:t>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  <a:b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AU" sz="2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2016-2019 study design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AU"/>
              <a:t>Searching, queries, finds</a:t>
            </a:r>
            <a:endParaRPr lang="en-AU" dirty="0"/>
          </a:p>
          <a:p>
            <a:r>
              <a:rPr lang="en-US"/>
              <a:t>Sorting</a:t>
            </a:r>
            <a:endParaRPr lang="en-US" dirty="0"/>
          </a:p>
          <a:p>
            <a:r>
              <a:rPr lang="en-US"/>
              <a:t>Filtering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Information Retrieval Techniques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r>
              <a:rPr lang="en-AU"/>
              <a:t>Queries / Finds</a:t>
            </a:r>
          </a:p>
          <a:p>
            <a:endParaRPr lang="en-AU"/>
          </a:p>
          <a:p>
            <a:r>
              <a:rPr lang="en-AU"/>
              <a:t>Called 'finding' in Filemaker, a RDBMS can perform powerful searches using AND and OR logic, often using </a:t>
            </a:r>
            <a:r>
              <a:rPr lang="en-AU" b="1"/>
              <a:t>Query By Example</a:t>
            </a:r>
            <a:r>
              <a:rPr lang="en-AU"/>
              <a:t> where the desired data is entered into the field(s) where it should be found.</a:t>
            </a:r>
          </a:p>
          <a:p>
            <a:endParaRPr lang="en-AU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Searching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2"/>
          </a:xfrm>
        </p:spPr>
        <p:txBody>
          <a:bodyPr/>
          <a:lstStyle/>
          <a:p>
            <a:endParaRPr lang="en-US" sz="2400" dirty="0"/>
          </a:p>
          <a:p>
            <a:r>
              <a:rPr lang="en-AU"/>
              <a:t>Filemaker and Access allow similar search techniques. In the search below, the RDBMS will find all records of people who have a surname starting with G and an age less than 17. Note that search terms in the same row are ANDed.</a:t>
            </a:r>
          </a:p>
          <a:p>
            <a:endParaRPr lang="en-AU" sz="2400"/>
          </a:p>
          <a:p>
            <a:endParaRPr lang="en-AU" sz="2400"/>
          </a:p>
          <a:p>
            <a:endParaRPr lang="en-AU" sz="2400"/>
          </a:p>
          <a:p>
            <a:r>
              <a:rPr lang="en-AU" sz="2400"/>
              <a:t>More powerful searches can be easily built...</a:t>
            </a:r>
          </a:p>
          <a:p>
            <a:endParaRPr lang="en-AU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49050"/>
              </p:ext>
            </p:extLst>
          </p:nvPr>
        </p:nvGraphicFramePr>
        <p:xfrm>
          <a:off x="1403648" y="4641180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Surname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Age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G*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&lt;17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8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/>
          <a:lstStyle/>
          <a:p>
            <a:r>
              <a:rPr lang="en-AU" sz="2800"/>
              <a:t>In this example, three search terms are used. The DBMS will now find records of ...</a:t>
            </a:r>
          </a:p>
          <a:p>
            <a:pPr lvl="1"/>
            <a:r>
              <a:rPr lang="en-AU" sz="2400"/>
              <a:t>All people whose Surname begins with 'G' AND Age is less than 17</a:t>
            </a:r>
          </a:p>
          <a:p>
            <a:pPr lvl="1"/>
            <a:r>
              <a:rPr lang="en-AU" sz="2400" b="1"/>
              <a:t>OR</a:t>
            </a:r>
            <a:r>
              <a:rPr lang="en-AU" sz="2400"/>
              <a:t> All people whose surname begins with K and ends with G AND have an age of 16 or more</a:t>
            </a:r>
          </a:p>
          <a:p>
            <a:pPr lvl="1"/>
            <a:r>
              <a:rPr lang="en-AU" sz="2400" b="1"/>
              <a:t>OR</a:t>
            </a:r>
            <a:r>
              <a:rPr lang="en-AU" sz="2400"/>
              <a:t> All people whose age is less than 5.</a:t>
            </a:r>
          </a:p>
          <a:p>
            <a:endParaRPr lang="en-AU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62306"/>
              </p:ext>
            </p:extLst>
          </p:nvPr>
        </p:nvGraphicFramePr>
        <p:xfrm>
          <a:off x="1043608" y="332656"/>
          <a:ext cx="4064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Surname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Age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G*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&lt;17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K*G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&gt;=16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&lt;5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95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/>
          <a:lstStyle/>
          <a:p>
            <a:r>
              <a:rPr lang="en-AU"/>
              <a:t>Notice how each new row of criteria is OR'ed with the other rows, so the records found by each row are all included.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62306"/>
              </p:ext>
            </p:extLst>
          </p:nvPr>
        </p:nvGraphicFramePr>
        <p:xfrm>
          <a:off x="1043608" y="332656"/>
          <a:ext cx="4064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Surname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Age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G*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&lt;17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K*G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&gt;=16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/>
                        <a:t>&lt;5</a:t>
                      </a:r>
                    </a:p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3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112568"/>
          </a:xfrm>
        </p:spPr>
        <p:txBody>
          <a:bodyPr/>
          <a:lstStyle/>
          <a:p>
            <a:r>
              <a:rPr lang="en-AU" sz="2800"/>
              <a:t>A simple search (often triggered by CTRL+F) lets you find text or data in databases, spreadsheets, text documents. </a:t>
            </a:r>
          </a:p>
          <a:p>
            <a:endParaRPr lang="en-US" sz="2400"/>
          </a:p>
          <a:p>
            <a:endParaRPr lang="en-AU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832"/>
            <a:ext cx="6560925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8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/>
          <a:lstStyle/>
          <a:p>
            <a:r>
              <a:rPr lang="en-AU"/>
              <a:t>Some searches let you search multiple documents at once (sometimes called </a:t>
            </a:r>
            <a:r>
              <a:rPr lang="en-AU" b="1"/>
              <a:t>grep</a:t>
            </a:r>
            <a:r>
              <a:rPr lang="en-AU"/>
              <a:t>). </a:t>
            </a:r>
          </a:p>
          <a:p>
            <a:r>
              <a:rPr lang="en-AU"/>
              <a:t>More powerful tools let you use </a:t>
            </a:r>
            <a:r>
              <a:rPr lang="en-AU" b="1"/>
              <a:t>regular expressions</a:t>
            </a:r>
            <a:r>
              <a:rPr lang="en-AU"/>
              <a:t> that act like wildcards in search terms to find variants of the text being hunted. </a:t>
            </a:r>
          </a:p>
          <a:p>
            <a:pPr lvl="1"/>
            <a:r>
              <a:rPr lang="en-US"/>
              <a:t>e.g. ‘colour’, ‘color’, ‘colouring’, ‘coloured’ ‘colourful’</a:t>
            </a:r>
            <a:endParaRPr lang="en-AU"/>
          </a:p>
          <a:p>
            <a:endParaRPr lang="en-AU" sz="2400"/>
          </a:p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63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/>
          <a:p>
            <a:r>
              <a:rPr lang="en-AU" sz="3600"/>
              <a:t>Since some searches (queries, finds) are frequently used (e.g. video rental customers whose DVD is overdue for return), searches can be stored for later reuse. </a:t>
            </a:r>
          </a:p>
          <a:p>
            <a:r>
              <a:rPr lang="en-AU" sz="3600"/>
              <a:t>This makes multi-step searches quick and simple even for inexperienced database users.</a:t>
            </a:r>
          </a:p>
          <a:p>
            <a:endParaRPr lang="en-AU" sz="2400"/>
          </a:p>
          <a:p>
            <a:endParaRPr lang="en-AU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222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766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VCE IT Theory Slideshows by Mark Kelly 2016-2019 study design</vt:lpstr>
      <vt:lpstr>Contents</vt:lpstr>
      <vt:lpstr>Information Retrieval Techniques</vt:lpstr>
      <vt:lpstr>Searching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</vt:lpstr>
      <vt:lpstr>Sorting</vt:lpstr>
      <vt:lpstr>PowerPoint Presentation</vt:lpstr>
      <vt:lpstr>Filtering</vt:lpstr>
      <vt:lpstr>PowerPoint Presentation</vt:lpstr>
      <vt:lpstr>Because you’ve been good</vt:lpstr>
      <vt:lpstr>VCE IT THEORY SLIDESHOWS 2016-2019 study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21</cp:revision>
  <dcterms:created xsi:type="dcterms:W3CDTF">2009-02-06T03:31:51Z</dcterms:created>
  <dcterms:modified xsi:type="dcterms:W3CDTF">2016-09-11T02:13:39Z</dcterms:modified>
</cp:coreProperties>
</file>