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81" r:id="rId5"/>
    <p:sldId id="282" r:id="rId6"/>
    <p:sldId id="283" r:id="rId7"/>
    <p:sldId id="264" r:id="rId8"/>
    <p:sldId id="271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68" r:id="rId17"/>
    <p:sldId id="269" r:id="rId18"/>
    <p:sldId id="270" r:id="rId19"/>
    <p:sldId id="276" r:id="rId20"/>
    <p:sldId id="280" r:id="rId21"/>
    <p:sldId id="263" r:id="rId22"/>
    <p:sldId id="25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2/09/2016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/>
              <a:t>VCE IT Theory Slideshows by Mark Kelly</a:t>
            </a:r>
            <a:br>
              <a:rPr lang="en-AU" sz="3200" i="1" dirty="0"/>
            </a:br>
            <a:r>
              <a:rPr lang="en-AU" sz="2000" i="1" dirty="0"/>
              <a:t>2016-2019 </a:t>
            </a:r>
            <a:r>
              <a:rPr lang="en-AU" sz="2000" i="1"/>
              <a:t>study design</a:t>
            </a:r>
            <a:endParaRPr lang="en-AU" sz="3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>
                <a:solidFill>
                  <a:schemeClr val="tx1"/>
                </a:solidFill>
              </a:rPr>
              <a:t>By Mark Kelly, vceit.com, </a:t>
            </a:r>
            <a:r>
              <a:rPr lang="en-US" sz="1600" dirty="0">
                <a:solidFill>
                  <a:schemeClr val="tx1"/>
                </a:solidFill>
              </a:rPr>
              <a:t>mark@vceit.com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Testing</a:t>
            </a:r>
            <a:b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500"/>
              <a:t>Version 1</a:t>
            </a:r>
            <a:endParaRPr lang="en-AU" sz="1500"/>
          </a:p>
        </p:txBody>
      </p:sp>
      <p:sp>
        <p:nvSpPr>
          <p:cNvPr id="7" name="Notched Right Arrow 6">
            <a:hlinkClick r:id="rId3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  <p:pic>
        <p:nvPicPr>
          <p:cNvPr id="1026" name="Picture 2" descr="Image result for te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93622"/>
            <a:ext cx="469798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Documenting your testing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2016224"/>
          </a:xfrm>
        </p:spPr>
        <p:txBody>
          <a:bodyPr/>
          <a:lstStyle/>
          <a:p>
            <a:r>
              <a:rPr lang="en-AU" sz="2800"/>
              <a:t>Your client will not simply accept you saying “Yeah, I tested it. It works great.”</a:t>
            </a:r>
          </a:p>
          <a:p>
            <a:r>
              <a:rPr lang="en-AU" sz="2800"/>
              <a:t>Evidence is needed.</a:t>
            </a:r>
          </a:p>
          <a:p>
            <a:r>
              <a:rPr lang="en-AU" sz="2800" b="1"/>
              <a:t>Testing table</a:t>
            </a:r>
            <a:r>
              <a:rPr lang="en-AU" sz="2800"/>
              <a:t>.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81128"/>
              </p:ext>
            </p:extLst>
          </p:nvPr>
        </p:nvGraphicFramePr>
        <p:xfrm>
          <a:off x="791580" y="3356992"/>
          <a:ext cx="7560840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73607097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5874621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141176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523336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131073105"/>
                    </a:ext>
                  </a:extLst>
                </a:gridCol>
              </a:tblGrid>
              <a:tr h="941064">
                <a:tc>
                  <a:txBody>
                    <a:bodyPr/>
                    <a:lstStyle/>
                    <a:p>
                      <a:r>
                        <a:rPr lang="en-AU"/>
                        <a:t>What was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How it was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Actual </a:t>
                      </a:r>
                    </a:p>
                    <a:p>
                      <a:r>
                        <a:rPr lang="en-AU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Fix (if needed)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12510"/>
                  </a:ext>
                </a:extLst>
              </a:tr>
              <a:tr h="904215">
                <a:tc>
                  <a:txBody>
                    <a:bodyPr/>
                    <a:lstStyle/>
                    <a:p>
                      <a:r>
                        <a:rPr lang="en-AU"/>
                        <a:t>Date of birth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Enter 28 Feb 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22.4 years (at July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6967"/>
                  </a:ext>
                </a:extLst>
              </a:tr>
              <a:tr h="819018">
                <a:tc>
                  <a:txBody>
                    <a:bodyPr/>
                    <a:lstStyle/>
                    <a:p>
                      <a:r>
                        <a:rPr lang="en-AU"/>
                        <a:t>‘Play video’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Clicked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Play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Added codec for MKV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0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5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 data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r>
              <a:rPr lang="en-AU" sz="2400"/>
              <a:t>In the previous slide, how was the ‘28 Feb 1994’ date chosen as the test data?</a:t>
            </a:r>
          </a:p>
          <a:p>
            <a:r>
              <a:rPr lang="en-AU" sz="2400"/>
              <a:t>Randomly?</a:t>
            </a:r>
          </a:p>
          <a:p>
            <a:r>
              <a:rPr lang="en-AU" sz="2400"/>
              <a:t>It should not be random.</a:t>
            </a:r>
          </a:p>
          <a:p>
            <a:r>
              <a:rPr lang="en-AU" sz="2400"/>
              <a:t>Good test data:</a:t>
            </a:r>
          </a:p>
          <a:p>
            <a:pPr lvl="1"/>
            <a:r>
              <a:rPr lang="en-AU" sz="2000"/>
              <a:t>Tests every possible class of inputs – typical, unusual but still valid, borderline conditions, invalid.</a:t>
            </a:r>
          </a:p>
          <a:p>
            <a:r>
              <a:rPr lang="en-AU" sz="2400"/>
              <a:t>For example to test code logic that classifies people by voting age (below or above 18) you data to thoroughly test all possible inputs:</a:t>
            </a:r>
          </a:p>
          <a:p>
            <a:pPr lvl="1"/>
            <a:r>
              <a:rPr lang="en-AU" sz="2000"/>
              <a:t>17 (below the cutoff)</a:t>
            </a:r>
          </a:p>
          <a:p>
            <a:pPr lvl="1"/>
            <a:r>
              <a:rPr lang="en-AU" sz="2000"/>
              <a:t>18 (exactly on the borderline)</a:t>
            </a:r>
          </a:p>
          <a:p>
            <a:pPr lvl="1"/>
            <a:r>
              <a:rPr lang="en-AU" sz="2000"/>
              <a:t>19 (above the cutoff)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025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 data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r>
              <a:rPr lang="en-AU" sz="2400"/>
              <a:t>For example to test code logic that classifies people by voting age (below or above 18) you data to thoroughly test all possible inputs:</a:t>
            </a:r>
          </a:p>
          <a:p>
            <a:pPr lvl="1"/>
            <a:r>
              <a:rPr lang="en-AU" sz="2000"/>
              <a:t>17 (below the cutoff)</a:t>
            </a:r>
          </a:p>
          <a:p>
            <a:pPr lvl="1"/>
            <a:r>
              <a:rPr lang="en-AU" sz="2000"/>
              <a:t>18 (exactly on the borderline)</a:t>
            </a:r>
          </a:p>
          <a:p>
            <a:pPr lvl="1"/>
            <a:r>
              <a:rPr lang="en-AU" sz="2000"/>
              <a:t>19 (above the </a:t>
            </a:r>
            <a:r>
              <a:rPr lang="en-AU" sz="1800"/>
              <a:t>cutoff)</a:t>
            </a:r>
          </a:p>
          <a:p>
            <a:r>
              <a:rPr lang="en-AU" sz="2800"/>
              <a:t>Test data must be thorough but not pointlessly repetitive</a:t>
            </a:r>
          </a:p>
          <a:p>
            <a:pPr lvl="1"/>
            <a:r>
              <a:rPr lang="en-AU" sz="2400"/>
              <a:t>There is no point to add tests for people 20, 30, 40, 50, 60 and 67 because the test for “19” already covers all such ages over the cutoff value.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121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562074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 data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/>
          <a:p>
            <a:r>
              <a:rPr lang="en-AU" sz="2400"/>
              <a:t>Focus test data on boundary conditions – the points at which the behaviour of the solution is expected to change.</a:t>
            </a:r>
          </a:p>
          <a:p>
            <a:r>
              <a:rPr lang="en-AU" sz="2400"/>
              <a:t>Boundary conditions are where most logical errors occur.</a:t>
            </a:r>
          </a:p>
          <a:p>
            <a:r>
              <a:rPr lang="en-AU" sz="2400"/>
              <a:t>Exams often have questions that rely on testing for boundary conditions.</a:t>
            </a:r>
          </a:p>
          <a:p>
            <a:r>
              <a:rPr lang="en-AU" sz="2400"/>
              <a:t>Especially beware of tests for &lt; &gt; and  &lt;= and &gt;=</a:t>
            </a:r>
          </a:p>
          <a:p>
            <a:r>
              <a:rPr lang="en-AU" sz="2400"/>
              <a:t>For example a club accepts members who are 55 and over. The code checks an applicant’s eligibility with this code:</a:t>
            </a:r>
          </a:p>
          <a:p>
            <a:pPr lvl="1"/>
            <a:r>
              <a:rPr lang="en-AU" sz="2000"/>
              <a:t>If Age &gt; 55 then “Welcome to the club!”</a:t>
            </a:r>
          </a:p>
          <a:p>
            <a:r>
              <a:rPr lang="en-AU" sz="2400"/>
              <a:t>The test fails on the borderline condition because it rejects people who are </a:t>
            </a:r>
            <a:r>
              <a:rPr lang="en-AU" sz="2400" i="1"/>
              <a:t>exactly</a:t>
            </a:r>
            <a:r>
              <a:rPr lang="en-AU" sz="2400"/>
              <a:t> 55. It should have used &gt;= (greater than or equal to)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21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562074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Audience participation time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/>
          <a:p>
            <a:r>
              <a:rPr lang="en-AU" sz="2400"/>
              <a:t>A swimming club divides its members into these age groups:</a:t>
            </a:r>
          </a:p>
          <a:p>
            <a:pPr lvl="1"/>
            <a:r>
              <a:rPr lang="en-AU" sz="2000"/>
              <a:t>Tadpoles – from 4 to 6 years.</a:t>
            </a:r>
          </a:p>
          <a:p>
            <a:pPr lvl="1"/>
            <a:r>
              <a:rPr lang="en-AU" sz="2000"/>
              <a:t>Minnows – 7 to 10 years</a:t>
            </a:r>
          </a:p>
          <a:p>
            <a:pPr lvl="1"/>
            <a:r>
              <a:rPr lang="en-AU" sz="2000"/>
              <a:t>Sardines – 11 to 15 years</a:t>
            </a:r>
          </a:p>
          <a:p>
            <a:pPr lvl="1"/>
            <a:r>
              <a:rPr lang="en-AU" sz="2000"/>
              <a:t>Piranha – 16 to 20 years</a:t>
            </a:r>
          </a:p>
          <a:p>
            <a:pPr lvl="1"/>
            <a:r>
              <a:rPr lang="en-AU" sz="2000"/>
              <a:t>Sharks – 21 to 54 years</a:t>
            </a:r>
          </a:p>
          <a:p>
            <a:pPr lvl="1"/>
            <a:r>
              <a:rPr lang="en-AU" sz="2000"/>
              <a:t>Whales – 55 and over</a:t>
            </a:r>
          </a:p>
          <a:p>
            <a:pPr lvl="1"/>
            <a:endParaRPr lang="en-AU" sz="2000"/>
          </a:p>
          <a:p>
            <a:r>
              <a:rPr lang="en-AU" sz="2400"/>
              <a:t>Create a set of test data that is exhaustively tests all possible inputs and also tests validation rules to exclude ineligible applicants.</a:t>
            </a:r>
          </a:p>
          <a:p>
            <a:pPr lvl="1"/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97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562074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/>
          <a:p>
            <a:r>
              <a:rPr lang="en-AU" sz="2400"/>
              <a:t>Minimal test data:</a:t>
            </a:r>
          </a:p>
          <a:p>
            <a:pPr lvl="1"/>
            <a:r>
              <a:rPr lang="en-AU" sz="2000"/>
              <a:t>3 (to test an invalid applicant age)</a:t>
            </a:r>
          </a:p>
          <a:p>
            <a:pPr lvl="1"/>
            <a:r>
              <a:rPr lang="en-AU" sz="2000"/>
              <a:t>4, 6 (tadpoles)</a:t>
            </a:r>
          </a:p>
          <a:p>
            <a:pPr lvl="1"/>
            <a:r>
              <a:rPr lang="en-AU" sz="2000"/>
              <a:t>7,10 (minnows)</a:t>
            </a:r>
          </a:p>
          <a:p>
            <a:pPr lvl="1"/>
            <a:r>
              <a:rPr lang="en-AU" sz="2000"/>
              <a:t>11,15 (sardines)</a:t>
            </a:r>
          </a:p>
          <a:p>
            <a:pPr lvl="1"/>
            <a:r>
              <a:rPr lang="en-AU" sz="2000"/>
              <a:t>16,20 (piranha)</a:t>
            </a:r>
          </a:p>
          <a:p>
            <a:pPr lvl="1"/>
            <a:r>
              <a:rPr lang="en-AU" sz="2000"/>
              <a:t>21,54 (sharks)</a:t>
            </a:r>
          </a:p>
          <a:p>
            <a:pPr lvl="1"/>
            <a:r>
              <a:rPr lang="en-AU" sz="2000"/>
              <a:t>55 (whales)</a:t>
            </a:r>
          </a:p>
          <a:p>
            <a:endParaRPr lang="en-AU" sz="2400"/>
          </a:p>
          <a:p>
            <a:r>
              <a:rPr lang="en-AU" sz="2400"/>
              <a:t>Note that testing intermediate values (e.g. </a:t>
            </a:r>
            <a:r>
              <a:rPr lang="en-AU" sz="2400" b="1"/>
              <a:t>30</a:t>
            </a:r>
            <a:r>
              <a:rPr lang="en-AU" sz="2400"/>
              <a:t>) not really useful, since </a:t>
            </a:r>
            <a:r>
              <a:rPr lang="en-AU" sz="2400" b="1"/>
              <a:t>21</a:t>
            </a:r>
            <a:r>
              <a:rPr lang="en-AU" sz="2400"/>
              <a:t> and </a:t>
            </a:r>
            <a:r>
              <a:rPr lang="en-AU" sz="2400" b="1"/>
              <a:t>54</a:t>
            </a:r>
            <a:r>
              <a:rPr lang="en-AU" sz="2400"/>
              <a:t> already test that range’s 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898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Beta testing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AU" sz="2400"/>
              <a:t>The problem with testing by developers is that creators of solutions usually don’t do the really </a:t>
            </a:r>
            <a:r>
              <a:rPr lang="en-AU" sz="2400" i="1"/>
              <a:t>dumb</a:t>
            </a:r>
            <a:r>
              <a:rPr lang="en-AU" sz="2400"/>
              <a:t> and </a:t>
            </a:r>
            <a:r>
              <a:rPr lang="en-AU" sz="2400" i="1"/>
              <a:t>human</a:t>
            </a:r>
            <a:r>
              <a:rPr lang="en-AU" sz="2400"/>
              <a:t> things that non-developers might do.</a:t>
            </a:r>
          </a:p>
          <a:p>
            <a:r>
              <a:rPr lang="en-AU" sz="2400"/>
              <a:t>Developers often cannot anticipate the strange things that other people will do with their product.</a:t>
            </a:r>
          </a:p>
          <a:p>
            <a:r>
              <a:rPr lang="en-AU" sz="2400"/>
              <a:t>Beta testing is giving a developed and in-house tested product to outsiders to try out and give feedback.</a:t>
            </a:r>
          </a:p>
          <a:p>
            <a:r>
              <a:rPr lang="en-AU" sz="2400"/>
              <a:t>Beta testers often find problems in usability, readability, completeness, navigation, tolerance or affordance that developers could never have anticipated.</a:t>
            </a:r>
          </a:p>
          <a:p>
            <a:r>
              <a:rPr lang="en-AU" sz="2400"/>
              <a:t>For example a developer may find the caption “DL” perfectly clear for a button, but beta users won’t understand it means “Download”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03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Formal testing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980728"/>
            <a:ext cx="8229600" cy="5112568"/>
          </a:xfrm>
        </p:spPr>
        <p:txBody>
          <a:bodyPr/>
          <a:lstStyle/>
          <a:p>
            <a:r>
              <a:rPr lang="en-AU" sz="2400"/>
              <a:t>Once the solution produces accurate output and works as expected, the client will expect </a:t>
            </a:r>
            <a:r>
              <a:rPr lang="en-AU" sz="2400" i="1"/>
              <a:t>proof</a:t>
            </a:r>
            <a:r>
              <a:rPr lang="en-AU" sz="2400"/>
              <a:t> that it satisfies the requirements set down during the product’s analysis.</a:t>
            </a:r>
          </a:p>
          <a:p>
            <a:pPr lvl="1"/>
            <a:r>
              <a:rPr lang="en-AU" sz="2000"/>
              <a:t>The client may be an external customer or the boss of the developers’ company, or the manager of a department within the company.</a:t>
            </a:r>
          </a:p>
          <a:p>
            <a:r>
              <a:rPr lang="en-AU" sz="2400"/>
              <a:t>For example a payroll system must be able to generate summary charts, email employees and communicate with the tax office. It must also be easy to use and secure from hacking.</a:t>
            </a:r>
          </a:p>
          <a:p>
            <a:r>
              <a:rPr lang="en-AU" sz="2400"/>
              <a:t>During formal testing, the developers demonstrate the achievement of each functional and non-function requirement to the client.</a:t>
            </a:r>
          </a:p>
          <a:p>
            <a:r>
              <a:rPr lang="en-AU" sz="2400"/>
              <a:t>Each successful demonstration is ticked off.</a:t>
            </a:r>
          </a:p>
          <a:p>
            <a:r>
              <a:rPr lang="en-AU" sz="2400"/>
              <a:t>When all is done, the developers get paid.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0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 acceptance testing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AU" sz="2400"/>
              <a:t>Since the client is often a high-level manager and will not actually ever use the solution, his or her opinion of it may be uninformed or irrelevant.</a:t>
            </a:r>
          </a:p>
          <a:p>
            <a:r>
              <a:rPr lang="en-AU" sz="2400"/>
              <a:t>A typical end-user needs to use it and report on its suitability.</a:t>
            </a:r>
          </a:p>
          <a:p>
            <a:r>
              <a:rPr lang="en-AU" sz="2400"/>
              <a:t>For example getting the CEO of Coles Australia to try new checkout software is not going to prove much. Bring in a real checkout person to use it.</a:t>
            </a:r>
          </a:p>
          <a:p>
            <a:r>
              <a:rPr lang="en-AU" sz="2400"/>
              <a:t>Issues relating to usability, appropriateness, responsiveness, accuracy, robustness etc may be detected.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43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 is not evaluation!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AU" sz="2400"/>
              <a:t>Testing determines whether a solution works as expected and produces accurate output.</a:t>
            </a:r>
          </a:p>
          <a:p>
            <a:r>
              <a:rPr lang="en-AU" sz="2400"/>
              <a:t>Evaluation determines that a developed system that has been in use for some time is achieving the </a:t>
            </a:r>
            <a:r>
              <a:rPr lang="en-AU" sz="2400" b="1"/>
              <a:t>organisational goals</a:t>
            </a:r>
            <a:r>
              <a:rPr lang="en-AU" sz="2400"/>
              <a:t> for which it was originally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32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/>
              <a:t>Informal testing</a:t>
            </a:r>
            <a:endParaRPr lang="en-AU" dirty="0"/>
          </a:p>
          <a:p>
            <a:r>
              <a:rPr lang="en-US"/>
              <a:t>Recording test results</a:t>
            </a:r>
            <a:endParaRPr lang="en-US" dirty="0"/>
          </a:p>
          <a:p>
            <a:r>
              <a:rPr lang="en-US"/>
              <a:t>Test data</a:t>
            </a:r>
          </a:p>
          <a:p>
            <a:r>
              <a:rPr lang="en-US"/>
              <a:t>Beta testing</a:t>
            </a:r>
          </a:p>
          <a:p>
            <a:r>
              <a:rPr lang="en-US"/>
              <a:t>Formal testing</a:t>
            </a:r>
          </a:p>
          <a:p>
            <a:r>
              <a:rPr lang="en-US"/>
              <a:t>User acceptance testing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 is not evaluation!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AU" sz="2400"/>
              <a:t>For example a website is created to increase a company’s profit.</a:t>
            </a:r>
          </a:p>
          <a:p>
            <a:r>
              <a:rPr lang="en-AU" sz="2400"/>
              <a:t>The website is tested and works 100% accurately.</a:t>
            </a:r>
          </a:p>
          <a:p>
            <a:r>
              <a:rPr lang="en-AU" sz="2400"/>
              <a:t>Millions of people visit the site and report their joy.</a:t>
            </a:r>
          </a:p>
          <a:p>
            <a:r>
              <a:rPr lang="en-AU" sz="2400"/>
              <a:t>Three months after the site’s launch, evaluators look at historical records and find profits have not changed.</a:t>
            </a:r>
          </a:p>
          <a:p>
            <a:pPr marL="0" indent="0">
              <a:buNone/>
            </a:pPr>
            <a:r>
              <a:rPr lang="en-AU" sz="2400"/>
              <a:t>Conclusions: </a:t>
            </a:r>
          </a:p>
          <a:p>
            <a:pPr lvl="1"/>
            <a:r>
              <a:rPr lang="en-AU" sz="2000"/>
              <a:t>the </a:t>
            </a:r>
            <a:r>
              <a:rPr lang="en-AU" sz="2000" i="1"/>
              <a:t>testing</a:t>
            </a:r>
            <a:r>
              <a:rPr lang="en-AU" sz="2000"/>
              <a:t> showed </a:t>
            </a:r>
            <a:r>
              <a:rPr lang="en-AU" sz="2000" b="1"/>
              <a:t>no problems</a:t>
            </a:r>
            <a:r>
              <a:rPr lang="en-AU" sz="2000"/>
              <a:t>. </a:t>
            </a:r>
          </a:p>
          <a:p>
            <a:pPr lvl="1"/>
            <a:r>
              <a:rPr lang="en-AU" sz="2000"/>
              <a:t>The </a:t>
            </a:r>
            <a:r>
              <a:rPr lang="en-AU" sz="2000" i="1"/>
              <a:t>evaluation</a:t>
            </a:r>
            <a:r>
              <a:rPr lang="en-AU" sz="2000"/>
              <a:t> showed the website solution to be a </a:t>
            </a:r>
            <a:r>
              <a:rPr lang="en-AU" sz="2000" b="1"/>
              <a:t>complete failure</a:t>
            </a:r>
            <a:r>
              <a:rPr lang="en-AU" sz="200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995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3543250" cy="2448272"/>
          </a:xfrm>
        </p:spPr>
        <p:txBody>
          <a:bodyPr/>
          <a:lstStyle/>
          <a:p>
            <a:pPr algn="ctr">
              <a:buNone/>
            </a:pPr>
            <a:r>
              <a:rPr lang="en-US" sz="2400" dirty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47786"/>
            <a:ext cx="40576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anywhere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>
                <a:latin typeface="Calibri" pitchFamily="34" charset="0"/>
              </a:rPr>
              <a:t>they 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sold.</a:t>
            </a:r>
          </a:p>
          <a:p>
            <a:pPr algn="ctr"/>
            <a:r>
              <a:rPr lang="en-AU" sz="1400" dirty="0">
                <a:latin typeface="Calibri" pitchFamily="34" charset="0"/>
              </a:rPr>
              <a:t>they 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Authority and are used with permission for educational purposes. </a:t>
            </a:r>
            <a:r>
              <a:rPr lang="en-AU" sz="1400" i="1" dirty="0">
                <a:latin typeface="+mn-lt"/>
              </a:rPr>
              <a:t>Thanks, guys!</a:t>
            </a:r>
          </a:p>
          <a:p>
            <a:pPr algn="ctr"/>
            <a:r>
              <a:rPr lang="en-US" dirty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r>
              <a:rPr lang="en-AU" sz="2400"/>
              <a:t>Find whether solutions do what is intended, for example correct behaviour when a link is clicked, accurate output by a formula.</a:t>
            </a:r>
          </a:p>
          <a:p>
            <a:r>
              <a:rPr lang="en-AU" sz="2400"/>
              <a:t>Is done </a:t>
            </a:r>
          </a:p>
          <a:p>
            <a:pPr lvl="1"/>
            <a:r>
              <a:rPr lang="en-AU" sz="2000"/>
              <a:t>during development (informal testing, by developers)</a:t>
            </a:r>
          </a:p>
          <a:p>
            <a:pPr lvl="1"/>
            <a:r>
              <a:rPr lang="en-AU" sz="2000"/>
              <a:t>to check that the solution meets the needs of a typical user (user acceptance testing)</a:t>
            </a:r>
          </a:p>
          <a:p>
            <a:pPr lvl="1"/>
            <a:r>
              <a:rPr lang="en-AU" sz="2000"/>
              <a:t>when development is complete (beta testing, by several external end-users)</a:t>
            </a:r>
          </a:p>
          <a:p>
            <a:pPr lvl="1"/>
            <a:r>
              <a:rPr lang="en-AU" sz="2000"/>
              <a:t>to prove to the client that the solution satisfies all necessary functional and non-functional requirements (formal testing)</a:t>
            </a:r>
          </a:p>
          <a:p>
            <a:r>
              <a:rPr lang="en-AU" sz="2400"/>
              <a:t>Is </a:t>
            </a:r>
            <a:r>
              <a:rPr lang="en-AU" sz="2400" i="1"/>
              <a:t>not</a:t>
            </a:r>
            <a:r>
              <a:rPr lang="en-AU" sz="2400"/>
              <a:t> the same as </a:t>
            </a:r>
            <a:r>
              <a:rPr lang="en-AU" sz="2400" i="1"/>
              <a:t>evaluation</a:t>
            </a:r>
            <a:r>
              <a:rPr lang="en-AU" sz="240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 i="1"/>
              <a:t>Other testing types*</a:t>
            </a:r>
            <a:br>
              <a:rPr lang="en-AU" altLang="en-US" sz="3200"/>
            </a:br>
            <a:r>
              <a:rPr lang="en-AU" altLang="en-US"/>
              <a:t>Unit testing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AU" altLang="en-US"/>
              <a:t>Testing a component of a system (e.g. a subprogram or hardware part) in isolation to see that it does what it’s supposed to do.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558924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/>
              <a:t>*This is not directly examinable</a:t>
            </a:r>
          </a:p>
        </p:txBody>
      </p:sp>
    </p:spTree>
    <p:extLst>
      <p:ext uri="{BB962C8B-B14F-4D97-AF65-F5344CB8AC3E}">
        <p14:creationId xmlns:p14="http://schemas.microsoft.com/office/powerpoint/2010/main" val="153561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Integration Testing*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Joining the component (software or hardware) to see that it behaves properly when joined to related components.</a:t>
            </a:r>
          </a:p>
          <a:p>
            <a:r>
              <a:rPr lang="en-AU" altLang="en-US"/>
              <a:t>E.g. does a subprogram accept parameters or return values correctly to/from another subprogram?</a:t>
            </a:r>
          </a:p>
          <a:p>
            <a:r>
              <a:rPr lang="en-AU" altLang="en-US"/>
              <a:t>Is a piece of hardware pin-compatible with the device it plugs into?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9652" y="628458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/>
              <a:t>*This is not directly examinable</a:t>
            </a:r>
          </a:p>
        </p:txBody>
      </p:sp>
    </p:spTree>
    <p:extLst>
      <p:ext uri="{BB962C8B-B14F-4D97-AF65-F5344CB8AC3E}">
        <p14:creationId xmlns:p14="http://schemas.microsoft.com/office/powerpoint/2010/main" val="281952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System Testing*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Finding out whether the entire system with all of its components is working as it should.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78092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9652" y="6111965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/>
              <a:t>*This is not directly examinable</a:t>
            </a:r>
          </a:p>
        </p:txBody>
      </p:sp>
    </p:spTree>
    <p:extLst>
      <p:ext uri="{BB962C8B-B14F-4D97-AF65-F5344CB8AC3E}">
        <p14:creationId xmlns:p14="http://schemas.microsoft.com/office/powerpoint/2010/main" val="34790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Informal testing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/>
          <a:p>
            <a:r>
              <a:rPr lang="en-AU" sz="2800"/>
              <a:t>Carried out by developers to check whether the latest piece of functionality or code works as expected.</a:t>
            </a:r>
          </a:p>
          <a:p>
            <a:r>
              <a:rPr lang="en-AU" sz="2800"/>
              <a:t>Examples:</a:t>
            </a:r>
          </a:p>
          <a:p>
            <a:pPr lvl="1"/>
            <a:r>
              <a:rPr lang="en-AU" sz="2400"/>
              <a:t>Test a webpage link by clicking it to see whether the right destination appears.</a:t>
            </a:r>
          </a:p>
          <a:p>
            <a:pPr lvl="1"/>
            <a:r>
              <a:rPr lang="en-AU" sz="2400"/>
              <a:t>Test a formula by entering data for which the correct answer is already known, and seeing if the formula produces the same answer. </a:t>
            </a:r>
          </a:p>
          <a:p>
            <a:pPr lvl="1"/>
            <a:r>
              <a:rPr lang="en-AU" sz="2400"/>
              <a:t>Timing an operation to see if it is completed within an acceptable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642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Informal testing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/>
          <a:p>
            <a:r>
              <a:rPr lang="en-AU" sz="2400"/>
              <a:t>Examples:</a:t>
            </a:r>
          </a:p>
          <a:p>
            <a:pPr lvl="1"/>
            <a:r>
              <a:rPr lang="en-US" sz="2400"/>
              <a:t>Trying to bypass security measures to see if the solution is secure against unauthorised attack.</a:t>
            </a:r>
          </a:p>
          <a:p>
            <a:pPr lvl="1"/>
            <a:r>
              <a:rPr lang="en-US" sz="2400"/>
              <a:t>Testing a program/website on various platforms (computers+operating systems) with different sized displays, amounts of RAM etc.</a:t>
            </a:r>
          </a:p>
          <a:p>
            <a:pPr lvl="1"/>
            <a:r>
              <a:rPr lang="en-AU" sz="2400"/>
              <a:t>Test readability by getting subjects to read a solution’s output and then test them on their understanding of it.</a:t>
            </a:r>
          </a:p>
          <a:p>
            <a:pPr lvl="1"/>
            <a:r>
              <a:rPr lang="en-AU" sz="2400"/>
              <a:t>Test documentation by giving it to users and observing how many hesitations or errors they show when carrying out the actions described in the documentation.</a:t>
            </a:r>
          </a:p>
          <a:p>
            <a:pPr lvl="1"/>
            <a:endParaRPr lang="en-AU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1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needs to be tested?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/>
          <a:p>
            <a:r>
              <a:rPr lang="en-US" sz="2400"/>
              <a:t>Everything that the solution is expected to do properly.</a:t>
            </a:r>
          </a:p>
          <a:p>
            <a:r>
              <a:rPr lang="en-US" sz="2400"/>
              <a:t>Different solutions need to test different things. Each solution has key requirements which need to be tested with special thoroughness.</a:t>
            </a:r>
          </a:p>
          <a:p>
            <a:pPr lvl="1"/>
            <a:r>
              <a:rPr lang="en-US" sz="2000" i="1"/>
              <a:t>Missile defence system</a:t>
            </a:r>
            <a:r>
              <a:rPr lang="en-US" sz="2000"/>
              <a:t> – speed, accuracy.</a:t>
            </a:r>
          </a:p>
          <a:p>
            <a:pPr lvl="1"/>
            <a:r>
              <a:rPr lang="en-US" sz="2000" i="1"/>
              <a:t>Web browser</a:t>
            </a:r>
            <a:r>
              <a:rPr lang="en-US" sz="2000"/>
              <a:t> – rendering time, compliance to standards, security.</a:t>
            </a:r>
          </a:p>
          <a:p>
            <a:pPr lvl="1"/>
            <a:r>
              <a:rPr lang="en-US" sz="2000" i="1"/>
              <a:t>Encryption</a:t>
            </a:r>
            <a:r>
              <a:rPr lang="en-US" sz="2000"/>
              <a:t> – security.</a:t>
            </a:r>
          </a:p>
          <a:p>
            <a:pPr lvl="1"/>
            <a:r>
              <a:rPr lang="en-US" sz="2000" i="1"/>
              <a:t>Webpage</a:t>
            </a:r>
            <a:r>
              <a:rPr lang="en-US" sz="2000"/>
              <a:t> – readability, ease of navigation, communication of message, compliance to standards</a:t>
            </a:r>
          </a:p>
          <a:p>
            <a:pPr lvl="1"/>
            <a:r>
              <a:rPr lang="en-US" sz="2000" i="1"/>
              <a:t>Dog</a:t>
            </a:r>
            <a:r>
              <a:rPr lang="en-US" sz="2000"/>
              <a:t> – barking at burglars</a:t>
            </a:r>
          </a:p>
          <a:p>
            <a:pPr lvl="1"/>
            <a:r>
              <a:rPr lang="en-US" sz="2000" i="1"/>
              <a:t>Sorting algorithm</a:t>
            </a:r>
            <a:r>
              <a:rPr lang="en-US" sz="2000"/>
              <a:t> – correct sorting, speed.</a:t>
            </a:r>
          </a:p>
          <a:p>
            <a:pPr lvl="1"/>
            <a:endParaRPr lang="en-US" sz="20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3283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1751</Words>
  <Application>Microsoft Office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VCE IT Theory Slideshows by Mark Kelly 2016-2019 study design</vt:lpstr>
      <vt:lpstr>Contents</vt:lpstr>
      <vt:lpstr>Testing</vt:lpstr>
      <vt:lpstr>Other testing types* Unit testing</vt:lpstr>
      <vt:lpstr>Integration Testing*</vt:lpstr>
      <vt:lpstr>System Testing*</vt:lpstr>
      <vt:lpstr>Informal testing</vt:lpstr>
      <vt:lpstr>Informal testing</vt:lpstr>
      <vt:lpstr>What needs to be tested?</vt:lpstr>
      <vt:lpstr>Documenting your testing</vt:lpstr>
      <vt:lpstr>Test data</vt:lpstr>
      <vt:lpstr>Test data</vt:lpstr>
      <vt:lpstr>Test data</vt:lpstr>
      <vt:lpstr>Audience participation time</vt:lpstr>
      <vt:lpstr>Solution</vt:lpstr>
      <vt:lpstr>Beta testing</vt:lpstr>
      <vt:lpstr>Formal testing</vt:lpstr>
      <vt:lpstr>User acceptance testing</vt:lpstr>
      <vt:lpstr>Testing is not evaluation!</vt:lpstr>
      <vt:lpstr>Testing is not evaluation!</vt:lpstr>
      <vt:lpstr>THANKS!</vt:lpstr>
      <vt:lpstr>VCE IT THEORY SLIDESHOWS 2016-2019 study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27</cp:revision>
  <dcterms:created xsi:type="dcterms:W3CDTF">2009-02-06T03:31:51Z</dcterms:created>
  <dcterms:modified xsi:type="dcterms:W3CDTF">2016-09-02T01:29:29Z</dcterms:modified>
</cp:coreProperties>
</file>