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sldIdLst>
    <p:sldId id="256" r:id="rId2"/>
    <p:sldId id="258" r:id="rId3"/>
    <p:sldId id="322" r:id="rId4"/>
    <p:sldId id="259" r:id="rId5"/>
    <p:sldId id="267" r:id="rId6"/>
    <p:sldId id="273" r:id="rId7"/>
    <p:sldId id="274" r:id="rId8"/>
    <p:sldId id="264" r:id="rId9"/>
    <p:sldId id="265" r:id="rId10"/>
    <p:sldId id="268" r:id="rId11"/>
    <p:sldId id="269" r:id="rId12"/>
    <p:sldId id="270" r:id="rId13"/>
    <p:sldId id="271" r:id="rId14"/>
    <p:sldId id="276" r:id="rId15"/>
    <p:sldId id="277" r:id="rId16"/>
    <p:sldId id="275" r:id="rId17"/>
    <p:sldId id="278" r:id="rId18"/>
    <p:sldId id="279" r:id="rId19"/>
    <p:sldId id="281" r:id="rId20"/>
    <p:sldId id="282" r:id="rId21"/>
    <p:sldId id="280" r:id="rId22"/>
    <p:sldId id="272" r:id="rId23"/>
    <p:sldId id="287" r:id="rId24"/>
    <p:sldId id="288" r:id="rId25"/>
    <p:sldId id="289" r:id="rId26"/>
    <p:sldId id="290" r:id="rId27"/>
    <p:sldId id="291" r:id="rId28"/>
    <p:sldId id="292" r:id="rId29"/>
    <p:sldId id="310" r:id="rId30"/>
    <p:sldId id="293" r:id="rId31"/>
    <p:sldId id="294" r:id="rId32"/>
    <p:sldId id="295" r:id="rId33"/>
    <p:sldId id="296" r:id="rId34"/>
    <p:sldId id="297" r:id="rId35"/>
    <p:sldId id="311" r:id="rId36"/>
    <p:sldId id="312" r:id="rId37"/>
    <p:sldId id="313" r:id="rId38"/>
    <p:sldId id="314" r:id="rId39"/>
    <p:sldId id="298" r:id="rId40"/>
    <p:sldId id="302" r:id="rId41"/>
    <p:sldId id="299" r:id="rId42"/>
    <p:sldId id="300" r:id="rId43"/>
    <p:sldId id="301" r:id="rId44"/>
    <p:sldId id="303" r:id="rId45"/>
    <p:sldId id="304" r:id="rId46"/>
    <p:sldId id="305" r:id="rId47"/>
    <p:sldId id="306" r:id="rId48"/>
    <p:sldId id="307" r:id="rId49"/>
    <p:sldId id="309" r:id="rId50"/>
    <p:sldId id="285" r:id="rId51"/>
    <p:sldId id="315" r:id="rId52"/>
    <p:sldId id="317" r:id="rId53"/>
    <p:sldId id="316" r:id="rId54"/>
    <p:sldId id="318" r:id="rId55"/>
    <p:sldId id="319" r:id="rId56"/>
    <p:sldId id="320" r:id="rId57"/>
    <p:sldId id="321" r:id="rId58"/>
    <p:sldId id="262" r:id="rId59"/>
    <p:sldId id="257" r:id="rId60"/>
    <p:sldId id="263"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p:cViewPr>
        <p:scale>
          <a:sx n="100" d="100"/>
          <a:sy n="100" d="100"/>
        </p:scale>
        <p:origin x="1536" y="3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CDCD3D-3D6F-4A4C-A3F6-77579691C136}" type="datetimeFigureOut">
              <a:rPr lang="en-AU" smtClean="0"/>
              <a:pPr/>
              <a:t>26/01/2016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E7703C-C15C-4D7B-9755-1FA01A00DD09}" type="slidenum">
              <a:rPr lang="en-AU" smtClean="0"/>
              <a:pPr/>
              <a:t>‹#›</a:t>
            </a:fld>
            <a:endParaRPr lang="en-AU"/>
          </a:p>
        </p:txBody>
      </p:sp>
    </p:spTree>
    <p:extLst>
      <p:ext uri="{BB962C8B-B14F-4D97-AF65-F5344CB8AC3E}">
        <p14:creationId xmlns:p14="http://schemas.microsoft.com/office/powerpoint/2010/main" val="31963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7ACB2CC3-6B11-459E-994A-D1862D5B0F91}" type="datetime1">
              <a:rPr lang="en-US" smtClean="0"/>
              <a:pPr>
                <a:defRPr/>
              </a:pPr>
              <a:t>1/26/2016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712E52FD-A3DE-49C6-8019-E3655DCBCAB6}" type="slidenum">
              <a:rPr lang="en-AU"/>
              <a:pPr>
                <a:defRPr/>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DBE2521C-7BAD-4B76-9D70-968F269770C1}" type="datetime1">
              <a:rPr lang="en-US" smtClean="0"/>
              <a:pPr>
                <a:defRPr/>
              </a:pPr>
              <a:t>1/26/2016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1B02125-ABEC-4E7B-B6DF-EC5A53402677}" type="slidenum">
              <a:rPr lang="en-AU"/>
              <a:pPr>
                <a:defRPr/>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78782C5A-CCC4-4070-8AEB-2C31D9FC05D0}" type="datetime1">
              <a:rPr lang="en-US" smtClean="0"/>
              <a:pPr>
                <a:defRPr/>
              </a:pPr>
              <a:t>1/26/2016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451B8303-1974-47B9-A1A2-A930A7AA5AC2}" type="slidenum">
              <a:rPr lang="en-AU"/>
              <a:pPr>
                <a:defRPr/>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E7E0218D-A3FD-4046-B345-7817C6D47B1B}" type="datetime1">
              <a:rPr lang="en-US" smtClean="0"/>
              <a:pPr>
                <a:defRPr/>
              </a:pPr>
              <a:t>1/26/2016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72596F50-5667-4F4D-97D9-139482EFD67E}" type="slidenum">
              <a:rPr lang="en-AU"/>
              <a:pPr>
                <a:defRPr/>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9713950-AF7E-4A73-9FD5-4ACF491CB280}" type="datetime1">
              <a:rPr lang="en-US" smtClean="0"/>
              <a:pPr>
                <a:defRPr/>
              </a:pPr>
              <a:t>1/26/2016</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AA140F50-8C26-4110-8921-25EE3484DBB4}" type="slidenum">
              <a:rPr lang="en-AU"/>
              <a:pPr>
                <a:defRPr/>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DF25904D-328F-45EF-A31D-6D37CDEC1819}" type="datetime1">
              <a:rPr lang="en-US" smtClean="0"/>
              <a:pPr>
                <a:defRPr/>
              </a:pPr>
              <a:t>1/26/2016</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7D79EEB6-BBD1-4809-88CB-1C86E775E935}" type="slidenum">
              <a:rPr lang="en-AU"/>
              <a:pPr>
                <a:defRPr/>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27BD7F97-BED9-4BA7-9369-A0565FBBCDCC}" type="datetime1">
              <a:rPr lang="en-US" smtClean="0"/>
              <a:pPr>
                <a:defRPr/>
              </a:pPr>
              <a:t>1/26/2016</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85FC5CF8-B50F-40D0-BD81-2A1ACDCBB8B9}" type="slidenum">
              <a:rPr lang="en-AU"/>
              <a:pPr>
                <a:defRPr/>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A73F1142-D9E9-4D9C-BE3C-D3E49E69D48D}" type="datetime1">
              <a:rPr lang="en-US" smtClean="0"/>
              <a:pPr>
                <a:defRPr/>
              </a:pPr>
              <a:t>1/26/2016</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2D8009ED-8D83-4842-9B98-F757AC23EDEB}" type="slidenum">
              <a:rPr lang="en-AU"/>
              <a:pPr>
                <a:defRPr/>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11A21CF-6841-458B-B865-AA5EB750ABD1}" type="datetime1">
              <a:rPr lang="en-US" smtClean="0"/>
              <a:pPr>
                <a:defRPr/>
              </a:pPr>
              <a:t>1/26/2016</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EA5EF6BA-1E43-4F8C-91BF-C16EC66C75D3}" type="slidenum">
              <a:rPr lang="en-AU"/>
              <a:pPr>
                <a:defRPr/>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56E293E-ED8B-4C39-A7FE-C601DF0C5250}" type="datetime1">
              <a:rPr lang="en-US" smtClean="0"/>
              <a:pPr>
                <a:defRPr/>
              </a:pPr>
              <a:t>1/26/2016</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1DF766BA-D7FA-4E7F-ADC4-A93990AC5D5F}" type="slidenum">
              <a:rPr lang="en-AU"/>
              <a:pPr>
                <a:defRPr/>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852C162-3DBA-4A3A-A2DD-325BA1CECFAA}" type="datetime1">
              <a:rPr lang="en-US" smtClean="0"/>
              <a:pPr>
                <a:defRPr/>
              </a:pPr>
              <a:t>1/26/2016</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2CEF9FD9-B402-44A7-81E1-0AECCC3BE3E6}" type="slidenum">
              <a:rPr lang="en-AU"/>
              <a:pPr>
                <a:defRPr/>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9749E61-452C-4EF3-8D94-872A2CC1FA97}" type="datetime1">
              <a:rPr lang="en-US" smtClean="0"/>
              <a:pPr>
                <a:defRPr/>
              </a:pPr>
              <a:t>1/26/2016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009ABEB-1AD6-4672-B61D-0D9843D19A27}"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zurb.com/word/information-architectur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zurb.com/word/information-architectu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zurb.com/word/information-architectu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zurb.com/word/information-architectu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zurb.com/word/information-architectu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zurb.com/word/information-architectu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51.xml"/><Relationship Id="rId3" Type="http://schemas.openxmlformats.org/officeDocument/2006/relationships/slide" Target="slide4.xml"/><Relationship Id="rId7" Type="http://schemas.openxmlformats.org/officeDocument/2006/relationships/slide" Target="slide17.xml"/><Relationship Id="rId12" Type="http://schemas.openxmlformats.org/officeDocument/2006/relationships/slide" Target="slide39.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slide" Target="slide13.xml"/><Relationship Id="rId11" Type="http://schemas.openxmlformats.org/officeDocument/2006/relationships/slide" Target="slide35.xml"/><Relationship Id="rId5" Type="http://schemas.openxmlformats.org/officeDocument/2006/relationships/slide" Target="slide9.xml"/><Relationship Id="rId10" Type="http://schemas.openxmlformats.org/officeDocument/2006/relationships/slide" Target="slide31.xml"/><Relationship Id="rId4" Type="http://schemas.openxmlformats.org/officeDocument/2006/relationships/slide" Target="slide8.xml"/><Relationship Id="rId9" Type="http://schemas.openxmlformats.org/officeDocument/2006/relationships/slide" Target="slide30.xml"/><Relationship Id="rId14" Type="http://schemas.openxmlformats.org/officeDocument/2006/relationships/slide" Target="slide58.xml"/></Relationships>
</file>

<file path=ppt/slides/_rels/slide20.xml.rels><?xml version="1.0" encoding="UTF-8" standalone="yes"?>
<Relationships xmlns="http://schemas.openxmlformats.org/package/2006/relationships"><Relationship Id="rId2" Type="http://schemas.openxmlformats.org/officeDocument/2006/relationships/hyperlink" Target="http://zurb.com/word/information-architectu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zurb.com/word/information-architectur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oracle.com/cd/E22345_01/doc.111/e22309/img/transactionfunnel.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smashingmagazine.com/2012/01/stop-designing-pages-start-designing-flow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pinterest.com/pin/423338433697210948/"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pinterest.com/pin/42333843369721094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pinterest.com/pin/423338433697210948/"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interest.com/pin/423338433697210948/"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ixrevisions.com/usabilityaccessibility/information-architecture-101-techniques-and-best-practice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ixrevisions.com/usabilityaccessibility/information-architecture-101-techniques-and-best-practice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ixrevisions.com/usabilityaccessibility/information-architecture-101-techniques-and-best-practic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ixrevisions.com/usabilityaccessibility/information-architecture-101-techniques-and-best-practice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ixrevisions.com/usabilityaccessibility/information-architecture-101-techniques-and-best-practice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ixrevisions.com/usabilityaccessibility/information-architecture-101-techniques-and-best-practice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ixrevisions.com/usabilityaccessibility/information-architecture-101-techniques-and-best-practice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ewfangled.com/how-to-tell-the-users-st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55576" y="116632"/>
            <a:ext cx="7772400" cy="1152128"/>
          </a:xfrm>
        </p:spPr>
        <p:txBody>
          <a:bodyPr/>
          <a:lstStyle/>
          <a:p>
            <a:pPr eaLnBrk="1" hangingPunct="1"/>
            <a:r>
              <a:rPr lang="en-AU" sz="3200" i="1" dirty="0" smtClean="0"/>
              <a:t>VCE IT Theory Slideshows by Mark Kelly</a:t>
            </a:r>
            <a:br>
              <a:rPr lang="en-AU" sz="3200" i="1" dirty="0" smtClean="0"/>
            </a:br>
            <a:r>
              <a:rPr lang="en-AU" sz="2000" i="1" dirty="0" smtClean="0"/>
              <a:t>2016-2019 </a:t>
            </a:r>
            <a:r>
              <a:rPr lang="en-AU" sz="2000" i="1" smtClean="0"/>
              <a:t>study design</a:t>
            </a:r>
            <a:endParaRPr lang="en-AU" sz="3200" dirty="0" smtClean="0">
              <a:solidFill>
                <a:srgbClr val="7030A0"/>
              </a:solidFill>
            </a:endParaRPr>
          </a:p>
        </p:txBody>
      </p:sp>
      <p:sp>
        <p:nvSpPr>
          <p:cNvPr id="3" name="Subtitle 2"/>
          <p:cNvSpPr>
            <a:spLocks noGrp="1"/>
          </p:cNvSpPr>
          <p:nvPr>
            <p:ph type="subTitle" idx="1"/>
          </p:nvPr>
        </p:nvSpPr>
        <p:spPr>
          <a:xfrm>
            <a:off x="1475656" y="6309320"/>
            <a:ext cx="6400800" cy="360040"/>
          </a:xfrm>
        </p:spPr>
        <p:txBody>
          <a:bodyPr rtlCol="0">
            <a:normAutofit/>
          </a:bodyPr>
          <a:lstStyle/>
          <a:p>
            <a:pPr eaLnBrk="1" fontAlgn="auto" hangingPunct="1">
              <a:spcAft>
                <a:spcPts val="0"/>
              </a:spcAft>
              <a:buFont typeface="Arial" pitchFamily="34" charset="0"/>
              <a:buNone/>
              <a:defRPr/>
            </a:pPr>
            <a:r>
              <a:rPr lang="en-AU" sz="1600" dirty="0" smtClean="0">
                <a:solidFill>
                  <a:schemeClr val="tx1"/>
                </a:solidFill>
              </a:rPr>
              <a:t>By Mark Kelly, vceit.com, </a:t>
            </a:r>
            <a:r>
              <a:rPr lang="en-US" sz="1600" dirty="0" smtClean="0">
                <a:solidFill>
                  <a:schemeClr val="tx1"/>
                </a:solidFill>
              </a:rPr>
              <a:t>mark@vceit.com</a:t>
            </a:r>
            <a:endParaRPr lang="en-AU" sz="1600" dirty="0" smtClean="0">
              <a:solidFill>
                <a:schemeClr val="tx1"/>
              </a:solidFill>
            </a:endParaRPr>
          </a:p>
        </p:txBody>
      </p:sp>
      <p:sp>
        <p:nvSpPr>
          <p:cNvPr id="4" name="Title 1"/>
          <p:cNvSpPr txBox="1">
            <a:spLocks/>
          </p:cNvSpPr>
          <p:nvPr/>
        </p:nvSpPr>
        <p:spPr>
          <a:xfrm>
            <a:off x="611560" y="1268760"/>
            <a:ext cx="8018090" cy="864096"/>
          </a:xfrm>
          <a:prstGeom prst="rect">
            <a:avLst/>
          </a:prstGeom>
        </p:spPr>
        <p:txBody>
          <a:bodyPr anchor="ctr">
            <a:normAutofit fontScale="77500" lnSpcReduction="20000"/>
          </a:bodyPr>
          <a:lstStyle/>
          <a:p>
            <a:pPr algn="ctr" fontAlgn="auto">
              <a:spcAft>
                <a:spcPts val="0"/>
              </a:spcAft>
              <a:defRPr/>
            </a:pPr>
            <a:r>
              <a:rPr lang="en-US" sz="6000" b="1" i="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ea typeface="+mj-ea"/>
                <a:cs typeface="+mj-cs"/>
              </a:rPr>
              <a:t>User Flow Diagrams</a:t>
            </a:r>
          </a:p>
          <a:p>
            <a:pPr algn="ctr" fontAlgn="auto">
              <a:spcAft>
                <a:spcPts val="0"/>
              </a:spcAft>
              <a:defRPr/>
            </a:pPr>
            <a:r>
              <a:rPr lang="en-US" sz="1500" smtClean="0"/>
              <a:t>Version </a:t>
            </a:r>
            <a:r>
              <a:rPr lang="en-US" sz="1500"/>
              <a:t>1</a:t>
            </a:r>
            <a:endParaRPr lang="en-AU" sz="1500"/>
          </a:p>
        </p:txBody>
      </p:sp>
      <p:sp>
        <p:nvSpPr>
          <p:cNvPr id="7" name="Notched Right Arrow 6">
            <a:hlinkClick r:id="rId3" action="ppaction://hlinksldjump"/>
          </p:cNvPr>
          <p:cNvSpPr/>
          <p:nvPr/>
        </p:nvSpPr>
        <p:spPr>
          <a:xfrm>
            <a:off x="3707904" y="5805264"/>
            <a:ext cx="1512168" cy="57606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a:t>
            </a:r>
            <a:endParaRPr lang="en-AU" dirty="0"/>
          </a:p>
        </p:txBody>
      </p:sp>
      <p:pic>
        <p:nvPicPr>
          <p:cNvPr id="8" name="Picture 2" descr="http://www.pelicanweb.org/SDSIM-V1.2-MODELDIAGR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132856"/>
            <a:ext cx="3747586" cy="36004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628800"/>
            <a:ext cx="8229600" cy="4680520"/>
          </a:xfrm>
        </p:spPr>
        <p:txBody>
          <a:bodyPr/>
          <a:lstStyle/>
          <a:p>
            <a:endParaRPr lang="en-US" sz="2400" dirty="0" smtClean="0"/>
          </a:p>
          <a:p>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10</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1026" name="Picture 2" descr="https://www.newfangled.com/wp-content/uploads/2014/08/stuffcontentmgrfiles2ab66c232f187a7e09b09f4ecbb26e0edmisc2014_02_18_flowchart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340768"/>
            <a:ext cx="6781800" cy="4359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6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196752"/>
            <a:ext cx="8229600" cy="1512168"/>
          </a:xfrm>
        </p:spPr>
        <p:txBody>
          <a:bodyPr/>
          <a:lstStyle/>
          <a:p>
            <a:r>
              <a:rPr lang="en-AU" smtClean="0"/>
              <a:t>Here’s </a:t>
            </a:r>
            <a:r>
              <a:rPr lang="en-AU"/>
              <a:t>an example of a diagram showing the possible paths a user might take once they have arrived at your website:</a:t>
            </a:r>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11</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2050" name="Picture 2" descr="https://www.newfangled.com/wp-content/uploads/2014/08/stuffcontentmgrfiles2ab66c232f187a7e09b09f4ecbb26e0edmisc2014_02_18_flowchart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068960"/>
            <a:ext cx="6300697"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22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628800"/>
            <a:ext cx="8229600" cy="4680520"/>
          </a:xfrm>
        </p:spPr>
        <p:txBody>
          <a:bodyPr/>
          <a:lstStyle/>
          <a:p>
            <a:endParaRPr lang="en-US" sz="2400" dirty="0" smtClean="0"/>
          </a:p>
          <a:p>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12</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3074" name="Picture 2" descr="http://grahamtodman.co.uk/blog/wp-content/uploads/2012/04/new-starter-email-user-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26" y="1196752"/>
            <a:ext cx="8880921" cy="45555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79512" y="6002798"/>
            <a:ext cx="8640960" cy="276999"/>
          </a:xfrm>
          <a:prstGeom prst="rect">
            <a:avLst/>
          </a:prstGeom>
        </p:spPr>
        <p:txBody>
          <a:bodyPr wrap="square">
            <a:spAutoFit/>
          </a:bodyPr>
          <a:lstStyle/>
          <a:p>
            <a:r>
              <a:rPr lang="en-AU" sz="1200"/>
              <a:t>http://grahamtodman.co.uk/blog/wp-content/uploads/2012/04/new-starter-email-user-flow.png</a:t>
            </a:r>
          </a:p>
        </p:txBody>
      </p:sp>
    </p:spTree>
    <p:extLst>
      <p:ext uri="{BB962C8B-B14F-4D97-AF65-F5344CB8AC3E}">
        <p14:creationId xmlns:p14="http://schemas.microsoft.com/office/powerpoint/2010/main" val="272184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vs Site Map</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052736"/>
            <a:ext cx="8229600" cy="360040"/>
          </a:xfrm>
        </p:spPr>
        <p:txBody>
          <a:bodyPr/>
          <a:lstStyle/>
          <a:p>
            <a:r>
              <a:rPr lang="en-US" sz="1400">
                <a:hlinkClick r:id="rId2"/>
              </a:rPr>
              <a:t>http</a:t>
            </a:r>
            <a:r>
              <a:rPr lang="en-US" sz="1400">
                <a:hlinkClick r:id="rId2"/>
              </a:rPr>
              <a:t>://</a:t>
            </a:r>
            <a:r>
              <a:rPr lang="en-US" sz="1400" smtClean="0">
                <a:hlinkClick r:id="rId2"/>
              </a:rPr>
              <a:t>zurb.com/word/information-architecture</a:t>
            </a:r>
            <a:endParaRPr lang="en-US" sz="1400" smtClean="0"/>
          </a:p>
          <a:p>
            <a:endParaRPr lang="en-US" sz="1400"/>
          </a:p>
          <a:p>
            <a:r>
              <a:rPr lang="en-AU"/>
              <a:t>Site maps rarely find use outside of meetings between clients and designers. They organize pages into structures that look fine on paper, but we’ve never found them useful to end users. That’s why we use information architecture to define workflows, not to categorize </a:t>
            </a:r>
            <a:r>
              <a:rPr lang="en-AU"/>
              <a:t>pages</a:t>
            </a:r>
            <a:r>
              <a:rPr lang="en-AU" smtClean="0"/>
              <a:t>.</a:t>
            </a:r>
            <a:endParaRPr lang="en-AU"/>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13</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285687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052736"/>
            <a:ext cx="8229600" cy="360040"/>
          </a:xfrm>
        </p:spPr>
        <p:txBody>
          <a:bodyPr/>
          <a:lstStyle/>
          <a:p>
            <a:r>
              <a:rPr lang="en-US" sz="1400">
                <a:hlinkClick r:id="rId2"/>
              </a:rPr>
              <a:t>http</a:t>
            </a:r>
            <a:r>
              <a:rPr lang="en-US" sz="1400">
                <a:hlinkClick r:id="rId2"/>
              </a:rPr>
              <a:t>://</a:t>
            </a:r>
            <a:r>
              <a:rPr lang="en-US" sz="1400" smtClean="0">
                <a:hlinkClick r:id="rId2"/>
              </a:rPr>
              <a:t>zurb.com/word/information-architecture</a:t>
            </a:r>
            <a:endParaRPr lang="en-US" sz="1400" smtClean="0"/>
          </a:p>
          <a:p>
            <a:endParaRPr lang="en-US" sz="1400"/>
          </a:p>
          <a:p>
            <a:r>
              <a:rPr lang="en-AU" smtClean="0"/>
              <a:t>Successful </a:t>
            </a:r>
            <a:r>
              <a:rPr lang="en-AU"/>
              <a:t>websites are organized to help users achieve a goal — either theirs or the site owner’s. We use workflows to help us define site structure rather than traditional static site maps</a:t>
            </a:r>
            <a:r>
              <a:rPr lang="en-AU"/>
              <a:t>. </a:t>
            </a:r>
            <a:endParaRPr lang="en-AU" smtClean="0"/>
          </a:p>
          <a:p>
            <a:r>
              <a:rPr lang="en-AU" smtClean="0"/>
              <a:t>The </a:t>
            </a:r>
            <a:r>
              <a:rPr lang="en-AU"/>
              <a:t>idea is to base site structure around how we want users to experience the </a:t>
            </a:r>
            <a:r>
              <a:rPr lang="en-AU"/>
              <a:t>site</a:t>
            </a:r>
            <a:r>
              <a:rPr lang="en-AU" smtClean="0"/>
              <a:t>.</a:t>
            </a:r>
            <a:endParaRPr lang="en-AU"/>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14</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292496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052736"/>
            <a:ext cx="8229600" cy="360040"/>
          </a:xfrm>
        </p:spPr>
        <p:txBody>
          <a:bodyPr/>
          <a:lstStyle/>
          <a:p>
            <a:r>
              <a:rPr lang="en-US" sz="1400">
                <a:hlinkClick r:id="rId2"/>
              </a:rPr>
              <a:t>http</a:t>
            </a:r>
            <a:r>
              <a:rPr lang="en-US" sz="1400">
                <a:hlinkClick r:id="rId2"/>
              </a:rPr>
              <a:t>://</a:t>
            </a:r>
            <a:r>
              <a:rPr lang="en-US" sz="1400" smtClean="0">
                <a:hlinkClick r:id="rId2"/>
              </a:rPr>
              <a:t>zurb.com/word/information-architecture</a:t>
            </a:r>
            <a:endParaRPr lang="en-US" sz="1400" smtClean="0"/>
          </a:p>
          <a:p>
            <a:endParaRPr lang="en-US" sz="1400"/>
          </a:p>
          <a:p>
            <a:r>
              <a:rPr lang="en-AU" smtClean="0"/>
              <a:t>We </a:t>
            </a:r>
            <a:r>
              <a:rPr lang="en-AU"/>
              <a:t>create site workflows by asking, “who’s looking at their marketing site, and what are they trying to do?” Diagrams like the one below show what steps users might take to reach a goal. Sometimes the steps — like “donate” below — aren’t pages. It’s not about arranging pages. It’s about defining paths for </a:t>
            </a:r>
            <a:r>
              <a:rPr lang="en-AU"/>
              <a:t>users</a:t>
            </a:r>
            <a:r>
              <a:rPr lang="en-AU" smtClean="0"/>
              <a:t>.</a:t>
            </a:r>
            <a:r>
              <a:rPr lang="en-AU" sz="2400"/>
              <a:t/>
            </a:r>
            <a:br>
              <a:rPr lang="en-AU" sz="2400"/>
            </a:br>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15</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243886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052736"/>
            <a:ext cx="8229600" cy="360040"/>
          </a:xfrm>
        </p:spPr>
        <p:txBody>
          <a:bodyPr/>
          <a:lstStyle/>
          <a:p>
            <a:r>
              <a:rPr lang="en-US" sz="1400"/>
              <a:t>http://zurb.com/word/information-architecture</a:t>
            </a:r>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16</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4098" name="Picture 2" descr="http://s3.amazonaws.com/prod.word/images/683/original.png?13712334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318565"/>
            <a:ext cx="6192688" cy="5134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1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Goals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052736"/>
            <a:ext cx="8229600" cy="360040"/>
          </a:xfrm>
        </p:spPr>
        <p:txBody>
          <a:bodyPr/>
          <a:lstStyle/>
          <a:p>
            <a:r>
              <a:rPr lang="en-US" sz="1400">
                <a:hlinkClick r:id="rId2"/>
              </a:rPr>
              <a:t>http</a:t>
            </a:r>
            <a:r>
              <a:rPr lang="en-US" sz="1400">
                <a:hlinkClick r:id="rId2"/>
              </a:rPr>
              <a:t>://</a:t>
            </a:r>
            <a:r>
              <a:rPr lang="en-US" sz="1400" smtClean="0">
                <a:hlinkClick r:id="rId2"/>
              </a:rPr>
              <a:t>zurb.com/word/information-architecture</a:t>
            </a:r>
            <a:endParaRPr lang="en-US" sz="1400" smtClean="0"/>
          </a:p>
          <a:p>
            <a:r>
              <a:rPr lang="en-AU" sz="2800"/>
              <a:t>Different Users Have Different Goals</a:t>
            </a:r>
          </a:p>
          <a:p>
            <a:r>
              <a:rPr lang="en-AU" sz="2800" smtClean="0"/>
              <a:t>Smart </a:t>
            </a:r>
            <a:r>
              <a:rPr lang="en-AU" sz="2800"/>
              <a:t>websites provide more than one possible path for users to follow</a:t>
            </a:r>
            <a:r>
              <a:rPr lang="en-AU" sz="2800"/>
              <a:t>. </a:t>
            </a:r>
            <a:endParaRPr lang="en-AU" sz="2800" smtClean="0"/>
          </a:p>
          <a:p>
            <a:r>
              <a:rPr lang="en-AU" sz="2800" smtClean="0"/>
              <a:t>Creating </a:t>
            </a:r>
            <a:r>
              <a:rPr lang="en-AU" sz="2800"/>
              <a:t>those paths depends on users motivations</a:t>
            </a:r>
            <a:r>
              <a:rPr lang="en-AU" sz="2800"/>
              <a:t>. </a:t>
            </a:r>
            <a:endParaRPr lang="en-AU" sz="2800"/>
          </a:p>
          <a:p>
            <a:r>
              <a:rPr lang="en-AU" sz="2800" smtClean="0"/>
              <a:t>Why </a:t>
            </a:r>
            <a:r>
              <a:rPr lang="en-AU" sz="2800"/>
              <a:t>are users likely to visit a site? Figure that out and you can start to guide them to a goal</a:t>
            </a:r>
            <a:r>
              <a:rPr lang="en-AU" sz="2800"/>
              <a:t>. </a:t>
            </a:r>
            <a:endParaRPr lang="en-AU" sz="2800" smtClean="0"/>
          </a:p>
          <a:p>
            <a:r>
              <a:rPr lang="en-AU" sz="2800" smtClean="0"/>
              <a:t>Luckily </a:t>
            </a:r>
            <a:r>
              <a:rPr lang="en-AU" sz="2800"/>
              <a:t>many users fall into a few categories based on what they want.</a:t>
            </a:r>
          </a:p>
          <a:p>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17</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2531458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Goals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052736"/>
            <a:ext cx="8229600" cy="360040"/>
          </a:xfrm>
        </p:spPr>
        <p:txBody>
          <a:bodyPr/>
          <a:lstStyle/>
          <a:p>
            <a:r>
              <a:rPr lang="en-US" sz="1400">
                <a:hlinkClick r:id="rId2"/>
              </a:rPr>
              <a:t>http</a:t>
            </a:r>
            <a:r>
              <a:rPr lang="en-US" sz="1400">
                <a:hlinkClick r:id="rId2"/>
              </a:rPr>
              <a:t>://</a:t>
            </a:r>
            <a:r>
              <a:rPr lang="en-US" sz="1400" smtClean="0">
                <a:hlinkClick r:id="rId2"/>
              </a:rPr>
              <a:t>zurb.com/word/information-architecture</a:t>
            </a:r>
            <a:endParaRPr lang="en-US" sz="1400" smtClean="0"/>
          </a:p>
          <a:p>
            <a:r>
              <a:rPr lang="en-AU" smtClean="0"/>
              <a:t>Good </a:t>
            </a:r>
            <a:r>
              <a:rPr lang="en-AU"/>
              <a:t>design will explain exactly what the user will get with text, imagery, video or other media</a:t>
            </a:r>
            <a:r>
              <a:rPr lang="en-AU"/>
              <a:t>. </a:t>
            </a:r>
            <a:endParaRPr lang="en-AU" smtClean="0"/>
          </a:p>
          <a:p>
            <a:r>
              <a:rPr lang="en-AU" smtClean="0"/>
              <a:t>It </a:t>
            </a:r>
            <a:r>
              <a:rPr lang="en-AU"/>
              <a:t>will </a:t>
            </a:r>
            <a:r>
              <a:rPr lang="en-AU"/>
              <a:t>balance </a:t>
            </a:r>
            <a:r>
              <a:rPr lang="en-AU" smtClean="0"/>
              <a:t>minimising </a:t>
            </a:r>
            <a:r>
              <a:rPr lang="en-AU"/>
              <a:t>users’ effort with offering the right options</a:t>
            </a:r>
            <a:r>
              <a:rPr lang="en-AU"/>
              <a:t>. </a:t>
            </a:r>
            <a:endParaRPr lang="en-AU" smtClean="0"/>
          </a:p>
          <a:p>
            <a:r>
              <a:rPr lang="en-AU" smtClean="0"/>
              <a:t>It </a:t>
            </a:r>
            <a:r>
              <a:rPr lang="en-AU"/>
              <a:t>will follow up with a thoughtful thank-you page. The site may send a confirmation email or other follow-up message</a:t>
            </a:r>
            <a:r>
              <a:rPr lang="en-AU"/>
              <a:t>. </a:t>
            </a:r>
            <a:endParaRPr lang="en-AU" smtClean="0"/>
          </a:p>
          <a:p>
            <a:r>
              <a:rPr lang="en-AU" smtClean="0"/>
              <a:t>Above </a:t>
            </a:r>
            <a:r>
              <a:rPr lang="en-AU"/>
              <a:t>all, it will work fast</a:t>
            </a:r>
            <a:r>
              <a:rPr lang="en-AU"/>
              <a:t>. </a:t>
            </a:r>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18</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06619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Goals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052736"/>
            <a:ext cx="8229600" cy="360040"/>
          </a:xfrm>
        </p:spPr>
        <p:txBody>
          <a:bodyPr/>
          <a:lstStyle/>
          <a:p>
            <a:r>
              <a:rPr lang="en-US" sz="1400">
                <a:hlinkClick r:id="rId2"/>
              </a:rPr>
              <a:t>http</a:t>
            </a:r>
            <a:r>
              <a:rPr lang="en-US" sz="1400">
                <a:hlinkClick r:id="rId2"/>
              </a:rPr>
              <a:t>://</a:t>
            </a:r>
            <a:r>
              <a:rPr lang="en-US" sz="1400" smtClean="0">
                <a:hlinkClick r:id="rId2"/>
              </a:rPr>
              <a:t>zurb.com/word/information-architecture</a:t>
            </a:r>
            <a:endParaRPr lang="en-US" sz="1400" smtClean="0"/>
          </a:p>
          <a:p>
            <a:r>
              <a:rPr lang="en-AU"/>
              <a:t>All Paths Lead to a </a:t>
            </a:r>
            <a:r>
              <a:rPr lang="en-AU" b="1"/>
              <a:t>Goal</a:t>
            </a:r>
          </a:p>
          <a:p>
            <a:r>
              <a:rPr lang="en-AU" smtClean="0"/>
              <a:t>For </a:t>
            </a:r>
            <a:r>
              <a:rPr lang="en-AU"/>
              <a:t>many clients, that goal is a sale</a:t>
            </a:r>
            <a:r>
              <a:rPr lang="en-AU"/>
              <a:t>. </a:t>
            </a:r>
            <a:endParaRPr lang="en-AU" smtClean="0"/>
          </a:p>
          <a:p>
            <a:r>
              <a:rPr lang="en-AU" smtClean="0"/>
              <a:t>Others </a:t>
            </a:r>
            <a:r>
              <a:rPr lang="en-AU"/>
              <a:t>want to collect email addresses, or maybe to educate users about a cause</a:t>
            </a:r>
            <a:r>
              <a:rPr lang="en-AU"/>
              <a:t>. </a:t>
            </a:r>
            <a:endParaRPr lang="en-AU" smtClean="0"/>
          </a:p>
          <a:p>
            <a:r>
              <a:rPr lang="en-AU" smtClean="0"/>
              <a:t>Some </a:t>
            </a:r>
            <a:r>
              <a:rPr lang="en-AU"/>
              <a:t>sites have </a:t>
            </a:r>
            <a:r>
              <a:rPr lang="en-AU"/>
              <a:t>many </a:t>
            </a:r>
            <a:r>
              <a:rPr lang="en-AU" smtClean="0"/>
              <a:t>goals, e.g. selling to customers, attracting new suppliers, promoting a product category.</a:t>
            </a: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19</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230526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AU" sz="4000" smtClean="0"/>
              <a:t>Contents</a:t>
            </a:r>
          </a:p>
        </p:txBody>
      </p:sp>
      <p:sp>
        <p:nvSpPr>
          <p:cNvPr id="3075" name="Content Placeholder 2"/>
          <p:cNvSpPr>
            <a:spLocks noGrp="1"/>
          </p:cNvSpPr>
          <p:nvPr>
            <p:ph idx="1"/>
          </p:nvPr>
        </p:nvSpPr>
        <p:spPr>
          <a:xfrm>
            <a:off x="457200" y="1340769"/>
            <a:ext cx="8229600" cy="4464495"/>
          </a:xfrm>
        </p:spPr>
        <p:txBody>
          <a:bodyPr/>
          <a:lstStyle/>
          <a:p>
            <a:r>
              <a:rPr lang="en-AU" sz="2000" smtClean="0">
                <a:hlinkClick r:id="rId3" action="ppaction://hlinksldjump"/>
              </a:rPr>
              <a:t>Definition</a:t>
            </a:r>
            <a:endParaRPr lang="en-AU" sz="2000" dirty="0" smtClean="0"/>
          </a:p>
          <a:p>
            <a:r>
              <a:rPr lang="en-US" sz="2000" smtClean="0">
                <a:hlinkClick r:id="rId4" action="ppaction://hlinksldjump"/>
              </a:rPr>
              <a:t>VCAA model?</a:t>
            </a:r>
            <a:endParaRPr lang="en-US" sz="2000" dirty="0" smtClean="0"/>
          </a:p>
          <a:p>
            <a:r>
              <a:rPr lang="en-US" sz="2000" smtClean="0">
                <a:hlinkClick r:id="rId5" action="ppaction://hlinksldjump"/>
              </a:rPr>
              <a:t>UFD Examples</a:t>
            </a:r>
            <a:endParaRPr lang="en-US" sz="2000" smtClean="0"/>
          </a:p>
          <a:p>
            <a:r>
              <a:rPr lang="en-US" sz="2000" smtClean="0">
                <a:hlinkClick r:id="rId6" action="ppaction://hlinksldjump"/>
              </a:rPr>
              <a:t>UFD vs Site map</a:t>
            </a:r>
            <a:endParaRPr lang="en-US" sz="2000" smtClean="0"/>
          </a:p>
          <a:p>
            <a:r>
              <a:rPr lang="en-US" sz="2000" smtClean="0">
                <a:hlinkClick r:id="rId7" action="ppaction://hlinksldjump"/>
              </a:rPr>
              <a:t>Goals</a:t>
            </a:r>
            <a:endParaRPr lang="en-US" sz="2000" smtClean="0"/>
          </a:p>
          <a:p>
            <a:r>
              <a:rPr lang="en-US" sz="2000" smtClean="0">
                <a:hlinkClick r:id="rId8" action="ppaction://hlinksldjump"/>
              </a:rPr>
              <a:t>Funnels</a:t>
            </a:r>
            <a:endParaRPr lang="en-US" sz="2000" smtClean="0"/>
          </a:p>
          <a:p>
            <a:r>
              <a:rPr lang="en-US" sz="2000" smtClean="0">
                <a:hlinkClick r:id="rId9" action="ppaction://hlinksldjump"/>
              </a:rPr>
              <a:t>User sources</a:t>
            </a:r>
            <a:endParaRPr lang="en-US" sz="2000" smtClean="0"/>
          </a:p>
          <a:p>
            <a:r>
              <a:rPr lang="en-US" sz="2000" smtClean="0">
                <a:hlinkClick r:id="rId10" action="ppaction://hlinksldjump"/>
              </a:rPr>
              <a:t>Landing Pages</a:t>
            </a:r>
            <a:endParaRPr lang="en-US" sz="2000" smtClean="0"/>
          </a:p>
          <a:p>
            <a:r>
              <a:rPr lang="en-US" sz="2000" smtClean="0">
                <a:hlinkClick r:id="rId11" action="ppaction://hlinksldjump"/>
              </a:rPr>
              <a:t>Onboarding</a:t>
            </a:r>
            <a:endParaRPr lang="en-US" sz="2000" smtClean="0"/>
          </a:p>
          <a:p>
            <a:r>
              <a:rPr lang="en-US" sz="2000" smtClean="0">
                <a:hlinkClick r:id="rId12" action="ppaction://hlinksldjump"/>
              </a:rPr>
              <a:t>The perfect landing page</a:t>
            </a:r>
            <a:endParaRPr lang="en-US" sz="2000" smtClean="0"/>
          </a:p>
          <a:p>
            <a:r>
              <a:rPr lang="en-US" sz="2000" smtClean="0">
                <a:hlinkClick r:id="rId13" action="ppaction://hlinksldjump"/>
              </a:rPr>
              <a:t>Tips</a:t>
            </a:r>
            <a:endParaRPr lang="en-US" sz="2000" smtClean="0"/>
          </a:p>
          <a:p>
            <a:r>
              <a:rPr lang="en-US" sz="2000" smtClean="0">
                <a:hlinkClick r:id="rId14" action="ppaction://hlinksldjump"/>
              </a:rPr>
              <a:t>Further reading</a:t>
            </a:r>
            <a:endParaRPr lang="en-US" sz="2000" dirty="0" smtClean="0"/>
          </a:p>
          <a:p>
            <a:endParaRPr lang="en-US" sz="2000" smtClean="0"/>
          </a:p>
          <a:p>
            <a:pPr marL="0" indent="0">
              <a:buNone/>
            </a:pPr>
            <a:endParaRPr lang="en-AU" sz="2000" dirty="0" smtClean="0"/>
          </a:p>
        </p:txBody>
      </p:sp>
      <p:sp>
        <p:nvSpPr>
          <p:cNvPr id="4" name="Slide Number Placeholder 3"/>
          <p:cNvSpPr>
            <a:spLocks noGrp="1"/>
          </p:cNvSpPr>
          <p:nvPr>
            <p:ph type="sldNum" sz="quarter" idx="12"/>
          </p:nvPr>
        </p:nvSpPr>
        <p:spPr/>
        <p:txBody>
          <a:bodyPr/>
          <a:lstStyle/>
          <a:p>
            <a:pPr>
              <a:defRPr/>
            </a:pPr>
            <a:fld id="{72596F50-5667-4F4D-97D9-139482EFD67E}" type="slidenum">
              <a:rPr lang="en-AU" sz="1100" smtClean="0"/>
              <a:pPr>
                <a:defRPr/>
              </a:pPr>
              <a:t>2</a:t>
            </a:fld>
            <a:endParaRPr lang="en-AU" sz="1100"/>
          </a:p>
        </p:txBody>
      </p:sp>
      <p:sp>
        <p:nvSpPr>
          <p:cNvPr id="5" name="Footer Placeholder 4"/>
          <p:cNvSpPr>
            <a:spLocks noGrp="1"/>
          </p:cNvSpPr>
          <p:nvPr>
            <p:ph type="ftr" sz="quarter" idx="11"/>
          </p:nvPr>
        </p:nvSpPr>
        <p:spPr>
          <a:xfrm>
            <a:off x="2339752" y="6356350"/>
            <a:ext cx="4464496" cy="268139"/>
          </a:xfrm>
        </p:spPr>
        <p:txBody>
          <a:bodyPr/>
          <a:lstStyle/>
          <a:p>
            <a:pPr>
              <a:defRPr/>
            </a:pPr>
            <a:r>
              <a:rPr lang="en-US" dirty="0" smtClean="0"/>
              <a:t>VCE IT slideshows © 2015-2019 Mark Kelly, vceit.com</a:t>
            </a:r>
            <a:endParaRPr lang="en-AU"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Goals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052736"/>
            <a:ext cx="8229600" cy="360040"/>
          </a:xfrm>
        </p:spPr>
        <p:txBody>
          <a:bodyPr/>
          <a:lstStyle/>
          <a:p>
            <a:r>
              <a:rPr lang="en-US" sz="1400">
                <a:hlinkClick r:id="rId2"/>
              </a:rPr>
              <a:t>http</a:t>
            </a:r>
            <a:r>
              <a:rPr lang="en-US" sz="1400">
                <a:hlinkClick r:id="rId2"/>
              </a:rPr>
              <a:t>://</a:t>
            </a:r>
            <a:r>
              <a:rPr lang="en-US" sz="1400" smtClean="0">
                <a:hlinkClick r:id="rId2"/>
              </a:rPr>
              <a:t>zurb.com/word/information-architecture</a:t>
            </a:r>
            <a:endParaRPr lang="en-US" sz="1400" smtClean="0"/>
          </a:p>
          <a:p>
            <a:r>
              <a:rPr lang="en-AU" sz="2800" smtClean="0"/>
              <a:t>All path-followers will ask “</a:t>
            </a:r>
            <a:r>
              <a:rPr lang="en-AU" sz="2800"/>
              <a:t>what’s in it for me</a:t>
            </a:r>
            <a:r>
              <a:rPr lang="en-AU" sz="2800"/>
              <a:t>?” </a:t>
            </a:r>
            <a:endParaRPr lang="en-AU" sz="2800" smtClean="0"/>
          </a:p>
          <a:p>
            <a:r>
              <a:rPr lang="en-AU" sz="2800" smtClean="0"/>
              <a:t>A site’s </a:t>
            </a:r>
            <a:r>
              <a:rPr lang="en-AU" sz="2800"/>
              <a:t>architecture plan</a:t>
            </a:r>
            <a:r>
              <a:rPr lang="en-AU" sz="2800" smtClean="0"/>
              <a:t> needs to satisfy followers of every path.</a:t>
            </a:r>
          </a:p>
          <a:p>
            <a:r>
              <a:rPr lang="en-AU" sz="2800" smtClean="0"/>
              <a:t>Don’t think of site design just as how </a:t>
            </a:r>
            <a:r>
              <a:rPr lang="en-AU" sz="2800"/>
              <a:t>pages </a:t>
            </a:r>
            <a:r>
              <a:rPr lang="en-AU" sz="2800"/>
              <a:t>are </a:t>
            </a:r>
            <a:r>
              <a:rPr lang="en-AU" sz="2800" smtClean="0"/>
              <a:t>arranged (with a site map)</a:t>
            </a:r>
          </a:p>
          <a:p>
            <a:r>
              <a:rPr lang="en-AU" sz="2800" smtClean="0"/>
              <a:t>It’s </a:t>
            </a:r>
            <a:r>
              <a:rPr lang="en-AU" sz="2800"/>
              <a:t>about </a:t>
            </a:r>
            <a:r>
              <a:rPr lang="en-AU" sz="2800"/>
              <a:t>how </a:t>
            </a:r>
            <a:r>
              <a:rPr lang="en-AU" sz="2800" smtClean="0"/>
              <a:t>to </a:t>
            </a:r>
            <a:r>
              <a:rPr lang="en-AU" sz="2800"/>
              <a:t>guide users to an end that serves both them </a:t>
            </a:r>
            <a:r>
              <a:rPr lang="en-AU" sz="2800"/>
              <a:t>and </a:t>
            </a:r>
            <a:r>
              <a:rPr lang="en-AU" sz="2800" smtClean="0"/>
              <a:t>the site owner</a:t>
            </a:r>
          </a:p>
          <a:p>
            <a:r>
              <a:rPr lang="en-AU" sz="2800" smtClean="0"/>
              <a:t>It’s </a:t>
            </a:r>
            <a:r>
              <a:rPr lang="en-AU" sz="2800"/>
              <a:t>less “map,” more “timeline” — less about the site, more about the users.</a:t>
            </a:r>
            <a:endParaRPr lang="en-AU" sz="280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20</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56027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052736"/>
            <a:ext cx="8229600" cy="360040"/>
          </a:xfrm>
        </p:spPr>
        <p:txBody>
          <a:bodyPr/>
          <a:lstStyle/>
          <a:p>
            <a:r>
              <a:rPr lang="en-US" sz="1400">
                <a:hlinkClick r:id="rId2"/>
              </a:rPr>
              <a:t>http</a:t>
            </a:r>
            <a:r>
              <a:rPr lang="en-US" sz="1400">
                <a:hlinkClick r:id="rId2"/>
              </a:rPr>
              <a:t>://</a:t>
            </a:r>
            <a:r>
              <a:rPr lang="en-US" sz="1400" smtClean="0">
                <a:hlinkClick r:id="rId2"/>
              </a:rPr>
              <a:t>zurb.com/word/information-architecture</a:t>
            </a:r>
            <a:endParaRPr lang="en-US" sz="1400" smtClean="0"/>
          </a:p>
          <a:p>
            <a:r>
              <a:rPr lang="en-AU"/>
              <a:t>Good architecture leads casual users along series of steps designed to hold their attention.</a:t>
            </a:r>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21</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449913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366464" y="1052736"/>
            <a:ext cx="8229600" cy="360040"/>
          </a:xfrm>
        </p:spPr>
        <p:txBody>
          <a:bodyPr/>
          <a:lstStyle/>
          <a:p>
            <a:pPr marL="0" indent="0">
              <a:buNone/>
            </a:pPr>
            <a:r>
              <a:rPr lang="en-AU" sz="1600" smtClean="0"/>
              <a:t>https</a:t>
            </a:r>
            <a:r>
              <a:rPr lang="en-AU" sz="1600"/>
              <a:t>://www.pinterest.com/pin/316448311292699173/</a:t>
            </a:r>
            <a:endParaRPr lang="en-AU" sz="16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22</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5122" name="Picture 2" descr="https://s-media-cache-ak0.pinimg.com/736x/1d/23/81/1d23814752e9290bf983b50bbd2ca1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412775"/>
            <a:ext cx="8894440" cy="500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0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t>https</a:t>
            </a:r>
            <a:r>
              <a:rPr lang="en-AU" sz="1800"/>
              <a:t>://www.smashingmagazine.com/2012/01/stop-designing-pages-start-designing-flows/</a:t>
            </a:r>
            <a:endParaRPr lang="en-AU" sz="18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23</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15362" name="Picture 2" descr="Popular user flows for e-commerce and membership websi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65721"/>
            <a:ext cx="7488832" cy="458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008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Goals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AU" sz="1800" smtClean="0"/>
          </a:p>
          <a:p>
            <a:r>
              <a:rPr lang="en-AU" smtClean="0"/>
              <a:t>Start </a:t>
            </a:r>
            <a:r>
              <a:rPr lang="en-AU"/>
              <a:t>with a detailed look at the objectives of the </a:t>
            </a:r>
            <a:r>
              <a:rPr lang="en-AU" b="1"/>
              <a:t>user</a:t>
            </a:r>
            <a:r>
              <a:rPr lang="en-AU"/>
              <a:t> and the </a:t>
            </a:r>
            <a:r>
              <a:rPr lang="en-AU" b="1"/>
              <a:t>business</a:t>
            </a:r>
            <a:r>
              <a:rPr lang="en-AU"/>
              <a:t>, </a:t>
            </a:r>
            <a:endParaRPr lang="en-AU" smtClean="0"/>
          </a:p>
          <a:p>
            <a:r>
              <a:rPr lang="en-AU" smtClean="0"/>
              <a:t>Sketch </a:t>
            </a:r>
            <a:r>
              <a:rPr lang="en-AU"/>
              <a:t>out the various flows that need to be designed in order to achieve both parties’ goals</a:t>
            </a:r>
            <a:r>
              <a:rPr lang="en-AU"/>
              <a:t>. </a:t>
            </a:r>
            <a:endParaRPr lang="en-AU"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24</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735709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Goals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AU" sz="1800" smtClean="0"/>
          </a:p>
          <a:p>
            <a:r>
              <a:rPr lang="en-AU" b="1" smtClean="0"/>
              <a:t>User objectives</a:t>
            </a:r>
            <a:r>
              <a:rPr lang="en-AU" smtClean="0"/>
              <a:t> might be </a:t>
            </a:r>
          </a:p>
          <a:p>
            <a:pPr lvl="1"/>
            <a:r>
              <a:rPr lang="en-AU" smtClean="0"/>
              <a:t>finding </a:t>
            </a:r>
            <a:r>
              <a:rPr lang="en-AU"/>
              <a:t>a fact</a:t>
            </a:r>
          </a:p>
          <a:p>
            <a:pPr lvl="1"/>
            <a:r>
              <a:rPr lang="en-AU"/>
              <a:t>replacing a product </a:t>
            </a:r>
          </a:p>
          <a:p>
            <a:pPr lvl="1"/>
            <a:r>
              <a:rPr lang="en-AU"/>
              <a:t>learning a new skill</a:t>
            </a:r>
          </a:p>
          <a:p>
            <a:pPr lvl="1"/>
            <a:r>
              <a:rPr lang="en-AU"/>
              <a:t>buying a gift </a:t>
            </a:r>
            <a:r>
              <a:rPr lang="en-AU"/>
              <a:t>for </a:t>
            </a:r>
            <a:r>
              <a:rPr lang="en-AU" smtClean="0"/>
              <a:t>someone</a:t>
            </a:r>
            <a:endParaRPr lang="en-AU" smtClean="0"/>
          </a:p>
          <a:p>
            <a:pPr lvl="1"/>
            <a:r>
              <a:rPr lang="en-AU" smtClean="0"/>
              <a:t>asking a question </a:t>
            </a:r>
            <a:endParaRPr lang="en-AU" sz="1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25</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0340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Goals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AU" sz="1800" smtClean="0"/>
          </a:p>
          <a:p>
            <a:pPr marL="457200" lvl="1" indent="0">
              <a:buNone/>
            </a:pPr>
            <a:r>
              <a:rPr lang="en-AU" b="1"/>
              <a:t>Business objectives</a:t>
            </a:r>
            <a:r>
              <a:rPr lang="en-AU"/>
              <a:t> could </a:t>
            </a:r>
            <a:r>
              <a:rPr lang="en-AU"/>
              <a:t>be </a:t>
            </a:r>
            <a:r>
              <a:rPr lang="en-AU" smtClean="0"/>
              <a:t>getting </a:t>
            </a:r>
          </a:p>
          <a:p>
            <a:pPr lvl="1"/>
            <a:r>
              <a:rPr lang="en-AU" smtClean="0"/>
              <a:t>a lead (to a new customer), </a:t>
            </a:r>
          </a:p>
          <a:p>
            <a:pPr lvl="1"/>
            <a:r>
              <a:rPr lang="en-AU"/>
              <a:t>a</a:t>
            </a:r>
            <a:r>
              <a:rPr lang="en-AU" smtClean="0"/>
              <a:t> ‘like’</a:t>
            </a:r>
          </a:p>
          <a:p>
            <a:pPr lvl="1"/>
            <a:r>
              <a:rPr lang="en-AU" smtClean="0"/>
              <a:t>a subscriber</a:t>
            </a:r>
          </a:p>
          <a:p>
            <a:pPr lvl="1"/>
            <a:r>
              <a:rPr lang="en-AU" smtClean="0"/>
              <a:t>a buyer</a:t>
            </a:r>
          </a:p>
          <a:p>
            <a:pPr lvl="1"/>
            <a:r>
              <a:rPr lang="en-AU" smtClean="0"/>
              <a:t>a download</a:t>
            </a:r>
          </a:p>
          <a:p>
            <a:pPr lvl="1"/>
            <a:r>
              <a:rPr lang="en-AU" smtClean="0"/>
              <a:t>a </a:t>
            </a:r>
            <a:r>
              <a:rPr lang="en-AU"/>
              <a:t>phone </a:t>
            </a:r>
            <a:r>
              <a:rPr lang="en-AU"/>
              <a:t>call</a:t>
            </a:r>
            <a:r>
              <a:rPr lang="en-AU" smtClean="0"/>
              <a:t>.</a:t>
            </a:r>
            <a:endParaRPr lang="en-AU" sz="1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26</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505720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Goals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AU" sz="1800" smtClean="0"/>
          </a:p>
          <a:p>
            <a:pPr marL="457200" lvl="1" indent="0">
              <a:buNone/>
            </a:pPr>
            <a:r>
              <a:rPr lang="en-AU" sz="3600" smtClean="0"/>
              <a:t>Identifying </a:t>
            </a:r>
            <a:r>
              <a:rPr lang="en-AU" sz="3600"/>
              <a:t>each user and business objective is the first step to creating design flows that meet all </a:t>
            </a:r>
            <a:r>
              <a:rPr lang="en-AU" sz="3600"/>
              <a:t>of </a:t>
            </a:r>
            <a:r>
              <a:rPr lang="en-AU" sz="3600" smtClean="0"/>
              <a:t>these objectives.</a:t>
            </a:r>
            <a:endParaRPr lang="en-AU" sz="18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27</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3952148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Funnels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AU" sz="1800" smtClean="0"/>
          </a:p>
          <a:p>
            <a:r>
              <a:rPr lang="en-AU"/>
              <a:t>Not all website visitors are created </a:t>
            </a:r>
            <a:r>
              <a:rPr lang="en-AU"/>
              <a:t>equal</a:t>
            </a:r>
            <a:r>
              <a:rPr lang="en-AU" smtClean="0"/>
              <a:t>.</a:t>
            </a:r>
          </a:p>
          <a:p>
            <a:r>
              <a:rPr lang="en-AU" smtClean="0"/>
              <a:t>Users </a:t>
            </a:r>
            <a:r>
              <a:rPr lang="en-AU"/>
              <a:t>come from different sources, with varying levels of knowledge and engagement, and with different goals</a:t>
            </a:r>
            <a:r>
              <a:rPr lang="en-AU"/>
              <a:t>. </a:t>
            </a:r>
            <a:endParaRPr lang="en-AU" smtClean="0"/>
          </a:p>
          <a:p>
            <a:r>
              <a:rPr lang="en-AU" smtClean="0"/>
              <a:t>It’s </a:t>
            </a:r>
            <a:r>
              <a:rPr lang="en-AU"/>
              <a:t>up to you as a user </a:t>
            </a:r>
            <a:r>
              <a:rPr lang="en-AU"/>
              <a:t>experience </a:t>
            </a:r>
            <a:r>
              <a:rPr lang="en-AU" smtClean="0"/>
              <a:t>[UX] designer </a:t>
            </a:r>
            <a:r>
              <a:rPr lang="en-AU"/>
              <a:t>to </a:t>
            </a:r>
            <a:r>
              <a:rPr lang="en-AU" b="1"/>
              <a:t>map those in-bound user flows to conversion funnels that provide value to the user</a:t>
            </a:r>
            <a:r>
              <a:rPr lang="en-AU"/>
              <a:t> as well as the business.</a:t>
            </a:r>
            <a:endParaRPr lang="en-AU" sz="22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28</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4195066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‘Funnel’?</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a:hlinkClick r:id="rId2"/>
              </a:rPr>
              <a:t>https</a:t>
            </a:r>
            <a:r>
              <a:rPr lang="en-AU" sz="1800">
                <a:hlinkClick r:id="rId2"/>
              </a:rPr>
              <a:t>://</a:t>
            </a:r>
            <a:r>
              <a:rPr lang="en-AU" sz="1800" smtClean="0">
                <a:hlinkClick r:id="rId2"/>
              </a:rPr>
              <a:t>docs.oracle.com/cd/E22345_01/doc.111/e22309/img/transactionfunnel.png</a:t>
            </a:r>
            <a:endParaRPr lang="en-AU" sz="1800" smtClean="0"/>
          </a:p>
          <a:p>
            <a:r>
              <a:rPr lang="en-US" sz="2000" smtClean="0"/>
              <a:t>Not all arriving users will complete the journey to the end of the flow</a:t>
            </a:r>
            <a:endParaRPr lang="en-AU" sz="2000" smtClean="0"/>
          </a:p>
          <a:p>
            <a:endParaRPr lang="en-AU" sz="180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29</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27650" name="Picture 2" descr="https://docs.oracle.com/cd/E22345_01/doc.111/e22309/img/transactionfunn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02" y="2327548"/>
            <a:ext cx="8705203"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30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AU" smtClean="0"/>
              <a:t>Abbreviations</a:t>
            </a:r>
            <a:endParaRPr lang="en-AU" smtClean="0"/>
          </a:p>
        </p:txBody>
      </p:sp>
      <p:sp>
        <p:nvSpPr>
          <p:cNvPr id="3075" name="Content Placeholder 2"/>
          <p:cNvSpPr>
            <a:spLocks noGrp="1"/>
          </p:cNvSpPr>
          <p:nvPr>
            <p:ph idx="1"/>
          </p:nvPr>
        </p:nvSpPr>
        <p:spPr>
          <a:xfrm>
            <a:off x="457200" y="1340768"/>
            <a:ext cx="8229600" cy="4785395"/>
          </a:xfrm>
        </p:spPr>
        <p:txBody>
          <a:bodyPr/>
          <a:lstStyle/>
          <a:p>
            <a:pPr marL="0" indent="0">
              <a:buNone/>
            </a:pPr>
            <a:r>
              <a:rPr lang="en-US" sz="1800"/>
              <a:t>Note: in UFD circles:</a:t>
            </a:r>
          </a:p>
          <a:p>
            <a:pPr marL="0" indent="0">
              <a:buNone/>
            </a:pPr>
            <a:r>
              <a:rPr lang="en-US" sz="1800"/>
              <a:t>“UX” means “User Experience”</a:t>
            </a:r>
          </a:p>
          <a:p>
            <a:pPr marL="0" indent="0">
              <a:buNone/>
            </a:pPr>
            <a:r>
              <a:rPr lang="en-US" sz="1800"/>
              <a:t>“UI” means “User Interface”</a:t>
            </a:r>
          </a:p>
          <a:p>
            <a:pPr marL="0" indent="0">
              <a:buNone/>
            </a:pPr>
            <a:r>
              <a:rPr lang="en-US" sz="1800"/>
              <a:t>“IA” = “Information Architecture”</a:t>
            </a:r>
            <a:r>
              <a:rPr lang="en-US" sz="1800"/>
              <a:t/>
            </a:r>
            <a:br>
              <a:rPr lang="en-US" sz="1800"/>
            </a:br>
            <a:endParaRPr lang="en-US" sz="2400" smtClean="0"/>
          </a:p>
          <a:p>
            <a:pPr marL="0" indent="0">
              <a:buNone/>
            </a:pPr>
            <a:endParaRPr lang="en-AU" sz="2400" dirty="0" smtClean="0"/>
          </a:p>
        </p:txBody>
      </p:sp>
      <p:sp>
        <p:nvSpPr>
          <p:cNvPr id="4" name="Slide Number Placeholder 3"/>
          <p:cNvSpPr>
            <a:spLocks noGrp="1"/>
          </p:cNvSpPr>
          <p:nvPr>
            <p:ph type="sldNum" sz="quarter" idx="12"/>
          </p:nvPr>
        </p:nvSpPr>
        <p:spPr/>
        <p:txBody>
          <a:bodyPr/>
          <a:lstStyle/>
          <a:p>
            <a:pPr>
              <a:defRPr/>
            </a:pPr>
            <a:fld id="{72596F50-5667-4F4D-97D9-139482EFD67E}" type="slidenum">
              <a:rPr lang="en-AU" smtClean="0"/>
              <a:pPr>
                <a:defRPr/>
              </a:pPr>
              <a:t>3</a:t>
            </a:fld>
            <a:endParaRPr lang="en-AU"/>
          </a:p>
        </p:txBody>
      </p:sp>
      <p:sp>
        <p:nvSpPr>
          <p:cNvPr id="5" name="Footer Placeholder 4"/>
          <p:cNvSpPr>
            <a:spLocks noGrp="1"/>
          </p:cNvSpPr>
          <p:nvPr>
            <p:ph type="ftr" sz="quarter" idx="11"/>
          </p:nvPr>
        </p:nvSpPr>
        <p:spPr>
          <a:xfrm>
            <a:off x="2339752" y="6389836"/>
            <a:ext cx="4464496" cy="268139"/>
          </a:xfrm>
        </p:spPr>
        <p:txBody>
          <a:bodyPr/>
          <a:lstStyle/>
          <a:p>
            <a:pPr>
              <a:defRPr/>
            </a:pPr>
            <a:r>
              <a:rPr lang="en-US" dirty="0" smtClean="0"/>
              <a:t>VCE IT slideshows © 2015-2019 Mark Kelly, vceit.com</a:t>
            </a:r>
            <a:endParaRPr lang="en-AU" dirty="0"/>
          </a:p>
        </p:txBody>
      </p:sp>
    </p:spTree>
    <p:custDataLst>
      <p:tags r:id="rId1"/>
    </p:custDataLst>
    <p:extLst>
      <p:ext uri="{BB962C8B-B14F-4D97-AF65-F5344CB8AC3E}">
        <p14:creationId xmlns:p14="http://schemas.microsoft.com/office/powerpoint/2010/main" val="1418493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User Sources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AU" sz="1800" smtClean="0"/>
          </a:p>
          <a:p>
            <a:pPr marL="0" indent="0">
              <a:buNone/>
            </a:pPr>
            <a:r>
              <a:rPr lang="en-AU" smtClean="0"/>
              <a:t>Typical users may come from:</a:t>
            </a:r>
            <a:endParaRPr lang="en-AU"/>
          </a:p>
          <a:p>
            <a:r>
              <a:rPr lang="en-AU" sz="2400" b="1"/>
              <a:t>Paid </a:t>
            </a:r>
            <a:r>
              <a:rPr lang="en-AU" sz="2400" b="1" smtClean="0"/>
              <a:t>advertising – </a:t>
            </a:r>
            <a:r>
              <a:rPr lang="en-AU" sz="2400" smtClean="0"/>
              <a:t>e.g. a </a:t>
            </a:r>
            <a:r>
              <a:rPr lang="en-AU" sz="2400"/>
              <a:t>banner or Google AdWord ad.</a:t>
            </a:r>
          </a:p>
          <a:p>
            <a:r>
              <a:rPr lang="en-AU" sz="2400" b="1"/>
              <a:t>Social </a:t>
            </a:r>
            <a:r>
              <a:rPr lang="en-AU" sz="2400" b="1" smtClean="0"/>
              <a:t>media – </a:t>
            </a:r>
            <a:r>
              <a:rPr lang="en-AU" sz="2400" smtClean="0"/>
              <a:t>e.g. a </a:t>
            </a:r>
            <a:r>
              <a:rPr lang="en-AU" sz="2400"/>
              <a:t>friend’s post on a social network.</a:t>
            </a:r>
          </a:p>
          <a:p>
            <a:r>
              <a:rPr lang="en-AU" sz="2400" b="1" smtClean="0"/>
              <a:t>Email – </a:t>
            </a:r>
            <a:r>
              <a:rPr lang="en-AU" sz="2400" smtClean="0"/>
              <a:t>e.g. an </a:t>
            </a:r>
            <a:r>
              <a:rPr lang="en-AU" sz="2400"/>
              <a:t>email newsletter or referral invitation.</a:t>
            </a:r>
          </a:p>
          <a:p>
            <a:r>
              <a:rPr lang="en-AU" sz="2400" b="1"/>
              <a:t>Organic </a:t>
            </a:r>
            <a:r>
              <a:rPr lang="en-AU" sz="2400" b="1" smtClean="0"/>
              <a:t>search – </a:t>
            </a:r>
            <a:r>
              <a:rPr lang="en-AU" sz="2400" smtClean="0"/>
              <a:t>e.g. a </a:t>
            </a:r>
            <a:r>
              <a:rPr lang="en-AU" sz="2400"/>
              <a:t>deep link that was surfaced by a search.</a:t>
            </a:r>
          </a:p>
          <a:p>
            <a:r>
              <a:rPr lang="en-AU" sz="2400" b="1"/>
              <a:t>Press or </a:t>
            </a:r>
            <a:r>
              <a:rPr lang="en-AU" sz="2400" b="1"/>
              <a:t>news </a:t>
            </a:r>
            <a:r>
              <a:rPr lang="en-AU" sz="2400" b="1" smtClean="0"/>
              <a:t>item – </a:t>
            </a:r>
            <a:r>
              <a:rPr lang="en-AU" sz="2400" smtClean="0"/>
              <a:t>e.g. a </a:t>
            </a:r>
            <a:r>
              <a:rPr lang="en-AU" sz="2400"/>
              <a:t>mention in the news or a blog post.</a:t>
            </a:r>
          </a:p>
          <a:p>
            <a:endParaRPr lang="en-AU" sz="2400" smtClean="0"/>
          </a:p>
          <a:p>
            <a:pPr marL="0" indent="0">
              <a:buNone/>
            </a:pPr>
            <a:r>
              <a:rPr lang="en-AU" sz="2400" smtClean="0"/>
              <a:t>Each visitor </a:t>
            </a:r>
            <a:r>
              <a:rPr lang="en-AU" sz="2400"/>
              <a:t>has their own needs, expectations and level of knowledge, and they need to be treated accordingly.</a:t>
            </a: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30</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739485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Landing Pages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US" sz="1800"/>
          </a:p>
          <a:p>
            <a:pPr marL="0" indent="0">
              <a:buNone/>
            </a:pPr>
            <a:r>
              <a:rPr lang="en-AU" b="1" cap="all"/>
              <a:t>THE </a:t>
            </a:r>
            <a:r>
              <a:rPr lang="en-AU" b="1" cap="all"/>
              <a:t>LANDING </a:t>
            </a:r>
            <a:r>
              <a:rPr lang="en-AU" b="1" cap="all" smtClean="0"/>
              <a:t>PAGE</a:t>
            </a:r>
            <a:endParaRPr lang="en-AU" b="1" cap="all"/>
          </a:p>
          <a:p>
            <a:r>
              <a:rPr lang="en-AU"/>
              <a:t>The </a:t>
            </a:r>
            <a:r>
              <a:rPr lang="en-AU"/>
              <a:t>point </a:t>
            </a:r>
            <a:r>
              <a:rPr lang="en-AU" smtClean="0"/>
              <a:t>in your site that a user first sees upon arrival. User </a:t>
            </a:r>
            <a:r>
              <a:rPr lang="en-AU"/>
              <a:t>flow </a:t>
            </a:r>
            <a:r>
              <a:rPr lang="en-AU" smtClean="0"/>
              <a:t>starts there.</a:t>
            </a:r>
          </a:p>
          <a:p>
            <a:r>
              <a:rPr lang="en-AU" smtClean="0"/>
              <a:t>Give them the information they need to proceed along their (and your) desired goal, e.g. a sale, download, a fact.</a:t>
            </a:r>
          </a:p>
          <a:p>
            <a:r>
              <a:rPr lang="en-AU" smtClean="0"/>
              <a:t>Give </a:t>
            </a:r>
            <a:r>
              <a:rPr lang="en-AU"/>
              <a:t>the user a reason to keep moving through the flow, down the funnel.</a:t>
            </a:r>
          </a:p>
          <a:p>
            <a:pPr marL="0" indent="0">
              <a:buNone/>
            </a:pPr>
            <a:endParaRPr lang="en-AU" sz="1800"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31</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157728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Landing Pages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US" sz="1800"/>
          </a:p>
          <a:p>
            <a:r>
              <a:rPr lang="en-AU"/>
              <a:t>Build user confidence by clearly articulating </a:t>
            </a:r>
            <a:r>
              <a:rPr lang="en-AU"/>
              <a:t>key </a:t>
            </a:r>
            <a:r>
              <a:rPr lang="en-AU" smtClean="0"/>
              <a:t>benefits.</a:t>
            </a:r>
            <a:endParaRPr lang="en-AU"/>
          </a:p>
          <a:p>
            <a:r>
              <a:rPr lang="en-AU"/>
              <a:t>Streamline the content and design to focus on a clear call </a:t>
            </a:r>
            <a:r>
              <a:rPr lang="en-AU"/>
              <a:t>to </a:t>
            </a:r>
            <a:r>
              <a:rPr lang="en-AU" smtClean="0"/>
              <a:t>action.</a:t>
            </a:r>
            <a:endParaRPr lang="en-AU"/>
          </a:p>
          <a:p>
            <a:pPr marL="0" indent="0">
              <a:buNone/>
            </a:pPr>
            <a:endParaRPr lang="en-AU" sz="1800"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32</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4028099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Landing Pages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US" sz="1800"/>
          </a:p>
          <a:p>
            <a:r>
              <a:rPr lang="en-AU" smtClean="0"/>
              <a:t>Remove </a:t>
            </a:r>
            <a:r>
              <a:rPr lang="en-AU"/>
              <a:t>friction at every step</a:t>
            </a:r>
            <a:r>
              <a:rPr lang="en-AU"/>
              <a:t>. </a:t>
            </a:r>
            <a:endParaRPr lang="en-AU" smtClean="0"/>
          </a:p>
          <a:p>
            <a:pPr lvl="1"/>
            <a:r>
              <a:rPr lang="en-AU" smtClean="0"/>
              <a:t>Ask </a:t>
            </a:r>
            <a:r>
              <a:rPr lang="en-AU"/>
              <a:t>for the minimum amount </a:t>
            </a:r>
            <a:r>
              <a:rPr lang="en-AU"/>
              <a:t>of </a:t>
            </a:r>
            <a:r>
              <a:rPr lang="en-AU" smtClean="0"/>
              <a:t>information</a:t>
            </a:r>
          </a:p>
          <a:p>
            <a:pPr lvl="1"/>
            <a:r>
              <a:rPr lang="en-AU" smtClean="0"/>
              <a:t>Reduce </a:t>
            </a:r>
            <a:r>
              <a:rPr lang="en-AU"/>
              <a:t>the number </a:t>
            </a:r>
            <a:r>
              <a:rPr lang="en-AU"/>
              <a:t>of </a:t>
            </a:r>
            <a:r>
              <a:rPr lang="en-AU" smtClean="0"/>
              <a:t>data input fields</a:t>
            </a:r>
          </a:p>
          <a:p>
            <a:pPr lvl="1"/>
            <a:r>
              <a:rPr lang="en-AU" smtClean="0"/>
              <a:t>Reduce clicks</a:t>
            </a:r>
          </a:p>
          <a:p>
            <a:pPr lvl="1"/>
            <a:r>
              <a:rPr lang="en-AU" smtClean="0"/>
              <a:t>Reduce page-loading </a:t>
            </a:r>
            <a:r>
              <a:rPr lang="en-AU"/>
              <a:t>time.</a:t>
            </a:r>
          </a:p>
          <a:p>
            <a:pPr marL="0" indent="0">
              <a:buNone/>
            </a:pPr>
            <a:endParaRPr lang="en-AU" sz="1800"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33</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4014911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Landing Pages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smtClean="0">
                <a:hlinkClick r:id="rId2"/>
              </a:rPr>
              <a:t>https</a:t>
            </a:r>
            <a:r>
              <a:rPr lang="en-AU" sz="1800">
                <a:hlinkClick r:id="rId2"/>
              </a:rPr>
              <a:t>://</a:t>
            </a:r>
            <a:r>
              <a:rPr lang="en-AU" sz="1800">
                <a:hlinkClick r:id="rId2"/>
              </a:rPr>
              <a:t>www.smashingmagazine.com/2012/01/stop-designing-pages-start-designing-flows</a:t>
            </a:r>
            <a:r>
              <a:rPr lang="en-AU" sz="1800" smtClean="0">
                <a:hlinkClick r:id="rId2"/>
              </a:rPr>
              <a:t>/</a:t>
            </a:r>
            <a:endParaRPr lang="en-US" sz="1800"/>
          </a:p>
          <a:p>
            <a:r>
              <a:rPr lang="en-AU"/>
              <a:t>Create an enticing hook, an itch that can only be scratched by completing </a:t>
            </a:r>
            <a:r>
              <a:rPr lang="en-AU"/>
              <a:t>the </a:t>
            </a:r>
            <a:r>
              <a:rPr lang="en-AU" smtClean="0"/>
              <a:t>flow to their and/or your desired goals.</a:t>
            </a:r>
            <a:endParaRPr lang="en-AU"/>
          </a:p>
          <a:p>
            <a:pPr marL="0" indent="0">
              <a:buNone/>
            </a:pPr>
            <a:endParaRPr lang="en-AU" sz="1800"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34</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2370306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‘Onboarding’</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a:hlinkClick r:id="rId2"/>
              </a:rPr>
              <a:t>https://</a:t>
            </a:r>
            <a:r>
              <a:rPr lang="en-AU" sz="1800">
                <a:hlinkClick r:id="rId2"/>
              </a:rPr>
              <a:t>www.pinterest.com/pin/423338433697210948</a:t>
            </a:r>
            <a:r>
              <a:rPr lang="en-AU" sz="1800" smtClean="0">
                <a:hlinkClick r:id="rId2"/>
              </a:rPr>
              <a:t>/</a:t>
            </a:r>
            <a:endParaRPr lang="en-AU" sz="1800" smtClean="0"/>
          </a:p>
          <a:p>
            <a:r>
              <a:rPr lang="en-AU" smtClean="0"/>
              <a:t>Enticing and encouraging new users to stay with the site and continue down the funnel…</a:t>
            </a:r>
          </a:p>
          <a:p>
            <a:pPr marL="0" indent="0">
              <a:buNone/>
            </a:pPr>
            <a:endParaRPr lang="en-AU" sz="1800"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35</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3846096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‘Onboarding’</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a:hlinkClick r:id="rId2"/>
              </a:rPr>
              <a:t>https://</a:t>
            </a:r>
            <a:r>
              <a:rPr lang="en-AU" sz="1800">
                <a:hlinkClick r:id="rId2"/>
              </a:rPr>
              <a:t>www.pinterest.com/pin/423338433697210948</a:t>
            </a:r>
            <a:r>
              <a:rPr lang="en-AU" sz="1800" smtClean="0">
                <a:hlinkClick r:id="rId2"/>
              </a:rPr>
              <a:t>/</a:t>
            </a:r>
            <a:endParaRPr lang="en-AU" sz="1800" smtClean="0"/>
          </a:p>
          <a:p>
            <a:r>
              <a:rPr lang="en-AU" smtClean="0"/>
              <a:t>Enticing and encouraging new users to stay with the site and continue down the funnel</a:t>
            </a:r>
          </a:p>
          <a:p>
            <a:pPr marL="0" indent="0">
              <a:buNone/>
            </a:pPr>
            <a:endParaRPr lang="en-AU" sz="1800"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36</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6" name="Picture 5"/>
          <p:cNvPicPr>
            <a:picLocks noChangeAspect="1"/>
          </p:cNvPicPr>
          <p:nvPr/>
        </p:nvPicPr>
        <p:blipFill>
          <a:blip r:embed="rId3"/>
          <a:stretch>
            <a:fillRect/>
          </a:stretch>
        </p:blipFill>
        <p:spPr>
          <a:xfrm>
            <a:off x="1763688" y="2564904"/>
            <a:ext cx="5238750" cy="3505200"/>
          </a:xfrm>
          <a:prstGeom prst="rect">
            <a:avLst/>
          </a:prstGeom>
        </p:spPr>
      </p:pic>
    </p:spTree>
    <p:extLst>
      <p:ext uri="{BB962C8B-B14F-4D97-AF65-F5344CB8AC3E}">
        <p14:creationId xmlns:p14="http://schemas.microsoft.com/office/powerpoint/2010/main" val="3104306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‘Onboarding’</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a:hlinkClick r:id="rId2"/>
              </a:rPr>
              <a:t>https://</a:t>
            </a:r>
            <a:r>
              <a:rPr lang="en-AU" sz="1800">
                <a:hlinkClick r:id="rId2"/>
              </a:rPr>
              <a:t>www.pinterest.com/pin/423338433697210948</a:t>
            </a:r>
            <a:r>
              <a:rPr lang="en-AU" sz="1800" smtClean="0">
                <a:hlinkClick r:id="rId2"/>
              </a:rPr>
              <a:t>/</a:t>
            </a:r>
            <a:endParaRPr lang="en-AU" sz="1800" smtClean="0"/>
          </a:p>
          <a:p>
            <a:r>
              <a:rPr lang="en-AU" smtClean="0"/>
              <a:t>Enticing and encouraging new users to stay with the site and continue down the funnel</a:t>
            </a:r>
          </a:p>
          <a:p>
            <a:pPr marL="0" indent="0">
              <a:buNone/>
            </a:pPr>
            <a:endParaRPr lang="en-AU" sz="1800"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37</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3"/>
          <a:stretch>
            <a:fillRect/>
          </a:stretch>
        </p:blipFill>
        <p:spPr>
          <a:xfrm>
            <a:off x="1763688" y="2501379"/>
            <a:ext cx="5238750" cy="3505200"/>
          </a:xfrm>
          <a:prstGeom prst="rect">
            <a:avLst/>
          </a:prstGeom>
        </p:spPr>
      </p:pic>
    </p:spTree>
    <p:extLst>
      <p:ext uri="{BB962C8B-B14F-4D97-AF65-F5344CB8AC3E}">
        <p14:creationId xmlns:p14="http://schemas.microsoft.com/office/powerpoint/2010/main" val="1677682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‘Onboarding’</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052736"/>
            <a:ext cx="8229600" cy="648072"/>
          </a:xfrm>
        </p:spPr>
        <p:txBody>
          <a:bodyPr/>
          <a:lstStyle/>
          <a:p>
            <a:r>
              <a:rPr lang="en-AU" sz="1800">
                <a:hlinkClick r:id="rId2"/>
              </a:rPr>
              <a:t>https://</a:t>
            </a:r>
            <a:r>
              <a:rPr lang="en-AU" sz="1800">
                <a:hlinkClick r:id="rId2"/>
              </a:rPr>
              <a:t>www.pinterest.com/pin/423338433697210948</a:t>
            </a:r>
            <a:r>
              <a:rPr lang="en-AU" sz="1800" smtClean="0">
                <a:hlinkClick r:id="rId2"/>
              </a:rPr>
              <a:t>/</a:t>
            </a:r>
            <a:endParaRPr lang="en-AU" sz="1800" smtClean="0"/>
          </a:p>
          <a:p>
            <a:r>
              <a:rPr lang="en-AU" smtClean="0"/>
              <a:t>Enticing and encouraging new users to stay with the site and continue down the funnel</a:t>
            </a:r>
          </a:p>
          <a:p>
            <a:pPr marL="0" indent="0">
              <a:buNone/>
            </a:pPr>
            <a:endParaRPr lang="en-AU" sz="1800"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38</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3"/>
          <a:stretch>
            <a:fillRect/>
          </a:stretch>
        </p:blipFill>
        <p:spPr>
          <a:xfrm>
            <a:off x="2555776" y="2636912"/>
            <a:ext cx="3486150" cy="3571875"/>
          </a:xfrm>
          <a:prstGeom prst="rect">
            <a:avLst/>
          </a:prstGeom>
        </p:spPr>
      </p:pic>
    </p:spTree>
    <p:extLst>
      <p:ext uri="{BB962C8B-B14F-4D97-AF65-F5344CB8AC3E}">
        <p14:creationId xmlns:p14="http://schemas.microsoft.com/office/powerpoint/2010/main" val="2048107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39</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825363" y="1065598"/>
            <a:ext cx="7493273" cy="5303190"/>
          </a:xfrm>
          <a:prstGeom prst="rect">
            <a:avLst/>
          </a:prstGeom>
        </p:spPr>
      </p:pic>
    </p:spTree>
    <p:extLst>
      <p:ext uri="{BB962C8B-B14F-4D97-AF65-F5344CB8AC3E}">
        <p14:creationId xmlns:p14="http://schemas.microsoft.com/office/powerpoint/2010/main" val="388798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Definition</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93204" y="1196752"/>
            <a:ext cx="8229600" cy="5112568"/>
          </a:xfrm>
        </p:spPr>
        <p:txBody>
          <a:bodyPr/>
          <a:lstStyle/>
          <a:p>
            <a:pPr marL="0" indent="0">
              <a:buNone/>
            </a:pPr>
            <a:r>
              <a:rPr lang="en-AU" smtClean="0"/>
              <a:t>User </a:t>
            </a:r>
            <a:r>
              <a:rPr lang="en-AU"/>
              <a:t>flow </a:t>
            </a:r>
            <a:r>
              <a:rPr lang="en-AU"/>
              <a:t>diagrams </a:t>
            </a:r>
            <a:r>
              <a:rPr lang="en-AU"/>
              <a:t>[</a:t>
            </a:r>
            <a:r>
              <a:rPr lang="en-AU" smtClean="0"/>
              <a:t>UFD] are </a:t>
            </a:r>
            <a:r>
              <a:rPr lang="en-AU"/>
              <a:t>diagrammatic representations of t</a:t>
            </a:r>
            <a:r>
              <a:rPr lang="en-AU" b="1"/>
              <a:t>he path a user travels through when using an online interactive solution</a:t>
            </a:r>
            <a:r>
              <a:rPr lang="en-AU"/>
              <a:t> to complete a task or transaction, such as making a reservation or purchasing a product</a:t>
            </a:r>
            <a:r>
              <a:rPr lang="en-AU"/>
              <a:t>. </a:t>
            </a:r>
            <a:endParaRPr lang="en-AU" smtClean="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40</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5940152" y="1073324"/>
            <a:ext cx="3034191" cy="2147378"/>
          </a:xfrm>
          <a:prstGeom prst="rect">
            <a:avLst/>
          </a:prstGeom>
        </p:spPr>
      </p:pic>
      <p:pic>
        <p:nvPicPr>
          <p:cNvPr id="3" name="Picture 2"/>
          <p:cNvPicPr>
            <a:picLocks noChangeAspect="1"/>
          </p:cNvPicPr>
          <p:nvPr/>
        </p:nvPicPr>
        <p:blipFill>
          <a:blip r:embed="rId3"/>
          <a:stretch>
            <a:fillRect/>
          </a:stretch>
        </p:blipFill>
        <p:spPr>
          <a:xfrm>
            <a:off x="899592" y="1988840"/>
            <a:ext cx="4849895" cy="2023616"/>
          </a:xfrm>
          <a:prstGeom prst="rect">
            <a:avLst/>
          </a:prstGeom>
        </p:spPr>
      </p:pic>
    </p:spTree>
    <p:extLst>
      <p:ext uri="{BB962C8B-B14F-4D97-AF65-F5344CB8AC3E}">
        <p14:creationId xmlns:p14="http://schemas.microsoft.com/office/powerpoint/2010/main" val="2516029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41</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5940152" y="1073324"/>
            <a:ext cx="3034191" cy="2147378"/>
          </a:xfrm>
          <a:prstGeom prst="rect">
            <a:avLst/>
          </a:prstGeom>
        </p:spPr>
      </p:pic>
      <p:pic>
        <p:nvPicPr>
          <p:cNvPr id="6" name="Picture 5"/>
          <p:cNvPicPr>
            <a:picLocks noChangeAspect="1"/>
          </p:cNvPicPr>
          <p:nvPr/>
        </p:nvPicPr>
        <p:blipFill>
          <a:blip r:embed="rId3"/>
          <a:stretch>
            <a:fillRect/>
          </a:stretch>
        </p:blipFill>
        <p:spPr>
          <a:xfrm>
            <a:off x="689163" y="1196752"/>
            <a:ext cx="5228516" cy="2230346"/>
          </a:xfrm>
          <a:prstGeom prst="rect">
            <a:avLst/>
          </a:prstGeom>
        </p:spPr>
      </p:pic>
    </p:spTree>
    <p:extLst>
      <p:ext uri="{BB962C8B-B14F-4D97-AF65-F5344CB8AC3E}">
        <p14:creationId xmlns:p14="http://schemas.microsoft.com/office/powerpoint/2010/main" val="3141418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42</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5940152" y="1073324"/>
            <a:ext cx="3034191" cy="2147378"/>
          </a:xfrm>
          <a:prstGeom prst="rect">
            <a:avLst/>
          </a:prstGeom>
        </p:spPr>
      </p:pic>
      <p:pic>
        <p:nvPicPr>
          <p:cNvPr id="3" name="Picture 2"/>
          <p:cNvPicPr>
            <a:picLocks noChangeAspect="1"/>
          </p:cNvPicPr>
          <p:nvPr/>
        </p:nvPicPr>
        <p:blipFill>
          <a:blip r:embed="rId3"/>
          <a:stretch>
            <a:fillRect/>
          </a:stretch>
        </p:blipFill>
        <p:spPr>
          <a:xfrm>
            <a:off x="419099" y="1268760"/>
            <a:ext cx="5441885" cy="1872208"/>
          </a:xfrm>
          <a:prstGeom prst="rect">
            <a:avLst/>
          </a:prstGeom>
        </p:spPr>
      </p:pic>
    </p:spTree>
    <p:extLst>
      <p:ext uri="{BB962C8B-B14F-4D97-AF65-F5344CB8AC3E}">
        <p14:creationId xmlns:p14="http://schemas.microsoft.com/office/powerpoint/2010/main" val="2521110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43</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5940152" y="1073324"/>
            <a:ext cx="3034191" cy="2147378"/>
          </a:xfrm>
          <a:prstGeom prst="rect">
            <a:avLst/>
          </a:prstGeom>
        </p:spPr>
      </p:pic>
      <p:pic>
        <p:nvPicPr>
          <p:cNvPr id="3" name="Picture 2"/>
          <p:cNvPicPr>
            <a:picLocks noChangeAspect="1"/>
          </p:cNvPicPr>
          <p:nvPr/>
        </p:nvPicPr>
        <p:blipFill>
          <a:blip r:embed="rId3"/>
          <a:stretch>
            <a:fillRect/>
          </a:stretch>
        </p:blipFill>
        <p:spPr>
          <a:xfrm>
            <a:off x="287114" y="1267308"/>
            <a:ext cx="5700352" cy="2737756"/>
          </a:xfrm>
          <a:prstGeom prst="rect">
            <a:avLst/>
          </a:prstGeom>
        </p:spPr>
      </p:pic>
    </p:spTree>
    <p:extLst>
      <p:ext uri="{BB962C8B-B14F-4D97-AF65-F5344CB8AC3E}">
        <p14:creationId xmlns:p14="http://schemas.microsoft.com/office/powerpoint/2010/main" val="1664012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44</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5940152" y="1073324"/>
            <a:ext cx="3034191" cy="2147378"/>
          </a:xfrm>
          <a:prstGeom prst="rect">
            <a:avLst/>
          </a:prstGeom>
        </p:spPr>
      </p:pic>
      <p:pic>
        <p:nvPicPr>
          <p:cNvPr id="3" name="Picture 2"/>
          <p:cNvPicPr>
            <a:picLocks noChangeAspect="1"/>
          </p:cNvPicPr>
          <p:nvPr/>
        </p:nvPicPr>
        <p:blipFill>
          <a:blip r:embed="rId3"/>
          <a:stretch>
            <a:fillRect/>
          </a:stretch>
        </p:blipFill>
        <p:spPr>
          <a:xfrm>
            <a:off x="306759" y="1269318"/>
            <a:ext cx="5633021" cy="2750704"/>
          </a:xfrm>
          <a:prstGeom prst="rect">
            <a:avLst/>
          </a:prstGeom>
        </p:spPr>
      </p:pic>
    </p:spTree>
    <p:extLst>
      <p:ext uri="{BB962C8B-B14F-4D97-AF65-F5344CB8AC3E}">
        <p14:creationId xmlns:p14="http://schemas.microsoft.com/office/powerpoint/2010/main" val="3972408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45</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5940152" y="1073324"/>
            <a:ext cx="3034191" cy="2147378"/>
          </a:xfrm>
          <a:prstGeom prst="rect">
            <a:avLst/>
          </a:prstGeom>
        </p:spPr>
      </p:pic>
      <p:pic>
        <p:nvPicPr>
          <p:cNvPr id="3" name="Picture 2"/>
          <p:cNvPicPr>
            <a:picLocks noChangeAspect="1"/>
          </p:cNvPicPr>
          <p:nvPr/>
        </p:nvPicPr>
        <p:blipFill>
          <a:blip r:embed="rId3"/>
          <a:stretch>
            <a:fillRect/>
          </a:stretch>
        </p:blipFill>
        <p:spPr>
          <a:xfrm>
            <a:off x="395536" y="1075234"/>
            <a:ext cx="5545775" cy="3361878"/>
          </a:xfrm>
          <a:prstGeom prst="rect">
            <a:avLst/>
          </a:prstGeom>
        </p:spPr>
      </p:pic>
    </p:spTree>
    <p:extLst>
      <p:ext uri="{BB962C8B-B14F-4D97-AF65-F5344CB8AC3E}">
        <p14:creationId xmlns:p14="http://schemas.microsoft.com/office/powerpoint/2010/main" val="1564042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46</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5940152" y="1073324"/>
            <a:ext cx="3034191" cy="2147378"/>
          </a:xfrm>
          <a:prstGeom prst="rect">
            <a:avLst/>
          </a:prstGeom>
        </p:spPr>
      </p:pic>
      <p:pic>
        <p:nvPicPr>
          <p:cNvPr id="3" name="Picture 2"/>
          <p:cNvPicPr>
            <a:picLocks noChangeAspect="1"/>
          </p:cNvPicPr>
          <p:nvPr/>
        </p:nvPicPr>
        <p:blipFill>
          <a:blip r:embed="rId3"/>
          <a:stretch>
            <a:fillRect/>
          </a:stretch>
        </p:blipFill>
        <p:spPr>
          <a:xfrm>
            <a:off x="272826" y="1196752"/>
            <a:ext cx="5547599" cy="2160240"/>
          </a:xfrm>
          <a:prstGeom prst="rect">
            <a:avLst/>
          </a:prstGeom>
        </p:spPr>
      </p:pic>
    </p:spTree>
    <p:extLst>
      <p:ext uri="{BB962C8B-B14F-4D97-AF65-F5344CB8AC3E}">
        <p14:creationId xmlns:p14="http://schemas.microsoft.com/office/powerpoint/2010/main" val="30504162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47</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5940152" y="1073324"/>
            <a:ext cx="3034191" cy="2147378"/>
          </a:xfrm>
          <a:prstGeom prst="rect">
            <a:avLst/>
          </a:prstGeom>
        </p:spPr>
      </p:pic>
      <p:pic>
        <p:nvPicPr>
          <p:cNvPr id="3" name="Picture 2"/>
          <p:cNvPicPr>
            <a:picLocks noChangeAspect="1"/>
          </p:cNvPicPr>
          <p:nvPr/>
        </p:nvPicPr>
        <p:blipFill>
          <a:blip r:embed="rId3"/>
          <a:stretch>
            <a:fillRect/>
          </a:stretch>
        </p:blipFill>
        <p:spPr>
          <a:xfrm>
            <a:off x="320452" y="1196752"/>
            <a:ext cx="5500992" cy="2023950"/>
          </a:xfrm>
          <a:prstGeom prst="rect">
            <a:avLst/>
          </a:prstGeom>
        </p:spPr>
      </p:pic>
    </p:spTree>
    <p:extLst>
      <p:ext uri="{BB962C8B-B14F-4D97-AF65-F5344CB8AC3E}">
        <p14:creationId xmlns:p14="http://schemas.microsoft.com/office/powerpoint/2010/main" val="2296807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48</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7" name="Picture 6"/>
          <p:cNvPicPr>
            <a:picLocks noChangeAspect="1"/>
          </p:cNvPicPr>
          <p:nvPr/>
        </p:nvPicPr>
        <p:blipFill>
          <a:blip r:embed="rId2"/>
          <a:stretch>
            <a:fillRect/>
          </a:stretch>
        </p:blipFill>
        <p:spPr>
          <a:xfrm>
            <a:off x="5940152" y="1073324"/>
            <a:ext cx="3034191" cy="2147378"/>
          </a:xfrm>
          <a:prstGeom prst="rect">
            <a:avLst/>
          </a:prstGeom>
        </p:spPr>
      </p:pic>
      <p:pic>
        <p:nvPicPr>
          <p:cNvPr id="3" name="Picture 2"/>
          <p:cNvPicPr>
            <a:picLocks noChangeAspect="1"/>
          </p:cNvPicPr>
          <p:nvPr/>
        </p:nvPicPr>
        <p:blipFill>
          <a:blip r:embed="rId3"/>
          <a:stretch>
            <a:fillRect/>
          </a:stretch>
        </p:blipFill>
        <p:spPr>
          <a:xfrm>
            <a:off x="253776" y="1196752"/>
            <a:ext cx="5684445" cy="2232248"/>
          </a:xfrm>
          <a:prstGeom prst="rect">
            <a:avLst/>
          </a:prstGeom>
        </p:spPr>
      </p:pic>
    </p:spTree>
    <p:extLst>
      <p:ext uri="{BB962C8B-B14F-4D97-AF65-F5344CB8AC3E}">
        <p14:creationId xmlns:p14="http://schemas.microsoft.com/office/powerpoint/2010/main" val="2438295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Perfect Landing Page</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49</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8" name="Picture 7"/>
          <p:cNvPicPr>
            <a:picLocks noChangeAspect="1"/>
          </p:cNvPicPr>
          <p:nvPr/>
        </p:nvPicPr>
        <p:blipFill>
          <a:blip r:embed="rId2"/>
          <a:stretch>
            <a:fillRect/>
          </a:stretch>
        </p:blipFill>
        <p:spPr>
          <a:xfrm>
            <a:off x="180281" y="1343211"/>
            <a:ext cx="8572500" cy="4819650"/>
          </a:xfrm>
          <a:prstGeom prst="rect">
            <a:avLst/>
          </a:prstGeom>
        </p:spPr>
      </p:pic>
    </p:spTree>
    <p:extLst>
      <p:ext uri="{BB962C8B-B14F-4D97-AF65-F5344CB8AC3E}">
        <p14:creationId xmlns:p14="http://schemas.microsoft.com/office/powerpoint/2010/main" val="6602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Definition</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196752"/>
            <a:ext cx="8229600" cy="5112568"/>
          </a:xfrm>
        </p:spPr>
        <p:txBody>
          <a:bodyPr/>
          <a:lstStyle/>
          <a:p>
            <a:pPr marL="0" indent="0">
              <a:buNone/>
            </a:pPr>
            <a:r>
              <a:rPr lang="en-AU" smtClean="0"/>
              <a:t>It </a:t>
            </a:r>
            <a:r>
              <a:rPr lang="en-AU"/>
              <a:t>is a diagram showing a user’s journey to complete a task.</a:t>
            </a:r>
            <a:r>
              <a:rPr lang="en-AU"/>
              <a:t> </a:t>
            </a:r>
            <a:endParaRPr lang="en-AU" smtClean="0"/>
          </a:p>
          <a:p>
            <a:pPr marL="0" indent="0">
              <a:buNone/>
            </a:pPr>
            <a:r>
              <a:rPr lang="en-AU" smtClean="0"/>
              <a:t>User </a:t>
            </a:r>
            <a:r>
              <a:rPr lang="en-AU"/>
              <a:t>flow diagrams incorporate user interfaces and show the </a:t>
            </a:r>
            <a:r>
              <a:rPr lang="en-AU" b="1"/>
              <a:t>multiple entry points</a:t>
            </a:r>
            <a:r>
              <a:rPr lang="en-AU"/>
              <a:t> to interactive online solutions</a:t>
            </a:r>
            <a:r>
              <a:rPr lang="en-AU"/>
              <a:t>, </a:t>
            </a:r>
            <a:endParaRPr lang="en-AU" smtClean="0"/>
          </a:p>
          <a:p>
            <a:pPr marL="0" indent="0">
              <a:buNone/>
            </a:pPr>
            <a:r>
              <a:rPr lang="en-AU" smtClean="0"/>
              <a:t>For </a:t>
            </a:r>
            <a:r>
              <a:rPr lang="en-AU"/>
              <a:t>example</a:t>
            </a:r>
            <a:r>
              <a:rPr lang="en-AU"/>
              <a:t>, </a:t>
            </a:r>
            <a:r>
              <a:rPr lang="en-AU" smtClean="0"/>
              <a:t>paid </a:t>
            </a:r>
            <a:r>
              <a:rPr lang="en-AU"/>
              <a:t>advertisements, social media and search engines may direct a user to a location in the solution other than the home page.</a:t>
            </a:r>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5</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735820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Make sure your UFD is useful</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50</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pic>
        <p:nvPicPr>
          <p:cNvPr id="14338" name="Picture 2" descr="http://www.pelicanweb.org/SDSIM-V1.2-MODEL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486" y="1148977"/>
            <a:ext cx="5421027" cy="5208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644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AU" sz="4000" smtClean="0">
                <a:effectLst>
                  <a:outerShdw blurRad="50800" dist="38100" dir="5400000" algn="t" rotWithShape="0">
                    <a:prstClr val="black">
                      <a:alpha val="40000"/>
                    </a:prstClr>
                  </a:outerShdw>
                </a:effectLst>
              </a:rPr>
              <a:t>Tips</a:t>
            </a:r>
            <a:endParaRPr lang="en-AU" sz="4000" dirty="0">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457200" y="1052736"/>
            <a:ext cx="8229600" cy="5256584"/>
          </a:xfrm>
        </p:spPr>
        <p:txBody>
          <a:bodyPr/>
          <a:lstStyle/>
          <a:p>
            <a:pPr marL="0" indent="0">
              <a:buNone/>
            </a:pPr>
            <a:r>
              <a:rPr lang="en-US" sz="1800">
                <a:hlinkClick r:id="rId2"/>
              </a:rPr>
              <a:t>http://</a:t>
            </a:r>
            <a:r>
              <a:rPr lang="en-US" sz="1800">
                <a:hlinkClick r:id="rId2"/>
              </a:rPr>
              <a:t>sixrevisions.com/usabilityaccessibility/information-architecture-101-techniques-and-best-practices</a:t>
            </a:r>
            <a:r>
              <a:rPr lang="en-US" sz="1800" smtClean="0">
                <a:hlinkClick r:id="rId2"/>
              </a:rPr>
              <a:t>/</a:t>
            </a:r>
            <a:endParaRPr lang="en-US" sz="1800" smtClean="0"/>
          </a:p>
          <a:p>
            <a:pPr marL="0" indent="0">
              <a:buNone/>
            </a:pPr>
            <a:endParaRPr lang="en-AU" sz="2400"/>
          </a:p>
          <a:p>
            <a:r>
              <a:rPr lang="en-AU" b="1"/>
              <a:t>Don’t Design Based on Your Own Preferences</a:t>
            </a:r>
          </a:p>
          <a:p>
            <a:r>
              <a:rPr lang="en-AU"/>
              <a:t>You are not your user. As a designer, you have to remember that site visitors won’t have the same preferences as you. Think about who a "site user" really is and what they would want from the site.</a:t>
            </a:r>
          </a:p>
          <a:p>
            <a:endParaRPr lang="en-US" sz="2400" dirty="0" smtClean="0"/>
          </a:p>
          <a:p>
            <a:endParaRPr lang="en-AU" sz="2400" dirty="0"/>
          </a:p>
        </p:txBody>
      </p:sp>
      <p:sp>
        <p:nvSpPr>
          <p:cNvPr id="4" name="Slide Number Placeholder 3"/>
          <p:cNvSpPr>
            <a:spLocks noGrp="1"/>
          </p:cNvSpPr>
          <p:nvPr>
            <p:ph type="sldNum" sz="quarter" idx="12"/>
          </p:nvPr>
        </p:nvSpPr>
        <p:spPr>
          <a:xfrm>
            <a:off x="8316416" y="6453336"/>
            <a:ext cx="432048" cy="268139"/>
          </a:xfrm>
        </p:spPr>
        <p:txBody>
          <a:bodyPr/>
          <a:lstStyle/>
          <a:p>
            <a:pPr>
              <a:defRPr/>
            </a:pPr>
            <a:fld id="{72596F50-5667-4F4D-97D9-139482EFD67E}" type="slidenum">
              <a:rPr lang="en-AU" smtClean="0"/>
              <a:pPr>
                <a:defRPr/>
              </a:pPr>
              <a:t>51</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35419262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AU" sz="4000" smtClean="0">
                <a:effectLst>
                  <a:outerShdw blurRad="50800" dist="38100" dir="5400000" algn="t" rotWithShape="0">
                    <a:prstClr val="black">
                      <a:alpha val="40000"/>
                    </a:prstClr>
                  </a:outerShdw>
                </a:effectLst>
              </a:rPr>
              <a:t>Tips</a:t>
            </a:r>
            <a:endParaRPr lang="en-AU" sz="4000" dirty="0">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457200" y="1052736"/>
            <a:ext cx="8229600" cy="5256584"/>
          </a:xfrm>
        </p:spPr>
        <p:txBody>
          <a:bodyPr/>
          <a:lstStyle/>
          <a:p>
            <a:pPr marL="0" indent="0">
              <a:buNone/>
            </a:pPr>
            <a:r>
              <a:rPr lang="en-US" sz="1800">
                <a:hlinkClick r:id="rId2"/>
              </a:rPr>
              <a:t>http://</a:t>
            </a:r>
            <a:r>
              <a:rPr lang="en-US" sz="1800">
                <a:hlinkClick r:id="rId2"/>
              </a:rPr>
              <a:t>sixrevisions.com/usabilityaccessibility/information-architecture-101-techniques-and-best-practices</a:t>
            </a:r>
            <a:r>
              <a:rPr lang="en-US" sz="1800" smtClean="0">
                <a:hlinkClick r:id="rId2"/>
              </a:rPr>
              <a:t>/</a:t>
            </a:r>
            <a:endParaRPr lang="en-US" sz="1800" smtClean="0"/>
          </a:p>
          <a:p>
            <a:pPr marL="0" indent="0">
              <a:buNone/>
            </a:pPr>
            <a:endParaRPr lang="en-AU" sz="2400"/>
          </a:p>
          <a:p>
            <a:r>
              <a:rPr lang="en-AU" b="1"/>
              <a:t>Research User Needs</a:t>
            </a:r>
          </a:p>
          <a:p>
            <a:r>
              <a:rPr lang="en-AU" smtClean="0"/>
              <a:t>Get</a:t>
            </a:r>
            <a:r>
              <a:rPr lang="en-AU"/>
              <a:t> feedback through interviews</a:t>
            </a:r>
            <a:r>
              <a:rPr lang="en-AU"/>
              <a:t> </a:t>
            </a:r>
            <a:r>
              <a:rPr lang="en-AU" smtClean="0"/>
              <a:t>or user testing to find what they want and expect.</a:t>
            </a:r>
          </a:p>
          <a:p>
            <a:r>
              <a:rPr lang="en-AU" smtClean="0"/>
              <a:t>Test the site to </a:t>
            </a:r>
            <a:r>
              <a:rPr lang="en-AU"/>
              <a:t>see if users are able to </a:t>
            </a:r>
            <a:r>
              <a:rPr lang="en-AU"/>
              <a:t>navigate </a:t>
            </a:r>
            <a:r>
              <a:rPr lang="en-AU" smtClean="0"/>
              <a:t>the </a:t>
            </a:r>
            <a:r>
              <a:rPr lang="en-AU"/>
              <a:t>site </a:t>
            </a:r>
            <a:r>
              <a:rPr lang="en-AU"/>
              <a:t>efficiently</a:t>
            </a:r>
            <a:r>
              <a:rPr lang="en-AU" smtClean="0"/>
              <a:t>.</a:t>
            </a:r>
            <a:endParaRPr lang="en-AU"/>
          </a:p>
        </p:txBody>
      </p:sp>
      <p:sp>
        <p:nvSpPr>
          <p:cNvPr id="4" name="Slide Number Placeholder 3"/>
          <p:cNvSpPr>
            <a:spLocks noGrp="1"/>
          </p:cNvSpPr>
          <p:nvPr>
            <p:ph type="sldNum" sz="quarter" idx="12"/>
          </p:nvPr>
        </p:nvSpPr>
        <p:spPr>
          <a:xfrm>
            <a:off x="8316416" y="6453336"/>
            <a:ext cx="432048" cy="268139"/>
          </a:xfrm>
        </p:spPr>
        <p:txBody>
          <a:bodyPr/>
          <a:lstStyle/>
          <a:p>
            <a:pPr>
              <a:defRPr/>
            </a:pPr>
            <a:fld id="{72596F50-5667-4F4D-97D9-139482EFD67E}" type="slidenum">
              <a:rPr lang="en-AU" smtClean="0"/>
              <a:pPr>
                <a:defRPr/>
              </a:pPr>
              <a:t>52</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3635939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AU" sz="4000" smtClean="0">
                <a:effectLst>
                  <a:outerShdw blurRad="50800" dist="38100" dir="5400000" algn="t" rotWithShape="0">
                    <a:prstClr val="black">
                      <a:alpha val="40000"/>
                    </a:prstClr>
                  </a:outerShdw>
                </a:effectLst>
              </a:rPr>
              <a:t>Tips</a:t>
            </a:r>
            <a:endParaRPr lang="en-AU" sz="4000" dirty="0">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457200" y="1052736"/>
            <a:ext cx="8229600" cy="5256584"/>
          </a:xfrm>
        </p:spPr>
        <p:txBody>
          <a:bodyPr/>
          <a:lstStyle/>
          <a:p>
            <a:pPr marL="0" indent="0">
              <a:buNone/>
            </a:pPr>
            <a:r>
              <a:rPr lang="en-US" sz="1800">
                <a:hlinkClick r:id="rId2"/>
              </a:rPr>
              <a:t>http://</a:t>
            </a:r>
            <a:r>
              <a:rPr lang="en-US" sz="1800">
                <a:hlinkClick r:id="rId2"/>
              </a:rPr>
              <a:t>sixrevisions.com/usabilityaccessibility/information-architecture-101-techniques-and-best-practices</a:t>
            </a:r>
            <a:r>
              <a:rPr lang="en-US" sz="1800" smtClean="0">
                <a:hlinkClick r:id="rId2"/>
              </a:rPr>
              <a:t>/</a:t>
            </a:r>
            <a:endParaRPr lang="en-US" sz="1800" smtClean="0"/>
          </a:p>
          <a:p>
            <a:r>
              <a:rPr lang="en-AU" b="1" smtClean="0"/>
              <a:t>Have </a:t>
            </a:r>
            <a:r>
              <a:rPr lang="en-AU" b="1"/>
              <a:t>a Clear Purpose</a:t>
            </a:r>
          </a:p>
          <a:p>
            <a:r>
              <a:rPr lang="en-AU"/>
              <a:t>Every site should have a clear purpose, whether that’s to sell a product, inform people about a subject, provide </a:t>
            </a:r>
            <a:r>
              <a:rPr lang="en-AU"/>
              <a:t>entertainment </a:t>
            </a:r>
            <a:r>
              <a:rPr lang="en-AU" smtClean="0"/>
              <a:t>etc. </a:t>
            </a:r>
          </a:p>
          <a:p>
            <a:r>
              <a:rPr lang="en-AU" smtClean="0"/>
              <a:t>Without </a:t>
            </a:r>
            <a:r>
              <a:rPr lang="en-AU"/>
              <a:t>a clear purpose, it’s virtually impossible to create any kind of effective IA.</a:t>
            </a:r>
          </a:p>
          <a:p>
            <a:endParaRPr lang="en-US" sz="2400" dirty="0" smtClean="0"/>
          </a:p>
          <a:p>
            <a:endParaRPr lang="en-AU" sz="2400" dirty="0"/>
          </a:p>
        </p:txBody>
      </p:sp>
      <p:sp>
        <p:nvSpPr>
          <p:cNvPr id="4" name="Slide Number Placeholder 3"/>
          <p:cNvSpPr>
            <a:spLocks noGrp="1"/>
          </p:cNvSpPr>
          <p:nvPr>
            <p:ph type="sldNum" sz="quarter" idx="12"/>
          </p:nvPr>
        </p:nvSpPr>
        <p:spPr>
          <a:xfrm>
            <a:off x="8316416" y="6453336"/>
            <a:ext cx="432048" cy="268139"/>
          </a:xfrm>
        </p:spPr>
        <p:txBody>
          <a:bodyPr/>
          <a:lstStyle/>
          <a:p>
            <a:pPr>
              <a:defRPr/>
            </a:pPr>
            <a:fld id="{72596F50-5667-4F4D-97D9-139482EFD67E}" type="slidenum">
              <a:rPr lang="en-AU" smtClean="0"/>
              <a:pPr>
                <a:defRPr/>
              </a:pPr>
              <a:t>53</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283701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AU" sz="4000" smtClean="0">
                <a:effectLst>
                  <a:outerShdw blurRad="50800" dist="38100" dir="5400000" algn="t" rotWithShape="0">
                    <a:prstClr val="black">
                      <a:alpha val="40000"/>
                    </a:prstClr>
                  </a:outerShdw>
                </a:effectLst>
              </a:rPr>
              <a:t>Tips</a:t>
            </a:r>
            <a:endParaRPr lang="en-AU" sz="4000" dirty="0">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457200" y="1052736"/>
            <a:ext cx="8229600" cy="5256584"/>
          </a:xfrm>
        </p:spPr>
        <p:txBody>
          <a:bodyPr/>
          <a:lstStyle/>
          <a:p>
            <a:pPr marL="0" indent="0">
              <a:buNone/>
            </a:pPr>
            <a:r>
              <a:rPr lang="en-US" sz="1800">
                <a:hlinkClick r:id="rId2"/>
              </a:rPr>
              <a:t>http://</a:t>
            </a:r>
            <a:r>
              <a:rPr lang="en-US" sz="1800">
                <a:hlinkClick r:id="rId2"/>
              </a:rPr>
              <a:t>sixrevisions.com/usabilityaccessibility/information-architecture-101-techniques-and-best-practices</a:t>
            </a:r>
            <a:r>
              <a:rPr lang="en-US" sz="1800" smtClean="0">
                <a:hlinkClick r:id="rId2"/>
              </a:rPr>
              <a:t>/</a:t>
            </a:r>
            <a:endParaRPr lang="en-US" sz="1800" smtClean="0"/>
          </a:p>
          <a:p>
            <a:r>
              <a:rPr lang="en-AU"/>
              <a:t>The way the information on a site is organized should be directly correlated to what the site’s purpose is</a:t>
            </a:r>
            <a:r>
              <a:rPr lang="en-AU"/>
              <a:t>. </a:t>
            </a:r>
            <a:endParaRPr lang="en-AU" smtClean="0"/>
          </a:p>
          <a:p>
            <a:r>
              <a:rPr lang="en-AU" smtClean="0"/>
              <a:t>Content </a:t>
            </a:r>
            <a:r>
              <a:rPr lang="en-AU"/>
              <a:t>should be set up in such a way that it funnels visitors toward that goal</a:t>
            </a:r>
            <a:r>
              <a:rPr lang="en-AU"/>
              <a:t>. </a:t>
            </a:r>
            <a:endParaRPr lang="en-AU" smtClean="0"/>
          </a:p>
          <a:p>
            <a:r>
              <a:rPr lang="en-AU" smtClean="0"/>
              <a:t>E.g. on </a:t>
            </a:r>
            <a:r>
              <a:rPr lang="en-AU"/>
              <a:t>a site that’s meant to inform, the IA should lead people through the content in a way that one page builds on the last one.</a:t>
            </a:r>
            <a:endParaRPr lang="en-US" sz="2400" dirty="0" smtClean="0"/>
          </a:p>
          <a:p>
            <a:endParaRPr lang="en-AU" sz="2400" dirty="0"/>
          </a:p>
        </p:txBody>
      </p:sp>
      <p:sp>
        <p:nvSpPr>
          <p:cNvPr id="4" name="Slide Number Placeholder 3"/>
          <p:cNvSpPr>
            <a:spLocks noGrp="1"/>
          </p:cNvSpPr>
          <p:nvPr>
            <p:ph type="sldNum" sz="quarter" idx="12"/>
          </p:nvPr>
        </p:nvSpPr>
        <p:spPr>
          <a:xfrm>
            <a:off x="8316416" y="6453336"/>
            <a:ext cx="432048" cy="268139"/>
          </a:xfrm>
        </p:spPr>
        <p:txBody>
          <a:bodyPr/>
          <a:lstStyle/>
          <a:p>
            <a:pPr>
              <a:defRPr/>
            </a:pPr>
            <a:fld id="{72596F50-5667-4F4D-97D9-139482EFD67E}" type="slidenum">
              <a:rPr lang="en-AU" smtClean="0"/>
              <a:pPr>
                <a:defRPr/>
              </a:pPr>
              <a:t>54</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42160537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AU" sz="4000" smtClean="0">
                <a:effectLst>
                  <a:outerShdw blurRad="50800" dist="38100" dir="5400000" algn="t" rotWithShape="0">
                    <a:prstClr val="black">
                      <a:alpha val="40000"/>
                    </a:prstClr>
                  </a:outerShdw>
                </a:effectLst>
              </a:rPr>
              <a:t>Tips</a:t>
            </a:r>
            <a:endParaRPr lang="en-AU" sz="4000" dirty="0">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457200" y="1052736"/>
            <a:ext cx="8229600" cy="5256584"/>
          </a:xfrm>
        </p:spPr>
        <p:txBody>
          <a:bodyPr/>
          <a:lstStyle/>
          <a:p>
            <a:pPr marL="0" indent="0">
              <a:buNone/>
            </a:pPr>
            <a:r>
              <a:rPr lang="en-US" sz="1800">
                <a:hlinkClick r:id="rId2"/>
              </a:rPr>
              <a:t>http://</a:t>
            </a:r>
            <a:r>
              <a:rPr lang="en-US" sz="1800">
                <a:hlinkClick r:id="rId2"/>
              </a:rPr>
              <a:t>sixrevisions.com/usabilityaccessibility/information-architecture-101-techniques-and-best-practices</a:t>
            </a:r>
            <a:r>
              <a:rPr lang="en-US" sz="1800" smtClean="0">
                <a:hlinkClick r:id="rId2"/>
              </a:rPr>
              <a:t>/</a:t>
            </a:r>
            <a:endParaRPr lang="en-US" sz="1800" smtClean="0"/>
          </a:p>
          <a:p>
            <a:r>
              <a:rPr lang="en-AU"/>
              <a:t>You may have sub-goals within a site, requiring you to have subsets of content with different goals. </a:t>
            </a:r>
            <a:endParaRPr lang="en-AU" sz="2400" dirty="0"/>
          </a:p>
        </p:txBody>
      </p:sp>
      <p:sp>
        <p:nvSpPr>
          <p:cNvPr id="4" name="Slide Number Placeholder 3"/>
          <p:cNvSpPr>
            <a:spLocks noGrp="1"/>
          </p:cNvSpPr>
          <p:nvPr>
            <p:ph type="sldNum" sz="quarter" idx="12"/>
          </p:nvPr>
        </p:nvSpPr>
        <p:spPr>
          <a:xfrm>
            <a:off x="8316416" y="6453336"/>
            <a:ext cx="432048" cy="268139"/>
          </a:xfrm>
        </p:spPr>
        <p:txBody>
          <a:bodyPr/>
          <a:lstStyle/>
          <a:p>
            <a:pPr>
              <a:defRPr/>
            </a:pPr>
            <a:fld id="{72596F50-5667-4F4D-97D9-139482EFD67E}" type="slidenum">
              <a:rPr lang="en-AU" smtClean="0"/>
              <a:pPr>
                <a:defRPr/>
              </a:pPr>
              <a:t>55</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3824368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AU" sz="4000" smtClean="0">
                <a:effectLst>
                  <a:outerShdw blurRad="50800" dist="38100" dir="5400000" algn="t" rotWithShape="0">
                    <a:prstClr val="black">
                      <a:alpha val="40000"/>
                    </a:prstClr>
                  </a:outerShdw>
                </a:effectLst>
              </a:rPr>
              <a:t>Tips</a:t>
            </a:r>
            <a:endParaRPr lang="en-AU" sz="4000" dirty="0">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457200" y="1052736"/>
            <a:ext cx="8229600" cy="5256584"/>
          </a:xfrm>
        </p:spPr>
        <p:txBody>
          <a:bodyPr/>
          <a:lstStyle/>
          <a:p>
            <a:pPr marL="0" indent="0">
              <a:buNone/>
            </a:pPr>
            <a:r>
              <a:rPr lang="en-US" sz="1800">
                <a:hlinkClick r:id="rId2"/>
              </a:rPr>
              <a:t>http://</a:t>
            </a:r>
            <a:r>
              <a:rPr lang="en-US" sz="1800">
                <a:hlinkClick r:id="rId2"/>
              </a:rPr>
              <a:t>sixrevisions.com/usabilityaccessibility/information-architecture-101-techniques-and-best-practices</a:t>
            </a:r>
            <a:r>
              <a:rPr lang="en-US" sz="1800" smtClean="0">
                <a:hlinkClick r:id="rId2"/>
              </a:rPr>
              <a:t>/</a:t>
            </a:r>
            <a:endParaRPr lang="en-US" sz="1800" smtClean="0"/>
          </a:p>
          <a:p>
            <a:r>
              <a:rPr lang="en-AU" b="1"/>
              <a:t>Use </a:t>
            </a:r>
            <a:r>
              <a:rPr lang="en-AU" b="1" smtClean="0"/>
              <a:t>Personas</a:t>
            </a:r>
          </a:p>
          <a:p>
            <a:r>
              <a:rPr lang="en-AU" smtClean="0"/>
              <a:t>Create personas - hypothetical narratives </a:t>
            </a:r>
            <a:r>
              <a:rPr lang="en-AU"/>
              <a:t>of your various website users</a:t>
            </a:r>
            <a:r>
              <a:rPr lang="en-AU"/>
              <a:t>, </a:t>
            </a:r>
            <a:r>
              <a:rPr lang="en-AU" smtClean="0"/>
              <a:t>to </a:t>
            </a:r>
            <a:r>
              <a:rPr lang="en-AU"/>
              <a:t>figure </a:t>
            </a:r>
            <a:r>
              <a:rPr lang="en-AU"/>
              <a:t>out </a:t>
            </a:r>
            <a:r>
              <a:rPr lang="en-AU" smtClean="0"/>
              <a:t>what they want, and how </a:t>
            </a:r>
            <a:r>
              <a:rPr lang="en-AU"/>
              <a:t>best to structure the </a:t>
            </a:r>
            <a:r>
              <a:rPr lang="en-AU"/>
              <a:t>site’s </a:t>
            </a:r>
            <a:r>
              <a:rPr lang="en-AU" smtClean="0"/>
              <a:t>content and user flow.</a:t>
            </a:r>
            <a:endParaRPr lang="en-AU" b="1" smtClean="0"/>
          </a:p>
          <a:p>
            <a:endParaRPr lang="en-AU" b="1"/>
          </a:p>
        </p:txBody>
      </p:sp>
      <p:sp>
        <p:nvSpPr>
          <p:cNvPr id="4" name="Slide Number Placeholder 3"/>
          <p:cNvSpPr>
            <a:spLocks noGrp="1"/>
          </p:cNvSpPr>
          <p:nvPr>
            <p:ph type="sldNum" sz="quarter" idx="12"/>
          </p:nvPr>
        </p:nvSpPr>
        <p:spPr>
          <a:xfrm>
            <a:off x="8316416" y="6453336"/>
            <a:ext cx="432048" cy="268139"/>
          </a:xfrm>
        </p:spPr>
        <p:txBody>
          <a:bodyPr/>
          <a:lstStyle/>
          <a:p>
            <a:pPr>
              <a:defRPr/>
            </a:pPr>
            <a:fld id="{72596F50-5667-4F4D-97D9-139482EFD67E}" type="slidenum">
              <a:rPr lang="en-AU" smtClean="0"/>
              <a:pPr>
                <a:defRPr/>
              </a:pPr>
              <a:t>56</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983790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AU" sz="4000" smtClean="0">
                <a:effectLst>
                  <a:outerShdw blurRad="50800" dist="38100" dir="5400000" algn="t" rotWithShape="0">
                    <a:prstClr val="black">
                      <a:alpha val="40000"/>
                    </a:prstClr>
                  </a:outerShdw>
                </a:effectLst>
              </a:rPr>
              <a:t>Tips</a:t>
            </a:r>
            <a:endParaRPr lang="en-AU" sz="4000" dirty="0">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457200" y="1052736"/>
            <a:ext cx="8229600" cy="5256584"/>
          </a:xfrm>
        </p:spPr>
        <p:txBody>
          <a:bodyPr/>
          <a:lstStyle/>
          <a:p>
            <a:pPr marL="0" indent="0">
              <a:buNone/>
            </a:pPr>
            <a:r>
              <a:rPr lang="en-US" sz="1800">
                <a:hlinkClick r:id="rId2"/>
              </a:rPr>
              <a:t>http://</a:t>
            </a:r>
            <a:r>
              <a:rPr lang="en-US" sz="1800">
                <a:hlinkClick r:id="rId2"/>
              </a:rPr>
              <a:t>sixrevisions.com/usabilityaccessibility/information-architecture-101-techniques-and-best-practices</a:t>
            </a:r>
            <a:r>
              <a:rPr lang="en-US" sz="1800" smtClean="0">
                <a:hlinkClick r:id="rId2"/>
              </a:rPr>
              <a:t>/</a:t>
            </a:r>
            <a:endParaRPr lang="en-US" sz="1800" smtClean="0"/>
          </a:p>
          <a:p>
            <a:r>
              <a:rPr lang="en-AU" b="1"/>
              <a:t>Be Consistent</a:t>
            </a:r>
          </a:p>
          <a:p>
            <a:r>
              <a:rPr lang="en-AU" smtClean="0"/>
              <a:t>Users </a:t>
            </a:r>
            <a:r>
              <a:rPr lang="en-AU"/>
              <a:t>expect </a:t>
            </a:r>
            <a:r>
              <a:rPr lang="en-AU" smtClean="0"/>
              <a:t>consistency – navigation, appearance, behaviour etc.</a:t>
            </a:r>
            <a:endParaRPr lang="en-AU"/>
          </a:p>
          <a:p>
            <a:r>
              <a:rPr lang="en-AU" smtClean="0"/>
              <a:t>Pick </a:t>
            </a:r>
            <a:r>
              <a:rPr lang="en-AU"/>
              <a:t>a pattern and stick to it</a:t>
            </a:r>
            <a:r>
              <a:rPr lang="en-AU"/>
              <a:t>. </a:t>
            </a:r>
            <a:endParaRPr lang="en-AU" smtClean="0"/>
          </a:p>
          <a:p>
            <a:r>
              <a:rPr lang="en-AU" smtClean="0"/>
              <a:t>Inconsistencies tend to confuse visitors and reduce their confidence.</a:t>
            </a:r>
            <a:endParaRPr lang="en-AU"/>
          </a:p>
          <a:p>
            <a:endParaRPr lang="en-AU" b="1"/>
          </a:p>
        </p:txBody>
      </p:sp>
      <p:sp>
        <p:nvSpPr>
          <p:cNvPr id="4" name="Slide Number Placeholder 3"/>
          <p:cNvSpPr>
            <a:spLocks noGrp="1"/>
          </p:cNvSpPr>
          <p:nvPr>
            <p:ph type="sldNum" sz="quarter" idx="12"/>
          </p:nvPr>
        </p:nvSpPr>
        <p:spPr>
          <a:xfrm>
            <a:off x="8316416" y="6453336"/>
            <a:ext cx="432048" cy="268139"/>
          </a:xfrm>
        </p:spPr>
        <p:txBody>
          <a:bodyPr/>
          <a:lstStyle/>
          <a:p>
            <a:pPr>
              <a:defRPr/>
            </a:pPr>
            <a:fld id="{72596F50-5667-4F4D-97D9-139482EFD67E}" type="slidenum">
              <a:rPr lang="en-AU" smtClean="0"/>
              <a:pPr>
                <a:defRPr/>
              </a:pPr>
              <a:t>57</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48335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AU" sz="4000" smtClean="0"/>
              <a:t>Further reading</a:t>
            </a:r>
            <a:endParaRPr lang="en-AU" sz="4000" dirty="0"/>
          </a:p>
        </p:txBody>
      </p:sp>
      <p:sp>
        <p:nvSpPr>
          <p:cNvPr id="3" name="Content Placeholder 2"/>
          <p:cNvSpPr>
            <a:spLocks noGrp="1"/>
          </p:cNvSpPr>
          <p:nvPr>
            <p:ph idx="1"/>
          </p:nvPr>
        </p:nvSpPr>
        <p:spPr>
          <a:xfrm>
            <a:off x="457200" y="1052736"/>
            <a:ext cx="8229600" cy="5256584"/>
          </a:xfrm>
        </p:spPr>
        <p:txBody>
          <a:bodyPr/>
          <a:lstStyle/>
          <a:p>
            <a:pPr marL="0" indent="0">
              <a:buNone/>
            </a:pPr>
            <a:r>
              <a:rPr lang="en-US" sz="1800"/>
              <a:t>Thanks to http://zurb.com/word/information-architecture</a:t>
            </a:r>
            <a:endParaRPr lang="en-AU" sz="1800" smtClean="0"/>
          </a:p>
          <a:p>
            <a:endParaRPr lang="en-AU" sz="2400"/>
          </a:p>
          <a:p>
            <a:r>
              <a:rPr lang="en-AU" sz="2400" smtClean="0"/>
              <a:t>http</a:t>
            </a:r>
            <a:r>
              <a:rPr lang="en-AU" sz="2400"/>
              <a:t>://</a:t>
            </a:r>
            <a:r>
              <a:rPr lang="en-AU" sz="2400" smtClean="0"/>
              <a:t>www.lukew.com/ff/entry.asp?1409</a:t>
            </a:r>
          </a:p>
          <a:p>
            <a:r>
              <a:rPr lang="en-AU" sz="2400"/>
              <a:t>http://www.webmonkey.com/2010/02/information_architecture_tutorial_-_</a:t>
            </a:r>
            <a:r>
              <a:rPr lang="en-AU" sz="2400"/>
              <a:t>lesson_1</a:t>
            </a:r>
            <a:r>
              <a:rPr lang="en-AU" sz="2400" smtClean="0"/>
              <a:t>/</a:t>
            </a:r>
          </a:p>
          <a:p>
            <a:r>
              <a:rPr lang="en-AU" sz="2400"/>
              <a:t>http://</a:t>
            </a:r>
            <a:r>
              <a:rPr lang="en-AU" sz="2400"/>
              <a:t>sixrevisions.com/usabilityaccessibility/information-architecture-101-techniques-and-best-practices</a:t>
            </a:r>
            <a:r>
              <a:rPr lang="en-AU" sz="2400" smtClean="0"/>
              <a:t>/</a:t>
            </a:r>
          </a:p>
          <a:p>
            <a:r>
              <a:rPr lang="en-AU" sz="2400"/>
              <a:t>http://</a:t>
            </a:r>
            <a:r>
              <a:rPr lang="en-AU" sz="2400"/>
              <a:t>www.nngroup.com/articles/top-10-ia-mistakes</a:t>
            </a:r>
            <a:r>
              <a:rPr lang="en-AU" sz="2400" smtClean="0"/>
              <a:t>/</a:t>
            </a:r>
          </a:p>
          <a:p>
            <a:r>
              <a:rPr lang="en-AU" sz="2400"/>
              <a:t>http://searchengineland.com/when-good-seo-becomes-bad-information-architecture-47373</a:t>
            </a:r>
            <a:endParaRPr lang="en-AU" sz="2400" dirty="0" smtClean="0"/>
          </a:p>
          <a:p>
            <a:endParaRPr lang="en-US" sz="2400" dirty="0" smtClean="0"/>
          </a:p>
          <a:p>
            <a:endParaRPr lang="en-AU" sz="2400" dirty="0"/>
          </a:p>
        </p:txBody>
      </p:sp>
      <p:sp>
        <p:nvSpPr>
          <p:cNvPr id="4" name="Slide Number Placeholder 3"/>
          <p:cNvSpPr>
            <a:spLocks noGrp="1"/>
          </p:cNvSpPr>
          <p:nvPr>
            <p:ph type="sldNum" sz="quarter" idx="12"/>
          </p:nvPr>
        </p:nvSpPr>
        <p:spPr>
          <a:xfrm>
            <a:off x="8316416" y="6453336"/>
            <a:ext cx="432048" cy="268139"/>
          </a:xfrm>
        </p:spPr>
        <p:txBody>
          <a:bodyPr/>
          <a:lstStyle/>
          <a:p>
            <a:pPr>
              <a:defRPr/>
            </a:pPr>
            <a:fld id="{72596F50-5667-4F4D-97D9-139482EFD67E}" type="slidenum">
              <a:rPr lang="en-AU" smtClean="0"/>
              <a:pPr>
                <a:defRPr/>
              </a:pPr>
              <a:t>58</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685925"/>
          </a:xfrm>
        </p:spPr>
        <p:txBody>
          <a:bodyPr rtlCol="0">
            <a:normAutofit lnSpcReduction="10000"/>
          </a:bodyPr>
          <a:lstStyle/>
          <a:p>
            <a:pPr algn="ctr" eaLnBrk="1" fontAlgn="auto" hangingPunct="1">
              <a:spcAft>
                <a:spcPts val="0"/>
              </a:spcAft>
              <a:buFont typeface="Arial" pitchFamily="34" charset="0"/>
              <a:buNone/>
              <a:defRPr/>
            </a:pPr>
            <a:r>
              <a:rPr lang="en-AU" dirty="0" smtClean="0"/>
              <a:t>Mark Kelly</a:t>
            </a:r>
          </a:p>
          <a:p>
            <a:pPr algn="ctr" eaLnBrk="1" fontAlgn="auto" hangingPunct="1">
              <a:spcAft>
                <a:spcPts val="0"/>
              </a:spcAft>
              <a:buFont typeface="Arial" pitchFamily="34" charset="0"/>
              <a:buNone/>
              <a:defRPr/>
            </a:pPr>
            <a:r>
              <a:rPr lang="en-AU" dirty="0" smtClean="0"/>
              <a:t>mark@vceit.com</a:t>
            </a:r>
          </a:p>
          <a:p>
            <a:pPr algn="ctr" eaLnBrk="1" fontAlgn="auto" hangingPunct="1">
              <a:spcAft>
                <a:spcPts val="0"/>
              </a:spcAft>
              <a:buFont typeface="Arial" pitchFamily="34" charset="0"/>
              <a:buNone/>
              <a:defRPr/>
            </a:pPr>
            <a:r>
              <a:rPr lang="en-AU" dirty="0" smtClean="0"/>
              <a:t>vceit.com</a:t>
            </a:r>
          </a:p>
          <a:p>
            <a:pPr eaLnBrk="1" fontAlgn="auto" hangingPunct="1">
              <a:spcAft>
                <a:spcPts val="0"/>
              </a:spcAft>
              <a:buFont typeface="Arial" pitchFamily="34" charset="0"/>
              <a:buNone/>
              <a:defRPr/>
            </a:pPr>
            <a:endParaRPr lang="en-AU" dirty="0" smtClean="0"/>
          </a:p>
          <a:p>
            <a:pPr eaLnBrk="1" fontAlgn="auto" hangingPunct="1">
              <a:spcAft>
                <a:spcPts val="0"/>
              </a:spcAft>
              <a:buFont typeface="Arial" pitchFamily="34" charset="0"/>
              <a:buNone/>
              <a:defRPr/>
            </a:pPr>
            <a:endParaRPr lang="en-AU" dirty="0" smtClean="0"/>
          </a:p>
          <a:p>
            <a:pPr eaLnBrk="1" fontAlgn="auto" hangingPunct="1">
              <a:spcAft>
                <a:spcPts val="0"/>
              </a:spcAft>
              <a:buFont typeface="Arial" pitchFamily="34" charset="0"/>
              <a:buChar char="•"/>
              <a:defRPr/>
            </a:pPr>
            <a:endParaRPr lang="en-AU" dirty="0" smtClean="0"/>
          </a:p>
        </p:txBody>
      </p:sp>
      <p:sp>
        <p:nvSpPr>
          <p:cNvPr id="4099" name="TextBox 3"/>
          <p:cNvSpPr txBox="1">
            <a:spLocks noChangeArrowheads="1"/>
          </p:cNvSpPr>
          <p:nvPr/>
        </p:nvSpPr>
        <p:spPr bwMode="auto">
          <a:xfrm>
            <a:off x="428625" y="3500438"/>
            <a:ext cx="8358188" cy="2092881"/>
          </a:xfrm>
          <a:prstGeom prst="rect">
            <a:avLst/>
          </a:prstGeom>
          <a:noFill/>
          <a:ln w="9525">
            <a:noFill/>
            <a:miter lim="800000"/>
            <a:headEnd/>
            <a:tailEnd/>
          </a:ln>
        </p:spPr>
        <p:txBody>
          <a:bodyPr>
            <a:spAutoFit/>
          </a:bodyPr>
          <a:lstStyle/>
          <a:p>
            <a:pPr algn="ctr"/>
            <a:r>
              <a:rPr lang="en-AU" sz="1400" dirty="0">
                <a:latin typeface="Calibri" pitchFamily="34" charset="0"/>
              </a:rPr>
              <a:t>These slideshows may be freely used, modified or distributed by teachers and students </a:t>
            </a:r>
            <a:r>
              <a:rPr lang="en-AU" sz="1400" dirty="0" smtClean="0">
                <a:latin typeface="Calibri" pitchFamily="34" charset="0"/>
              </a:rPr>
              <a:t>anywhere</a:t>
            </a:r>
            <a:endParaRPr lang="en-AU" sz="1400" dirty="0">
              <a:latin typeface="Calibri" pitchFamily="34" charset="0"/>
            </a:endParaRPr>
          </a:p>
          <a:p>
            <a:pPr algn="ctr"/>
            <a:r>
              <a:rPr lang="en-US" sz="1400" dirty="0" smtClean="0">
                <a:latin typeface="Calibri" pitchFamily="34" charset="0"/>
              </a:rPr>
              <a:t>but</a:t>
            </a:r>
            <a:endParaRPr lang="en-AU" sz="1400" dirty="0">
              <a:latin typeface="Calibri" pitchFamily="34" charset="0"/>
            </a:endParaRPr>
          </a:p>
          <a:p>
            <a:pPr algn="ctr"/>
            <a:r>
              <a:rPr lang="en-AU" sz="1400" dirty="0" smtClean="0">
                <a:latin typeface="Calibri" pitchFamily="34" charset="0"/>
              </a:rPr>
              <a:t>they </a:t>
            </a:r>
            <a:r>
              <a:rPr lang="en-AU" sz="1400" dirty="0">
                <a:latin typeface="Calibri" pitchFamily="34" charset="0"/>
              </a:rPr>
              <a:t>may </a:t>
            </a:r>
            <a:r>
              <a:rPr lang="en-AU" sz="1400" b="1" dirty="0">
                <a:latin typeface="Calibri" pitchFamily="34" charset="0"/>
              </a:rPr>
              <a:t>NOT</a:t>
            </a:r>
            <a:r>
              <a:rPr lang="en-AU" sz="1400" dirty="0">
                <a:latin typeface="Calibri" pitchFamily="34" charset="0"/>
              </a:rPr>
              <a:t> be sold</a:t>
            </a:r>
            <a:r>
              <a:rPr lang="en-AU" sz="1400" dirty="0" smtClean="0">
                <a:latin typeface="Calibri" pitchFamily="34" charset="0"/>
              </a:rPr>
              <a:t>.</a:t>
            </a:r>
          </a:p>
          <a:p>
            <a:pPr algn="ctr"/>
            <a:r>
              <a:rPr lang="en-AU" sz="1400" dirty="0" smtClean="0">
                <a:latin typeface="Calibri" pitchFamily="34" charset="0"/>
              </a:rPr>
              <a:t>they </a:t>
            </a:r>
            <a:r>
              <a:rPr lang="en-AU" sz="1400" dirty="0">
                <a:latin typeface="Calibri" pitchFamily="34" charset="0"/>
              </a:rPr>
              <a:t>must </a:t>
            </a:r>
            <a:r>
              <a:rPr lang="en-AU" sz="1400" b="1" dirty="0">
                <a:latin typeface="Calibri" pitchFamily="34" charset="0"/>
              </a:rPr>
              <a:t>NOT</a:t>
            </a:r>
            <a:r>
              <a:rPr lang="en-AU" sz="1400" dirty="0">
                <a:latin typeface="Calibri" pitchFamily="34" charset="0"/>
              </a:rPr>
              <a:t> be redistributed if you modify them</a:t>
            </a:r>
            <a:r>
              <a:rPr lang="en-AU" sz="1400" dirty="0" smtClean="0">
                <a:latin typeface="Calibri" pitchFamily="34" charset="0"/>
              </a:rPr>
              <a:t>.</a:t>
            </a:r>
          </a:p>
          <a:p>
            <a:pPr algn="ctr"/>
            <a:endParaRPr lang="en-US" sz="1400" dirty="0">
              <a:latin typeface="Calibri" pitchFamily="34" charset="0"/>
            </a:endParaRPr>
          </a:p>
          <a:p>
            <a:pPr algn="ctr"/>
            <a:r>
              <a:rPr lang="en-US" sz="1400" dirty="0"/>
              <a:t>This is not a VCAA publication and does not speak for VCAA.</a:t>
            </a:r>
            <a:endParaRPr lang="en-AU" sz="1400" dirty="0"/>
          </a:p>
          <a:p>
            <a:pPr algn="ctr"/>
            <a:r>
              <a:rPr lang="en-US" sz="1400" dirty="0" smtClean="0">
                <a:latin typeface="+mn-lt"/>
              </a:rPr>
              <a:t>Portions (e.g. exam questions, study design extracts, glossary terms) may be copyright </a:t>
            </a:r>
            <a:r>
              <a:rPr lang="en-AU" sz="1400" dirty="0">
                <a:latin typeface="+mn-lt"/>
              </a:rPr>
              <a:t>Victorian Curriculum and Assessment </a:t>
            </a:r>
            <a:r>
              <a:rPr lang="en-AU" sz="1400" dirty="0" smtClean="0">
                <a:latin typeface="+mn-lt"/>
              </a:rPr>
              <a:t>Authority and are used with permission for educational purposes. </a:t>
            </a:r>
            <a:r>
              <a:rPr lang="en-AU" sz="1400" i="1" dirty="0" smtClean="0">
                <a:latin typeface="+mn-lt"/>
              </a:rPr>
              <a:t>Thanks, guys!</a:t>
            </a:r>
          </a:p>
          <a:p>
            <a:pPr algn="ctr"/>
            <a:r>
              <a:rPr lang="en-US" dirty="0" smtClean="0">
                <a:latin typeface="Calibri" pitchFamily="34" charset="0"/>
              </a:rPr>
              <a:t> </a:t>
            </a:r>
            <a:endParaRPr lang="en-AU" dirty="0">
              <a:latin typeface="Calibri" pitchFamily="34" charset="0"/>
            </a:endParaRPr>
          </a:p>
        </p:txBody>
      </p:sp>
      <p:sp>
        <p:nvSpPr>
          <p:cNvPr id="5" name="Title 4"/>
          <p:cNvSpPr>
            <a:spLocks noGrp="1"/>
          </p:cNvSpPr>
          <p:nvPr>
            <p:ph type="title"/>
          </p:nvPr>
        </p:nvSpPr>
        <p:spPr/>
        <p:txBody>
          <a:bodyPr rtlCol="0">
            <a:normAutofit fontScale="90000"/>
          </a:bodyPr>
          <a:lstStyle/>
          <a:p>
            <a:pPr eaLnBrk="1" fontAlgn="auto" hangingPunct="1">
              <a:spcAft>
                <a:spcPts val="0"/>
              </a:spcAft>
              <a:defRPr/>
            </a:pPr>
            <a:r>
              <a:rPr lang="en-AU" dirty="0" smtClean="0">
                <a:solidFill>
                  <a:schemeClr val="tx2">
                    <a:lumMod val="60000"/>
                    <a:lumOff val="40000"/>
                  </a:schemeClr>
                </a:solidFill>
              </a:rPr>
              <a:t>VCE IT THEORY SLIDESHOWS</a:t>
            </a:r>
            <a:br>
              <a:rPr lang="en-AU" dirty="0" smtClean="0">
                <a:solidFill>
                  <a:schemeClr val="tx2">
                    <a:lumMod val="60000"/>
                    <a:lumOff val="40000"/>
                  </a:schemeClr>
                </a:solidFill>
              </a:rPr>
            </a:br>
            <a:r>
              <a:rPr lang="en-AU" sz="2700" dirty="0" smtClean="0">
                <a:solidFill>
                  <a:schemeClr val="tx2">
                    <a:lumMod val="60000"/>
                    <a:lumOff val="40000"/>
                  </a:schemeClr>
                </a:solidFill>
              </a:rPr>
              <a:t>2016-2019 study design</a:t>
            </a:r>
            <a:endParaRPr lang="en-AU" dirty="0" smtClean="0">
              <a:solidFill>
                <a:schemeClr val="tx2">
                  <a:lumMod val="60000"/>
                  <a:lumOff val="40000"/>
                </a:schemeClr>
              </a:solidFill>
            </a:endParaRPr>
          </a:p>
        </p:txBody>
      </p:sp>
      <p:sp>
        <p:nvSpPr>
          <p:cNvPr id="6" name="Slide Number Placeholder 5"/>
          <p:cNvSpPr>
            <a:spLocks noGrp="1"/>
          </p:cNvSpPr>
          <p:nvPr>
            <p:ph type="sldNum" sz="quarter" idx="12"/>
          </p:nvPr>
        </p:nvSpPr>
        <p:spPr/>
        <p:txBody>
          <a:bodyPr/>
          <a:lstStyle/>
          <a:p>
            <a:pPr>
              <a:defRPr/>
            </a:pPr>
            <a:fld id="{72596F50-5667-4F4D-97D9-139482EFD67E}" type="slidenum">
              <a:rPr lang="en-AU" smtClean="0"/>
              <a:pPr>
                <a:defRPr/>
              </a:pPr>
              <a:t>59</a:t>
            </a:fld>
            <a:endParaRPr lang="en-AU"/>
          </a:p>
        </p:txBody>
      </p:sp>
      <p:sp>
        <p:nvSpPr>
          <p:cNvPr id="7" name="Footer Placeholder 6"/>
          <p:cNvSpPr>
            <a:spLocks noGrp="1"/>
          </p:cNvSpPr>
          <p:nvPr>
            <p:ph type="ftr" sz="quarter" idx="11"/>
          </p:nvPr>
        </p:nvSpPr>
        <p:spPr>
          <a:xfrm>
            <a:off x="2555776" y="6381328"/>
            <a:ext cx="4392488" cy="360039"/>
          </a:xfrm>
        </p:spPr>
        <p:txBody>
          <a:bodyPr/>
          <a:lstStyle/>
          <a:p>
            <a:pPr>
              <a:defRPr/>
            </a:pPr>
            <a:r>
              <a:rPr lang="en-US" dirty="0" smtClean="0"/>
              <a:t>VCE IT slideshows © 2015-2019 Mark Kelly, vceit.com</a:t>
            </a:r>
            <a:endParaRPr lang="en-AU" dirty="0" smtClean="0"/>
          </a:p>
          <a:p>
            <a:pPr>
              <a:defRPr/>
            </a:pPr>
            <a:endParaRPr lang="en-AU"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Definition</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196752"/>
            <a:ext cx="8229600" cy="5112568"/>
          </a:xfrm>
        </p:spPr>
        <p:txBody>
          <a:bodyPr/>
          <a:lstStyle/>
          <a:p>
            <a:pPr marL="0" indent="0">
              <a:buNone/>
            </a:pPr>
            <a:r>
              <a:rPr lang="en-AU" sz="1600" u="sng"/>
              <a:t>http://ux.stackexchange.com/questions/45405/what-are-the-differences-between-user-flows-task-flows-and-workflows</a:t>
            </a:r>
            <a:r>
              <a:rPr lang="en-AU"/>
              <a:t/>
            </a:r>
            <a:br>
              <a:rPr lang="en-AU"/>
            </a:br>
            <a:r>
              <a:rPr lang="en-AU"/>
              <a:t/>
            </a:r>
            <a:br>
              <a:rPr lang="en-AU"/>
            </a:br>
            <a:r>
              <a:rPr lang="en-AU"/>
              <a:t>User flow diagrams ... emphasise that different users may perform different tasks or travel in different paths (largely due to a different entry point). User flows are typically attached to a persona and/or a specific entry </a:t>
            </a:r>
            <a:r>
              <a:rPr lang="en-AU"/>
              <a:t>point</a:t>
            </a:r>
            <a:r>
              <a:rPr lang="en-AU" smtClean="0"/>
              <a:t>.</a:t>
            </a:r>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6</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2495529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US" sz="6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THANKS!</a:t>
            </a:r>
            <a:endParaRPr lang="en-AU"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Content Placeholder 2"/>
          <p:cNvSpPr>
            <a:spLocks noGrp="1"/>
          </p:cNvSpPr>
          <p:nvPr>
            <p:ph idx="1"/>
          </p:nvPr>
        </p:nvSpPr>
        <p:spPr>
          <a:xfrm>
            <a:off x="395536" y="1052736"/>
            <a:ext cx="8229600" cy="864096"/>
          </a:xfrm>
        </p:spPr>
        <p:txBody>
          <a:bodyPr/>
          <a:lstStyle/>
          <a:p>
            <a:pPr algn="ctr">
              <a:buNone/>
            </a:pPr>
            <a:r>
              <a:rPr lang="en-US" sz="2400" dirty="0" smtClean="0"/>
              <a:t>Because you’ve been so good, here’s a picture you can look at</a:t>
            </a:r>
          </a:p>
          <a:p>
            <a:pPr algn="ctr">
              <a:buNone/>
            </a:pPr>
            <a:r>
              <a:rPr lang="en-US" sz="1800" dirty="0" smtClean="0"/>
              <a:t>while your teacher works out what to do next</a:t>
            </a:r>
            <a:endParaRPr lang="en-AU" sz="1800" dirty="0"/>
          </a:p>
        </p:txBody>
      </p:sp>
      <p:sp>
        <p:nvSpPr>
          <p:cNvPr id="4" name="Footer Placeholder 3"/>
          <p:cNvSpPr>
            <a:spLocks noGrp="1"/>
          </p:cNvSpPr>
          <p:nvPr>
            <p:ph type="ftr" sz="quarter" idx="11"/>
          </p:nvPr>
        </p:nvSpPr>
        <p:spPr>
          <a:xfrm>
            <a:off x="3124200" y="6453336"/>
            <a:ext cx="2895600" cy="268139"/>
          </a:xfrm>
        </p:spPr>
        <p:txBody>
          <a:bodyPr/>
          <a:lstStyle/>
          <a:p>
            <a:pPr>
              <a:defRPr/>
            </a:pPr>
            <a:r>
              <a:rPr lang="en-US" dirty="0" smtClean="0"/>
              <a:t>Visit vceit.com for more goodies</a:t>
            </a:r>
            <a:endParaRPr lang="en-AU" dirty="0"/>
          </a:p>
        </p:txBody>
      </p:sp>
      <p:sp>
        <p:nvSpPr>
          <p:cNvPr id="5" name="Slide Number Placeholder 4"/>
          <p:cNvSpPr>
            <a:spLocks noGrp="1"/>
          </p:cNvSpPr>
          <p:nvPr>
            <p:ph type="sldNum" sz="quarter" idx="12"/>
          </p:nvPr>
        </p:nvSpPr>
        <p:spPr/>
        <p:txBody>
          <a:bodyPr/>
          <a:lstStyle/>
          <a:p>
            <a:pPr>
              <a:defRPr/>
            </a:pPr>
            <a:fld id="{72596F50-5667-4F4D-97D9-139482EFD67E}" type="slidenum">
              <a:rPr lang="en-AU" smtClean="0"/>
              <a:pPr>
                <a:defRPr/>
              </a:pPr>
              <a:t>60</a:t>
            </a:fld>
            <a:endParaRPr lang="en-AU"/>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891283"/>
            <a:ext cx="4752528" cy="4508479"/>
          </a:xfrm>
          <a:prstGeom prst="rect">
            <a:avLst/>
          </a:prstGeom>
        </p:spPr>
      </p:pic>
    </p:spTree>
    <p:extLst>
      <p:ext uri="{BB962C8B-B14F-4D97-AF65-F5344CB8AC3E}">
        <p14:creationId xmlns:p14="http://schemas.microsoft.com/office/powerpoint/2010/main" val="419749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Definition</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196752"/>
            <a:ext cx="8229600" cy="5112568"/>
          </a:xfrm>
        </p:spPr>
        <p:txBody>
          <a:bodyPr/>
          <a:lstStyle/>
          <a:p>
            <a:pPr marL="0" indent="0">
              <a:buNone/>
            </a:pPr>
            <a:r>
              <a:rPr lang="en-AU" sz="1600" u="sng"/>
              <a:t>http://ux.stackexchange.com/questions/45405/what-are-the-differences-between-user-flows-task-flows-and-workflows</a:t>
            </a:r>
            <a:r>
              <a:rPr lang="en-AU"/>
              <a:t/>
            </a:r>
            <a:br>
              <a:rPr lang="en-AU"/>
            </a:br>
            <a:r>
              <a:rPr lang="en-AU"/>
              <a:t/>
            </a:r>
            <a:br>
              <a:rPr lang="en-AU"/>
            </a:br>
            <a:r>
              <a:rPr lang="en-AU" sz="2800" smtClean="0"/>
              <a:t>For </a:t>
            </a:r>
            <a:r>
              <a:rPr lang="en-AU" sz="2800"/>
              <a:t>instance, two users seeking to purchase a Nirvana CD on Amazon may have completely different journeys - one will enter the system via the browser's address bar, search for the album she already knows she wish to buy, add to basket and buy</a:t>
            </a:r>
            <a:r>
              <a:rPr lang="en-AU" sz="2800"/>
              <a:t>; </a:t>
            </a:r>
            <a:endParaRPr lang="en-AU" sz="2800" smtClean="0"/>
          </a:p>
          <a:p>
            <a:pPr marL="0" indent="0">
              <a:buNone/>
            </a:pPr>
            <a:r>
              <a:rPr lang="en-AU" sz="2800" smtClean="0"/>
              <a:t>where </a:t>
            </a:r>
            <a:r>
              <a:rPr lang="en-AU" sz="2800"/>
              <a:t>the other may search on Google, then reach Amazon product page via a link, then would like to read the reviews, perhaps compare different CDs, etc.</a:t>
            </a:r>
            <a:endParaRPr lang="en-AU" sz="20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7</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955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VCAA Model?</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196752"/>
            <a:ext cx="8229600" cy="5112568"/>
          </a:xfrm>
        </p:spPr>
        <p:txBody>
          <a:bodyPr/>
          <a:lstStyle/>
          <a:p>
            <a:endParaRPr lang="en-US" sz="2400" dirty="0" smtClean="0"/>
          </a:p>
          <a:p>
            <a:r>
              <a:rPr lang="en-AU"/>
              <a:t>The </a:t>
            </a:r>
            <a:r>
              <a:rPr lang="en-AU" i="1"/>
              <a:t>Advice for Teachers</a:t>
            </a:r>
            <a:r>
              <a:rPr lang="en-AU"/>
              <a:t> says...</a:t>
            </a:r>
          </a:p>
          <a:p>
            <a:r>
              <a:rPr lang="en-AU" i="1"/>
              <a:t>The VCAA will not be mandating a specific style of user flow diagrams; however, it is important </a:t>
            </a:r>
            <a:r>
              <a:rPr lang="en-AU" i="1"/>
              <a:t>that </a:t>
            </a:r>
            <a:endParaRPr lang="en-AU" i="1" smtClean="0"/>
          </a:p>
          <a:p>
            <a:pPr lvl="1"/>
            <a:r>
              <a:rPr lang="en-AU" i="1" smtClean="0"/>
              <a:t>the </a:t>
            </a:r>
            <a:r>
              <a:rPr lang="en-AU" i="1"/>
              <a:t>diagrammatic representations show a user’s interaction with an online solution when conducting a transaction, as well </a:t>
            </a:r>
            <a:r>
              <a:rPr lang="en-AU" i="1"/>
              <a:t>as </a:t>
            </a:r>
            <a:endParaRPr lang="en-AU" i="1" smtClean="0"/>
          </a:p>
          <a:p>
            <a:pPr lvl="1"/>
            <a:r>
              <a:rPr lang="en-AU" i="1" smtClean="0"/>
              <a:t>the </a:t>
            </a:r>
            <a:r>
              <a:rPr lang="en-AU" i="1"/>
              <a:t>user interface for the page that initiates the transaction.</a:t>
            </a:r>
            <a:endParaRPr lang="en-AU"/>
          </a:p>
          <a:p>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8</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6644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778098"/>
          </a:xfrm>
        </p:spPr>
        <p:txBody>
          <a:bodyPr/>
          <a:lstStyle/>
          <a:p>
            <a:r>
              <a:rPr lang="en-AU"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UFD Examples</a:t>
            </a:r>
            <a:endParaRPr lang="en-AU"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457200" y="1628800"/>
            <a:ext cx="8229600" cy="4680520"/>
          </a:xfrm>
        </p:spPr>
        <p:txBody>
          <a:bodyPr/>
          <a:lstStyle/>
          <a:p>
            <a:r>
              <a:rPr lang="en-US" sz="1800">
                <a:hlinkClick r:id="rId2"/>
              </a:rPr>
              <a:t>https://</a:t>
            </a:r>
            <a:r>
              <a:rPr lang="en-US" sz="1800">
                <a:hlinkClick r:id="rId2"/>
              </a:rPr>
              <a:t>www.newfangled.com/how-to-tell-the-users-story</a:t>
            </a:r>
            <a:r>
              <a:rPr lang="en-US" sz="1800" smtClean="0">
                <a:hlinkClick r:id="rId2"/>
              </a:rPr>
              <a:t>/</a:t>
            </a:r>
            <a:endParaRPr lang="en-US" sz="1800" smtClean="0"/>
          </a:p>
          <a:p>
            <a:r>
              <a:rPr lang="en-AU" smtClean="0"/>
              <a:t>User </a:t>
            </a:r>
            <a:r>
              <a:rPr lang="en-AU"/>
              <a:t>flows are a form of visual documentation that illustrates how users encounter your website’s content, as well as the sequence of their interactions once they get there</a:t>
            </a:r>
            <a:r>
              <a:rPr lang="en-AU"/>
              <a:t>. </a:t>
            </a:r>
            <a:endParaRPr lang="en-AU" smtClean="0"/>
          </a:p>
          <a:p>
            <a:r>
              <a:rPr lang="en-AU" smtClean="0"/>
              <a:t>Here’s </a:t>
            </a:r>
            <a:r>
              <a:rPr lang="en-AU"/>
              <a:t>an example of a diagram showing all the possible user paths to a planned landing page for a </a:t>
            </a:r>
            <a:r>
              <a:rPr lang="en-AU"/>
              <a:t>particular </a:t>
            </a:r>
            <a:r>
              <a:rPr lang="en-AU" smtClean="0"/>
              <a:t>campaign…</a:t>
            </a:r>
            <a:endParaRPr lang="en-AU"/>
          </a:p>
          <a:p>
            <a:endParaRPr lang="en-US" sz="2400" dirty="0" smtClean="0"/>
          </a:p>
          <a:p>
            <a:endParaRPr lang="en-AU" sz="2400" dirty="0"/>
          </a:p>
        </p:txBody>
      </p:sp>
      <p:sp>
        <p:nvSpPr>
          <p:cNvPr id="4" name="Slide Number Placeholder 3"/>
          <p:cNvSpPr>
            <a:spLocks noGrp="1"/>
          </p:cNvSpPr>
          <p:nvPr>
            <p:ph type="sldNum" sz="quarter" idx="12"/>
          </p:nvPr>
        </p:nvSpPr>
        <p:spPr>
          <a:xfrm>
            <a:off x="8388424" y="6453336"/>
            <a:ext cx="432048" cy="268139"/>
          </a:xfrm>
        </p:spPr>
        <p:txBody>
          <a:bodyPr/>
          <a:lstStyle/>
          <a:p>
            <a:pPr>
              <a:defRPr/>
            </a:pPr>
            <a:fld id="{72596F50-5667-4F4D-97D9-139482EFD67E}" type="slidenum">
              <a:rPr lang="en-AU" smtClean="0"/>
              <a:pPr>
                <a:defRPr/>
              </a:pPr>
              <a:t>9</a:t>
            </a:fld>
            <a:endParaRPr lang="en-AU" dirty="0"/>
          </a:p>
        </p:txBody>
      </p:sp>
      <p:sp>
        <p:nvSpPr>
          <p:cNvPr id="5" name="Footer Placeholder 4"/>
          <p:cNvSpPr>
            <a:spLocks noGrp="1"/>
          </p:cNvSpPr>
          <p:nvPr>
            <p:ph type="ftr" sz="quarter" idx="11"/>
          </p:nvPr>
        </p:nvSpPr>
        <p:spPr>
          <a:xfrm>
            <a:off x="2339752" y="6453336"/>
            <a:ext cx="4464496" cy="268139"/>
          </a:xfrm>
        </p:spPr>
        <p:txBody>
          <a:bodyPr/>
          <a:lstStyle/>
          <a:p>
            <a:pPr>
              <a:defRPr/>
            </a:pPr>
            <a:r>
              <a:rPr lang="en-US" dirty="0" smtClean="0"/>
              <a:t>VCE IT slideshows © 2015-2019 Mark Kelly, vceit.com</a:t>
            </a:r>
            <a:endParaRPr lang="en-AU" dirty="0"/>
          </a:p>
        </p:txBody>
      </p:sp>
    </p:spTree>
    <p:extLst>
      <p:ext uri="{BB962C8B-B14F-4D97-AF65-F5344CB8AC3E}">
        <p14:creationId xmlns:p14="http://schemas.microsoft.com/office/powerpoint/2010/main" val="16557340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2263</Words>
  <Application>Microsoft Office PowerPoint</Application>
  <PresentationFormat>On-screen Show (4:3)</PresentationFormat>
  <Paragraphs>359</Paragraphs>
  <Slides>60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Calibri</vt:lpstr>
      <vt:lpstr>Office Theme</vt:lpstr>
      <vt:lpstr>VCE IT Theory Slideshows by Mark Kelly 2016-2019 study design</vt:lpstr>
      <vt:lpstr>Contents</vt:lpstr>
      <vt:lpstr>Abbreviations</vt:lpstr>
      <vt:lpstr>UFD Definition</vt:lpstr>
      <vt:lpstr>UFD Definition</vt:lpstr>
      <vt:lpstr>UFD Definition</vt:lpstr>
      <vt:lpstr>UFD Definition</vt:lpstr>
      <vt:lpstr>VCAA Model?</vt:lpstr>
      <vt:lpstr>UFD Examples</vt:lpstr>
      <vt:lpstr>UFD Examples</vt:lpstr>
      <vt:lpstr>UFD Examples</vt:lpstr>
      <vt:lpstr>UFD Examples</vt:lpstr>
      <vt:lpstr>UFD vs Site Map</vt:lpstr>
      <vt:lpstr>UFD Examples</vt:lpstr>
      <vt:lpstr>UFD Examples</vt:lpstr>
      <vt:lpstr>UFD Examples</vt:lpstr>
      <vt:lpstr>Goals</vt:lpstr>
      <vt:lpstr>Goals</vt:lpstr>
      <vt:lpstr>Goals</vt:lpstr>
      <vt:lpstr>Goals</vt:lpstr>
      <vt:lpstr>UFD Examples</vt:lpstr>
      <vt:lpstr>UFD Examples</vt:lpstr>
      <vt:lpstr>UFD Examples</vt:lpstr>
      <vt:lpstr>Goals</vt:lpstr>
      <vt:lpstr>Goals</vt:lpstr>
      <vt:lpstr>Goals</vt:lpstr>
      <vt:lpstr>Goals</vt:lpstr>
      <vt:lpstr>Funnels</vt:lpstr>
      <vt:lpstr>‘Funnel’?</vt:lpstr>
      <vt:lpstr>User Sources</vt:lpstr>
      <vt:lpstr>Landing Pages</vt:lpstr>
      <vt:lpstr>Landing Pages</vt:lpstr>
      <vt:lpstr>Landing Pages</vt:lpstr>
      <vt:lpstr>Landing Pages</vt:lpstr>
      <vt:lpstr>‘Onboarding’</vt:lpstr>
      <vt:lpstr>‘Onboarding’</vt:lpstr>
      <vt:lpstr>‘Onboarding’</vt:lpstr>
      <vt:lpstr>‘Onboarding’</vt:lpstr>
      <vt:lpstr>The Perfect Landing Page</vt:lpstr>
      <vt:lpstr>The Perfect Landing Page</vt:lpstr>
      <vt:lpstr>The Perfect Landing Page</vt:lpstr>
      <vt:lpstr>The Perfect Landing Page</vt:lpstr>
      <vt:lpstr>The Perfect Landing Page</vt:lpstr>
      <vt:lpstr>The Perfect Landing Page</vt:lpstr>
      <vt:lpstr>The Perfect Landing Page</vt:lpstr>
      <vt:lpstr>The Perfect Landing Page</vt:lpstr>
      <vt:lpstr>The Perfect Landing Page</vt:lpstr>
      <vt:lpstr>The Perfect Landing Page</vt:lpstr>
      <vt:lpstr>The Perfect Landing Page</vt:lpstr>
      <vt:lpstr>Make sure your UFD is useful</vt:lpstr>
      <vt:lpstr>Tips</vt:lpstr>
      <vt:lpstr>Tips</vt:lpstr>
      <vt:lpstr>Tips</vt:lpstr>
      <vt:lpstr>Tips</vt:lpstr>
      <vt:lpstr>Tips</vt:lpstr>
      <vt:lpstr>Tips</vt:lpstr>
      <vt:lpstr>Tips</vt:lpstr>
      <vt:lpstr>Further reading</vt:lpstr>
      <vt:lpstr>VCE IT THEORY SLIDESHOWS 2016-2019 study design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Applications Theory Slideshows</dc:title>
  <dc:creator>kel</dc:creator>
  <cp:lastModifiedBy>Mark Kelly</cp:lastModifiedBy>
  <cp:revision>31</cp:revision>
  <dcterms:created xsi:type="dcterms:W3CDTF">2009-02-06T03:31:51Z</dcterms:created>
  <dcterms:modified xsi:type="dcterms:W3CDTF">2016-01-26T05:47:36Z</dcterms:modified>
</cp:coreProperties>
</file>