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73" r:id="rId6"/>
    <p:sldId id="270" r:id="rId7"/>
    <p:sldId id="271" r:id="rId8"/>
    <p:sldId id="280" r:id="rId9"/>
    <p:sldId id="276" r:id="rId10"/>
    <p:sldId id="260" r:id="rId11"/>
    <p:sldId id="266" r:id="rId12"/>
    <p:sldId id="291" r:id="rId13"/>
    <p:sldId id="261" r:id="rId14"/>
    <p:sldId id="264" r:id="rId15"/>
    <p:sldId id="277" r:id="rId16"/>
    <p:sldId id="281" r:id="rId17"/>
    <p:sldId id="282" r:id="rId18"/>
    <p:sldId id="283" r:id="rId19"/>
    <p:sldId id="268" r:id="rId20"/>
    <p:sldId id="284" r:id="rId21"/>
    <p:sldId id="262" r:id="rId22"/>
    <p:sldId id="265" r:id="rId23"/>
    <p:sldId id="285" r:id="rId24"/>
    <p:sldId id="287" r:id="rId25"/>
    <p:sldId id="286" r:id="rId26"/>
    <p:sldId id="278" r:id="rId27"/>
    <p:sldId id="279" r:id="rId28"/>
    <p:sldId id="269" r:id="rId29"/>
    <p:sldId id="288" r:id="rId30"/>
    <p:sldId id="289" r:id="rId31"/>
    <p:sldId id="290" r:id="rId32"/>
    <p:sldId id="257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5" autoAdjust="0"/>
    <p:restoredTop sz="86420" autoAdjust="0"/>
  </p:normalViewPr>
  <p:slideViewPr>
    <p:cSldViewPr>
      <p:cViewPr varScale="1">
        <p:scale>
          <a:sx n="101" d="100"/>
          <a:sy n="101" d="100"/>
        </p:scale>
        <p:origin x="5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974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616DA-CC9C-427C-96EF-21C7C3FB5996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D86B5-CFE1-4DD6-9394-98120ECBC9E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2018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215D8-7F21-4496-A8A7-DAACCFDEEBBA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55238-ED8C-4440-A6AA-F5B744852B9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8138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0D207-3468-4CB2-B802-0D4F3A45D4C1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BDA44-17FF-4229-AE24-C42C1DFE821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0915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BAA2A-A840-4EAD-A805-2864D4E3C05A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0DBB8-F1CD-4E49-824E-4D52E1B42DB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29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961F-61D0-4F9F-8413-E600F553025B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E8023-5CCB-493B-A46C-693EA98E018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18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7E08-66C6-4DA3-807B-0321B58E966E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D90E-4C96-46A1-95CB-2FBA2D1C388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968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4E950-B571-4EAB-9FCA-5349E4E9C5D3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CFEA5-F643-44FA-A736-9D0E95A1EA9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2227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5714-CA2A-4DCD-8128-BF2295C78270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B2C84-57B6-4C16-B6C3-BA402346B22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09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06E9E-BB49-4B72-B3CE-826440232336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1E90A-DB00-4C6E-B3E8-B66B56E92AF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5993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326-586E-4162-A001-12F4A2F97BDF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5B2C0-9560-498B-8AB7-ECA6E42BBDE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113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76742-F1F1-4F56-880A-AA42A9B79B6B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C32CF-27BC-470C-B4A3-059DEDE1E9E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2742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809425-99EF-4D96-ACFA-80D0455E8FF6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BA6F1C-7278-4B50-B9D5-6AC62574A40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8575"/>
            <a:ext cx="9217026" cy="69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714375" y="500063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3200" i="1"/>
              <a:t>VCE IT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848793">
            <a:off x="3094038" y="44323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dirty="0">
                <a:solidFill>
                  <a:schemeClr val="tx1"/>
                </a:solidFill>
              </a:rPr>
              <a:t>mark@vceit.com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Vceit.com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80975" y="1125538"/>
            <a:ext cx="7772400" cy="14382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Websites &amp; Data</a:t>
            </a:r>
            <a:endParaRPr lang="en-AU" sz="3200" i="1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476672"/>
            <a:ext cx="8229600" cy="5904656"/>
          </a:xfrm>
        </p:spPr>
        <p:txBody>
          <a:bodyPr/>
          <a:lstStyle/>
          <a:p>
            <a:r>
              <a:rPr lang="en-AU" altLang="en-US"/>
              <a:t>Why users supply data for online transactions</a:t>
            </a:r>
            <a:br>
              <a:rPr lang="en-AU" altLang="en-US"/>
            </a:br>
            <a:r>
              <a:rPr lang="en-AU" altLang="en-US" sz="2800"/>
              <a:t>including</a:t>
            </a:r>
            <a:br>
              <a:rPr lang="en-AU" altLang="en-US"/>
            </a:br>
            <a:r>
              <a:rPr lang="en-US" b="1"/>
              <a:t>convenience,</a:t>
            </a:r>
            <a:br>
              <a:rPr lang="en-US"/>
            </a:br>
            <a:r>
              <a:rPr lang="en-US" b="1"/>
              <a:t>variety of choice,</a:t>
            </a:r>
            <a:br>
              <a:rPr lang="en-US"/>
            </a:br>
            <a:r>
              <a:rPr lang="en-US" b="1"/>
              <a:t>reducing costs</a:t>
            </a:r>
            <a:br>
              <a:rPr lang="en-US"/>
            </a:b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5937"/>
          </a:xfrm>
        </p:spPr>
        <p:txBody>
          <a:bodyPr/>
          <a:lstStyle/>
          <a:p>
            <a:r>
              <a:rPr lang="en-AU" altLang="en-US"/>
              <a:t>Why supply data via websites?</a:t>
            </a:r>
            <a:br>
              <a:rPr lang="en-AU" altLang="en-US"/>
            </a:br>
            <a:endParaRPr lang="en-AU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800"/>
              <a:t>To purchase goods and services, </a:t>
            </a:r>
          </a:p>
          <a:p>
            <a:r>
              <a:rPr lang="en-AU" altLang="en-US" sz="2800"/>
              <a:t>Social networking</a:t>
            </a:r>
          </a:p>
          <a:p>
            <a:pPr lvl="1"/>
            <a:r>
              <a:rPr lang="en-AU" altLang="en-US" sz="2400"/>
              <a:t>Reach a broad audience</a:t>
            </a:r>
          </a:p>
          <a:p>
            <a:r>
              <a:rPr lang="en-AU" altLang="en-US" sz="2800"/>
              <a:t>Exchanging information</a:t>
            </a:r>
          </a:p>
          <a:p>
            <a:pPr lvl="1"/>
            <a:r>
              <a:rPr lang="en-AU" altLang="en-US" sz="2400"/>
              <a:t>Forums, wikis</a:t>
            </a:r>
            <a:r>
              <a:rPr lang="en-AU" altLang="en-US" sz="2400"/>
              <a:t>, blogs</a:t>
            </a:r>
            <a:endParaRPr lang="en-AU" altLang="en-US" sz="240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725738"/>
            <a:ext cx="397986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5937"/>
          </a:xfrm>
        </p:spPr>
        <p:txBody>
          <a:bodyPr/>
          <a:lstStyle/>
          <a:p>
            <a:r>
              <a:rPr lang="en-AU" altLang="en-US"/>
              <a:t>Why supply data via websites?</a:t>
            </a:r>
            <a:br>
              <a:rPr lang="en-AU" altLang="en-US"/>
            </a:br>
            <a:endParaRPr lang="en-AU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800"/>
              <a:t>Immediate </a:t>
            </a:r>
            <a:r>
              <a:rPr lang="en-AU" altLang="en-US" sz="2800"/>
              <a:t>results</a:t>
            </a:r>
          </a:p>
          <a:p>
            <a:r>
              <a:rPr lang="en-AU" altLang="en-US" sz="2800"/>
              <a:t>Anonymity</a:t>
            </a:r>
          </a:p>
          <a:p>
            <a:r>
              <a:rPr lang="en-US" altLang="en-US" sz="2800"/>
              <a:t>No travel needed for disabled or lazy people.</a:t>
            </a:r>
          </a:p>
          <a:p>
            <a:r>
              <a:rPr lang="en-US" altLang="en-US" sz="2800"/>
              <a:t>Helping others with your expertise (e.g. </a:t>
            </a:r>
            <a:r>
              <a:rPr lang="en-US" altLang="en-US" sz="2800"/>
              <a:t>forums)</a:t>
            </a:r>
          </a:p>
          <a:p>
            <a:r>
              <a:rPr lang="en-US" altLang="en-US" sz="2800"/>
              <a:t>Can choose from hundreds of sellers – lots of choice</a:t>
            </a:r>
          </a:p>
          <a:p>
            <a:r>
              <a:rPr lang="en-US" altLang="en-US" sz="2800"/>
              <a:t>Sellers compete for customers – keeps prices down</a:t>
            </a:r>
          </a:p>
          <a:p>
            <a:r>
              <a:rPr lang="en-US" altLang="en-US" sz="2800"/>
              <a:t>Can see a lot of detailed information on products before deciding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2644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133600"/>
            <a:ext cx="8229600" cy="3671664"/>
          </a:xfrm>
        </p:spPr>
        <p:txBody>
          <a:bodyPr/>
          <a:lstStyle/>
          <a:p>
            <a:r>
              <a:rPr lang="en-AU" altLang="en-US"/>
              <a:t>techniques for acquiring data </a:t>
            </a:r>
            <a:r>
              <a:rPr lang="en-AU" altLang="en-US"/>
              <a:t>on websites</a:t>
            </a:r>
            <a:br>
              <a:rPr lang="en-AU" altLang="en-US"/>
            </a:br>
            <a:r>
              <a:rPr lang="en-AU" altLang="en-US" sz="2400"/>
              <a:t>(not examinable 2016-2019 </a:t>
            </a:r>
            <a:br>
              <a:rPr lang="en-AU" altLang="en-US" sz="2400"/>
            </a:br>
            <a:r>
              <a:rPr lang="en-AU" altLang="en-US" sz="2400"/>
              <a:t>but may be handy for MMOS data collection)</a:t>
            </a:r>
            <a:br>
              <a:rPr lang="en-AU" altLang="en-US"/>
            </a:b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techniques for acquiring data on websites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1557338"/>
            <a:ext cx="2124075" cy="4525962"/>
          </a:xfrm>
        </p:spPr>
        <p:txBody>
          <a:bodyPr/>
          <a:lstStyle/>
          <a:p>
            <a:r>
              <a:rPr lang="en-AU" altLang="en-US"/>
              <a:t>Collating data from entries in a web form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924050"/>
            <a:ext cx="71056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n-AU" altLang="en-US" sz="2400"/>
              <a:t>techniques for acquiring data on websites</a:t>
            </a:r>
            <a:br>
              <a:rPr lang="en-AU" altLang="en-US" sz="2400"/>
            </a:br>
            <a:br>
              <a:rPr lang="en-AU" altLang="en-US" sz="2400"/>
            </a:br>
            <a:r>
              <a:rPr lang="en-AU" altLang="en-US" sz="3600"/>
              <a:t>Web forms</a:t>
            </a:r>
            <a:endParaRPr lang="en-AU" altLang="en-US" sz="240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591185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techniques for acquiring data on websites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/>
          <a:lstStyle/>
          <a:p>
            <a:r>
              <a:rPr lang="en-AU" altLang="en-US"/>
              <a:t>Providing a web forum</a:t>
            </a:r>
          </a:p>
          <a:p>
            <a:r>
              <a:rPr lang="en-AU" altLang="en-US"/>
              <a:t>Online chat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00213"/>
            <a:ext cx="5146675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en-AU" altLang="en-US" sz="2400"/>
              <a:t>techniques for acquiring data on websites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7859713" cy="531813"/>
          </a:xfrm>
        </p:spPr>
        <p:txBody>
          <a:bodyPr/>
          <a:lstStyle/>
          <a:p>
            <a:r>
              <a:rPr lang="en-US" altLang="en-US"/>
              <a:t>Provide multiple forms of contact</a:t>
            </a:r>
            <a:endParaRPr lang="en-AU" altLang="en-US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67818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2"/>
          <p:cNvSpPr txBox="1">
            <a:spLocks noChangeArrowheads="1"/>
          </p:cNvSpPr>
          <p:nvPr/>
        </p:nvSpPr>
        <p:spPr bwMode="auto">
          <a:xfrm>
            <a:off x="900113" y="6280150"/>
            <a:ext cx="195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FAQ</a:t>
            </a:r>
            <a:endParaRPr lang="en-AU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4067175" y="6280150"/>
            <a:ext cx="195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Phone</a:t>
            </a:r>
            <a:endParaRPr lang="en-AU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2854325" y="6280150"/>
            <a:ext cx="1954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Email</a:t>
            </a:r>
            <a:endParaRPr lang="en-AU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7339013" y="3313113"/>
            <a:ext cx="1954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Snail mail</a:t>
            </a:r>
            <a:endParaRPr lang="en-AU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7339013" y="4124325"/>
            <a:ext cx="19542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Web form</a:t>
            </a:r>
            <a:endParaRPr lang="en-AU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7339013" y="4935538"/>
            <a:ext cx="195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Live chat</a:t>
            </a:r>
            <a:endParaRPr lang="en-AU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en-AU" altLang="en-US" sz="2400"/>
              <a:t>techniques for acquiring data on websites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7859713" cy="531813"/>
          </a:xfrm>
        </p:spPr>
        <p:txBody>
          <a:bodyPr/>
          <a:lstStyle/>
          <a:p>
            <a:r>
              <a:rPr lang="en-US" altLang="en-US"/>
              <a:t>Provide information</a:t>
            </a:r>
            <a:endParaRPr lang="en-AU" altLang="en-US"/>
          </a:p>
        </p:txBody>
      </p:sp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4284663" y="1300163"/>
            <a:ext cx="1954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Document library</a:t>
            </a:r>
            <a:endParaRPr lang="en-AU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6878638" y="3189288"/>
            <a:ext cx="195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User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accounts</a:t>
            </a:r>
            <a:endParaRPr lang="en-AU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84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931988"/>
            <a:ext cx="60198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5703888" y="1289050"/>
            <a:ext cx="1954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Support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tickets</a:t>
            </a:r>
            <a:endParaRPr lang="en-AU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6878638" y="4459288"/>
            <a:ext cx="1954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Support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articles</a:t>
            </a:r>
            <a:endParaRPr lang="en-AU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TextBox 13"/>
          <p:cNvSpPr txBox="1">
            <a:spLocks noChangeArrowheads="1"/>
          </p:cNvSpPr>
          <p:nvPr/>
        </p:nvSpPr>
        <p:spPr bwMode="auto">
          <a:xfrm>
            <a:off x="1476375" y="5626100"/>
            <a:ext cx="334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Support status information</a:t>
            </a:r>
            <a:endParaRPr lang="en-AU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42" name="TextBox 14"/>
          <p:cNvSpPr txBox="1">
            <a:spLocks noChangeArrowheads="1"/>
          </p:cNvSpPr>
          <p:nvPr/>
        </p:nvSpPr>
        <p:spPr bwMode="auto">
          <a:xfrm>
            <a:off x="77788" y="2708275"/>
            <a:ext cx="1108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Help search</a:t>
            </a:r>
            <a:endParaRPr lang="en-AU" alt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81013" y="260350"/>
            <a:ext cx="8229600" cy="576263"/>
          </a:xfrm>
        </p:spPr>
        <p:txBody>
          <a:bodyPr/>
          <a:lstStyle/>
          <a:p>
            <a:r>
              <a:rPr lang="en-AU" altLang="en-US" sz="2400"/>
              <a:t>techniques for acquiring data on websites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763"/>
          </a:xfrm>
        </p:spPr>
        <p:txBody>
          <a:bodyPr/>
          <a:lstStyle/>
          <a:p>
            <a:r>
              <a:rPr lang="en-AU" altLang="en-US"/>
              <a:t>Accessing an online database</a:t>
            </a:r>
          </a:p>
          <a:p>
            <a:r>
              <a:rPr lang="en-AU" altLang="en-US"/>
              <a:t>Accessing an intranet or extranet</a:t>
            </a:r>
          </a:p>
          <a:p>
            <a:r>
              <a:rPr lang="en-AU" altLang="en-US"/>
              <a:t>Creating a mailing list</a:t>
            </a:r>
          </a:p>
          <a:p>
            <a:pPr lvl="1"/>
            <a:r>
              <a:rPr lang="en-AU" altLang="en-US"/>
              <a:t>mass mail-outs and/or discussion groups</a:t>
            </a:r>
          </a:p>
          <a:p>
            <a:r>
              <a:rPr lang="en-AU" altLang="en-US"/>
              <a:t>Allow visitors to upload files to the site</a:t>
            </a:r>
          </a:p>
          <a:p>
            <a:r>
              <a:rPr lang="en-US" altLang="en-US"/>
              <a:t>Provide downloads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Contents (2016-2019)</a:t>
            </a:r>
            <a:endParaRPr lang="en-AU" altLang="en-US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800"/>
              <a:t>01. </a:t>
            </a:r>
            <a:r>
              <a:rPr lang="en-AU" altLang="en-US" sz="2800">
                <a:hlinkClick r:id="rId3" action="ppaction://hlinksldjump"/>
              </a:rPr>
              <a:t>why organisations acquire data </a:t>
            </a:r>
            <a:r>
              <a:rPr lang="en-AU" altLang="en-US" sz="2800">
                <a:hlinkClick r:id="rId3" action="ppaction://hlinksldjump"/>
              </a:rPr>
              <a:t>via </a:t>
            </a:r>
            <a:r>
              <a:rPr lang="en-AU" altLang="en-US" sz="2800"/>
              <a:t>online facilities</a:t>
            </a:r>
            <a:endParaRPr lang="en-AU" altLang="en-US" sz="2800"/>
          </a:p>
          <a:p>
            <a:r>
              <a:rPr lang="en-AU" altLang="en-US" sz="2800"/>
              <a:t>02. </a:t>
            </a:r>
            <a:r>
              <a:rPr lang="en-AU" altLang="en-US" sz="2800">
                <a:hlinkClick r:id="rId4" action="ppaction://hlinksldjump"/>
              </a:rPr>
              <a:t>why individuals and organisations supply data via websites</a:t>
            </a:r>
            <a:endParaRPr lang="en-AU" altLang="en-US" sz="2800"/>
          </a:p>
          <a:p>
            <a:r>
              <a:rPr lang="en-AU" altLang="en-US" sz="2800"/>
              <a:t>03. </a:t>
            </a:r>
            <a:r>
              <a:rPr lang="en-AU" altLang="en-US" sz="2800">
                <a:hlinkClick r:id="rId5" action="ppaction://hlinksldjump"/>
              </a:rPr>
              <a:t>techniques for acquiring data on websites</a:t>
            </a:r>
            <a:r>
              <a:rPr lang="en-AU" altLang="en-US" sz="2800"/>
              <a:t> (interactive online solutions ) and reasons for their choice</a:t>
            </a:r>
          </a:p>
          <a:p>
            <a:r>
              <a:rPr lang="en-AU" altLang="en-US" sz="2800"/>
              <a:t>04. </a:t>
            </a:r>
            <a:r>
              <a:rPr lang="en-AU" altLang="en-US" sz="2800">
                <a:hlinkClick r:id="rId6" action="ppaction://hlinksldjump"/>
              </a:rPr>
              <a:t>techniques for protecting the rights of individuals and organisations supplying data</a:t>
            </a:r>
            <a:endParaRPr lang="en-AU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81013" y="260350"/>
            <a:ext cx="8229600" cy="576263"/>
          </a:xfrm>
        </p:spPr>
        <p:txBody>
          <a:bodyPr/>
          <a:lstStyle/>
          <a:p>
            <a:r>
              <a:rPr lang="en-AU" altLang="en-US" sz="2400"/>
              <a:t>techniques for acquiring data on websites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altLang="en-US"/>
              <a:t>Provide downloads</a:t>
            </a:r>
            <a:endParaRPr lang="en-AU" altLang="en-US"/>
          </a:p>
          <a:p>
            <a:endParaRPr lang="en-AU" altLang="en-US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9500"/>
            <a:ext cx="8694737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68313" y="2492375"/>
            <a:ext cx="8229600" cy="1643063"/>
          </a:xfrm>
        </p:spPr>
        <p:txBody>
          <a:bodyPr/>
          <a:lstStyle/>
          <a:p>
            <a:r>
              <a:rPr lang="en-AU" altLang="en-US"/>
              <a:t>techniques for protecting the rights of individuals and organisations </a:t>
            </a:r>
            <a:r>
              <a:rPr lang="en-AU" altLang="en-US"/>
              <a:t>supplying data</a:t>
            </a:r>
            <a:br>
              <a:rPr lang="en-AU" altLang="en-US"/>
            </a:br>
            <a:r>
              <a:rPr lang="en-US" sz="2400"/>
              <a:t>including</a:t>
            </a:r>
            <a:br>
              <a:rPr lang="en-US" sz="2400"/>
            </a:br>
            <a:r>
              <a:rPr lang="en-US" b="1"/>
              <a:t>- security </a:t>
            </a:r>
            <a:r>
              <a:rPr lang="en-US" b="1"/>
              <a:t>protocols and</a:t>
            </a:r>
            <a:br>
              <a:rPr lang="en-US"/>
            </a:br>
            <a:r>
              <a:rPr lang="en-US"/>
              <a:t>- </a:t>
            </a:r>
            <a:r>
              <a:rPr lang="en-US" b="1"/>
              <a:t>stating </a:t>
            </a:r>
            <a:r>
              <a:rPr lang="en-US" b="1"/>
              <a:t>privacy, shipping and returns policies</a:t>
            </a:r>
            <a:br>
              <a:rPr lang="en-US"/>
            </a:br>
            <a:br>
              <a:rPr lang="en-AU" altLang="en-US"/>
            </a:br>
            <a:endParaRPr lang="en-A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r>
              <a:rPr lang="en-AU" altLang="en-US" sz="3200"/>
              <a:t>Protecting the rights of those who supply data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4906963" cy="3921125"/>
          </a:xfrm>
        </p:spPr>
        <p:txBody>
          <a:bodyPr/>
          <a:lstStyle/>
          <a:p>
            <a:r>
              <a:rPr lang="en-AU" altLang="en-US" b="1">
                <a:solidFill>
                  <a:srgbClr val="FF0000"/>
                </a:solidFill>
              </a:rPr>
              <a:t>security protocols</a:t>
            </a:r>
          </a:p>
          <a:p>
            <a:pPr lvl="1"/>
            <a:r>
              <a:rPr lang="en-AU" altLang="en-US"/>
              <a:t>SSL or TLS encryption </a:t>
            </a:r>
          </a:p>
          <a:p>
            <a:pPr lvl="2"/>
            <a:r>
              <a:rPr lang="en-AU" altLang="en-US"/>
              <a:t>protects data in transit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25538"/>
            <a:ext cx="30575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r>
              <a:rPr lang="en-AU" altLang="en-US" sz="3200"/>
              <a:t>Protecting the rights of those who supply data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2232025"/>
          </a:xfrm>
        </p:spPr>
        <p:txBody>
          <a:bodyPr/>
          <a:lstStyle/>
          <a:p>
            <a:r>
              <a:rPr lang="en-AU" altLang="en-US" b="1">
                <a:solidFill>
                  <a:srgbClr val="FF0000"/>
                </a:solidFill>
              </a:rPr>
              <a:t>security protocols</a:t>
            </a:r>
          </a:p>
          <a:p>
            <a:pPr lvl="1"/>
            <a:r>
              <a:rPr lang="en-AU" altLang="en-US"/>
              <a:t>File encryption – protects data in storage</a:t>
            </a:r>
          </a:p>
          <a:p>
            <a:pPr lvl="1"/>
            <a:r>
              <a:rPr lang="en-AU" altLang="en-US"/>
              <a:t>Automatic timeout of idle connections</a:t>
            </a:r>
          </a:p>
          <a:p>
            <a:pPr lvl="1"/>
            <a:r>
              <a:rPr lang="en-AU" altLang="en-US"/>
              <a:t>Using </a:t>
            </a:r>
            <a:r>
              <a:rPr lang="en-AU" altLang="en-US" i="1"/>
              <a:t>Captcha</a:t>
            </a:r>
            <a:r>
              <a:rPr lang="en-AU" altLang="en-US"/>
              <a:t> to deter robotic logins</a:t>
            </a: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4019550"/>
            <a:ext cx="27527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665163" y="4581525"/>
            <a:ext cx="38877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r">
              <a:spcBef>
                <a:spcPct val="0"/>
              </a:spcBef>
              <a:buFontTx/>
              <a:buNone/>
            </a:pPr>
            <a:r>
              <a:rPr lang="en-AU" altLang="en-US" sz="1400">
                <a:latin typeface="Arial" panose="020B0604020202020204" pitchFamily="34" charset="0"/>
              </a:rPr>
              <a:t>But artificial intelligence is getting so good at deciphering Captcha that the Captcha puzzles are now often too hard for real humans to decode.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r>
              <a:rPr lang="en-AU" altLang="en-US" sz="3200"/>
              <a:t>Protecting the rights of those who supply data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1008062"/>
          </a:xfrm>
        </p:spPr>
        <p:txBody>
          <a:bodyPr/>
          <a:lstStyle/>
          <a:p>
            <a:r>
              <a:rPr lang="en-AU" altLang="en-US" b="1">
                <a:solidFill>
                  <a:srgbClr val="FF0000"/>
                </a:solidFill>
              </a:rPr>
              <a:t>security protocols</a:t>
            </a:r>
          </a:p>
          <a:p>
            <a:pPr lvl="1"/>
            <a:r>
              <a:rPr lang="en-AU" altLang="en-US"/>
              <a:t>Using other puzzles to prove users are human</a:t>
            </a:r>
          </a:p>
        </p:txBody>
      </p:sp>
      <p:pic>
        <p:nvPicPr>
          <p:cNvPr id="25604" name="Picture 2" descr="http://www.tynax.com/ListingContent/ListingNumber/5383/5383-Screen-Shot-2015-05-29-at-2.22.55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752725"/>
            <a:ext cx="33337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http://l3.yimg.com/bt/api/res/1.2/yQxUv56hbzTihyN1qSpX7A--/YXBwaWQ9eW5ld3NfbGVnbztmaT1maWxsO2g9MTQzO3E9NzU7dz0zMDA-/http:/l.yimg.com/os/publish-images/news/2013-02-19/86d9068a-c339-41ce-805c-14b9e07391d5_wfmu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52353"/>
            <a:ext cx="2362200" cy="1123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http://i.stack.imgur.com/1gDv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63" y="4437063"/>
            <a:ext cx="3076575" cy="15525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r>
              <a:rPr lang="en-AU" altLang="en-US" sz="3200"/>
              <a:t>Protecting the rights of those who supply data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1584325"/>
          </a:xfrm>
        </p:spPr>
        <p:txBody>
          <a:bodyPr/>
          <a:lstStyle/>
          <a:p>
            <a:r>
              <a:rPr lang="en-AU" altLang="en-US" b="1">
                <a:solidFill>
                  <a:srgbClr val="FF0000"/>
                </a:solidFill>
              </a:rPr>
              <a:t>security protocols</a:t>
            </a:r>
          </a:p>
          <a:p>
            <a:pPr lvl="1"/>
            <a:r>
              <a:rPr lang="en-AU" altLang="en-US"/>
              <a:t>Logins with usernames and passwords</a:t>
            </a:r>
          </a:p>
          <a:p>
            <a:pPr lvl="2"/>
            <a:r>
              <a:rPr lang="en-AU" altLang="en-US"/>
              <a:t>Requiring strong passwords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068638"/>
            <a:ext cx="4940300" cy="3703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269875" y="836613"/>
            <a:ext cx="3168650" cy="3529012"/>
          </a:xfrm>
        </p:spPr>
        <p:txBody>
          <a:bodyPr/>
          <a:lstStyle/>
          <a:p>
            <a:r>
              <a:rPr lang="en-AU" altLang="en-US" b="1">
                <a:solidFill>
                  <a:srgbClr val="FF0000"/>
                </a:solidFill>
              </a:rPr>
              <a:t>stating policies </a:t>
            </a:r>
            <a:r>
              <a:rPr lang="en-AU" altLang="en-US"/>
              <a:t>regarding</a:t>
            </a:r>
          </a:p>
          <a:p>
            <a:pPr lvl="1"/>
            <a:r>
              <a:rPr lang="en-AU" altLang="en-US"/>
              <a:t>Privacy</a:t>
            </a:r>
          </a:p>
          <a:p>
            <a:pPr lvl="1"/>
            <a:r>
              <a:rPr lang="en-AU" altLang="en-US"/>
              <a:t>Shipping</a:t>
            </a:r>
          </a:p>
          <a:p>
            <a:pPr lvl="1"/>
            <a:r>
              <a:rPr lang="en-AU" altLang="en-US"/>
              <a:t>Returns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19050"/>
            <a:ext cx="5705475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932363" cy="65246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sz="4000"/>
              <a:t>Protecting peoples’ rights</a:t>
            </a:r>
          </a:p>
          <a:p>
            <a:endParaRPr lang="en-AU" altLang="en-US"/>
          </a:p>
          <a:p>
            <a:r>
              <a:rPr lang="en-AU" altLang="en-US"/>
              <a:t>a contacts link for people to use in case their rights may not have been protected.	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0"/>
            <a:ext cx="3816350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r>
              <a:rPr lang="en-AU" altLang="en-US" sz="2800"/>
              <a:t>protecting the rights of those who supply data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3455987"/>
          </a:xfrm>
        </p:spPr>
        <p:txBody>
          <a:bodyPr/>
          <a:lstStyle/>
          <a:p>
            <a:r>
              <a:rPr lang="en-AU" altLang="en-US"/>
              <a:t>Sending a verification email before </a:t>
            </a:r>
          </a:p>
          <a:p>
            <a:pPr lvl="1"/>
            <a:r>
              <a:rPr lang="en-AU" altLang="en-US"/>
              <a:t>signing someone up to a mailing list or a site</a:t>
            </a:r>
          </a:p>
          <a:p>
            <a:pPr lvl="1"/>
            <a:r>
              <a:rPr lang="en-AU" altLang="en-US"/>
              <a:t>changing a password</a:t>
            </a:r>
          </a:p>
          <a:p>
            <a:r>
              <a:rPr lang="en-AU" altLang="en-US"/>
              <a:t>Using secret questions to back up passwords.</a:t>
            </a:r>
          </a:p>
          <a:p>
            <a:r>
              <a:rPr lang="en-AU" altLang="en-US"/>
              <a:t>Only allowing password changes by sending an email to a user’s registered email address.</a:t>
            </a:r>
          </a:p>
        </p:txBody>
      </p:sp>
      <p:pic>
        <p:nvPicPr>
          <p:cNvPr id="29700" name="Picture 5" descr="http://docs.aws.amazon.com/ses/latest/DeveloperGuide/images/verify_a_new_email_add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495800"/>
            <a:ext cx="56673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r>
              <a:rPr lang="en-AU" altLang="en-US" sz="2800"/>
              <a:t>protecting the rights of those who supply data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3455987"/>
          </a:xfrm>
        </p:spPr>
        <p:txBody>
          <a:bodyPr/>
          <a:lstStyle/>
          <a:p>
            <a:r>
              <a:rPr lang="en-AU" altLang="en-US"/>
              <a:t>Multi-factor authentication</a:t>
            </a:r>
          </a:p>
          <a:p>
            <a:pPr lvl="1"/>
            <a:r>
              <a:rPr lang="en-US" altLang="en-US"/>
              <a:t>Helps deal with stolen passwords.</a:t>
            </a:r>
          </a:p>
          <a:p>
            <a:pPr lvl="1"/>
            <a:r>
              <a:rPr lang="en-US" altLang="en-US"/>
              <a:t>Typically, requiring users to quote a code sent to their mobile phone by SMS.</a:t>
            </a:r>
          </a:p>
          <a:p>
            <a:pPr lvl="1"/>
            <a:r>
              <a:rPr lang="en-US" altLang="en-US"/>
              <a:t>Proves someone not only know a user’s </a:t>
            </a:r>
            <a:r>
              <a:rPr lang="en-US" altLang="en-US" i="1"/>
              <a:t>password</a:t>
            </a:r>
            <a:r>
              <a:rPr lang="en-US" altLang="en-US"/>
              <a:t>, but </a:t>
            </a:r>
            <a:r>
              <a:rPr lang="en-US" altLang="en-US" i="1"/>
              <a:t>physically possess</a:t>
            </a:r>
            <a:r>
              <a:rPr lang="en-US" altLang="en-US"/>
              <a:t> an item known to belong to the user.</a:t>
            </a:r>
          </a:p>
        </p:txBody>
      </p:sp>
      <p:pic>
        <p:nvPicPr>
          <p:cNvPr id="30724" name="Picture 2" descr="https://blog.perfectcloud.io/wp-content/uploads/2013/02/Screen-Shot-2013-02-07-at-12.14.39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149725"/>
            <a:ext cx="3943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60648"/>
            <a:ext cx="8229600" cy="6552728"/>
          </a:xfrm>
        </p:spPr>
        <p:txBody>
          <a:bodyPr/>
          <a:lstStyle/>
          <a:p>
            <a:r>
              <a:rPr lang="en-AU" altLang="en-US"/>
              <a:t>Why organisations acquire data </a:t>
            </a:r>
            <a:r>
              <a:rPr lang="en-AU" altLang="en-US"/>
              <a:t>via online facilities</a:t>
            </a:r>
            <a:br>
              <a:rPr lang="en-AU" altLang="en-US"/>
            </a:br>
            <a:r>
              <a:rPr lang="en-AU" altLang="en-US" sz="2000"/>
              <a:t>including</a:t>
            </a:r>
            <a:br>
              <a:rPr lang="en-AU" altLang="en-US"/>
            </a:br>
            <a:r>
              <a:rPr lang="en-AU" altLang="en-US"/>
              <a:t>- </a:t>
            </a:r>
            <a:r>
              <a:rPr lang="en-US" sz="2800" b="1"/>
              <a:t>24 </a:t>
            </a:r>
            <a:r>
              <a:rPr lang="en-US" sz="2800" b="1"/>
              <a:t>- hour </a:t>
            </a:r>
            <a:r>
              <a:rPr lang="en-US" sz="2800" b="1"/>
              <a:t>customer access</a:t>
            </a:r>
            <a:br>
              <a:rPr lang="en-US" sz="2800" b="1"/>
            </a:br>
            <a:r>
              <a:rPr lang="en-US" sz="2800" b="1"/>
              <a:t>- improved </a:t>
            </a:r>
            <a:r>
              <a:rPr lang="en-US" sz="2800" b="1"/>
              <a:t>efficiencies through direct data entry by customers,</a:t>
            </a:r>
            <a:br>
              <a:rPr lang="en-US" sz="2800"/>
            </a:br>
            <a:r>
              <a:rPr lang="en-US" sz="2800"/>
              <a:t>- </a:t>
            </a:r>
            <a:r>
              <a:rPr lang="en-US" sz="2800" b="1"/>
              <a:t>improvements </a:t>
            </a:r>
            <a:r>
              <a:rPr lang="en-US" sz="2800" b="1"/>
              <a:t>in effectiveness, and</a:t>
            </a:r>
            <a:br>
              <a:rPr lang="en-US" sz="2800"/>
            </a:br>
            <a:r>
              <a:rPr lang="en-US" sz="2800"/>
              <a:t>- </a:t>
            </a:r>
            <a:r>
              <a:rPr lang="en-US" sz="2800" b="1"/>
              <a:t>access </a:t>
            </a:r>
            <a:r>
              <a:rPr lang="en-US" sz="2800" b="1"/>
              <a:t>to global markets, marketing opportunities and ongoing services</a:t>
            </a:r>
            <a:br>
              <a:rPr lang="en-US" sz="2800"/>
            </a:br>
            <a:br>
              <a:rPr lang="en-AU" altLang="en-US" sz="2800"/>
            </a:br>
            <a:endParaRPr lang="en-AU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r>
              <a:rPr lang="en-AU" altLang="en-US" sz="2800"/>
              <a:t>protecting the rights of those who supply data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2736850"/>
          </a:xfrm>
        </p:spPr>
        <p:txBody>
          <a:bodyPr/>
          <a:lstStyle/>
          <a:p>
            <a:r>
              <a:rPr lang="en-AU" altLang="en-US"/>
              <a:t>Biometric ID</a:t>
            </a:r>
          </a:p>
          <a:p>
            <a:pPr lvl="1"/>
            <a:r>
              <a:rPr lang="en-US" altLang="en-US"/>
              <a:t>Proves you are physically whom you claim to be.</a:t>
            </a:r>
          </a:p>
          <a:p>
            <a:pPr lvl="2"/>
            <a:r>
              <a:rPr lang="en-US" altLang="en-US"/>
              <a:t>Fingerprint scan</a:t>
            </a:r>
          </a:p>
          <a:p>
            <a:pPr lvl="2"/>
            <a:r>
              <a:rPr lang="en-US" altLang="en-US"/>
              <a:t>Iris/retina scan</a:t>
            </a:r>
          </a:p>
          <a:p>
            <a:pPr lvl="2"/>
            <a:r>
              <a:rPr lang="en-US" altLang="en-US"/>
              <a:t>Voice/face identification (rather easy to fake)</a:t>
            </a:r>
          </a:p>
          <a:p>
            <a:pPr lvl="2"/>
            <a:r>
              <a:rPr lang="en-US" altLang="en-US"/>
              <a:t>DNA test (possibly painful)</a:t>
            </a:r>
          </a:p>
          <a:p>
            <a:pPr lvl="2"/>
            <a:r>
              <a:rPr lang="en-US" altLang="en-US"/>
              <a:t>A note from your mother (guaranteed security)</a:t>
            </a:r>
          </a:p>
          <a:p>
            <a:pPr lvl="2"/>
            <a:endParaRPr lang="en-US" altLang="en-US"/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581525"/>
            <a:ext cx="51847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23850" y="996950"/>
            <a:ext cx="2663825" cy="42322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/>
              <a:t>Since you’ve been </a:t>
            </a:r>
            <a:r>
              <a:rPr lang="en-AU" altLang="en-US" i="1"/>
              <a:t>so</a:t>
            </a:r>
            <a:r>
              <a:rPr lang="en-AU" altLang="en-US"/>
              <a:t> good, here’s a picture you can look at…</a:t>
            </a: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762000"/>
            <a:ext cx="6096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738313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vceit.com</a:t>
            </a: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79597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These slideshows may be freely used, modified or distributed by teachers and students anywhere on the planet (but not elsewhere).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may NOT be sold.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29600" cy="70643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Why use websites to acquire data?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AU" altLang="en-US"/>
              <a:t>Cheap!</a:t>
            </a:r>
          </a:p>
          <a:p>
            <a:pPr lvl="1"/>
            <a:r>
              <a:rPr lang="en-AU" altLang="en-US"/>
              <a:t>Compared to international phone call or even mailing a paper-based order</a:t>
            </a:r>
          </a:p>
          <a:p>
            <a:r>
              <a:rPr lang="en-AU" altLang="en-US"/>
              <a:t>24-hour customer access</a:t>
            </a:r>
          </a:p>
          <a:p>
            <a:pPr lvl="1"/>
            <a:r>
              <a:rPr lang="en-AU" altLang="en-US"/>
              <a:t>Important in a global market with many time zones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365625"/>
            <a:ext cx="22669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Why use websites to acquire data?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850" y="1412875"/>
            <a:ext cx="7056438" cy="4713288"/>
          </a:xfrm>
        </p:spPr>
        <p:txBody>
          <a:bodyPr/>
          <a:lstStyle/>
          <a:p>
            <a:r>
              <a:rPr lang="en-AU" altLang="en-US"/>
              <a:t>Instant!</a:t>
            </a:r>
          </a:p>
          <a:p>
            <a:pPr lvl="1"/>
            <a:r>
              <a:rPr lang="en-AU" altLang="en-US"/>
              <a:t>No delay for post</a:t>
            </a:r>
          </a:p>
          <a:p>
            <a:pPr lvl="1"/>
            <a:r>
              <a:rPr lang="en-AU" altLang="en-US"/>
              <a:t>No phone queues</a:t>
            </a:r>
          </a:p>
          <a:p>
            <a:r>
              <a:rPr lang="en-AU" altLang="en-US"/>
              <a:t>Improved efficiencies through direct data entry by customers </a:t>
            </a:r>
          </a:p>
          <a:p>
            <a:pPr lvl="1"/>
            <a:r>
              <a:rPr lang="en-AU" altLang="en-US"/>
              <a:t>e.g. When ordering goods, customer does entry rather than employee having to do it.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276475"/>
            <a:ext cx="18573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561975"/>
          </a:xfrm>
        </p:spPr>
        <p:txBody>
          <a:bodyPr/>
          <a:lstStyle/>
          <a:p>
            <a:r>
              <a:rPr lang="en-AU" altLang="en-US"/>
              <a:t>Why use websites to acquire data?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8313" y="549275"/>
            <a:ext cx="8229600" cy="4525963"/>
          </a:xfrm>
        </p:spPr>
        <p:txBody>
          <a:bodyPr/>
          <a:lstStyle/>
          <a:p>
            <a:r>
              <a:rPr lang="en-AU" altLang="en-US"/>
              <a:t>Improvements in effectiveness</a:t>
            </a:r>
          </a:p>
          <a:p>
            <a:pPr lvl="1"/>
            <a:r>
              <a:rPr lang="en-AU" altLang="en-US"/>
              <a:t>increased accuracy if visitors enter their own data</a:t>
            </a:r>
          </a:p>
          <a:p>
            <a:pPr lvl="1"/>
            <a:r>
              <a:rPr lang="en-AU" altLang="en-US"/>
              <a:t>less chance of error due to thick accents in a phone order</a:t>
            </a:r>
          </a:p>
          <a:p>
            <a:pPr lvl="1"/>
            <a:r>
              <a:rPr lang="en-AU" altLang="en-US"/>
              <a:t>data can be processed automatically once entered</a:t>
            </a:r>
          </a:p>
          <a:p>
            <a:pPr lvl="1"/>
            <a:r>
              <a:rPr lang="en-AU" altLang="en-US"/>
              <a:t>typed data easier to read than handwritten</a:t>
            </a:r>
          </a:p>
          <a:p>
            <a:pPr lvl="1"/>
            <a:endParaRPr lang="en-AU" alt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7018338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Why use websites to acquire data?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access to global market</a:t>
            </a:r>
          </a:p>
          <a:p>
            <a:pPr lvl="1"/>
            <a:r>
              <a:rPr lang="en-AU" altLang="en-US"/>
              <a:t>people can order from anywhere on the planet</a:t>
            </a:r>
          </a:p>
          <a:p>
            <a:pPr lvl="1"/>
            <a:r>
              <a:rPr lang="en-AU" altLang="en-US"/>
              <a:t>massively increased ‘catchment area’, especially for rare &amp; exotic goods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221163"/>
            <a:ext cx="195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Why use websites to acquire data?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7950" y="1412875"/>
            <a:ext cx="4319588" cy="5257800"/>
          </a:xfrm>
        </p:spPr>
        <p:txBody>
          <a:bodyPr/>
          <a:lstStyle/>
          <a:p>
            <a:r>
              <a:rPr lang="en-AU" altLang="en-US"/>
              <a:t>Can use prompts to collect the right data </a:t>
            </a:r>
          </a:p>
          <a:p>
            <a:r>
              <a:rPr lang="en-AU" altLang="en-US"/>
              <a:t>Use controls like radio buttons to enforce data integrity</a:t>
            </a:r>
          </a:p>
          <a:p>
            <a:r>
              <a:rPr lang="en-AU" altLang="en-US"/>
              <a:t>Can use electronic validation tools to make sure data are provided, and are in the right format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12875"/>
            <a:ext cx="44481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485466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Why use websites to acquire data?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57200" y="1392858"/>
            <a:ext cx="8229600" cy="4525963"/>
          </a:xfrm>
        </p:spPr>
        <p:txBody>
          <a:bodyPr/>
          <a:lstStyle/>
          <a:p>
            <a:r>
              <a:rPr lang="en-AU" altLang="en-US"/>
              <a:t>People may be put off by having to email, write or phone</a:t>
            </a:r>
          </a:p>
          <a:p>
            <a:r>
              <a:rPr lang="en-US" altLang="en-US"/>
              <a:t>Instant communication encourages impulsive purchases!</a:t>
            </a:r>
            <a:endParaRPr lang="en-AU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855</Words>
  <Application>Microsoft Office PowerPoint</Application>
  <PresentationFormat>On-screen Show (4:3)</PresentationFormat>
  <Paragraphs>142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VCE IT Theory Slideshows</vt:lpstr>
      <vt:lpstr>Contents (2016-2019)</vt:lpstr>
      <vt:lpstr>Why organisations acquire data via online facilities including - 24 - hour customer access - improved efficiencies through direct data entry by customers, - improvements in effectiveness, and - access to global markets, marketing opportunities and ongoing services  </vt:lpstr>
      <vt:lpstr>Why use websites to acquire data?</vt:lpstr>
      <vt:lpstr>Why use websites to acquire data?</vt:lpstr>
      <vt:lpstr>Why use websites to acquire data?</vt:lpstr>
      <vt:lpstr>Why use websites to acquire data?</vt:lpstr>
      <vt:lpstr>Why use websites to acquire data?</vt:lpstr>
      <vt:lpstr>Why use websites to acquire data?</vt:lpstr>
      <vt:lpstr>Why users supply data for online transactions including convenience, variety of choice, reducing costs </vt:lpstr>
      <vt:lpstr>Why supply data via websites? </vt:lpstr>
      <vt:lpstr>Why supply data via websites? </vt:lpstr>
      <vt:lpstr>techniques for acquiring data on websites (not examinable 2016-2019  but may be handy for MMOS data collection) </vt:lpstr>
      <vt:lpstr>techniques for acquiring data on websites</vt:lpstr>
      <vt:lpstr>techniques for acquiring data on websites  Web forms</vt:lpstr>
      <vt:lpstr>techniques for acquiring data on websites</vt:lpstr>
      <vt:lpstr>techniques for acquiring data on websites</vt:lpstr>
      <vt:lpstr>techniques for acquiring data on websites</vt:lpstr>
      <vt:lpstr>techniques for acquiring data on websites</vt:lpstr>
      <vt:lpstr>techniques for acquiring data on websites</vt:lpstr>
      <vt:lpstr>techniques for protecting the rights of individuals and organisations supplying data including - security protocols and - stating privacy, shipping and returns policies  </vt:lpstr>
      <vt:lpstr>Protecting the rights of those who supply data</vt:lpstr>
      <vt:lpstr>Protecting the rights of those who supply data</vt:lpstr>
      <vt:lpstr>Protecting the rights of those who supply data</vt:lpstr>
      <vt:lpstr>Protecting the rights of those who supply data</vt:lpstr>
      <vt:lpstr>PowerPoint Presentation</vt:lpstr>
      <vt:lpstr>PowerPoint Presentation</vt:lpstr>
      <vt:lpstr>protecting the rights of those who supply data</vt:lpstr>
      <vt:lpstr>protecting the rights of those who supply data</vt:lpstr>
      <vt:lpstr>protecting the rights of those who supply data</vt:lpstr>
      <vt:lpstr>PowerPoint Presentation</vt:lpstr>
      <vt:lpstr>VCE IT THEORY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34</cp:revision>
  <dcterms:created xsi:type="dcterms:W3CDTF">2009-02-06T03:31:51Z</dcterms:created>
  <dcterms:modified xsi:type="dcterms:W3CDTF">2016-09-11T02:34:14Z</dcterms:modified>
</cp:coreProperties>
</file>