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94" r:id="rId3"/>
    <p:sldId id="295" r:id="rId4"/>
    <p:sldId id="296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5" r:id="rId24"/>
    <p:sldId id="286" r:id="rId25"/>
    <p:sldId id="284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7" r:id="rId35"/>
    <p:sldId id="298" r:id="rId36"/>
    <p:sldId id="299" r:id="rId37"/>
    <p:sldId id="281" r:id="rId38"/>
    <p:sldId id="262" r:id="rId39"/>
    <p:sldId id="257" r:id="rId40"/>
    <p:sldId id="26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1/01/2016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1/1/2016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 smtClean="0"/>
              <a:t>VCE IT Theory Slideshows by Mark Kelly</a:t>
            </a:r>
            <a:br>
              <a:rPr lang="en-AU" sz="3200" i="1" dirty="0" smtClean="0"/>
            </a:br>
            <a:r>
              <a:rPr lang="en-AU" sz="2000" i="1" dirty="0" smtClean="0"/>
              <a:t>2016-2019 </a:t>
            </a:r>
            <a:r>
              <a:rPr lang="en-AU" sz="2000" i="1" smtClean="0"/>
              <a:t>study design</a:t>
            </a:r>
            <a:endParaRPr lang="en-AU" sz="3200" dirty="0" smtClean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 smtClean="0">
                <a:solidFill>
                  <a:schemeClr val="tx1"/>
                </a:solidFill>
              </a:rPr>
              <a:t>By Mark Kelly, vceit.com, </a:t>
            </a:r>
            <a:r>
              <a:rPr lang="en-US" sz="1600" dirty="0" smtClean="0">
                <a:solidFill>
                  <a:schemeClr val="tx1"/>
                </a:solidFill>
              </a:rPr>
              <a:t>mark@vceit.com</a:t>
            </a:r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XML data files</a:t>
            </a:r>
            <a:b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500"/>
              <a:t>Version 1</a:t>
            </a:r>
            <a:endParaRPr lang="en-AU" sz="1500"/>
          </a:p>
        </p:txBody>
      </p:sp>
      <p:sp>
        <p:nvSpPr>
          <p:cNvPr id="7" name="Notched Right Arrow 6">
            <a:hlinkClick r:id="rId3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298118"/>
            <a:ext cx="4752528" cy="33418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XML looks like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" y="1124744"/>
            <a:ext cx="8541765" cy="461015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2287443">
            <a:off x="2526037" y="2292374"/>
            <a:ext cx="2448272" cy="86409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Closing tag</a:t>
            </a:r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20619570">
            <a:off x="971699" y="1102151"/>
            <a:ext cx="2448272" cy="86409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Opening tag</a:t>
            </a:r>
            <a:endParaRPr lang="en-A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8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XML looks like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" y="1124744"/>
            <a:ext cx="8541765" cy="461015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2987824" y="1412776"/>
            <a:ext cx="4824536" cy="86409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Opening + closing tags with content = an </a:t>
            </a:r>
            <a:r>
              <a:rPr lang="en-US" sz="1600" b="1" smtClean="0">
                <a:solidFill>
                  <a:schemeClr val="tx1"/>
                </a:solidFill>
              </a:rPr>
              <a:t>element</a:t>
            </a:r>
            <a:endParaRPr lang="en-AU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sz="2400" smtClean="0"/>
              <a:t>Unlike HTML tags, which are pre-defined, XML tags are created by the author of the data.</a:t>
            </a:r>
          </a:p>
          <a:p>
            <a:pPr lvl="1"/>
            <a:r>
              <a:rPr lang="en-US" sz="2000" smtClean="0"/>
              <a:t>“Price” could have been called “Cost” earlier.</a:t>
            </a:r>
          </a:p>
          <a:p>
            <a:r>
              <a:rPr lang="en-US" sz="2400" smtClean="0"/>
              <a:t>XML is extensible – new data fields can be later added, and existing software could still read and understand it.</a:t>
            </a:r>
          </a:p>
          <a:p>
            <a:r>
              <a:rPr lang="en-US" sz="2400" smtClean="0"/>
              <a:t>Its format is completely universal and open-source. No competing and incompatible file formats that have to be translated before they can be read.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662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sz="2400" smtClean="0"/>
              <a:t>XML data contains no information about how the data should be </a:t>
            </a:r>
            <a:r>
              <a:rPr lang="en-US" sz="2400" i="1" smtClean="0"/>
              <a:t>presented</a:t>
            </a:r>
            <a:r>
              <a:rPr lang="en-US" sz="2400" smtClean="0"/>
              <a:t>. The same XML data can be displayed in many different ways.</a:t>
            </a:r>
          </a:p>
          <a:p>
            <a:r>
              <a:rPr lang="en-US" sz="2400" smtClean="0"/>
              <a:t>Large data stores (e.g. weather bureau) often export data in XML format so it can be read by anyone.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379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</p:spPr>
        <p:txBody>
          <a:bodyPr/>
          <a:lstStyle/>
          <a:p>
            <a:r>
              <a:rPr lang="en-US" sz="2400" smtClean="0"/>
              <a:t>E.g. a newsfeed may be exported like this: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24660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Trees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XML documents can have a complex hierarchical tree-like structure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4696480" cy="2514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845" y="1830834"/>
            <a:ext cx="386769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5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Components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845" y="1830834"/>
            <a:ext cx="3867690" cy="443927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646088" y="1929808"/>
            <a:ext cx="1472953" cy="140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736" y="1191144"/>
            <a:ext cx="316835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The optional </a:t>
            </a:r>
            <a:r>
              <a:rPr lang="en-US" b="1" smtClean="0"/>
              <a:t>declaration</a:t>
            </a:r>
            <a:r>
              <a:rPr lang="en-US" smtClean="0"/>
              <a:t> (or </a:t>
            </a:r>
            <a:r>
              <a:rPr lang="en-US" b="1" smtClean="0"/>
              <a:t>prologue </a:t>
            </a:r>
            <a:r>
              <a:rPr lang="en-US" smtClean="0"/>
              <a:t>or</a:t>
            </a:r>
            <a:r>
              <a:rPr lang="en-US" b="1" smtClean="0"/>
              <a:t> ‘prolog’</a:t>
            </a:r>
            <a:r>
              <a:rPr lang="en-US" smtClean="0"/>
              <a:t>) announces the XML version (1.0) and character encoding scheme (UTF-8)</a:t>
            </a:r>
            <a:endParaRPr lang="en-AU"/>
          </a:p>
        </p:txBody>
      </p:sp>
      <p:cxnSp>
        <p:nvCxnSpPr>
          <p:cNvPr id="12" name="Straight Arrow Connector 11"/>
          <p:cNvCxnSpPr>
            <a:stCxn id="14" idx="3"/>
          </p:cNvCxnSpPr>
          <p:nvPr/>
        </p:nvCxnSpPr>
        <p:spPr>
          <a:xfrm flipV="1">
            <a:off x="3635896" y="2194980"/>
            <a:ext cx="1436949" cy="8815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544" y="2891845"/>
            <a:ext cx="31683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The </a:t>
            </a:r>
            <a:r>
              <a:rPr lang="en-US" b="1" smtClean="0"/>
              <a:t>root element </a:t>
            </a:r>
            <a:r>
              <a:rPr lang="en-US" i="1" smtClean="0"/>
              <a:t>must</a:t>
            </a:r>
            <a:r>
              <a:rPr lang="en-US" smtClean="0"/>
              <a:t> exist</a:t>
            </a:r>
            <a:endParaRPr lang="en-AU"/>
          </a:p>
        </p:txBody>
      </p:sp>
      <p:cxnSp>
        <p:nvCxnSpPr>
          <p:cNvPr id="15" name="Straight Arrow Connector 14"/>
          <p:cNvCxnSpPr>
            <a:stCxn id="17" idx="3"/>
          </p:cNvCxnSpPr>
          <p:nvPr/>
        </p:nvCxnSpPr>
        <p:spPr>
          <a:xfrm flipV="1">
            <a:off x="3599892" y="2643317"/>
            <a:ext cx="2553073" cy="15043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548" y="3685969"/>
            <a:ext cx="30963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An attribute </a:t>
            </a:r>
            <a:r>
              <a:rPr lang="en-US" smtClean="0"/>
              <a:t>(‘lang’)</a:t>
            </a:r>
            <a:r>
              <a:rPr lang="en-US" b="1" smtClean="0"/>
              <a:t> </a:t>
            </a:r>
            <a:r>
              <a:rPr lang="en-US" smtClean="0"/>
              <a:t>can provide further information about the element (‘title’)</a:t>
            </a:r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03548" y="4713499"/>
            <a:ext cx="30963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Every element must have a </a:t>
            </a:r>
            <a:r>
              <a:rPr lang="en-US" b="1" smtClean="0"/>
              <a:t>closing tag</a:t>
            </a:r>
            <a:endParaRPr lang="en-AU" b="1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3599892" y="4713501"/>
            <a:ext cx="1692188" cy="323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548" y="5553666"/>
            <a:ext cx="30963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XML tags are case-sensitive: “year” is a different tag to “Year”</a:t>
            </a:r>
            <a:endParaRPr lang="en-AU" b="1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635896" y="5526857"/>
            <a:ext cx="1728192" cy="323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5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Components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115733" y="1486095"/>
            <a:ext cx="726261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XML elements must be properly </a:t>
            </a:r>
            <a:r>
              <a:rPr lang="en-US" b="1" smtClean="0"/>
              <a:t>nested</a:t>
            </a:r>
            <a:r>
              <a:rPr lang="en-US" smtClean="0"/>
              <a:t>. </a:t>
            </a:r>
          </a:p>
          <a:p>
            <a:r>
              <a:rPr lang="en-US" smtClean="0"/>
              <a:t>A child element must be closed before its parent is closed.</a:t>
            </a:r>
          </a:p>
          <a:p>
            <a:r>
              <a:rPr lang="en-US" smtClean="0"/>
              <a:t>This is illegal…</a:t>
            </a:r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390579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Components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115733" y="1486095"/>
            <a:ext cx="72626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Do not use XML </a:t>
            </a:r>
            <a:r>
              <a:rPr lang="en-US" b="1" smtClean="0"/>
              <a:t>reserved characters</a:t>
            </a:r>
            <a:r>
              <a:rPr lang="en-US" smtClean="0"/>
              <a:t> inside an XML element </a:t>
            </a:r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88786"/>
            <a:ext cx="3143689" cy="3143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779912" y="2531148"/>
            <a:ext cx="563733" cy="609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733" y="3140968"/>
            <a:ext cx="72626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&lt; and &gt; have special meanings to XML parsers (decoders)</a:t>
            </a:r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345236"/>
            <a:ext cx="6487430" cy="20767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733" y="3863447"/>
            <a:ext cx="72626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Use these pre-defined replacements instead of reserved characters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96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Internal Documentation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11560" y="1273906"/>
            <a:ext cx="6892880" cy="362940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smtClean="0"/>
              <a:t>Insert comments in XML using the same syntax as used in HTML</a:t>
            </a:r>
          </a:p>
          <a:p>
            <a:r>
              <a:rPr lang="en-US" sz="2400" b="1" smtClean="0"/>
              <a:t>&lt;!-- This is a comment --&gt;</a:t>
            </a:r>
          </a:p>
          <a:p>
            <a:r>
              <a:rPr lang="en-US" sz="2400" smtClean="0"/>
              <a:t>But do not use two consecutive dashes within a comment.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989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problem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smtClean="0"/>
              <a:t>You are writing a program that processes large quantities of stored data.</a:t>
            </a:r>
          </a:p>
          <a:p>
            <a:r>
              <a:rPr lang="en-US" sz="2400" smtClean="0"/>
              <a:t>Like this…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" y="2996952"/>
            <a:ext cx="9065713" cy="133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Element Naming Rules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11560" y="1273906"/>
            <a:ext cx="6892880" cy="4963406"/>
          </a:xfrm>
        </p:spPr>
        <p:txBody>
          <a:bodyPr/>
          <a:lstStyle/>
          <a:p>
            <a:endParaRPr lang="en-US" sz="1800" dirty="0" smtClean="0"/>
          </a:p>
          <a:p>
            <a:pPr marL="0" indent="0">
              <a:buNone/>
            </a:pPr>
            <a:r>
              <a:rPr lang="en-AU" sz="2400" smtClean="0"/>
              <a:t>Element names:</a:t>
            </a:r>
          </a:p>
          <a:p>
            <a:r>
              <a:rPr lang="en-AU" sz="2400" smtClean="0"/>
              <a:t>are invented by the data’s author and can be anything </a:t>
            </a:r>
            <a:r>
              <a:rPr lang="en-AU" sz="2400" i="1" smtClean="0"/>
              <a:t>except</a:t>
            </a:r>
            <a:r>
              <a:rPr lang="en-AU" sz="2400" smtClean="0"/>
              <a:t> they cannot start </a:t>
            </a:r>
            <a:r>
              <a:rPr lang="en-AU" sz="2400"/>
              <a:t>with </a:t>
            </a:r>
            <a:r>
              <a:rPr lang="en-AU" sz="2400" smtClean="0"/>
              <a:t>the letters ‘xml’ (uppercase or lowercase)</a:t>
            </a:r>
            <a:endParaRPr lang="en-AU" sz="2000" smtClean="0"/>
          </a:p>
          <a:p>
            <a:r>
              <a:rPr lang="en-AU" sz="2400"/>
              <a:t>a</a:t>
            </a:r>
            <a:r>
              <a:rPr lang="en-AU" sz="2400" smtClean="0"/>
              <a:t>re case-sensitive</a:t>
            </a:r>
            <a:endParaRPr lang="en-AU" sz="2400"/>
          </a:p>
          <a:p>
            <a:r>
              <a:rPr lang="en-AU" sz="2400" smtClean="0"/>
              <a:t>must </a:t>
            </a:r>
            <a:r>
              <a:rPr lang="en-AU" sz="2400"/>
              <a:t>start with a letter or underscore</a:t>
            </a:r>
          </a:p>
          <a:p>
            <a:r>
              <a:rPr lang="en-AU" sz="2400" smtClean="0"/>
              <a:t>can </a:t>
            </a:r>
            <a:r>
              <a:rPr lang="en-AU" sz="2400"/>
              <a:t>contain letters, digits, </a:t>
            </a:r>
            <a:r>
              <a:rPr lang="en-AU" sz="2400" smtClean="0"/>
              <a:t>underscores</a:t>
            </a:r>
            <a:r>
              <a:rPr lang="en-AU" sz="2400"/>
              <a:t>, </a:t>
            </a:r>
            <a:r>
              <a:rPr lang="en-AU" sz="2400" smtClean="0"/>
              <a:t>(and hyphens and full stops, but these are discouraged) </a:t>
            </a:r>
            <a:endParaRPr lang="en-AU" sz="2400"/>
          </a:p>
          <a:p>
            <a:r>
              <a:rPr lang="en-AU" sz="2400" smtClean="0"/>
              <a:t>cannot </a:t>
            </a:r>
            <a:r>
              <a:rPr lang="en-AU" sz="2400"/>
              <a:t>contain </a:t>
            </a:r>
            <a:r>
              <a:rPr lang="en-AU" sz="2400" smtClean="0"/>
              <a:t>spaces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09889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Element Naming Conventions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99592" y="1052736"/>
            <a:ext cx="6892880" cy="467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pPr marL="0" indent="0">
              <a:buFont typeface="Arial" charset="0"/>
              <a:buNone/>
            </a:pPr>
            <a:r>
              <a:rPr lang="en-AU" sz="2400" smtClean="0"/>
              <a:t>Element names should preferably:</a:t>
            </a:r>
          </a:p>
          <a:p>
            <a:r>
              <a:rPr lang="en-AU" sz="2400" smtClean="0"/>
              <a:t>Be short but meaningful</a:t>
            </a:r>
          </a:p>
          <a:p>
            <a:r>
              <a:rPr lang="en-US" sz="2400" smtClean="0"/>
              <a:t>Not contain hyphens, colons or full stops which may be misinterpreted by some software</a:t>
            </a:r>
          </a:p>
          <a:p>
            <a:r>
              <a:rPr lang="en-US" sz="2400" smtClean="0"/>
              <a:t>Use CamelCase if multiple words make up an element’s name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74542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Elements vs Attributes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43608" y="1077775"/>
            <a:ext cx="6892880" cy="2305047"/>
          </a:xfrm>
        </p:spPr>
        <p:txBody>
          <a:bodyPr/>
          <a:lstStyle/>
          <a:p>
            <a:r>
              <a:rPr lang="en-US" sz="2400" smtClean="0"/>
              <a:t>In example 1, gender is an </a:t>
            </a:r>
            <a:r>
              <a:rPr lang="en-US" sz="2400" b="1" smtClean="0"/>
              <a:t>attribute</a:t>
            </a:r>
            <a:r>
              <a:rPr lang="en-US" sz="2400" smtClean="0"/>
              <a:t>.</a:t>
            </a:r>
          </a:p>
          <a:p>
            <a:r>
              <a:rPr lang="en-US" sz="2400" smtClean="0"/>
              <a:t>In example 2, gender is an </a:t>
            </a:r>
            <a:r>
              <a:rPr lang="en-US" sz="2400" b="1" smtClean="0"/>
              <a:t>element</a:t>
            </a:r>
            <a:r>
              <a:rPr lang="en-US" sz="2400" smtClean="0"/>
              <a:t>.</a:t>
            </a:r>
          </a:p>
          <a:p>
            <a:r>
              <a:rPr lang="en-US" sz="2400" smtClean="0"/>
              <a:t>They both provide exactly the </a:t>
            </a:r>
            <a:r>
              <a:rPr lang="en-US" sz="2400" b="1" smtClean="0"/>
              <a:t>same</a:t>
            </a:r>
            <a:r>
              <a:rPr lang="en-US" sz="2400" smtClean="0"/>
              <a:t> data.</a:t>
            </a:r>
          </a:p>
          <a:p>
            <a:r>
              <a:rPr lang="en-US" sz="2400" smtClean="0"/>
              <a:t>You can use attributes </a:t>
            </a:r>
            <a:r>
              <a:rPr lang="en-US" sz="2400" i="1" smtClean="0"/>
              <a:t>or</a:t>
            </a:r>
            <a:r>
              <a:rPr lang="en-US" sz="2400" smtClean="0"/>
              <a:t> elements.</a:t>
            </a:r>
          </a:p>
          <a:p>
            <a:r>
              <a:rPr lang="en-US" sz="2400" smtClean="0"/>
              <a:t>(Attribute data must be in single or double quotes.)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17927"/>
            <a:ext cx="2791215" cy="103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917927"/>
            <a:ext cx="2772162" cy="123842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043608" y="3382823"/>
            <a:ext cx="1934272" cy="5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Example 1</a:t>
            </a:r>
            <a:endParaRPr lang="en-AU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004048" y="3382823"/>
            <a:ext cx="1934272" cy="5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Example 2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346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Elements vs Attributes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43608" y="1077775"/>
            <a:ext cx="7560840" cy="2305047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BUT IT MAY BE BETTER TO AVOID USING XML </a:t>
            </a:r>
            <a:r>
              <a:rPr lang="en-AU" sz="2400" smtClean="0"/>
              <a:t>ATTRIBUTES</a:t>
            </a:r>
            <a:endParaRPr lang="en-AU"/>
          </a:p>
          <a:p>
            <a:r>
              <a:rPr lang="en-AU" sz="2400" smtClean="0"/>
              <a:t>attributes </a:t>
            </a:r>
            <a:r>
              <a:rPr lang="en-AU" sz="2400"/>
              <a:t>cannot contain multiple values (elements can)</a:t>
            </a:r>
          </a:p>
          <a:p>
            <a:r>
              <a:rPr lang="en-AU" sz="2400"/>
              <a:t>attributes cannot contain tree structures (elements can)</a:t>
            </a:r>
          </a:p>
          <a:p>
            <a:r>
              <a:rPr lang="en-AU" sz="2400"/>
              <a:t>attributes are not easily expandable (for future changes)</a:t>
            </a:r>
          </a:p>
          <a:p>
            <a:endParaRPr lang="en-AU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9512" y="3288972"/>
            <a:ext cx="3888432" cy="5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This is legal but </a:t>
            </a:r>
            <a:r>
              <a:rPr lang="en-US" sz="2400" b="1" smtClean="0"/>
              <a:t>not</a:t>
            </a:r>
            <a:r>
              <a:rPr lang="en-US" sz="2400" smtClean="0"/>
              <a:t> good…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12617"/>
            <a:ext cx="3820058" cy="971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08" y="3824076"/>
            <a:ext cx="4201111" cy="17052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83952" y="3277513"/>
            <a:ext cx="2664296" cy="5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This is </a:t>
            </a:r>
            <a:r>
              <a:rPr lang="en-US" sz="2400" b="1" smtClean="0"/>
              <a:t>better</a:t>
            </a:r>
            <a:r>
              <a:rPr lang="en-US" sz="2400" smtClean="0"/>
              <a:t>…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084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Elements vs Attributes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44062" y="1077775"/>
            <a:ext cx="7560840" cy="1703153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But it’s OK to use attributes to provide data about the data. (</a:t>
            </a:r>
            <a:r>
              <a:rPr lang="en-US" sz="2400" i="1" smtClean="0"/>
              <a:t>metadata</a:t>
            </a:r>
            <a:r>
              <a:rPr lang="en-US" sz="2400" smtClean="0"/>
              <a:t>).</a:t>
            </a:r>
          </a:p>
          <a:p>
            <a:pPr marL="0" indent="0">
              <a:buNone/>
            </a:pPr>
            <a:r>
              <a:rPr lang="en-US" sz="2400" smtClean="0"/>
              <a:t>Below, the </a:t>
            </a:r>
            <a:r>
              <a:rPr lang="en-US" sz="2400" b="1" smtClean="0"/>
              <a:t>id</a:t>
            </a:r>
            <a:r>
              <a:rPr lang="en-US" sz="2400" smtClean="0"/>
              <a:t> attribute (acting like a key field in a database) describes the </a:t>
            </a:r>
            <a:r>
              <a:rPr lang="en-US" sz="2400" i="1" smtClean="0"/>
              <a:t>note</a:t>
            </a:r>
            <a:r>
              <a:rPr lang="en-US" sz="2400" smtClean="0"/>
              <a:t>. The actual data IN the note are stored as </a:t>
            </a:r>
            <a:r>
              <a:rPr lang="en-US" sz="2400" i="1" smtClean="0"/>
              <a:t>elements</a:t>
            </a:r>
            <a:r>
              <a:rPr lang="en-US" sz="2400" smtClean="0"/>
              <a:t>.</a:t>
            </a:r>
            <a:endParaRPr lang="en-A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805967"/>
            <a:ext cx="442974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Field Structure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43608" y="1077775"/>
            <a:ext cx="6892880" cy="2305047"/>
          </a:xfrm>
        </p:spPr>
        <p:txBody>
          <a:bodyPr/>
          <a:lstStyle/>
          <a:p>
            <a:r>
              <a:rPr lang="en-US" sz="2400" smtClean="0"/>
              <a:t>In example 1, date is stored as a single value</a:t>
            </a:r>
          </a:p>
          <a:p>
            <a:r>
              <a:rPr lang="en-US" sz="2400" smtClean="0"/>
              <a:t>In example 2, date is broken into its components.</a:t>
            </a:r>
          </a:p>
          <a:p>
            <a:r>
              <a:rPr lang="en-US" sz="2400" smtClean="0"/>
              <a:t>They both provide exactly the </a:t>
            </a:r>
            <a:r>
              <a:rPr lang="en-US" sz="2400" b="1" smtClean="0"/>
              <a:t>same</a:t>
            </a:r>
            <a:r>
              <a:rPr lang="en-US" sz="2400" smtClean="0"/>
              <a:t> data.</a:t>
            </a:r>
          </a:p>
          <a:p>
            <a:r>
              <a:rPr lang="en-US" sz="2400" smtClean="0"/>
              <a:t>But accessing year, month and day will be </a:t>
            </a:r>
            <a:r>
              <a:rPr lang="en-US" sz="2400" b="1" smtClean="0"/>
              <a:t>far</a:t>
            </a:r>
            <a:r>
              <a:rPr lang="en-US" sz="2400" smtClean="0"/>
              <a:t> easier using example 2’s field schema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043608" y="3382823"/>
            <a:ext cx="1934272" cy="5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Example 1</a:t>
            </a:r>
            <a:endParaRPr lang="en-AU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004048" y="3382823"/>
            <a:ext cx="1934272" cy="5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Example 2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37682"/>
            <a:ext cx="2467319" cy="1247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430"/>
            <a:ext cx="207674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51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Displaying XML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11560" y="1273907"/>
            <a:ext cx="6892880" cy="930958"/>
          </a:xfrm>
        </p:spPr>
        <p:txBody>
          <a:bodyPr/>
          <a:lstStyle/>
          <a:p>
            <a:r>
              <a:rPr lang="en-US" sz="2400" smtClean="0"/>
              <a:t>Raw XML files can be loaded by lots of programs, but what do the programs </a:t>
            </a:r>
            <a:r>
              <a:rPr lang="en-US" sz="2400" b="1" smtClean="0"/>
              <a:t>show</a:t>
            </a:r>
            <a:r>
              <a:rPr lang="en-US" sz="2400" smtClean="0"/>
              <a:t>?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9" y="2831018"/>
            <a:ext cx="3924848" cy="180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831018"/>
            <a:ext cx="3343742" cy="185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979" y="2426036"/>
            <a:ext cx="391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very dumb text editor…</a:t>
            </a:r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4716016" y="2426036"/>
            <a:ext cx="391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clever text editor…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14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Displaying XML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11560" y="1273907"/>
            <a:ext cx="6892880" cy="930958"/>
          </a:xfrm>
        </p:spPr>
        <p:txBody>
          <a:bodyPr/>
          <a:lstStyle/>
          <a:p>
            <a:r>
              <a:rPr lang="en-US" sz="2400" smtClean="0"/>
              <a:t>Raw XML files can be loaded by lots of programs, but what do the programs </a:t>
            </a:r>
            <a:r>
              <a:rPr lang="en-US" sz="2400" b="1" smtClean="0"/>
              <a:t>show</a:t>
            </a:r>
            <a:r>
              <a:rPr lang="en-US" sz="2400" smtClean="0"/>
              <a:t>?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5979" y="2426036"/>
            <a:ext cx="391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Chrome browser</a:t>
            </a:r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9" y="2993205"/>
            <a:ext cx="713522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5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 so ugly?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15385" y="1288983"/>
            <a:ext cx="4104456" cy="4243326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Why do raw XML files get displayed so horribly?</a:t>
            </a:r>
          </a:p>
          <a:p>
            <a:r>
              <a:rPr lang="en-US" sz="2400" smtClean="0"/>
              <a:t>XML files only contain raw data. </a:t>
            </a:r>
          </a:p>
          <a:p>
            <a:r>
              <a:rPr lang="en-US" sz="2400" smtClean="0"/>
              <a:t>They don’t contain any formatting information (as a database report or a webpage’s CSS file would)</a:t>
            </a:r>
          </a:p>
          <a:p>
            <a:r>
              <a:rPr lang="en-US" sz="2400" smtClean="0"/>
              <a:t>So you could attach a </a:t>
            </a:r>
            <a:r>
              <a:rPr lang="en-US" sz="2400" b="1" smtClean="0"/>
              <a:t>stylesheet </a:t>
            </a:r>
            <a:r>
              <a:rPr lang="en-US" sz="2400" smtClean="0"/>
              <a:t>like a CSS file to provide formatting data to an XML file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0" y="1655277"/>
            <a:ext cx="4083576" cy="38884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79912" y="1962364"/>
            <a:ext cx="1080120" cy="29788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1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Or…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272808" cy="4243326"/>
          </a:xfrm>
        </p:spPr>
        <p:txBody>
          <a:bodyPr/>
          <a:lstStyle/>
          <a:p>
            <a:pPr marL="0" indent="0">
              <a:buNone/>
            </a:pPr>
            <a:r>
              <a:rPr lang="en-US" sz="3600" smtClean="0"/>
              <a:t>Since formatting XML with CSS is not recommended, you can alternatively use</a:t>
            </a:r>
          </a:p>
          <a:p>
            <a:r>
              <a:rPr lang="en-US" sz="3600" smtClean="0"/>
              <a:t>Javascript, or a</a:t>
            </a:r>
          </a:p>
          <a:p>
            <a:r>
              <a:rPr lang="en-US" sz="3600" smtClean="0"/>
              <a:t>XSLT translator file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36078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problem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smtClean="0"/>
              <a:t>You want to be able to write this data so that many other programs – not just your own software -  can read it and interpret it.</a:t>
            </a:r>
          </a:p>
          <a:p>
            <a:r>
              <a:rPr lang="en-US" sz="2400" smtClean="0"/>
              <a:t>A CSV (comma-separated values) file is too limiting, since it cannot store field names, nor easily have extra fields added later.</a:t>
            </a:r>
          </a:p>
          <a:p>
            <a:r>
              <a:rPr lang="en-US" sz="2400" smtClean="0"/>
              <a:t>You could create an Access database, but not all software can read Access data files.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986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XSLT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272808" cy="4752528"/>
          </a:xfrm>
        </p:spPr>
        <p:txBody>
          <a:bodyPr/>
          <a:lstStyle/>
          <a:p>
            <a:r>
              <a:rPr lang="en-AU"/>
              <a:t>XSLT (eXtensible Stylesheet Language Transformations) is the </a:t>
            </a:r>
            <a:r>
              <a:rPr lang="en-AU" smtClean="0"/>
              <a:t>best style </a:t>
            </a:r>
            <a:r>
              <a:rPr lang="en-AU"/>
              <a:t>sheet language for XML.</a:t>
            </a:r>
          </a:p>
          <a:p>
            <a:pPr lvl="1"/>
            <a:r>
              <a:rPr lang="en-AU"/>
              <a:t>XSLT is far more sophisticated than CSS. </a:t>
            </a:r>
            <a:endParaRPr lang="en-AU" smtClean="0"/>
          </a:p>
          <a:p>
            <a:pPr lvl="1"/>
            <a:r>
              <a:rPr lang="en-AU" smtClean="0"/>
              <a:t>With </a:t>
            </a:r>
            <a:r>
              <a:rPr lang="en-AU"/>
              <a:t>XSLT you can add/remove elements and attributes to or from the output file. </a:t>
            </a:r>
            <a:endParaRPr lang="en-AU" smtClean="0"/>
          </a:p>
          <a:p>
            <a:pPr lvl="1"/>
            <a:r>
              <a:rPr lang="en-AU" smtClean="0"/>
              <a:t>You </a:t>
            </a:r>
            <a:r>
              <a:rPr lang="en-AU"/>
              <a:t>can </a:t>
            </a:r>
            <a:r>
              <a:rPr lang="en-AU" smtClean="0"/>
              <a:t>rearrange </a:t>
            </a:r>
            <a:r>
              <a:rPr lang="en-AU"/>
              <a:t>and sort elements, perform </a:t>
            </a:r>
            <a:r>
              <a:rPr lang="en-AU" smtClean="0"/>
              <a:t>tests, </a:t>
            </a:r>
            <a:r>
              <a:rPr lang="en-AU"/>
              <a:t>and </a:t>
            </a:r>
            <a:r>
              <a:rPr lang="en-AU" smtClean="0"/>
              <a:t>decide which </a:t>
            </a:r>
            <a:r>
              <a:rPr lang="en-AU"/>
              <a:t>elements to </a:t>
            </a:r>
            <a:r>
              <a:rPr lang="en-AU" smtClean="0"/>
              <a:t>display.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528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XSLT Example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272808" cy="1080120"/>
          </a:xfrm>
        </p:spPr>
        <p:txBody>
          <a:bodyPr/>
          <a:lstStyle/>
          <a:p>
            <a:pPr marL="0" indent="0">
              <a:buNone/>
            </a:pPr>
            <a:r>
              <a:rPr lang="en-AU" smtClean="0"/>
              <a:t>Remember the previous breakfast menu XML?</a:t>
            </a:r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08920"/>
            <a:ext cx="860227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XSLT Example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272808" cy="1080120"/>
          </a:xfrm>
        </p:spPr>
        <p:txBody>
          <a:bodyPr/>
          <a:lstStyle/>
          <a:p>
            <a:pPr marL="0" indent="0">
              <a:buNone/>
            </a:pPr>
            <a:r>
              <a:rPr lang="en-AU" smtClean="0"/>
              <a:t>We can use this XSLT stylesheet to format the data…</a:t>
            </a:r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420888"/>
            <a:ext cx="8388424" cy="36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2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XSLT Example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272808" cy="1080120"/>
          </a:xfrm>
        </p:spPr>
        <p:txBody>
          <a:bodyPr/>
          <a:lstStyle/>
          <a:p>
            <a:pPr marL="0" indent="0">
              <a:buNone/>
            </a:pPr>
            <a:r>
              <a:rPr lang="en-AU" smtClean="0"/>
              <a:t>And we get this…</a:t>
            </a:r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2143"/>
            <a:ext cx="705901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Reading XML in your program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272808" cy="4464496"/>
          </a:xfrm>
        </p:spPr>
        <p:txBody>
          <a:bodyPr/>
          <a:lstStyle/>
          <a:p>
            <a:r>
              <a:rPr lang="en-AU" smtClean="0"/>
              <a:t>Most languages have pre-built XML support to read and interpret (‘parse’) and write XML files.</a:t>
            </a:r>
          </a:p>
          <a:p>
            <a:r>
              <a:rPr lang="en-US" smtClean="0"/>
              <a:t>Support may include XML object classes and libraries.</a:t>
            </a:r>
            <a:endParaRPr lang="en-AU" smtClean="0"/>
          </a:p>
          <a:p>
            <a:r>
              <a:rPr lang="en-US" smtClean="0"/>
              <a:t>They also handle XML namespaces (not covered here) to enable online data to be used.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1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Sample Visual Basic code to write XML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26" y="1128821"/>
            <a:ext cx="6706756" cy="5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10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Yeah, OK…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272808" cy="4464496"/>
          </a:xfrm>
        </p:spPr>
        <p:txBody>
          <a:bodyPr/>
          <a:lstStyle/>
          <a:p>
            <a:r>
              <a:rPr lang="en-US" smtClean="0"/>
              <a:t>Must admit handling XML i</a:t>
            </a:r>
            <a:r>
              <a:rPr lang="en-AU" smtClean="0"/>
              <a:t>s more complex than working with simple CSV data files.</a:t>
            </a:r>
          </a:p>
          <a:p>
            <a:r>
              <a:rPr lang="en-US" smtClean="0"/>
              <a:t>But the power and opportunities XML open up i</a:t>
            </a:r>
            <a:r>
              <a:rPr lang="en-US" smtClean="0"/>
              <a:t>s well worth the effort.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1635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 in conclusion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11560" y="1273906"/>
            <a:ext cx="7776864" cy="362940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3600" smtClean="0"/>
              <a:t>XML is good for data storage and transport.</a:t>
            </a:r>
          </a:p>
          <a:p>
            <a:r>
              <a:rPr lang="en-US" sz="3600" smtClean="0"/>
              <a:t>Try it </a:t>
            </a:r>
            <a:r>
              <a:rPr lang="en-US" sz="3600" i="1" smtClean="0"/>
              <a:t>today</a:t>
            </a:r>
            <a:r>
              <a:rPr lang="en-US" sz="3600" smtClean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02490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AU" sz="4000" dirty="0" smtClean="0"/>
              <a:t>References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AU" sz="2400"/>
              <a:t>http://www.w3schools.com/xml/</a:t>
            </a:r>
            <a:endParaRPr lang="en-AU" sz="2400" dirty="0" smtClean="0"/>
          </a:p>
          <a:p>
            <a:endParaRPr lang="en-US" sz="2400" dirty="0" smtClean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</a:t>
            </a:r>
            <a:r>
              <a:rPr lang="en-AU" sz="1400" dirty="0" smtClean="0">
                <a:latin typeface="Calibri" pitchFamily="34" charset="0"/>
              </a:rPr>
              <a:t>anywhere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 smtClean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</a:t>
            </a:r>
            <a:r>
              <a:rPr lang="en-AU" sz="1400" dirty="0" smtClean="0">
                <a:latin typeface="+mn-lt"/>
              </a:rPr>
              <a:t>Authority and are used with permission for educational purposes. </a:t>
            </a:r>
            <a:r>
              <a:rPr lang="en-AU" sz="1400" i="1" dirty="0" smtClean="0">
                <a:latin typeface="+mn-lt"/>
              </a:rPr>
              <a:t>Thanks, guys!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39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 smtClean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solution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smtClean="0"/>
              <a:t>A plain-text, information-rich, self-descriptive, universally-readable data file format…</a:t>
            </a:r>
          </a:p>
          <a:p>
            <a:r>
              <a:rPr lang="en-US" sz="2400" b="1" smtClean="0"/>
              <a:t>XML</a:t>
            </a:r>
            <a:endParaRPr lang="en-AU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609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 smtClean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07741"/>
            <a:ext cx="6210267" cy="465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4288" y="2780928"/>
            <a:ext cx="1584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The history of hard disks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smtClean="0"/>
              <a:t>XML = e</a:t>
            </a:r>
            <a:r>
              <a:rPr lang="en-US" sz="2400" b="1" smtClean="0"/>
              <a:t>x</a:t>
            </a:r>
            <a:r>
              <a:rPr lang="en-US" sz="2400" smtClean="0"/>
              <a:t>tensible </a:t>
            </a:r>
            <a:r>
              <a:rPr lang="en-US" sz="2400" b="1" smtClean="0"/>
              <a:t>m</a:t>
            </a:r>
            <a:r>
              <a:rPr lang="en-US" sz="2400" smtClean="0"/>
              <a:t>arkup </a:t>
            </a:r>
            <a:r>
              <a:rPr lang="en-US" sz="2400" b="1" smtClean="0"/>
              <a:t>l</a:t>
            </a:r>
            <a:r>
              <a:rPr lang="en-US" sz="2400" smtClean="0"/>
              <a:t>anguage</a:t>
            </a:r>
          </a:p>
          <a:p>
            <a:r>
              <a:rPr lang="en-US" sz="2400" smtClean="0"/>
              <a:t>Stores and transports data between all sorts of software</a:t>
            </a:r>
          </a:p>
          <a:p>
            <a:r>
              <a:rPr lang="en-US" sz="2400" smtClean="0"/>
              <a:t>Uses metatags to give data structure and meaning</a:t>
            </a:r>
          </a:p>
          <a:p>
            <a:r>
              <a:rPr lang="en-US" sz="2400" smtClean="0"/>
              <a:t>Simpler CSV (comma separated value) data files only contain raw data. XML has field names, structure.</a:t>
            </a:r>
          </a:p>
          <a:p>
            <a:r>
              <a:rPr lang="en-US" sz="2400" smtClean="0"/>
              <a:t>Plain text: easy to edit and read by humans and software.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XML looks like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" y="1124744"/>
            <a:ext cx="8541765" cy="46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7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XML looks like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" y="1124744"/>
            <a:ext cx="8541765" cy="461015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3779912" y="764704"/>
            <a:ext cx="2448272" cy="864096"/>
          </a:xfrm>
          <a:prstGeom prst="leftArrow">
            <a:avLst/>
          </a:prstGeom>
          <a:solidFill>
            <a:srgbClr val="FFFF00">
              <a:alpha val="12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Explains its own format</a:t>
            </a:r>
            <a:endParaRPr lang="en-A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XML looks like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" y="1123098"/>
            <a:ext cx="8541765" cy="461015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1979712" y="980728"/>
            <a:ext cx="2448272" cy="864096"/>
          </a:xfrm>
          <a:prstGeom prst="leftArrow">
            <a:avLst/>
          </a:prstGeom>
          <a:solidFill>
            <a:srgbClr val="FFFF00">
              <a:alpha val="12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Notice the structure?</a:t>
            </a:r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1974486" y="5157192"/>
            <a:ext cx="2448272" cy="864096"/>
          </a:xfrm>
          <a:prstGeom prst="leftArrow">
            <a:avLst/>
          </a:prstGeom>
          <a:solidFill>
            <a:srgbClr val="FFFF00">
              <a:alpha val="12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Closing tag</a:t>
            </a:r>
            <a:endParaRPr lang="en-A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9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XML looks like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" y="1124744"/>
            <a:ext cx="8541765" cy="461015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971600" y="1196752"/>
            <a:ext cx="2448272" cy="86409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Hierarchical</a:t>
            </a:r>
            <a:endParaRPr lang="en-A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35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1682</Words>
  <Application>Microsoft Office PowerPoint</Application>
  <PresentationFormat>On-screen Show (4:3)</PresentationFormat>
  <Paragraphs>243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VCE IT Theory Slideshows by Mark Kelly 2016-2019 study design</vt:lpstr>
      <vt:lpstr>The problem</vt:lpstr>
      <vt:lpstr>The problem</vt:lpstr>
      <vt:lpstr>The solution</vt:lpstr>
      <vt:lpstr>Introduction</vt:lpstr>
      <vt:lpstr>What XML looks like</vt:lpstr>
      <vt:lpstr>What XML looks like</vt:lpstr>
      <vt:lpstr>What XML looks like</vt:lpstr>
      <vt:lpstr>What XML looks like</vt:lpstr>
      <vt:lpstr>What XML looks like</vt:lpstr>
      <vt:lpstr>What XML looks like</vt:lpstr>
      <vt:lpstr>XML</vt:lpstr>
      <vt:lpstr>XML</vt:lpstr>
      <vt:lpstr>XML</vt:lpstr>
      <vt:lpstr>XML Trees</vt:lpstr>
      <vt:lpstr>XML Components</vt:lpstr>
      <vt:lpstr>XML Components</vt:lpstr>
      <vt:lpstr>XML Components</vt:lpstr>
      <vt:lpstr>XML Internal Documentation</vt:lpstr>
      <vt:lpstr>XML Element Naming Rules</vt:lpstr>
      <vt:lpstr>XML Element Naming Conventions</vt:lpstr>
      <vt:lpstr>XML Elements vs Attributes</vt:lpstr>
      <vt:lpstr>XML Elements vs Attributes</vt:lpstr>
      <vt:lpstr>XML Elements vs Attributes</vt:lpstr>
      <vt:lpstr>XML Field Structure</vt:lpstr>
      <vt:lpstr>Displaying XML</vt:lpstr>
      <vt:lpstr>Displaying XML</vt:lpstr>
      <vt:lpstr>Why so ugly?</vt:lpstr>
      <vt:lpstr>Or…</vt:lpstr>
      <vt:lpstr>XSLT</vt:lpstr>
      <vt:lpstr>XSLT Example</vt:lpstr>
      <vt:lpstr>XSLT Example</vt:lpstr>
      <vt:lpstr>XSLT Example</vt:lpstr>
      <vt:lpstr>Reading XML in your program</vt:lpstr>
      <vt:lpstr>Sample Visual Basic code to write XML</vt:lpstr>
      <vt:lpstr>Yeah, OK…</vt:lpstr>
      <vt:lpstr>So in conclusion</vt:lpstr>
      <vt:lpstr>References</vt:lpstr>
      <vt:lpstr>VCE IT THEORY SLIDESHOWS 2016-2019 study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37</cp:revision>
  <dcterms:created xsi:type="dcterms:W3CDTF">2009-02-06T03:31:51Z</dcterms:created>
  <dcterms:modified xsi:type="dcterms:W3CDTF">2015-12-31T23:28:46Z</dcterms:modified>
</cp:coreProperties>
</file>