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01" r:id="rId3"/>
    <p:sldId id="287" r:id="rId4"/>
    <p:sldId id="257" r:id="rId5"/>
    <p:sldId id="258" r:id="rId6"/>
    <p:sldId id="259" r:id="rId7"/>
    <p:sldId id="309" r:id="rId8"/>
    <p:sldId id="308" r:id="rId9"/>
    <p:sldId id="262" r:id="rId10"/>
    <p:sldId id="304" r:id="rId11"/>
    <p:sldId id="260" r:id="rId12"/>
    <p:sldId id="263" r:id="rId13"/>
    <p:sldId id="277" r:id="rId14"/>
    <p:sldId id="276" r:id="rId15"/>
    <p:sldId id="300" r:id="rId16"/>
    <p:sldId id="278" r:id="rId17"/>
    <p:sldId id="279" r:id="rId18"/>
    <p:sldId id="296" r:id="rId19"/>
    <p:sldId id="295" r:id="rId20"/>
    <p:sldId id="280" r:id="rId21"/>
    <p:sldId id="281" r:id="rId22"/>
    <p:sldId id="310" r:id="rId23"/>
    <p:sldId id="282" r:id="rId24"/>
    <p:sldId id="302" r:id="rId25"/>
    <p:sldId id="283" r:id="rId26"/>
    <p:sldId id="274" r:id="rId27"/>
    <p:sldId id="284" r:id="rId28"/>
    <p:sldId id="285" r:id="rId29"/>
    <p:sldId id="306" r:id="rId30"/>
    <p:sldId id="264" r:id="rId31"/>
    <p:sldId id="298" r:id="rId32"/>
    <p:sldId id="299" r:id="rId33"/>
    <p:sldId id="266" r:id="rId34"/>
    <p:sldId id="267" r:id="rId35"/>
    <p:sldId id="268" r:id="rId36"/>
    <p:sldId id="305" r:id="rId37"/>
    <p:sldId id="270" r:id="rId38"/>
    <p:sldId id="307" r:id="rId39"/>
    <p:sldId id="27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472" autoAdjust="0"/>
  </p:normalViewPr>
  <p:slideViewPr>
    <p:cSldViewPr snapToGrid="0">
      <p:cViewPr>
        <p:scale>
          <a:sx n="75" d="100"/>
          <a:sy n="75" d="100"/>
        </p:scale>
        <p:origin x="485" y="18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F69D490-3C1D-4C00-8282-5460F479EA6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8FDDAA5-BB45-45FD-B895-1D5770B79A17}">
      <dgm:prSet/>
      <dgm:spPr/>
      <dgm:t>
        <a:bodyPr/>
        <a:lstStyle/>
        <a:p>
          <a:r>
            <a:rPr lang="en-US"/>
            <a:t>Build a model that can be used to predict those patients with Alzheimer disease</a:t>
          </a:r>
        </a:p>
      </dgm:t>
    </dgm:pt>
    <dgm:pt modelId="{237A136A-6F25-48F7-A7A0-17EE020C79EF}" type="parTrans" cxnId="{088B75CA-1452-4B6C-84D3-778279E97F95}">
      <dgm:prSet/>
      <dgm:spPr/>
      <dgm:t>
        <a:bodyPr/>
        <a:lstStyle/>
        <a:p>
          <a:endParaRPr lang="en-US"/>
        </a:p>
      </dgm:t>
    </dgm:pt>
    <dgm:pt modelId="{64B2E86A-CCB0-4955-AD5F-51B3CFF35F83}" type="sibTrans" cxnId="{088B75CA-1452-4B6C-84D3-778279E97F95}">
      <dgm:prSet/>
      <dgm:spPr/>
      <dgm:t>
        <a:bodyPr/>
        <a:lstStyle/>
        <a:p>
          <a:endParaRPr lang="en-US"/>
        </a:p>
      </dgm:t>
    </dgm:pt>
    <dgm:pt modelId="{A884AE28-948C-4B1D-AAEF-9E908853C881}">
      <dgm:prSet/>
      <dgm:spPr/>
      <dgm:t>
        <a:bodyPr/>
        <a:lstStyle/>
        <a:p>
          <a:r>
            <a:rPr lang="en-US"/>
            <a:t>Models: Logistic Regression, Support Vector Machine and Random Forest</a:t>
          </a:r>
        </a:p>
      </dgm:t>
    </dgm:pt>
    <dgm:pt modelId="{8FAD67B1-3CD0-4348-82F3-D1C5E2BEF9F3}" type="parTrans" cxnId="{C0DE3DD9-E6C6-4CCA-B571-EB6E6E2E49B8}">
      <dgm:prSet/>
      <dgm:spPr/>
      <dgm:t>
        <a:bodyPr/>
        <a:lstStyle/>
        <a:p>
          <a:endParaRPr lang="en-US"/>
        </a:p>
      </dgm:t>
    </dgm:pt>
    <dgm:pt modelId="{2FCBC606-74FE-4280-82AE-B56FB9AE0907}" type="sibTrans" cxnId="{C0DE3DD9-E6C6-4CCA-B571-EB6E6E2E49B8}">
      <dgm:prSet/>
      <dgm:spPr/>
      <dgm:t>
        <a:bodyPr/>
        <a:lstStyle/>
        <a:p>
          <a:endParaRPr lang="en-US"/>
        </a:p>
      </dgm:t>
    </dgm:pt>
    <dgm:pt modelId="{736D141E-73DC-4BD7-B62A-427F65C21606}" type="pres">
      <dgm:prSet presAssocID="{BF69D490-3C1D-4C00-8282-5460F479EA64}" presName="root" presStyleCnt="0">
        <dgm:presLayoutVars>
          <dgm:dir/>
          <dgm:resizeHandles val="exact"/>
        </dgm:presLayoutVars>
      </dgm:prSet>
      <dgm:spPr/>
    </dgm:pt>
    <dgm:pt modelId="{8F44E032-FBA9-40D9-9C32-B03A60A5591E}" type="pres">
      <dgm:prSet presAssocID="{78FDDAA5-BB45-45FD-B895-1D5770B79A17}" presName="compNode" presStyleCnt="0"/>
      <dgm:spPr/>
    </dgm:pt>
    <dgm:pt modelId="{7E76655E-27FC-40C7-BA87-98991760518A}" type="pres">
      <dgm:prSet presAssocID="{78FDDAA5-BB45-45FD-B895-1D5770B79A17}" presName="bgRect" presStyleLbl="bgShp" presStyleIdx="0" presStyleCnt="2"/>
      <dgm:spPr/>
    </dgm:pt>
    <dgm:pt modelId="{66C092B5-5DD4-4AE6-9FC8-9117A9182071}" type="pres">
      <dgm:prSet presAssocID="{78FDDAA5-BB45-45FD-B895-1D5770B79A1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in head"/>
        </a:ext>
      </dgm:extLst>
    </dgm:pt>
    <dgm:pt modelId="{79A2F167-D880-4C32-8B8C-28A8C83BA6AF}" type="pres">
      <dgm:prSet presAssocID="{78FDDAA5-BB45-45FD-B895-1D5770B79A17}" presName="spaceRect" presStyleCnt="0"/>
      <dgm:spPr/>
    </dgm:pt>
    <dgm:pt modelId="{5A980440-121D-499D-A515-300570769877}" type="pres">
      <dgm:prSet presAssocID="{78FDDAA5-BB45-45FD-B895-1D5770B79A17}" presName="parTx" presStyleLbl="revTx" presStyleIdx="0" presStyleCnt="2">
        <dgm:presLayoutVars>
          <dgm:chMax val="0"/>
          <dgm:chPref val="0"/>
        </dgm:presLayoutVars>
      </dgm:prSet>
      <dgm:spPr/>
    </dgm:pt>
    <dgm:pt modelId="{2DA651A5-DFC5-4ABF-B829-6E548AA781C4}" type="pres">
      <dgm:prSet presAssocID="{64B2E86A-CCB0-4955-AD5F-51B3CFF35F83}" presName="sibTrans" presStyleCnt="0"/>
      <dgm:spPr/>
    </dgm:pt>
    <dgm:pt modelId="{AD8C31C4-2ECD-4261-B2F7-2821F5BBFF0A}" type="pres">
      <dgm:prSet presAssocID="{A884AE28-948C-4B1D-AAEF-9E908853C881}" presName="compNode" presStyleCnt="0"/>
      <dgm:spPr/>
    </dgm:pt>
    <dgm:pt modelId="{5D4CEF99-583E-406E-B7CC-07B79A3E29BF}" type="pres">
      <dgm:prSet presAssocID="{A884AE28-948C-4B1D-AAEF-9E908853C881}" presName="bgRect" presStyleLbl="bgShp" presStyleIdx="1" presStyleCnt="2"/>
      <dgm:spPr/>
    </dgm:pt>
    <dgm:pt modelId="{FADACC8F-5248-4776-AF79-0E69EBA51D97}" type="pres">
      <dgm:prSet presAssocID="{A884AE28-948C-4B1D-AAEF-9E908853C88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0C4BF38F-C8A7-4591-9B7F-DF60572D4EA0}" type="pres">
      <dgm:prSet presAssocID="{A884AE28-948C-4B1D-AAEF-9E908853C881}" presName="spaceRect" presStyleCnt="0"/>
      <dgm:spPr/>
    </dgm:pt>
    <dgm:pt modelId="{A8972D37-AAA9-4EFB-8163-1248BA37EA04}" type="pres">
      <dgm:prSet presAssocID="{A884AE28-948C-4B1D-AAEF-9E908853C881}" presName="parTx" presStyleLbl="revTx" presStyleIdx="1" presStyleCnt="2">
        <dgm:presLayoutVars>
          <dgm:chMax val="0"/>
          <dgm:chPref val="0"/>
        </dgm:presLayoutVars>
      </dgm:prSet>
      <dgm:spPr/>
    </dgm:pt>
  </dgm:ptLst>
  <dgm:cxnLst>
    <dgm:cxn modelId="{C88DA01A-3EAD-44DF-A350-685F673C5A29}" type="presOf" srcId="{78FDDAA5-BB45-45FD-B895-1D5770B79A17}" destId="{5A980440-121D-499D-A515-300570769877}" srcOrd="0" destOrd="0" presId="urn:microsoft.com/office/officeart/2018/2/layout/IconVerticalSolidList"/>
    <dgm:cxn modelId="{15B8332F-1909-4027-96B8-1A20514DA8F0}" type="presOf" srcId="{BF69D490-3C1D-4C00-8282-5460F479EA64}" destId="{736D141E-73DC-4BD7-B62A-427F65C21606}" srcOrd="0" destOrd="0" presId="urn:microsoft.com/office/officeart/2018/2/layout/IconVerticalSolidList"/>
    <dgm:cxn modelId="{DE41695E-666E-4A98-B983-F3ADCEF63F9A}" type="presOf" srcId="{A884AE28-948C-4B1D-AAEF-9E908853C881}" destId="{A8972D37-AAA9-4EFB-8163-1248BA37EA04}" srcOrd="0" destOrd="0" presId="urn:microsoft.com/office/officeart/2018/2/layout/IconVerticalSolidList"/>
    <dgm:cxn modelId="{088B75CA-1452-4B6C-84D3-778279E97F95}" srcId="{BF69D490-3C1D-4C00-8282-5460F479EA64}" destId="{78FDDAA5-BB45-45FD-B895-1D5770B79A17}" srcOrd="0" destOrd="0" parTransId="{237A136A-6F25-48F7-A7A0-17EE020C79EF}" sibTransId="{64B2E86A-CCB0-4955-AD5F-51B3CFF35F83}"/>
    <dgm:cxn modelId="{C0DE3DD9-E6C6-4CCA-B571-EB6E6E2E49B8}" srcId="{BF69D490-3C1D-4C00-8282-5460F479EA64}" destId="{A884AE28-948C-4B1D-AAEF-9E908853C881}" srcOrd="1" destOrd="0" parTransId="{8FAD67B1-3CD0-4348-82F3-D1C5E2BEF9F3}" sibTransId="{2FCBC606-74FE-4280-82AE-B56FB9AE0907}"/>
    <dgm:cxn modelId="{1EA9AD26-4D10-4C6F-B548-8E0540541D85}" type="presParOf" srcId="{736D141E-73DC-4BD7-B62A-427F65C21606}" destId="{8F44E032-FBA9-40D9-9C32-B03A60A5591E}" srcOrd="0" destOrd="0" presId="urn:microsoft.com/office/officeart/2018/2/layout/IconVerticalSolidList"/>
    <dgm:cxn modelId="{DDDFB395-69CF-40D2-928E-3747C001E207}" type="presParOf" srcId="{8F44E032-FBA9-40D9-9C32-B03A60A5591E}" destId="{7E76655E-27FC-40C7-BA87-98991760518A}" srcOrd="0" destOrd="0" presId="urn:microsoft.com/office/officeart/2018/2/layout/IconVerticalSolidList"/>
    <dgm:cxn modelId="{F654013B-3059-4592-A683-2CCFF5A30DAF}" type="presParOf" srcId="{8F44E032-FBA9-40D9-9C32-B03A60A5591E}" destId="{66C092B5-5DD4-4AE6-9FC8-9117A9182071}" srcOrd="1" destOrd="0" presId="urn:microsoft.com/office/officeart/2018/2/layout/IconVerticalSolidList"/>
    <dgm:cxn modelId="{18B3E91D-1A16-4D3D-B998-FF0F1147CA3C}" type="presParOf" srcId="{8F44E032-FBA9-40D9-9C32-B03A60A5591E}" destId="{79A2F167-D880-4C32-8B8C-28A8C83BA6AF}" srcOrd="2" destOrd="0" presId="urn:microsoft.com/office/officeart/2018/2/layout/IconVerticalSolidList"/>
    <dgm:cxn modelId="{D9A42D40-70D6-4D84-B6E7-29401FDAACC6}" type="presParOf" srcId="{8F44E032-FBA9-40D9-9C32-B03A60A5591E}" destId="{5A980440-121D-499D-A515-300570769877}" srcOrd="3" destOrd="0" presId="urn:microsoft.com/office/officeart/2018/2/layout/IconVerticalSolidList"/>
    <dgm:cxn modelId="{4930B575-5FB6-45D6-834B-CF46F91034DF}" type="presParOf" srcId="{736D141E-73DC-4BD7-B62A-427F65C21606}" destId="{2DA651A5-DFC5-4ABF-B829-6E548AA781C4}" srcOrd="1" destOrd="0" presId="urn:microsoft.com/office/officeart/2018/2/layout/IconVerticalSolidList"/>
    <dgm:cxn modelId="{F24F69D2-3309-4491-A39A-E010D5C777DA}" type="presParOf" srcId="{736D141E-73DC-4BD7-B62A-427F65C21606}" destId="{AD8C31C4-2ECD-4261-B2F7-2821F5BBFF0A}" srcOrd="2" destOrd="0" presId="urn:microsoft.com/office/officeart/2018/2/layout/IconVerticalSolidList"/>
    <dgm:cxn modelId="{E3564353-613A-41A9-AFCF-74222605AD0F}" type="presParOf" srcId="{AD8C31C4-2ECD-4261-B2F7-2821F5BBFF0A}" destId="{5D4CEF99-583E-406E-B7CC-07B79A3E29BF}" srcOrd="0" destOrd="0" presId="urn:microsoft.com/office/officeart/2018/2/layout/IconVerticalSolidList"/>
    <dgm:cxn modelId="{17D105E8-A89F-4130-B331-8273400B7079}" type="presParOf" srcId="{AD8C31C4-2ECD-4261-B2F7-2821F5BBFF0A}" destId="{FADACC8F-5248-4776-AF79-0E69EBA51D97}" srcOrd="1" destOrd="0" presId="urn:microsoft.com/office/officeart/2018/2/layout/IconVerticalSolidList"/>
    <dgm:cxn modelId="{1A85E6B5-DB0F-40E0-80EA-0740601FFB96}" type="presParOf" srcId="{AD8C31C4-2ECD-4261-B2F7-2821F5BBFF0A}" destId="{0C4BF38F-C8A7-4591-9B7F-DF60572D4EA0}" srcOrd="2" destOrd="0" presId="urn:microsoft.com/office/officeart/2018/2/layout/IconVerticalSolidList"/>
    <dgm:cxn modelId="{8BC8BEB2-8D8A-4498-AD0F-9082EC8D8353}" type="presParOf" srcId="{AD8C31C4-2ECD-4261-B2F7-2821F5BBFF0A}" destId="{A8972D37-AAA9-4EFB-8163-1248BA37EA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76655E-27FC-40C7-BA87-98991760518A}">
      <dsp:nvSpPr>
        <dsp:cNvPr id="0" name=""/>
        <dsp:cNvSpPr/>
      </dsp:nvSpPr>
      <dsp:spPr>
        <a:xfrm>
          <a:off x="0" y="908268"/>
          <a:ext cx="6245265" cy="167680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C092B5-5DD4-4AE6-9FC8-9117A9182071}">
      <dsp:nvSpPr>
        <dsp:cNvPr id="0" name=""/>
        <dsp:cNvSpPr/>
      </dsp:nvSpPr>
      <dsp:spPr>
        <a:xfrm>
          <a:off x="507233" y="1285549"/>
          <a:ext cx="922242" cy="922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980440-121D-499D-A515-300570769877}">
      <dsp:nvSpPr>
        <dsp:cNvPr id="0" name=""/>
        <dsp:cNvSpPr/>
      </dsp:nvSpPr>
      <dsp:spPr>
        <a:xfrm>
          <a:off x="1936708" y="908268"/>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1111250">
            <a:lnSpc>
              <a:spcPct val="90000"/>
            </a:lnSpc>
            <a:spcBef>
              <a:spcPct val="0"/>
            </a:spcBef>
            <a:spcAft>
              <a:spcPct val="35000"/>
            </a:spcAft>
            <a:buNone/>
          </a:pPr>
          <a:r>
            <a:rPr lang="en-US" sz="2500" kern="1200"/>
            <a:t>Build a model that can be used to predict those patients with Alzheimer disease</a:t>
          </a:r>
        </a:p>
      </dsp:txBody>
      <dsp:txXfrm>
        <a:off x="1936708" y="908268"/>
        <a:ext cx="4308556" cy="1676804"/>
      </dsp:txXfrm>
    </dsp:sp>
    <dsp:sp modelId="{5D4CEF99-583E-406E-B7CC-07B79A3E29BF}">
      <dsp:nvSpPr>
        <dsp:cNvPr id="0" name=""/>
        <dsp:cNvSpPr/>
      </dsp:nvSpPr>
      <dsp:spPr>
        <a:xfrm>
          <a:off x="0" y="3004274"/>
          <a:ext cx="6245265" cy="167680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DACC8F-5248-4776-AF79-0E69EBA51D97}">
      <dsp:nvSpPr>
        <dsp:cNvPr id="0" name=""/>
        <dsp:cNvSpPr/>
      </dsp:nvSpPr>
      <dsp:spPr>
        <a:xfrm>
          <a:off x="507233" y="3381554"/>
          <a:ext cx="922242" cy="922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972D37-AAA9-4EFB-8163-1248BA37EA04}">
      <dsp:nvSpPr>
        <dsp:cNvPr id="0" name=""/>
        <dsp:cNvSpPr/>
      </dsp:nvSpPr>
      <dsp:spPr>
        <a:xfrm>
          <a:off x="1936708" y="3004274"/>
          <a:ext cx="4308556" cy="16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62" tIns="177462" rIns="177462" bIns="177462" numCol="1" spcCol="1270" anchor="ctr" anchorCtr="0">
          <a:noAutofit/>
        </a:bodyPr>
        <a:lstStyle/>
        <a:p>
          <a:pPr marL="0" lvl="0" indent="0" algn="l" defTabSz="1111250">
            <a:lnSpc>
              <a:spcPct val="90000"/>
            </a:lnSpc>
            <a:spcBef>
              <a:spcPct val="0"/>
            </a:spcBef>
            <a:spcAft>
              <a:spcPct val="35000"/>
            </a:spcAft>
            <a:buNone/>
          </a:pPr>
          <a:r>
            <a:rPr lang="en-US" sz="2500" kern="1200"/>
            <a:t>Models: Logistic Regression, Support Vector Machine and Random Forest</a:t>
          </a:r>
        </a:p>
      </dsp:txBody>
      <dsp:txXfrm>
        <a:off x="1936708" y="3004274"/>
        <a:ext cx="4308556" cy="167680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316A1-3F5E-45F0-94A0-04BC14E6C565}" type="datetimeFigureOut">
              <a:rPr lang="en-GB" smtClean="0"/>
              <a:t>22/09/2021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D62E8-3792-4FD8-844D-0352008AABF2}" type="slidenum">
              <a:rPr lang="en-GB" smtClean="0"/>
              <a:t>‹#›</a:t>
            </a:fld>
            <a:endParaRPr lang="en-GB"/>
          </a:p>
        </p:txBody>
      </p:sp>
    </p:spTree>
    <p:extLst>
      <p:ext uri="{BB962C8B-B14F-4D97-AF65-F5344CB8AC3E}">
        <p14:creationId xmlns:p14="http://schemas.microsoft.com/office/powerpoint/2010/main" val="3493436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Alzheimer disease comes under the disorder dementia and makes up to 60-70% of dementia cases.</a:t>
            </a:r>
          </a:p>
          <a:p>
            <a:r>
              <a:rPr lang="en-US" sz="1200" dirty="0"/>
              <a:t>Alzheimer disease is a neurodegenerative disorder</a:t>
            </a:r>
          </a:p>
          <a:p>
            <a:r>
              <a:rPr lang="en-US" sz="1200" dirty="0"/>
              <a:t>The most common symptom is memory loss which worsens over time</a:t>
            </a:r>
          </a:p>
          <a:p>
            <a:r>
              <a:rPr lang="en-US" sz="1200" dirty="0"/>
              <a:t>Other symptoms include; misplacing items, lack of judgement, mood swings, social withdrawal, repetitive questions, inability to complete complex task, loss of speech, incontinence and weight loss</a:t>
            </a:r>
          </a:p>
          <a:p>
            <a:r>
              <a:rPr lang="en-US" sz="1200" dirty="0"/>
              <a:t>In later stages people suffering from Alzheimer disease need full time care</a:t>
            </a:r>
          </a:p>
          <a:p>
            <a:endParaRPr lang="en-GB" sz="1200" dirty="0"/>
          </a:p>
          <a:p>
            <a:endParaRPr lang="en-GB" dirty="0"/>
          </a:p>
        </p:txBody>
      </p:sp>
      <p:sp>
        <p:nvSpPr>
          <p:cNvPr id="4" name="Slide Number Placeholder 3"/>
          <p:cNvSpPr>
            <a:spLocks noGrp="1"/>
          </p:cNvSpPr>
          <p:nvPr>
            <p:ph type="sldNum" sz="quarter" idx="5"/>
          </p:nvPr>
        </p:nvSpPr>
        <p:spPr/>
        <p:txBody>
          <a:bodyPr/>
          <a:lstStyle/>
          <a:p>
            <a:fld id="{025D62E8-3792-4FD8-844D-0352008AABF2}" type="slidenum">
              <a:rPr lang="en-GB" smtClean="0"/>
              <a:t>4</a:t>
            </a:fld>
            <a:endParaRPr lang="en-GB"/>
          </a:p>
        </p:txBody>
      </p:sp>
    </p:spTree>
    <p:extLst>
      <p:ext uri="{BB962C8B-B14F-4D97-AF65-F5344CB8AC3E}">
        <p14:creationId xmlns:p14="http://schemas.microsoft.com/office/powerpoint/2010/main" val="2556634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a:t>
            </a:r>
            <a:r>
              <a:rPr lang="en-US" dirty="0" err="1"/>
              <a:t>Etiv</a:t>
            </a:r>
            <a:r>
              <a:rPr lang="en-US" dirty="0"/>
              <a:t> the same. Minus </a:t>
            </a:r>
            <a:r>
              <a:rPr lang="en-US" dirty="0" err="1"/>
              <a:t>nBW</a:t>
            </a:r>
            <a:r>
              <a:rPr lang="en-US" dirty="0"/>
              <a:t>! -&gt; do this for the model</a:t>
            </a:r>
            <a:endParaRPr lang="en-GB" dirty="0"/>
          </a:p>
        </p:txBody>
      </p:sp>
      <p:sp>
        <p:nvSpPr>
          <p:cNvPr id="4" name="Slide Number Placeholder 3"/>
          <p:cNvSpPr>
            <a:spLocks noGrp="1"/>
          </p:cNvSpPr>
          <p:nvPr>
            <p:ph type="sldNum" sz="quarter" idx="5"/>
          </p:nvPr>
        </p:nvSpPr>
        <p:spPr/>
        <p:txBody>
          <a:bodyPr/>
          <a:lstStyle/>
          <a:p>
            <a:fld id="{025D62E8-3792-4FD8-844D-0352008AABF2}" type="slidenum">
              <a:rPr lang="en-GB" smtClean="0"/>
              <a:t>19</a:t>
            </a:fld>
            <a:endParaRPr lang="en-GB"/>
          </a:p>
        </p:txBody>
      </p:sp>
    </p:spTree>
    <p:extLst>
      <p:ext uri="{BB962C8B-B14F-4D97-AF65-F5344CB8AC3E}">
        <p14:creationId xmlns:p14="http://schemas.microsoft.com/office/powerpoint/2010/main" val="3223936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25D62E8-3792-4FD8-844D-0352008AABF2}" type="slidenum">
              <a:rPr lang="en-GB" smtClean="0"/>
              <a:t>25</a:t>
            </a:fld>
            <a:endParaRPr lang="en-GB"/>
          </a:p>
        </p:txBody>
      </p:sp>
    </p:spTree>
    <p:extLst>
      <p:ext uri="{BB962C8B-B14F-4D97-AF65-F5344CB8AC3E}">
        <p14:creationId xmlns:p14="http://schemas.microsoft.com/office/powerpoint/2010/main" val="346002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25D62E8-3792-4FD8-844D-0352008AABF2}" type="slidenum">
              <a:rPr lang="en-GB" smtClean="0"/>
              <a:t>26</a:t>
            </a:fld>
            <a:endParaRPr lang="en-GB"/>
          </a:p>
        </p:txBody>
      </p:sp>
    </p:spTree>
    <p:extLst>
      <p:ext uri="{BB962C8B-B14F-4D97-AF65-F5344CB8AC3E}">
        <p14:creationId xmlns:p14="http://schemas.microsoft.com/office/powerpoint/2010/main" val="3732474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25D62E8-3792-4FD8-844D-0352008AABF2}" type="slidenum">
              <a:rPr lang="en-GB" smtClean="0"/>
              <a:t>27</a:t>
            </a:fld>
            <a:endParaRPr lang="en-GB"/>
          </a:p>
        </p:txBody>
      </p:sp>
    </p:spTree>
    <p:extLst>
      <p:ext uri="{BB962C8B-B14F-4D97-AF65-F5344CB8AC3E}">
        <p14:creationId xmlns:p14="http://schemas.microsoft.com/office/powerpoint/2010/main" val="584875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25D62E8-3792-4FD8-844D-0352008AABF2}" type="slidenum">
              <a:rPr lang="en-GB" smtClean="0"/>
              <a:t>30</a:t>
            </a:fld>
            <a:endParaRPr lang="en-GB"/>
          </a:p>
        </p:txBody>
      </p:sp>
    </p:spTree>
    <p:extLst>
      <p:ext uri="{BB962C8B-B14F-4D97-AF65-F5344CB8AC3E}">
        <p14:creationId xmlns:p14="http://schemas.microsoft.com/office/powerpoint/2010/main" val="724378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25D62E8-3792-4FD8-844D-0352008AABF2}" type="slidenum">
              <a:rPr lang="en-GB" smtClean="0"/>
              <a:t>31</a:t>
            </a:fld>
            <a:endParaRPr lang="en-GB"/>
          </a:p>
        </p:txBody>
      </p:sp>
    </p:spTree>
    <p:extLst>
      <p:ext uri="{BB962C8B-B14F-4D97-AF65-F5344CB8AC3E}">
        <p14:creationId xmlns:p14="http://schemas.microsoft.com/office/powerpoint/2010/main" val="1093957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forest is a supervised learning algorithm. It is versatile, easy to use machine learning that provides most of the time good results without hyperparameter testing</a:t>
            </a:r>
          </a:p>
          <a:p>
            <a:r>
              <a:rPr lang="en-US" dirty="0"/>
              <a:t>A random forest is a set of decision tress that are randomly generated and the expected output is chosen by the forest majority vote</a:t>
            </a:r>
          </a:p>
          <a:p>
            <a:endParaRPr lang="en-GB" dirty="0"/>
          </a:p>
        </p:txBody>
      </p:sp>
      <p:sp>
        <p:nvSpPr>
          <p:cNvPr id="4" name="Slide Number Placeholder 3"/>
          <p:cNvSpPr>
            <a:spLocks noGrp="1"/>
          </p:cNvSpPr>
          <p:nvPr>
            <p:ph type="sldNum" sz="quarter" idx="5"/>
          </p:nvPr>
        </p:nvSpPr>
        <p:spPr/>
        <p:txBody>
          <a:bodyPr/>
          <a:lstStyle/>
          <a:p>
            <a:fld id="{025D62E8-3792-4FD8-844D-0352008AABF2}" type="slidenum">
              <a:rPr lang="en-GB" smtClean="0"/>
              <a:t>34</a:t>
            </a:fld>
            <a:endParaRPr lang="en-GB"/>
          </a:p>
        </p:txBody>
      </p:sp>
    </p:spTree>
    <p:extLst>
      <p:ext uri="{BB962C8B-B14F-4D97-AF65-F5344CB8AC3E}">
        <p14:creationId xmlns:p14="http://schemas.microsoft.com/office/powerpoint/2010/main" val="2242049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25D62E8-3792-4FD8-844D-0352008AABF2}" type="slidenum">
              <a:rPr lang="en-GB" smtClean="0"/>
              <a:t>35</a:t>
            </a:fld>
            <a:endParaRPr lang="en-GB"/>
          </a:p>
        </p:txBody>
      </p:sp>
    </p:spTree>
    <p:extLst>
      <p:ext uri="{BB962C8B-B14F-4D97-AF65-F5344CB8AC3E}">
        <p14:creationId xmlns:p14="http://schemas.microsoft.com/office/powerpoint/2010/main" val="1268856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25D62E8-3792-4FD8-844D-0352008AABF2}" type="slidenum">
              <a:rPr lang="en-GB" smtClean="0"/>
              <a:t>39</a:t>
            </a:fld>
            <a:endParaRPr lang="en-GB"/>
          </a:p>
        </p:txBody>
      </p:sp>
    </p:spTree>
    <p:extLst>
      <p:ext uri="{BB962C8B-B14F-4D97-AF65-F5344CB8AC3E}">
        <p14:creationId xmlns:p14="http://schemas.microsoft.com/office/powerpoint/2010/main" val="2069168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Around 850,000 people in the UK have dementia which represents 1 in 14 people in the </a:t>
            </a:r>
            <a:r>
              <a:rPr lang="en-US" dirty="0" err="1"/>
              <a:t>uk</a:t>
            </a:r>
            <a:r>
              <a:rPr lang="en-US" dirty="0"/>
              <a:t> (2019)</a:t>
            </a:r>
          </a:p>
          <a:p>
            <a:r>
              <a:rPr lang="en-US" dirty="0"/>
              <a:t>This is thought to increase to 1.5 million by 2040</a:t>
            </a:r>
          </a:p>
          <a:p>
            <a:r>
              <a:rPr lang="en-US" dirty="0"/>
              <a:t>Alzheimer disease is a form of dementia and makes up 60-70% of these cases</a:t>
            </a:r>
          </a:p>
          <a:p>
            <a:r>
              <a:rPr lang="en-US" dirty="0"/>
              <a:t>The estimated cost of dementia is £26.3 billion </a:t>
            </a:r>
          </a:p>
          <a:p>
            <a:r>
              <a:rPr lang="en-US" dirty="0" err="1"/>
              <a:t>Unforntunately</a:t>
            </a:r>
            <a:r>
              <a:rPr lang="en-US" dirty="0"/>
              <a:t> AD has no cure only medication to treat the symptoms</a:t>
            </a:r>
          </a:p>
          <a:p>
            <a:r>
              <a:rPr lang="en-US" dirty="0"/>
              <a:t>Therefore finding a cure or detecting AD not only could benefit the economy but also </a:t>
            </a:r>
            <a:r>
              <a:rPr lang="en-US" dirty="0" err="1"/>
              <a:t>releieve</a:t>
            </a:r>
            <a:r>
              <a:rPr lang="en-US" dirty="0"/>
              <a:t> burden to families</a:t>
            </a:r>
          </a:p>
          <a:p>
            <a:endParaRPr lang="en-US" dirty="0"/>
          </a:p>
          <a:p>
            <a:endParaRPr lang="en-GB" dirty="0"/>
          </a:p>
          <a:p>
            <a:endParaRPr lang="en-GB" dirty="0"/>
          </a:p>
        </p:txBody>
      </p:sp>
      <p:sp>
        <p:nvSpPr>
          <p:cNvPr id="4" name="Slide Number Placeholder 3"/>
          <p:cNvSpPr>
            <a:spLocks noGrp="1"/>
          </p:cNvSpPr>
          <p:nvPr>
            <p:ph type="sldNum" sz="quarter" idx="5"/>
          </p:nvPr>
        </p:nvSpPr>
        <p:spPr/>
        <p:txBody>
          <a:bodyPr/>
          <a:lstStyle/>
          <a:p>
            <a:fld id="{025D62E8-3792-4FD8-844D-0352008AABF2}" type="slidenum">
              <a:rPr lang="en-GB" smtClean="0"/>
              <a:t>5</a:t>
            </a:fld>
            <a:endParaRPr lang="en-GB"/>
          </a:p>
        </p:txBody>
      </p:sp>
    </p:spTree>
    <p:extLst>
      <p:ext uri="{BB962C8B-B14F-4D97-AF65-F5344CB8AC3E}">
        <p14:creationId xmlns:p14="http://schemas.microsoft.com/office/powerpoint/2010/main" val="3098767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25D62E8-3792-4FD8-844D-0352008AABF2}" type="slidenum">
              <a:rPr lang="en-GB" smtClean="0"/>
              <a:t>8</a:t>
            </a:fld>
            <a:endParaRPr lang="en-GB"/>
          </a:p>
        </p:txBody>
      </p:sp>
    </p:spTree>
    <p:extLst>
      <p:ext uri="{BB962C8B-B14F-4D97-AF65-F5344CB8AC3E}">
        <p14:creationId xmlns:p14="http://schemas.microsoft.com/office/powerpoint/2010/main" val="85762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of the papers currently in the field which I will compare my results to at the end of this presentation.</a:t>
            </a:r>
          </a:p>
          <a:p>
            <a:endParaRPr lang="en-GB" dirty="0"/>
          </a:p>
        </p:txBody>
      </p:sp>
      <p:sp>
        <p:nvSpPr>
          <p:cNvPr id="4" name="Slide Number Placeholder 3"/>
          <p:cNvSpPr>
            <a:spLocks noGrp="1"/>
          </p:cNvSpPr>
          <p:nvPr>
            <p:ph type="sldNum" sz="quarter" idx="5"/>
          </p:nvPr>
        </p:nvSpPr>
        <p:spPr/>
        <p:txBody>
          <a:bodyPr/>
          <a:lstStyle/>
          <a:p>
            <a:fld id="{025D62E8-3792-4FD8-844D-0352008AABF2}" type="slidenum">
              <a:rPr lang="en-GB" smtClean="0"/>
              <a:t>9</a:t>
            </a:fld>
            <a:endParaRPr lang="en-GB"/>
          </a:p>
        </p:txBody>
      </p:sp>
    </p:spTree>
    <p:extLst>
      <p:ext uri="{BB962C8B-B14F-4D97-AF65-F5344CB8AC3E}">
        <p14:creationId xmlns:p14="http://schemas.microsoft.com/office/powerpoint/2010/main" val="462239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dataset indicates that men are more likely to get Alzheimer disease than woman</a:t>
            </a:r>
          </a:p>
          <a:p>
            <a:r>
              <a:rPr lang="en-US" dirty="0"/>
              <a:t>However looking at longitudinal research this is not the case! Woman are more likely to get Alzheimer disease than men. Potentail limitation to the study. This could be because of the small amount of data to this study. Feeding the model the wrong data!</a:t>
            </a:r>
          </a:p>
          <a:p>
            <a:endParaRPr lang="en-GB" dirty="0"/>
          </a:p>
        </p:txBody>
      </p:sp>
      <p:sp>
        <p:nvSpPr>
          <p:cNvPr id="4" name="Slide Number Placeholder 3"/>
          <p:cNvSpPr>
            <a:spLocks noGrp="1"/>
          </p:cNvSpPr>
          <p:nvPr>
            <p:ph type="sldNum" sz="quarter" idx="5"/>
          </p:nvPr>
        </p:nvSpPr>
        <p:spPr/>
        <p:txBody>
          <a:bodyPr/>
          <a:lstStyle/>
          <a:p>
            <a:fld id="{025D62E8-3792-4FD8-844D-0352008AABF2}" type="slidenum">
              <a:rPr lang="en-GB" smtClean="0"/>
              <a:t>14</a:t>
            </a:fld>
            <a:endParaRPr lang="en-GB"/>
          </a:p>
        </p:txBody>
      </p:sp>
    </p:spTree>
    <p:extLst>
      <p:ext uri="{BB962C8B-B14F-4D97-AF65-F5344CB8AC3E}">
        <p14:creationId xmlns:p14="http://schemas.microsoft.com/office/powerpoint/2010/main" val="3960322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25D62E8-3792-4FD8-844D-0352008AABF2}" type="slidenum">
              <a:rPr lang="en-GB" smtClean="0"/>
              <a:t>15</a:t>
            </a:fld>
            <a:endParaRPr lang="en-GB"/>
          </a:p>
        </p:txBody>
      </p:sp>
    </p:spTree>
    <p:extLst>
      <p:ext uri="{BB962C8B-B14F-4D97-AF65-F5344CB8AC3E}">
        <p14:creationId xmlns:p14="http://schemas.microsoft.com/office/powerpoint/2010/main" val="614891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Frequency counts</a:t>
            </a:r>
            <a:endParaRPr lang="en-GB" dirty="0"/>
          </a:p>
        </p:txBody>
      </p:sp>
      <p:sp>
        <p:nvSpPr>
          <p:cNvPr id="4" name="Slide Number Placeholder 3"/>
          <p:cNvSpPr>
            <a:spLocks noGrp="1"/>
          </p:cNvSpPr>
          <p:nvPr>
            <p:ph type="sldNum" sz="quarter" idx="5"/>
          </p:nvPr>
        </p:nvSpPr>
        <p:spPr/>
        <p:txBody>
          <a:bodyPr/>
          <a:lstStyle/>
          <a:p>
            <a:fld id="{025D62E8-3792-4FD8-844D-0352008AABF2}" type="slidenum">
              <a:rPr lang="en-GB" smtClean="0"/>
              <a:t>16</a:t>
            </a:fld>
            <a:endParaRPr lang="en-GB"/>
          </a:p>
        </p:txBody>
      </p:sp>
    </p:spTree>
    <p:extLst>
      <p:ext uri="{BB962C8B-B14F-4D97-AF65-F5344CB8AC3E}">
        <p14:creationId xmlns:p14="http://schemas.microsoft.com/office/powerpoint/2010/main" val="715380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a:t>
            </a:r>
            <a:r>
              <a:rPr lang="en-US" dirty="0" err="1"/>
              <a:t>Etiv</a:t>
            </a:r>
            <a:r>
              <a:rPr lang="en-US" dirty="0"/>
              <a:t> the same. Minus </a:t>
            </a:r>
            <a:r>
              <a:rPr lang="en-US" dirty="0" err="1"/>
              <a:t>nBW</a:t>
            </a:r>
            <a:r>
              <a:rPr lang="en-US" dirty="0"/>
              <a:t>! -&gt; do this for the model</a:t>
            </a:r>
            <a:endParaRPr lang="en-GB" dirty="0"/>
          </a:p>
        </p:txBody>
      </p:sp>
      <p:sp>
        <p:nvSpPr>
          <p:cNvPr id="4" name="Slide Number Placeholder 3"/>
          <p:cNvSpPr>
            <a:spLocks noGrp="1"/>
          </p:cNvSpPr>
          <p:nvPr>
            <p:ph type="sldNum" sz="quarter" idx="5"/>
          </p:nvPr>
        </p:nvSpPr>
        <p:spPr/>
        <p:txBody>
          <a:bodyPr/>
          <a:lstStyle/>
          <a:p>
            <a:fld id="{025D62E8-3792-4FD8-844D-0352008AABF2}" type="slidenum">
              <a:rPr lang="en-GB" smtClean="0"/>
              <a:t>17</a:t>
            </a:fld>
            <a:endParaRPr lang="en-GB"/>
          </a:p>
        </p:txBody>
      </p:sp>
    </p:spTree>
    <p:extLst>
      <p:ext uri="{BB962C8B-B14F-4D97-AF65-F5344CB8AC3E}">
        <p14:creationId xmlns:p14="http://schemas.microsoft.com/office/powerpoint/2010/main" val="534535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a:t>
            </a:r>
            <a:r>
              <a:rPr lang="en-US" dirty="0" err="1"/>
              <a:t>Etiv</a:t>
            </a:r>
            <a:r>
              <a:rPr lang="en-US" dirty="0"/>
              <a:t> the same. Minus </a:t>
            </a:r>
            <a:r>
              <a:rPr lang="en-US" dirty="0" err="1"/>
              <a:t>nBW</a:t>
            </a:r>
            <a:r>
              <a:rPr lang="en-US" dirty="0"/>
              <a:t>! -&gt; do this for the model</a:t>
            </a:r>
            <a:endParaRPr lang="en-GB" dirty="0"/>
          </a:p>
        </p:txBody>
      </p:sp>
      <p:sp>
        <p:nvSpPr>
          <p:cNvPr id="4" name="Slide Number Placeholder 3"/>
          <p:cNvSpPr>
            <a:spLocks noGrp="1"/>
          </p:cNvSpPr>
          <p:nvPr>
            <p:ph type="sldNum" sz="quarter" idx="5"/>
          </p:nvPr>
        </p:nvSpPr>
        <p:spPr/>
        <p:txBody>
          <a:bodyPr/>
          <a:lstStyle/>
          <a:p>
            <a:fld id="{025D62E8-3792-4FD8-844D-0352008AABF2}" type="slidenum">
              <a:rPr lang="en-GB" smtClean="0"/>
              <a:t>18</a:t>
            </a:fld>
            <a:endParaRPr lang="en-GB"/>
          </a:p>
        </p:txBody>
      </p:sp>
    </p:spTree>
    <p:extLst>
      <p:ext uri="{BB962C8B-B14F-4D97-AF65-F5344CB8AC3E}">
        <p14:creationId xmlns:p14="http://schemas.microsoft.com/office/powerpoint/2010/main" val="2276399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A44F-C154-4E80-9577-1712E0AB5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560BFF-601F-41F7-A9B5-19E073FDC6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A69A8AB-F24C-446B-9434-4F9FBCADD5DD}"/>
              </a:ext>
            </a:extLst>
          </p:cNvPr>
          <p:cNvSpPr>
            <a:spLocks noGrp="1"/>
          </p:cNvSpPr>
          <p:nvPr>
            <p:ph type="dt" sz="half" idx="10"/>
          </p:nvPr>
        </p:nvSpPr>
        <p:spPr/>
        <p:txBody>
          <a:bodyPr/>
          <a:lstStyle/>
          <a:p>
            <a:fld id="{F1571960-56D1-47AB-8888-21FE31D107F3}" type="datetimeFigureOut">
              <a:rPr lang="en-GB" smtClean="0"/>
              <a:t>22/09/2021</a:t>
            </a:fld>
            <a:endParaRPr lang="en-GB"/>
          </a:p>
        </p:txBody>
      </p:sp>
      <p:sp>
        <p:nvSpPr>
          <p:cNvPr id="5" name="Footer Placeholder 4">
            <a:extLst>
              <a:ext uri="{FF2B5EF4-FFF2-40B4-BE49-F238E27FC236}">
                <a16:creationId xmlns:a16="http://schemas.microsoft.com/office/drawing/2014/main" id="{C3FAA839-AF19-4011-A82A-52B533F516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772BC7-3E9B-49C8-AF7D-9B2B1B19A66D}"/>
              </a:ext>
            </a:extLst>
          </p:cNvPr>
          <p:cNvSpPr>
            <a:spLocks noGrp="1"/>
          </p:cNvSpPr>
          <p:nvPr>
            <p:ph type="sldNum" sz="quarter" idx="12"/>
          </p:nvPr>
        </p:nvSpPr>
        <p:spPr/>
        <p:txBody>
          <a:bodyPr/>
          <a:lstStyle/>
          <a:p>
            <a:fld id="{20E79D7D-B21A-476B-8F4A-CE76E3C253F9}" type="slidenum">
              <a:rPr lang="en-GB" smtClean="0"/>
              <a:t>‹#›</a:t>
            </a:fld>
            <a:endParaRPr lang="en-GB"/>
          </a:p>
        </p:txBody>
      </p:sp>
    </p:spTree>
    <p:extLst>
      <p:ext uri="{BB962C8B-B14F-4D97-AF65-F5344CB8AC3E}">
        <p14:creationId xmlns:p14="http://schemas.microsoft.com/office/powerpoint/2010/main" val="2205984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BB10-3B16-4F64-9963-C8C260E9B2E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F1FC5C3-1961-486F-B1FF-0E4BBB90C5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2D2FA4-967D-49B0-A94C-663D5D5EBE07}"/>
              </a:ext>
            </a:extLst>
          </p:cNvPr>
          <p:cNvSpPr>
            <a:spLocks noGrp="1"/>
          </p:cNvSpPr>
          <p:nvPr>
            <p:ph type="dt" sz="half" idx="10"/>
          </p:nvPr>
        </p:nvSpPr>
        <p:spPr/>
        <p:txBody>
          <a:bodyPr/>
          <a:lstStyle/>
          <a:p>
            <a:fld id="{F1571960-56D1-47AB-8888-21FE31D107F3}" type="datetimeFigureOut">
              <a:rPr lang="en-GB" smtClean="0"/>
              <a:t>22/09/2021</a:t>
            </a:fld>
            <a:endParaRPr lang="en-GB"/>
          </a:p>
        </p:txBody>
      </p:sp>
      <p:sp>
        <p:nvSpPr>
          <p:cNvPr id="5" name="Footer Placeholder 4">
            <a:extLst>
              <a:ext uri="{FF2B5EF4-FFF2-40B4-BE49-F238E27FC236}">
                <a16:creationId xmlns:a16="http://schemas.microsoft.com/office/drawing/2014/main" id="{7CF62479-4DD4-488D-A999-916D69E98F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306967-5145-4E5B-AE0F-02A70FC60028}"/>
              </a:ext>
            </a:extLst>
          </p:cNvPr>
          <p:cNvSpPr>
            <a:spLocks noGrp="1"/>
          </p:cNvSpPr>
          <p:nvPr>
            <p:ph type="sldNum" sz="quarter" idx="12"/>
          </p:nvPr>
        </p:nvSpPr>
        <p:spPr/>
        <p:txBody>
          <a:bodyPr/>
          <a:lstStyle/>
          <a:p>
            <a:fld id="{20E79D7D-B21A-476B-8F4A-CE76E3C253F9}" type="slidenum">
              <a:rPr lang="en-GB" smtClean="0"/>
              <a:t>‹#›</a:t>
            </a:fld>
            <a:endParaRPr lang="en-GB"/>
          </a:p>
        </p:txBody>
      </p:sp>
    </p:spTree>
    <p:extLst>
      <p:ext uri="{BB962C8B-B14F-4D97-AF65-F5344CB8AC3E}">
        <p14:creationId xmlns:p14="http://schemas.microsoft.com/office/powerpoint/2010/main" val="73646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320CB6-1B2E-47C9-916C-9E63D6E8DD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966BB2-1402-4C1F-85C8-E6591751EA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B01991-E077-444C-98C4-7D92DE5B844D}"/>
              </a:ext>
            </a:extLst>
          </p:cNvPr>
          <p:cNvSpPr>
            <a:spLocks noGrp="1"/>
          </p:cNvSpPr>
          <p:nvPr>
            <p:ph type="dt" sz="half" idx="10"/>
          </p:nvPr>
        </p:nvSpPr>
        <p:spPr/>
        <p:txBody>
          <a:bodyPr/>
          <a:lstStyle/>
          <a:p>
            <a:fld id="{F1571960-56D1-47AB-8888-21FE31D107F3}" type="datetimeFigureOut">
              <a:rPr lang="en-GB" smtClean="0"/>
              <a:t>22/09/2021</a:t>
            </a:fld>
            <a:endParaRPr lang="en-GB"/>
          </a:p>
        </p:txBody>
      </p:sp>
      <p:sp>
        <p:nvSpPr>
          <p:cNvPr id="5" name="Footer Placeholder 4">
            <a:extLst>
              <a:ext uri="{FF2B5EF4-FFF2-40B4-BE49-F238E27FC236}">
                <a16:creationId xmlns:a16="http://schemas.microsoft.com/office/drawing/2014/main" id="{8BE41B78-D5E6-463B-ABB1-D53E07A0BD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738836-6500-4322-AE85-06E200321168}"/>
              </a:ext>
            </a:extLst>
          </p:cNvPr>
          <p:cNvSpPr>
            <a:spLocks noGrp="1"/>
          </p:cNvSpPr>
          <p:nvPr>
            <p:ph type="sldNum" sz="quarter" idx="12"/>
          </p:nvPr>
        </p:nvSpPr>
        <p:spPr/>
        <p:txBody>
          <a:bodyPr/>
          <a:lstStyle/>
          <a:p>
            <a:fld id="{20E79D7D-B21A-476B-8F4A-CE76E3C253F9}" type="slidenum">
              <a:rPr lang="en-GB" smtClean="0"/>
              <a:t>‹#›</a:t>
            </a:fld>
            <a:endParaRPr lang="en-GB"/>
          </a:p>
        </p:txBody>
      </p:sp>
    </p:spTree>
    <p:extLst>
      <p:ext uri="{BB962C8B-B14F-4D97-AF65-F5344CB8AC3E}">
        <p14:creationId xmlns:p14="http://schemas.microsoft.com/office/powerpoint/2010/main" val="395795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EF2BC-D5A7-4B3C-94D0-AA59EE18A6A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4EBE510-7D28-4374-A910-BD024783BB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6C9788-27D9-461A-9137-0D5A89B12773}"/>
              </a:ext>
            </a:extLst>
          </p:cNvPr>
          <p:cNvSpPr>
            <a:spLocks noGrp="1"/>
          </p:cNvSpPr>
          <p:nvPr>
            <p:ph type="dt" sz="half" idx="10"/>
          </p:nvPr>
        </p:nvSpPr>
        <p:spPr/>
        <p:txBody>
          <a:bodyPr/>
          <a:lstStyle/>
          <a:p>
            <a:fld id="{F1571960-56D1-47AB-8888-21FE31D107F3}" type="datetimeFigureOut">
              <a:rPr lang="en-GB" smtClean="0"/>
              <a:t>22/09/2021</a:t>
            </a:fld>
            <a:endParaRPr lang="en-GB"/>
          </a:p>
        </p:txBody>
      </p:sp>
      <p:sp>
        <p:nvSpPr>
          <p:cNvPr id="5" name="Footer Placeholder 4">
            <a:extLst>
              <a:ext uri="{FF2B5EF4-FFF2-40B4-BE49-F238E27FC236}">
                <a16:creationId xmlns:a16="http://schemas.microsoft.com/office/drawing/2014/main" id="{1BC21A2F-143C-4D6A-8E56-134CC09121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694FC1-899B-4DCF-A6E9-7E880310B996}"/>
              </a:ext>
            </a:extLst>
          </p:cNvPr>
          <p:cNvSpPr>
            <a:spLocks noGrp="1"/>
          </p:cNvSpPr>
          <p:nvPr>
            <p:ph type="sldNum" sz="quarter" idx="12"/>
          </p:nvPr>
        </p:nvSpPr>
        <p:spPr/>
        <p:txBody>
          <a:bodyPr/>
          <a:lstStyle/>
          <a:p>
            <a:fld id="{20E79D7D-B21A-476B-8F4A-CE76E3C253F9}" type="slidenum">
              <a:rPr lang="en-GB" smtClean="0"/>
              <a:t>‹#›</a:t>
            </a:fld>
            <a:endParaRPr lang="en-GB"/>
          </a:p>
        </p:txBody>
      </p:sp>
    </p:spTree>
    <p:extLst>
      <p:ext uri="{BB962C8B-B14F-4D97-AF65-F5344CB8AC3E}">
        <p14:creationId xmlns:p14="http://schemas.microsoft.com/office/powerpoint/2010/main" val="376538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D030-F3CC-4060-BEA8-87883120A2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30AD6F-F666-4328-A900-E5ACE4A076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E9399B-E824-4FC2-BA7C-04AB742EF271}"/>
              </a:ext>
            </a:extLst>
          </p:cNvPr>
          <p:cNvSpPr>
            <a:spLocks noGrp="1"/>
          </p:cNvSpPr>
          <p:nvPr>
            <p:ph type="dt" sz="half" idx="10"/>
          </p:nvPr>
        </p:nvSpPr>
        <p:spPr/>
        <p:txBody>
          <a:bodyPr/>
          <a:lstStyle/>
          <a:p>
            <a:fld id="{F1571960-56D1-47AB-8888-21FE31D107F3}" type="datetimeFigureOut">
              <a:rPr lang="en-GB" smtClean="0"/>
              <a:t>22/09/2021</a:t>
            </a:fld>
            <a:endParaRPr lang="en-GB"/>
          </a:p>
        </p:txBody>
      </p:sp>
      <p:sp>
        <p:nvSpPr>
          <p:cNvPr id="5" name="Footer Placeholder 4">
            <a:extLst>
              <a:ext uri="{FF2B5EF4-FFF2-40B4-BE49-F238E27FC236}">
                <a16:creationId xmlns:a16="http://schemas.microsoft.com/office/drawing/2014/main" id="{E26E7361-8B4E-48CF-90E8-88A9578DB8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048814-D7ED-418E-9329-4DAD996CDA5D}"/>
              </a:ext>
            </a:extLst>
          </p:cNvPr>
          <p:cNvSpPr>
            <a:spLocks noGrp="1"/>
          </p:cNvSpPr>
          <p:nvPr>
            <p:ph type="sldNum" sz="quarter" idx="12"/>
          </p:nvPr>
        </p:nvSpPr>
        <p:spPr/>
        <p:txBody>
          <a:bodyPr/>
          <a:lstStyle/>
          <a:p>
            <a:fld id="{20E79D7D-B21A-476B-8F4A-CE76E3C253F9}" type="slidenum">
              <a:rPr lang="en-GB" smtClean="0"/>
              <a:t>‹#›</a:t>
            </a:fld>
            <a:endParaRPr lang="en-GB"/>
          </a:p>
        </p:txBody>
      </p:sp>
    </p:spTree>
    <p:extLst>
      <p:ext uri="{BB962C8B-B14F-4D97-AF65-F5344CB8AC3E}">
        <p14:creationId xmlns:p14="http://schemas.microsoft.com/office/powerpoint/2010/main" val="217523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4661C-516F-40CE-A181-03F4801FF67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1BC55D7-B350-4E1E-884D-2EF19FB361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00A63D4-3C45-41AB-9050-B0B0C470B8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A46CBC5-4FBB-4381-8948-147CD4B51C02}"/>
              </a:ext>
            </a:extLst>
          </p:cNvPr>
          <p:cNvSpPr>
            <a:spLocks noGrp="1"/>
          </p:cNvSpPr>
          <p:nvPr>
            <p:ph type="dt" sz="half" idx="10"/>
          </p:nvPr>
        </p:nvSpPr>
        <p:spPr/>
        <p:txBody>
          <a:bodyPr/>
          <a:lstStyle/>
          <a:p>
            <a:fld id="{F1571960-56D1-47AB-8888-21FE31D107F3}" type="datetimeFigureOut">
              <a:rPr lang="en-GB" smtClean="0"/>
              <a:t>22/09/2021</a:t>
            </a:fld>
            <a:endParaRPr lang="en-GB"/>
          </a:p>
        </p:txBody>
      </p:sp>
      <p:sp>
        <p:nvSpPr>
          <p:cNvPr id="6" name="Footer Placeholder 5">
            <a:extLst>
              <a:ext uri="{FF2B5EF4-FFF2-40B4-BE49-F238E27FC236}">
                <a16:creationId xmlns:a16="http://schemas.microsoft.com/office/drawing/2014/main" id="{8F1B3B2D-2939-4239-8B24-8D3F2E4F69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6B2904-0F59-44B3-B0B0-0AEEF029B1D1}"/>
              </a:ext>
            </a:extLst>
          </p:cNvPr>
          <p:cNvSpPr>
            <a:spLocks noGrp="1"/>
          </p:cNvSpPr>
          <p:nvPr>
            <p:ph type="sldNum" sz="quarter" idx="12"/>
          </p:nvPr>
        </p:nvSpPr>
        <p:spPr/>
        <p:txBody>
          <a:bodyPr/>
          <a:lstStyle/>
          <a:p>
            <a:fld id="{20E79D7D-B21A-476B-8F4A-CE76E3C253F9}" type="slidenum">
              <a:rPr lang="en-GB" smtClean="0"/>
              <a:t>‹#›</a:t>
            </a:fld>
            <a:endParaRPr lang="en-GB"/>
          </a:p>
        </p:txBody>
      </p:sp>
    </p:spTree>
    <p:extLst>
      <p:ext uri="{BB962C8B-B14F-4D97-AF65-F5344CB8AC3E}">
        <p14:creationId xmlns:p14="http://schemas.microsoft.com/office/powerpoint/2010/main" val="358617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5F678-74FE-40C3-8D6F-F344F621CDA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6B60130-0E21-4BE2-B160-DD839A29F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E155D9-F61B-47A8-AC13-FECC47A9BB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621F659-00ED-421A-839F-F4A98AD87C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B84DC1-5A5E-469B-B94D-CD73C91A35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FCC5338-4C81-410B-8DFE-980E3B9A8145}"/>
              </a:ext>
            </a:extLst>
          </p:cNvPr>
          <p:cNvSpPr>
            <a:spLocks noGrp="1"/>
          </p:cNvSpPr>
          <p:nvPr>
            <p:ph type="dt" sz="half" idx="10"/>
          </p:nvPr>
        </p:nvSpPr>
        <p:spPr/>
        <p:txBody>
          <a:bodyPr/>
          <a:lstStyle/>
          <a:p>
            <a:fld id="{F1571960-56D1-47AB-8888-21FE31D107F3}" type="datetimeFigureOut">
              <a:rPr lang="en-GB" smtClean="0"/>
              <a:t>22/09/2021</a:t>
            </a:fld>
            <a:endParaRPr lang="en-GB"/>
          </a:p>
        </p:txBody>
      </p:sp>
      <p:sp>
        <p:nvSpPr>
          <p:cNvPr id="8" name="Footer Placeholder 7">
            <a:extLst>
              <a:ext uri="{FF2B5EF4-FFF2-40B4-BE49-F238E27FC236}">
                <a16:creationId xmlns:a16="http://schemas.microsoft.com/office/drawing/2014/main" id="{8B8D1F2B-5014-4DAC-96A3-D188410402B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C837589-8A09-4C3A-A79E-8FD83A55925D}"/>
              </a:ext>
            </a:extLst>
          </p:cNvPr>
          <p:cNvSpPr>
            <a:spLocks noGrp="1"/>
          </p:cNvSpPr>
          <p:nvPr>
            <p:ph type="sldNum" sz="quarter" idx="12"/>
          </p:nvPr>
        </p:nvSpPr>
        <p:spPr/>
        <p:txBody>
          <a:bodyPr/>
          <a:lstStyle/>
          <a:p>
            <a:fld id="{20E79D7D-B21A-476B-8F4A-CE76E3C253F9}" type="slidenum">
              <a:rPr lang="en-GB" smtClean="0"/>
              <a:t>‹#›</a:t>
            </a:fld>
            <a:endParaRPr lang="en-GB"/>
          </a:p>
        </p:txBody>
      </p:sp>
    </p:spTree>
    <p:extLst>
      <p:ext uri="{BB962C8B-B14F-4D97-AF65-F5344CB8AC3E}">
        <p14:creationId xmlns:p14="http://schemas.microsoft.com/office/powerpoint/2010/main" val="33939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E60E-E043-4996-A4FE-4023E2B4C74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FC7A83F-6C41-49DF-B19C-C2294CED13F7}"/>
              </a:ext>
            </a:extLst>
          </p:cNvPr>
          <p:cNvSpPr>
            <a:spLocks noGrp="1"/>
          </p:cNvSpPr>
          <p:nvPr>
            <p:ph type="dt" sz="half" idx="10"/>
          </p:nvPr>
        </p:nvSpPr>
        <p:spPr/>
        <p:txBody>
          <a:bodyPr/>
          <a:lstStyle/>
          <a:p>
            <a:fld id="{F1571960-56D1-47AB-8888-21FE31D107F3}" type="datetimeFigureOut">
              <a:rPr lang="en-GB" smtClean="0"/>
              <a:t>22/09/2021</a:t>
            </a:fld>
            <a:endParaRPr lang="en-GB"/>
          </a:p>
        </p:txBody>
      </p:sp>
      <p:sp>
        <p:nvSpPr>
          <p:cNvPr id="4" name="Footer Placeholder 3">
            <a:extLst>
              <a:ext uri="{FF2B5EF4-FFF2-40B4-BE49-F238E27FC236}">
                <a16:creationId xmlns:a16="http://schemas.microsoft.com/office/drawing/2014/main" id="{7B3BA224-96D4-4DA6-88CA-66600D29E36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714C212-F3A5-44C1-AEA4-501F4225F764}"/>
              </a:ext>
            </a:extLst>
          </p:cNvPr>
          <p:cNvSpPr>
            <a:spLocks noGrp="1"/>
          </p:cNvSpPr>
          <p:nvPr>
            <p:ph type="sldNum" sz="quarter" idx="12"/>
          </p:nvPr>
        </p:nvSpPr>
        <p:spPr/>
        <p:txBody>
          <a:bodyPr/>
          <a:lstStyle/>
          <a:p>
            <a:fld id="{20E79D7D-B21A-476B-8F4A-CE76E3C253F9}" type="slidenum">
              <a:rPr lang="en-GB" smtClean="0"/>
              <a:t>‹#›</a:t>
            </a:fld>
            <a:endParaRPr lang="en-GB"/>
          </a:p>
        </p:txBody>
      </p:sp>
    </p:spTree>
    <p:extLst>
      <p:ext uri="{BB962C8B-B14F-4D97-AF65-F5344CB8AC3E}">
        <p14:creationId xmlns:p14="http://schemas.microsoft.com/office/powerpoint/2010/main" val="314768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E377CF-7CEF-4825-935E-5353553A0229}"/>
              </a:ext>
            </a:extLst>
          </p:cNvPr>
          <p:cNvSpPr>
            <a:spLocks noGrp="1"/>
          </p:cNvSpPr>
          <p:nvPr>
            <p:ph type="dt" sz="half" idx="10"/>
          </p:nvPr>
        </p:nvSpPr>
        <p:spPr/>
        <p:txBody>
          <a:bodyPr/>
          <a:lstStyle/>
          <a:p>
            <a:fld id="{F1571960-56D1-47AB-8888-21FE31D107F3}" type="datetimeFigureOut">
              <a:rPr lang="en-GB" smtClean="0"/>
              <a:t>22/09/2021</a:t>
            </a:fld>
            <a:endParaRPr lang="en-GB"/>
          </a:p>
        </p:txBody>
      </p:sp>
      <p:sp>
        <p:nvSpPr>
          <p:cNvPr id="3" name="Footer Placeholder 2">
            <a:extLst>
              <a:ext uri="{FF2B5EF4-FFF2-40B4-BE49-F238E27FC236}">
                <a16:creationId xmlns:a16="http://schemas.microsoft.com/office/drawing/2014/main" id="{49A124A7-8D6E-4B9C-A821-8A940F2D1FB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6FEFE0A-9DC7-4C6A-80BD-F466F27B2DB5}"/>
              </a:ext>
            </a:extLst>
          </p:cNvPr>
          <p:cNvSpPr>
            <a:spLocks noGrp="1"/>
          </p:cNvSpPr>
          <p:nvPr>
            <p:ph type="sldNum" sz="quarter" idx="12"/>
          </p:nvPr>
        </p:nvSpPr>
        <p:spPr/>
        <p:txBody>
          <a:bodyPr/>
          <a:lstStyle/>
          <a:p>
            <a:fld id="{20E79D7D-B21A-476B-8F4A-CE76E3C253F9}" type="slidenum">
              <a:rPr lang="en-GB" smtClean="0"/>
              <a:t>‹#›</a:t>
            </a:fld>
            <a:endParaRPr lang="en-GB"/>
          </a:p>
        </p:txBody>
      </p:sp>
    </p:spTree>
    <p:extLst>
      <p:ext uri="{BB962C8B-B14F-4D97-AF65-F5344CB8AC3E}">
        <p14:creationId xmlns:p14="http://schemas.microsoft.com/office/powerpoint/2010/main" val="425571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89E00-22A2-4264-8016-07707D287A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55A4D-A4A2-4B9D-80F1-951C7C2F94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F3CCC4D-2995-4931-94E1-22D45B34A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97D233-5022-4762-9A2E-552BF1B6DF51}"/>
              </a:ext>
            </a:extLst>
          </p:cNvPr>
          <p:cNvSpPr>
            <a:spLocks noGrp="1"/>
          </p:cNvSpPr>
          <p:nvPr>
            <p:ph type="dt" sz="half" idx="10"/>
          </p:nvPr>
        </p:nvSpPr>
        <p:spPr/>
        <p:txBody>
          <a:bodyPr/>
          <a:lstStyle/>
          <a:p>
            <a:fld id="{F1571960-56D1-47AB-8888-21FE31D107F3}" type="datetimeFigureOut">
              <a:rPr lang="en-GB" smtClean="0"/>
              <a:t>22/09/2021</a:t>
            </a:fld>
            <a:endParaRPr lang="en-GB"/>
          </a:p>
        </p:txBody>
      </p:sp>
      <p:sp>
        <p:nvSpPr>
          <p:cNvPr id="6" name="Footer Placeholder 5">
            <a:extLst>
              <a:ext uri="{FF2B5EF4-FFF2-40B4-BE49-F238E27FC236}">
                <a16:creationId xmlns:a16="http://schemas.microsoft.com/office/drawing/2014/main" id="{F7F117A6-79B9-4C8C-8EB9-831863E4F6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E9AC3C-2205-4DDD-A707-F4554ACB503E}"/>
              </a:ext>
            </a:extLst>
          </p:cNvPr>
          <p:cNvSpPr>
            <a:spLocks noGrp="1"/>
          </p:cNvSpPr>
          <p:nvPr>
            <p:ph type="sldNum" sz="quarter" idx="12"/>
          </p:nvPr>
        </p:nvSpPr>
        <p:spPr/>
        <p:txBody>
          <a:bodyPr/>
          <a:lstStyle/>
          <a:p>
            <a:fld id="{20E79D7D-B21A-476B-8F4A-CE76E3C253F9}" type="slidenum">
              <a:rPr lang="en-GB" smtClean="0"/>
              <a:t>‹#›</a:t>
            </a:fld>
            <a:endParaRPr lang="en-GB"/>
          </a:p>
        </p:txBody>
      </p:sp>
    </p:spTree>
    <p:extLst>
      <p:ext uri="{BB962C8B-B14F-4D97-AF65-F5344CB8AC3E}">
        <p14:creationId xmlns:p14="http://schemas.microsoft.com/office/powerpoint/2010/main" val="219650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03C46-2362-466D-B14F-0B27FE4BB8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A04934-9D67-43EE-9AE7-E00EFF23AC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D1FC6BB-BF60-4E76-A140-519429E06D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5DEA4-EA08-4373-AADC-D22F58BA41AD}"/>
              </a:ext>
            </a:extLst>
          </p:cNvPr>
          <p:cNvSpPr>
            <a:spLocks noGrp="1"/>
          </p:cNvSpPr>
          <p:nvPr>
            <p:ph type="dt" sz="half" idx="10"/>
          </p:nvPr>
        </p:nvSpPr>
        <p:spPr/>
        <p:txBody>
          <a:bodyPr/>
          <a:lstStyle/>
          <a:p>
            <a:fld id="{F1571960-56D1-47AB-8888-21FE31D107F3}" type="datetimeFigureOut">
              <a:rPr lang="en-GB" smtClean="0"/>
              <a:t>22/09/2021</a:t>
            </a:fld>
            <a:endParaRPr lang="en-GB"/>
          </a:p>
        </p:txBody>
      </p:sp>
      <p:sp>
        <p:nvSpPr>
          <p:cNvPr id="6" name="Footer Placeholder 5">
            <a:extLst>
              <a:ext uri="{FF2B5EF4-FFF2-40B4-BE49-F238E27FC236}">
                <a16:creationId xmlns:a16="http://schemas.microsoft.com/office/drawing/2014/main" id="{7CD9AF2C-709B-4E39-B813-068310E4AA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23398CA-87EC-4B3B-B2FC-053FE7C91FB5}"/>
              </a:ext>
            </a:extLst>
          </p:cNvPr>
          <p:cNvSpPr>
            <a:spLocks noGrp="1"/>
          </p:cNvSpPr>
          <p:nvPr>
            <p:ph type="sldNum" sz="quarter" idx="12"/>
          </p:nvPr>
        </p:nvSpPr>
        <p:spPr/>
        <p:txBody>
          <a:bodyPr/>
          <a:lstStyle/>
          <a:p>
            <a:fld id="{20E79D7D-B21A-476B-8F4A-CE76E3C253F9}" type="slidenum">
              <a:rPr lang="en-GB" smtClean="0"/>
              <a:t>‹#›</a:t>
            </a:fld>
            <a:endParaRPr lang="en-GB"/>
          </a:p>
        </p:txBody>
      </p:sp>
    </p:spTree>
    <p:extLst>
      <p:ext uri="{BB962C8B-B14F-4D97-AF65-F5344CB8AC3E}">
        <p14:creationId xmlns:p14="http://schemas.microsoft.com/office/powerpoint/2010/main" val="3076353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0AE81B-2F34-42A9-A2D0-E5F142DA3D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3F97CA7-AA6C-4C3A-A200-465797CB3A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E8DE47-D3F9-4A39-9FA8-065B7C1D03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71960-56D1-47AB-8888-21FE31D107F3}" type="datetimeFigureOut">
              <a:rPr lang="en-GB" smtClean="0"/>
              <a:t>22/09/2021</a:t>
            </a:fld>
            <a:endParaRPr lang="en-GB"/>
          </a:p>
        </p:txBody>
      </p:sp>
      <p:sp>
        <p:nvSpPr>
          <p:cNvPr id="5" name="Footer Placeholder 4">
            <a:extLst>
              <a:ext uri="{FF2B5EF4-FFF2-40B4-BE49-F238E27FC236}">
                <a16:creationId xmlns:a16="http://schemas.microsoft.com/office/drawing/2014/main" id="{7A4C3EEB-7667-487A-9E01-98798E92C1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06E91F5-B2F8-4243-A33A-24109B50D5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79D7D-B21A-476B-8F4A-CE76E3C253F9}" type="slidenum">
              <a:rPr lang="en-GB" smtClean="0"/>
              <a:t>‹#›</a:t>
            </a:fld>
            <a:endParaRPr lang="en-GB"/>
          </a:p>
        </p:txBody>
      </p:sp>
    </p:spTree>
    <p:extLst>
      <p:ext uri="{BB962C8B-B14F-4D97-AF65-F5344CB8AC3E}">
        <p14:creationId xmlns:p14="http://schemas.microsoft.com/office/powerpoint/2010/main" val="3375666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26" Type="http://schemas.openxmlformats.org/officeDocument/2006/relationships/image" Target="../media/image24.sv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sv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s>
</file>

<file path=ppt/slides/_rels/slide5.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18" Type="http://schemas.openxmlformats.org/officeDocument/2006/relationships/image" Target="../media/image4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17" Type="http://schemas.openxmlformats.org/officeDocument/2006/relationships/image" Target="../media/image39.png"/><Relationship Id="rId2" Type="http://schemas.openxmlformats.org/officeDocument/2006/relationships/notesSlide" Target="../notesSlides/notesSlide2.xml"/><Relationship Id="rId16" Type="http://schemas.openxmlformats.org/officeDocument/2006/relationships/image" Target="../media/image38.svg"/><Relationship Id="rId1" Type="http://schemas.openxmlformats.org/officeDocument/2006/relationships/slideLayout" Target="../slideLayouts/slideLayout2.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svg"/></Relationships>
</file>

<file path=ppt/slides/_rels/slide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B39A1B-BC67-4D47-BEC8-5C93F2C7EE3D}"/>
              </a:ext>
            </a:extLst>
          </p:cNvPr>
          <p:cNvSpPr>
            <a:spLocks noGrp="1"/>
          </p:cNvSpPr>
          <p:nvPr>
            <p:ph type="ctrTitle"/>
          </p:nvPr>
        </p:nvSpPr>
        <p:spPr>
          <a:xfrm>
            <a:off x="4038600" y="1939159"/>
            <a:ext cx="7644627" cy="2751086"/>
          </a:xfrm>
        </p:spPr>
        <p:txBody>
          <a:bodyPr>
            <a:normAutofit/>
          </a:bodyPr>
          <a:lstStyle/>
          <a:p>
            <a:pPr algn="r"/>
            <a:r>
              <a:rPr lang="en-US" dirty="0"/>
              <a:t>Predicting which participants have Alzheimer disease</a:t>
            </a:r>
            <a:endParaRPr lang="en-GB" dirty="0"/>
          </a:p>
        </p:txBody>
      </p:sp>
      <p:sp>
        <p:nvSpPr>
          <p:cNvPr id="3" name="Subtitle 2">
            <a:extLst>
              <a:ext uri="{FF2B5EF4-FFF2-40B4-BE49-F238E27FC236}">
                <a16:creationId xmlns:a16="http://schemas.microsoft.com/office/drawing/2014/main" id="{90250BAE-AED4-465C-92AF-6E74ACE0DEE3}"/>
              </a:ext>
            </a:extLst>
          </p:cNvPr>
          <p:cNvSpPr>
            <a:spLocks noGrp="1"/>
          </p:cNvSpPr>
          <p:nvPr>
            <p:ph type="subTitle" idx="1"/>
          </p:nvPr>
        </p:nvSpPr>
        <p:spPr>
          <a:xfrm>
            <a:off x="4038600" y="4782320"/>
            <a:ext cx="7644627" cy="1329443"/>
          </a:xfrm>
        </p:spPr>
        <p:txBody>
          <a:bodyPr>
            <a:normAutofit/>
          </a:bodyPr>
          <a:lstStyle/>
          <a:p>
            <a:pPr algn="r"/>
            <a:r>
              <a:rPr lang="en-US" dirty="0"/>
              <a:t>A project by Lauren Dunn</a:t>
            </a:r>
            <a:endParaRPr lang="en-GB" dirty="0"/>
          </a:p>
        </p:txBody>
      </p:sp>
    </p:spTree>
    <p:extLst>
      <p:ext uri="{BB962C8B-B14F-4D97-AF65-F5344CB8AC3E}">
        <p14:creationId xmlns:p14="http://schemas.microsoft.com/office/powerpoint/2010/main" val="2880072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64B3B-71FC-4AC7-A7E2-12262C9D1EE6}"/>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Agenda</a:t>
            </a:r>
            <a:endParaRPr lang="en-GB"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C02B9D8-014E-4D0E-8B33-49B2411F679A}"/>
              </a:ext>
            </a:extLst>
          </p:cNvPr>
          <p:cNvSpPr>
            <a:spLocks noGrp="1"/>
          </p:cNvSpPr>
          <p:nvPr>
            <p:ph idx="1"/>
          </p:nvPr>
        </p:nvSpPr>
        <p:spPr>
          <a:xfrm>
            <a:off x="4447308" y="591344"/>
            <a:ext cx="6906491" cy="5585619"/>
          </a:xfrm>
        </p:spPr>
        <p:txBody>
          <a:bodyPr anchor="ctr">
            <a:normAutofit/>
          </a:bodyPr>
          <a:lstStyle/>
          <a:p>
            <a:r>
              <a:rPr lang="en-US" sz="2400" dirty="0"/>
              <a:t>Introduction to Alzheimer Disease</a:t>
            </a:r>
          </a:p>
          <a:p>
            <a:r>
              <a:rPr lang="en-US" sz="2400" dirty="0"/>
              <a:t>Why machine learning?</a:t>
            </a:r>
          </a:p>
          <a:p>
            <a:r>
              <a:rPr lang="en-US" sz="2400" dirty="0">
                <a:highlight>
                  <a:srgbClr val="00FFFF"/>
                </a:highlight>
              </a:rPr>
              <a:t>Introduction to Dataset</a:t>
            </a:r>
          </a:p>
          <a:p>
            <a:r>
              <a:rPr lang="en-US" sz="2400" dirty="0"/>
              <a:t>My approach</a:t>
            </a:r>
          </a:p>
          <a:p>
            <a:r>
              <a:rPr lang="en-US" sz="2400" dirty="0"/>
              <a:t>Models</a:t>
            </a:r>
          </a:p>
          <a:p>
            <a:pPr lvl="1"/>
            <a:r>
              <a:rPr lang="en-US" dirty="0"/>
              <a:t>Logistic Regression</a:t>
            </a:r>
          </a:p>
          <a:p>
            <a:pPr lvl="1"/>
            <a:r>
              <a:rPr lang="en-US" dirty="0"/>
              <a:t>Support Vector Machine</a:t>
            </a:r>
          </a:p>
          <a:p>
            <a:pPr lvl="1"/>
            <a:r>
              <a:rPr lang="en-US" dirty="0"/>
              <a:t>Random Forest</a:t>
            </a:r>
          </a:p>
          <a:p>
            <a:r>
              <a:rPr lang="en-GB" sz="2400" dirty="0"/>
              <a:t>Limitations of models</a:t>
            </a:r>
          </a:p>
          <a:p>
            <a:r>
              <a:rPr lang="en-GB" sz="2400" dirty="0"/>
              <a:t>Future direction</a:t>
            </a:r>
          </a:p>
        </p:txBody>
      </p:sp>
    </p:spTree>
    <p:extLst>
      <p:ext uri="{BB962C8B-B14F-4D97-AF65-F5344CB8AC3E}">
        <p14:creationId xmlns:p14="http://schemas.microsoft.com/office/powerpoint/2010/main" val="1767749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Top Corners One Rounded and One Snipped 6">
            <a:extLst>
              <a:ext uri="{FF2B5EF4-FFF2-40B4-BE49-F238E27FC236}">
                <a16:creationId xmlns:a16="http://schemas.microsoft.com/office/drawing/2014/main" id="{BAD984C8-B64D-46E1-B216-757B38A6FD58}"/>
              </a:ext>
            </a:extLst>
          </p:cNvPr>
          <p:cNvSpPr/>
          <p:nvPr/>
        </p:nvSpPr>
        <p:spPr>
          <a:xfrm>
            <a:off x="-822960" y="539062"/>
            <a:ext cx="8043861" cy="868749"/>
          </a:xfrm>
          <a:prstGeom prst="snipRound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FBA424A-9519-46BB-8256-0BFFD500FA25}"/>
              </a:ext>
            </a:extLst>
          </p:cNvPr>
          <p:cNvSpPr>
            <a:spLocks noGrp="1"/>
          </p:cNvSpPr>
          <p:nvPr>
            <p:ph type="title"/>
          </p:nvPr>
        </p:nvSpPr>
        <p:spPr/>
        <p:txBody>
          <a:bodyPr/>
          <a:lstStyle/>
          <a:p>
            <a:r>
              <a:rPr lang="en-US" dirty="0"/>
              <a:t>Dataset</a:t>
            </a:r>
            <a:endParaRPr lang="en-GB" dirty="0"/>
          </a:p>
        </p:txBody>
      </p:sp>
      <p:sp>
        <p:nvSpPr>
          <p:cNvPr id="3" name="Content Placeholder 2">
            <a:extLst>
              <a:ext uri="{FF2B5EF4-FFF2-40B4-BE49-F238E27FC236}">
                <a16:creationId xmlns:a16="http://schemas.microsoft.com/office/drawing/2014/main" id="{967A3CFE-D4DD-43F6-BD50-7C15CCCE9654}"/>
              </a:ext>
            </a:extLst>
          </p:cNvPr>
          <p:cNvSpPr>
            <a:spLocks noGrp="1"/>
          </p:cNvSpPr>
          <p:nvPr>
            <p:ph idx="1"/>
          </p:nvPr>
        </p:nvSpPr>
        <p:spPr>
          <a:xfrm>
            <a:off x="568959" y="1974056"/>
            <a:ext cx="10515600" cy="4351338"/>
          </a:xfrm>
        </p:spPr>
        <p:txBody>
          <a:bodyPr>
            <a:normAutofit/>
          </a:bodyPr>
          <a:lstStyle/>
          <a:p>
            <a:pPr marL="0" indent="0">
              <a:buNone/>
            </a:pPr>
            <a:r>
              <a:rPr lang="en-GB" dirty="0"/>
              <a:t>Data information</a:t>
            </a:r>
          </a:p>
          <a:p>
            <a:r>
              <a:rPr lang="en-US" dirty="0">
                <a:latin typeface="Inter"/>
              </a:rPr>
              <a:t>Data came from</a:t>
            </a:r>
            <a:r>
              <a:rPr lang="en-US" b="1" dirty="0">
                <a:latin typeface="Inter"/>
              </a:rPr>
              <a:t> OASIS </a:t>
            </a:r>
            <a:r>
              <a:rPr lang="en-US" dirty="0">
                <a:latin typeface="Inter"/>
              </a:rPr>
              <a:t>and also on Kaggle</a:t>
            </a:r>
            <a:endParaRPr lang="en-GB" dirty="0"/>
          </a:p>
          <a:p>
            <a:r>
              <a:rPr lang="en-GB" b="1" dirty="0"/>
              <a:t>150 </a:t>
            </a:r>
            <a:r>
              <a:rPr lang="en-GB" dirty="0"/>
              <a:t>people ranging from ages 60-96</a:t>
            </a:r>
          </a:p>
          <a:p>
            <a:r>
              <a:rPr lang="en-GB" dirty="0"/>
              <a:t>Each person was scanned at least twice over a period of more than a year</a:t>
            </a:r>
          </a:p>
          <a:p>
            <a:endParaRPr lang="en-GB" dirty="0"/>
          </a:p>
        </p:txBody>
      </p:sp>
      <p:pic>
        <p:nvPicPr>
          <p:cNvPr id="3074" name="Picture 2">
            <a:extLst>
              <a:ext uri="{FF2B5EF4-FFF2-40B4-BE49-F238E27FC236}">
                <a16:creationId xmlns:a16="http://schemas.microsoft.com/office/drawing/2014/main" id="{C4F9EAAA-7E02-4BCF-BA7F-15D7003C1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0901" y="1407811"/>
            <a:ext cx="3453627" cy="18923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4">
            <a:extLst>
              <a:ext uri="{FF2B5EF4-FFF2-40B4-BE49-F238E27FC236}">
                <a16:creationId xmlns:a16="http://schemas.microsoft.com/office/drawing/2014/main" id="{2235FA79-C8A5-4BF3-AC05-A93BED2C565B}"/>
              </a:ext>
            </a:extLst>
          </p:cNvPr>
          <p:cNvGraphicFramePr>
            <a:graphicFrameLocks noGrp="1"/>
          </p:cNvGraphicFramePr>
          <p:nvPr>
            <p:extLst>
              <p:ext uri="{D42A27DB-BD31-4B8C-83A1-F6EECF244321}">
                <p14:modId xmlns:p14="http://schemas.microsoft.com/office/powerpoint/2010/main" val="593938832"/>
              </p:ext>
            </p:extLst>
          </p:nvPr>
        </p:nvGraphicFramePr>
        <p:xfrm>
          <a:off x="838200" y="4865300"/>
          <a:ext cx="9753600" cy="1169778"/>
        </p:xfrm>
        <a:graphic>
          <a:graphicData uri="http://schemas.openxmlformats.org/drawingml/2006/table">
            <a:tbl>
              <a:tblPr firstRow="1" bandRow="1">
                <a:tableStyleId>{21E4AEA4-8DFA-4A89-87EB-49C32662AFE0}</a:tableStyleId>
              </a:tblPr>
              <a:tblGrid>
                <a:gridCol w="3251200">
                  <a:extLst>
                    <a:ext uri="{9D8B030D-6E8A-4147-A177-3AD203B41FA5}">
                      <a16:colId xmlns:a16="http://schemas.microsoft.com/office/drawing/2014/main" val="4163871900"/>
                    </a:ext>
                  </a:extLst>
                </a:gridCol>
                <a:gridCol w="3251200">
                  <a:extLst>
                    <a:ext uri="{9D8B030D-6E8A-4147-A177-3AD203B41FA5}">
                      <a16:colId xmlns:a16="http://schemas.microsoft.com/office/drawing/2014/main" val="2063958583"/>
                    </a:ext>
                  </a:extLst>
                </a:gridCol>
                <a:gridCol w="3251200">
                  <a:extLst>
                    <a:ext uri="{9D8B030D-6E8A-4147-A177-3AD203B41FA5}">
                      <a16:colId xmlns:a16="http://schemas.microsoft.com/office/drawing/2014/main" val="4015182880"/>
                    </a:ext>
                  </a:extLst>
                </a:gridCol>
              </a:tblGrid>
              <a:tr h="584889">
                <a:tc>
                  <a:txBody>
                    <a:bodyPr/>
                    <a:lstStyle/>
                    <a:p>
                      <a:r>
                        <a:rPr lang="en-US" dirty="0"/>
                        <a:t>Demented Patients</a:t>
                      </a:r>
                      <a:endParaRPr lang="en-GB" dirty="0"/>
                    </a:p>
                  </a:txBody>
                  <a:tcPr/>
                </a:tc>
                <a:tc>
                  <a:txBody>
                    <a:bodyPr/>
                    <a:lstStyle/>
                    <a:p>
                      <a:r>
                        <a:rPr lang="en-US" dirty="0"/>
                        <a:t>Non Demented Patients</a:t>
                      </a:r>
                      <a:endParaRPr lang="en-GB" dirty="0"/>
                    </a:p>
                  </a:txBody>
                  <a:tcPr/>
                </a:tc>
                <a:tc>
                  <a:txBody>
                    <a:bodyPr/>
                    <a:lstStyle/>
                    <a:p>
                      <a:r>
                        <a:rPr lang="en-US" dirty="0"/>
                        <a:t>Converted Patients</a:t>
                      </a:r>
                      <a:endParaRPr lang="en-GB" dirty="0"/>
                    </a:p>
                  </a:txBody>
                  <a:tcPr/>
                </a:tc>
                <a:extLst>
                  <a:ext uri="{0D108BD9-81ED-4DB2-BD59-A6C34878D82A}">
                    <a16:rowId xmlns:a16="http://schemas.microsoft.com/office/drawing/2014/main" val="4001568314"/>
                  </a:ext>
                </a:extLst>
              </a:tr>
              <a:tr h="584889">
                <a:tc>
                  <a:txBody>
                    <a:bodyPr/>
                    <a:lstStyle/>
                    <a:p>
                      <a:r>
                        <a:rPr lang="en-US" dirty="0"/>
                        <a:t>72</a:t>
                      </a:r>
                      <a:endParaRPr lang="en-GB" dirty="0"/>
                    </a:p>
                  </a:txBody>
                  <a:tcPr/>
                </a:tc>
                <a:tc>
                  <a:txBody>
                    <a:bodyPr/>
                    <a:lstStyle/>
                    <a:p>
                      <a:r>
                        <a:rPr lang="en-US" dirty="0"/>
                        <a:t>62</a:t>
                      </a:r>
                      <a:endParaRPr lang="en-GB" dirty="0"/>
                    </a:p>
                  </a:txBody>
                  <a:tcPr/>
                </a:tc>
                <a:tc>
                  <a:txBody>
                    <a:bodyPr/>
                    <a:lstStyle/>
                    <a:p>
                      <a:r>
                        <a:rPr lang="en-US" dirty="0"/>
                        <a:t>14</a:t>
                      </a:r>
                      <a:endParaRPr lang="en-GB" dirty="0"/>
                    </a:p>
                  </a:txBody>
                  <a:tcPr/>
                </a:tc>
                <a:extLst>
                  <a:ext uri="{0D108BD9-81ED-4DB2-BD59-A6C34878D82A}">
                    <a16:rowId xmlns:a16="http://schemas.microsoft.com/office/drawing/2014/main" val="940386969"/>
                  </a:ext>
                </a:extLst>
              </a:tr>
            </a:tbl>
          </a:graphicData>
        </a:graphic>
      </p:graphicFrame>
    </p:spTree>
    <p:extLst>
      <p:ext uri="{BB962C8B-B14F-4D97-AF65-F5344CB8AC3E}">
        <p14:creationId xmlns:p14="http://schemas.microsoft.com/office/powerpoint/2010/main" val="830580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0C64B8C-13A7-4B54-8FCB-4A0FBA7F8856}"/>
              </a:ext>
            </a:extLst>
          </p:cNvPr>
          <p:cNvSpPr>
            <a:spLocks noGrp="1"/>
          </p:cNvSpPr>
          <p:nvPr>
            <p:ph type="title"/>
          </p:nvPr>
        </p:nvSpPr>
        <p:spPr>
          <a:xfrm>
            <a:off x="479394" y="1070800"/>
            <a:ext cx="3939688" cy="5583126"/>
          </a:xfrm>
        </p:spPr>
        <p:txBody>
          <a:bodyPr>
            <a:normAutofit/>
          </a:bodyPr>
          <a:lstStyle/>
          <a:p>
            <a:pPr algn="r"/>
            <a:r>
              <a:rPr lang="en-US" sz="6800"/>
              <a:t>Problem statement</a:t>
            </a:r>
            <a:endParaRPr lang="en-GB" sz="680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8F6607A-46F8-4964-9416-8BE9FCED1948}"/>
              </a:ext>
            </a:extLst>
          </p:cNvPr>
          <p:cNvGraphicFramePr>
            <a:graphicFrameLocks noGrp="1"/>
          </p:cNvGraphicFramePr>
          <p:nvPr>
            <p:ph idx="1"/>
            <p:extLst>
              <p:ext uri="{D42A27DB-BD31-4B8C-83A1-F6EECF244321}">
                <p14:modId xmlns:p14="http://schemas.microsoft.com/office/powerpoint/2010/main" val="253862918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0508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9FBB-C05F-4A16-8AB1-57E7C3DE7477}"/>
              </a:ext>
            </a:extLst>
          </p:cNvPr>
          <p:cNvSpPr>
            <a:spLocks noGrp="1"/>
          </p:cNvSpPr>
          <p:nvPr>
            <p:ph type="ctrTitle"/>
          </p:nvPr>
        </p:nvSpPr>
        <p:spPr/>
        <p:txBody>
          <a:bodyPr/>
          <a:lstStyle/>
          <a:p>
            <a:r>
              <a:rPr lang="en-US" dirty="0"/>
              <a:t> Dataset Demographics</a:t>
            </a:r>
            <a:endParaRPr lang="en-GB" dirty="0"/>
          </a:p>
        </p:txBody>
      </p:sp>
    </p:spTree>
    <p:extLst>
      <p:ext uri="{BB962C8B-B14F-4D97-AF65-F5344CB8AC3E}">
        <p14:creationId xmlns:p14="http://schemas.microsoft.com/office/powerpoint/2010/main" val="2272767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49FC08-34A4-4128-9C8B-A533CE7CBBD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Alzheimer disease vs Gender</a:t>
            </a:r>
          </a:p>
        </p:txBody>
      </p:sp>
      <p:pic>
        <p:nvPicPr>
          <p:cNvPr id="15" name="Content Placeholder 14" descr="Chart, bar chart, waterfall chart&#10;&#10;Description automatically generated">
            <a:extLst>
              <a:ext uri="{FF2B5EF4-FFF2-40B4-BE49-F238E27FC236}">
                <a16:creationId xmlns:a16="http://schemas.microsoft.com/office/drawing/2014/main" id="{7593B625-D6AD-4419-A283-AE94FE7106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40403" y="411220"/>
            <a:ext cx="5245875" cy="5884077"/>
          </a:xfrm>
        </p:spPr>
      </p:pic>
    </p:spTree>
    <p:extLst>
      <p:ext uri="{BB962C8B-B14F-4D97-AF65-F5344CB8AC3E}">
        <p14:creationId xmlns:p14="http://schemas.microsoft.com/office/powerpoint/2010/main" val="205717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00DC-FC78-4549-BAE3-0A455253B5DF}"/>
              </a:ext>
            </a:extLst>
          </p:cNvPr>
          <p:cNvSpPr>
            <a:spLocks noGrp="1"/>
          </p:cNvSpPr>
          <p:nvPr>
            <p:ph type="title"/>
          </p:nvPr>
        </p:nvSpPr>
        <p:spPr>
          <a:xfrm>
            <a:off x="947057" y="2315845"/>
            <a:ext cx="4810760" cy="1325563"/>
          </a:xfrm>
        </p:spPr>
        <p:txBody>
          <a:bodyPr>
            <a:normAutofit fontScale="90000"/>
          </a:bodyPr>
          <a:lstStyle/>
          <a:p>
            <a:r>
              <a:rPr lang="en-US" dirty="0"/>
              <a:t>Male participants have a higher number of Alzheimer disease cases</a:t>
            </a:r>
            <a:endParaRPr lang="en-GB" dirty="0"/>
          </a:p>
        </p:txBody>
      </p:sp>
      <p:pic>
        <p:nvPicPr>
          <p:cNvPr id="6" name="Picture 5" descr="Chart, bar chart&#10;&#10;Description automatically generated">
            <a:extLst>
              <a:ext uri="{FF2B5EF4-FFF2-40B4-BE49-F238E27FC236}">
                <a16:creationId xmlns:a16="http://schemas.microsoft.com/office/drawing/2014/main" id="{232D33AD-BB45-4E25-B785-719A3A19D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9641" y="281940"/>
            <a:ext cx="4655302" cy="6090920"/>
          </a:xfrm>
          <a:prstGeom prst="rect">
            <a:avLst/>
          </a:prstGeom>
        </p:spPr>
      </p:pic>
    </p:spTree>
    <p:extLst>
      <p:ext uri="{BB962C8B-B14F-4D97-AF65-F5344CB8AC3E}">
        <p14:creationId xmlns:p14="http://schemas.microsoft.com/office/powerpoint/2010/main" val="1645190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descr="Chart, waterfall chart&#10;&#10;Description automatically generated">
            <a:extLst>
              <a:ext uri="{FF2B5EF4-FFF2-40B4-BE49-F238E27FC236}">
                <a16:creationId xmlns:a16="http://schemas.microsoft.com/office/drawing/2014/main" id="{F6F20846-1E43-488E-9926-E70DD1A473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7732" y="238595"/>
            <a:ext cx="10515599" cy="6357916"/>
          </a:xfrm>
        </p:spPr>
      </p:pic>
      <p:sp>
        <p:nvSpPr>
          <p:cNvPr id="10" name="Rectangle 9">
            <a:extLst>
              <a:ext uri="{FF2B5EF4-FFF2-40B4-BE49-F238E27FC236}">
                <a16:creationId xmlns:a16="http://schemas.microsoft.com/office/drawing/2014/main" id="{5EB88675-04EB-449C-9C28-EB7041CC2D0D}"/>
              </a:ext>
            </a:extLst>
          </p:cNvPr>
          <p:cNvSpPr/>
          <p:nvPr/>
        </p:nvSpPr>
        <p:spPr>
          <a:xfrm>
            <a:off x="5766099" y="806824"/>
            <a:ext cx="1204856" cy="301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EFFF44F0-C895-4AC1-A6F5-073561E3FE3A}"/>
              </a:ext>
            </a:extLst>
          </p:cNvPr>
          <p:cNvSpPr txBox="1"/>
          <p:nvPr/>
        </p:nvSpPr>
        <p:spPr>
          <a:xfrm>
            <a:off x="4787152" y="6619405"/>
            <a:ext cx="4722607" cy="307777"/>
          </a:xfrm>
          <a:prstGeom prst="rect">
            <a:avLst/>
          </a:prstGeom>
          <a:noFill/>
        </p:spPr>
        <p:txBody>
          <a:bodyPr wrap="square" rtlCol="0">
            <a:spAutoFit/>
          </a:bodyPr>
          <a:lstStyle/>
          <a:p>
            <a:r>
              <a:rPr lang="en-US" sz="1400" dirty="0"/>
              <a:t>Mini Mental State Exam Scores</a:t>
            </a:r>
            <a:endParaRPr lang="en-GB" sz="1400" dirty="0"/>
          </a:p>
        </p:txBody>
      </p:sp>
      <p:sp>
        <p:nvSpPr>
          <p:cNvPr id="15" name="Rectangle 14">
            <a:extLst>
              <a:ext uri="{FF2B5EF4-FFF2-40B4-BE49-F238E27FC236}">
                <a16:creationId xmlns:a16="http://schemas.microsoft.com/office/drawing/2014/main" id="{A09A2CE0-D18B-4206-A84E-EAF1502D5208}"/>
              </a:ext>
            </a:extLst>
          </p:cNvPr>
          <p:cNvSpPr/>
          <p:nvPr/>
        </p:nvSpPr>
        <p:spPr>
          <a:xfrm>
            <a:off x="987732" y="1764254"/>
            <a:ext cx="507581" cy="4152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428C603A-3EBE-4C3D-BDAF-2FC869E36C1C}"/>
              </a:ext>
            </a:extLst>
          </p:cNvPr>
          <p:cNvSpPr txBox="1"/>
          <p:nvPr/>
        </p:nvSpPr>
        <p:spPr>
          <a:xfrm rot="16200000">
            <a:off x="-336260" y="2972704"/>
            <a:ext cx="2786231" cy="369332"/>
          </a:xfrm>
          <a:prstGeom prst="rect">
            <a:avLst/>
          </a:prstGeom>
          <a:noFill/>
        </p:spPr>
        <p:txBody>
          <a:bodyPr wrap="square" rtlCol="0">
            <a:spAutoFit/>
          </a:bodyPr>
          <a:lstStyle/>
          <a:p>
            <a:r>
              <a:rPr lang="en-US" dirty="0"/>
              <a:t>Frequency counts  </a:t>
            </a:r>
            <a:endParaRPr lang="en-GB" dirty="0"/>
          </a:p>
        </p:txBody>
      </p:sp>
    </p:spTree>
    <p:extLst>
      <p:ext uri="{BB962C8B-B14F-4D97-AF65-F5344CB8AC3E}">
        <p14:creationId xmlns:p14="http://schemas.microsoft.com/office/powerpoint/2010/main" val="3607991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834042-5327-422B-9595-39860913A8CB}"/>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MRI metrics and dementia</a:t>
            </a:r>
          </a:p>
        </p:txBody>
      </p:sp>
      <p:pic>
        <p:nvPicPr>
          <p:cNvPr id="7" name="Picture 6" descr="Chart, histogram&#10;&#10;Description automatically generated">
            <a:extLst>
              <a:ext uri="{FF2B5EF4-FFF2-40B4-BE49-F238E27FC236}">
                <a16:creationId xmlns:a16="http://schemas.microsoft.com/office/drawing/2014/main" id="{06310281-9E38-4621-8835-567191975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4792" y="1845426"/>
            <a:ext cx="9519363" cy="4450303"/>
          </a:xfrm>
          <a:prstGeom prst="rect">
            <a:avLst/>
          </a:prstGeom>
        </p:spPr>
      </p:pic>
    </p:spTree>
    <p:extLst>
      <p:ext uri="{BB962C8B-B14F-4D97-AF65-F5344CB8AC3E}">
        <p14:creationId xmlns:p14="http://schemas.microsoft.com/office/powerpoint/2010/main" val="2488859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834042-5327-422B-9595-39860913A8CB}"/>
              </a:ext>
            </a:extLst>
          </p:cNvPr>
          <p:cNvSpPr>
            <a:spLocks noGrp="1"/>
          </p:cNvSpPr>
          <p:nvPr>
            <p:ph type="title"/>
          </p:nvPr>
        </p:nvSpPr>
        <p:spPr>
          <a:xfrm>
            <a:off x="838200" y="184805"/>
            <a:ext cx="10515600" cy="1505883"/>
          </a:xfrm>
        </p:spPr>
        <p:txBody>
          <a:bodyPr vert="horz" lIns="91440" tIns="45720" rIns="91440" bIns="45720" rtlCol="0" anchor="ctr">
            <a:normAutofit fontScale="90000"/>
          </a:bodyPr>
          <a:lstStyle/>
          <a:p>
            <a:r>
              <a:rPr lang="en-US" sz="5400" dirty="0"/>
              <a:t>Alzheimer disease</a:t>
            </a:r>
            <a:r>
              <a:rPr lang="en-US" sz="5200" dirty="0"/>
              <a:t> patients tend to have a smaller brain volume </a:t>
            </a:r>
            <a:endParaRPr lang="en-US" sz="5200"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73E1D340-B4E2-4249-938A-F3F957F3E50E}"/>
              </a:ext>
            </a:extLst>
          </p:cNvPr>
          <p:cNvPicPr>
            <a:picLocks noChangeAspect="1"/>
          </p:cNvPicPr>
          <p:nvPr/>
        </p:nvPicPr>
        <p:blipFill>
          <a:blip r:embed="rId3"/>
          <a:stretch>
            <a:fillRect/>
          </a:stretch>
        </p:blipFill>
        <p:spPr>
          <a:xfrm>
            <a:off x="631071" y="1504950"/>
            <a:ext cx="10722729" cy="5168245"/>
          </a:xfrm>
          <a:prstGeom prst="rect">
            <a:avLst/>
          </a:prstGeom>
        </p:spPr>
      </p:pic>
      <p:sp>
        <p:nvSpPr>
          <p:cNvPr id="5" name="TextBox 4">
            <a:extLst>
              <a:ext uri="{FF2B5EF4-FFF2-40B4-BE49-F238E27FC236}">
                <a16:creationId xmlns:a16="http://schemas.microsoft.com/office/drawing/2014/main" id="{4CF65486-23C3-49D0-B2E6-5069E8E1C4EC}"/>
              </a:ext>
            </a:extLst>
          </p:cNvPr>
          <p:cNvSpPr txBox="1"/>
          <p:nvPr/>
        </p:nvSpPr>
        <p:spPr>
          <a:xfrm>
            <a:off x="9671169" y="4891385"/>
            <a:ext cx="1889760" cy="923330"/>
          </a:xfrm>
          <a:prstGeom prst="rect">
            <a:avLst/>
          </a:prstGeom>
          <a:noFill/>
        </p:spPr>
        <p:txBody>
          <a:bodyPr wrap="square" rtlCol="0">
            <a:spAutoFit/>
          </a:bodyPr>
          <a:lstStyle/>
          <a:p>
            <a:r>
              <a:rPr lang="en-US" dirty="0" err="1"/>
              <a:t>nWBV</a:t>
            </a:r>
            <a:r>
              <a:rPr lang="en-US" dirty="0"/>
              <a:t>:</a:t>
            </a:r>
          </a:p>
          <a:p>
            <a:r>
              <a:rPr lang="en-US" dirty="0" err="1"/>
              <a:t>Normalised</a:t>
            </a:r>
            <a:r>
              <a:rPr lang="en-US" dirty="0"/>
              <a:t> whole brain volume</a:t>
            </a:r>
            <a:endParaRPr lang="en-GB" dirty="0"/>
          </a:p>
        </p:txBody>
      </p:sp>
      <p:sp>
        <p:nvSpPr>
          <p:cNvPr id="9" name="TextBox 8">
            <a:extLst>
              <a:ext uri="{FF2B5EF4-FFF2-40B4-BE49-F238E27FC236}">
                <a16:creationId xmlns:a16="http://schemas.microsoft.com/office/drawing/2014/main" id="{9D3ABFDA-29A1-43BE-B912-3131C4AD57BC}"/>
              </a:ext>
            </a:extLst>
          </p:cNvPr>
          <p:cNvSpPr txBox="1"/>
          <p:nvPr/>
        </p:nvSpPr>
        <p:spPr>
          <a:xfrm>
            <a:off x="9671169" y="2338417"/>
            <a:ext cx="1889760" cy="1200329"/>
          </a:xfrm>
          <a:prstGeom prst="rect">
            <a:avLst/>
          </a:prstGeom>
          <a:noFill/>
        </p:spPr>
        <p:txBody>
          <a:bodyPr wrap="square" rtlCol="0">
            <a:spAutoFit/>
          </a:bodyPr>
          <a:lstStyle/>
          <a:p>
            <a:r>
              <a:rPr lang="en-US" dirty="0" err="1"/>
              <a:t>eTIV</a:t>
            </a:r>
            <a:r>
              <a:rPr lang="en-US" dirty="0"/>
              <a:t>:</a:t>
            </a:r>
          </a:p>
          <a:p>
            <a:r>
              <a:rPr lang="en-US" dirty="0"/>
              <a:t>estimated intracranial volume </a:t>
            </a:r>
            <a:endParaRPr lang="en-GB" dirty="0"/>
          </a:p>
        </p:txBody>
      </p:sp>
    </p:spTree>
    <p:extLst>
      <p:ext uri="{BB962C8B-B14F-4D97-AF65-F5344CB8AC3E}">
        <p14:creationId xmlns:p14="http://schemas.microsoft.com/office/powerpoint/2010/main" val="1149813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834042-5327-422B-9595-39860913A8CB}"/>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MRI metrics and dementia</a:t>
            </a:r>
          </a:p>
        </p:txBody>
      </p:sp>
      <p:pic>
        <p:nvPicPr>
          <p:cNvPr id="4" name="Picture 3" descr="Chart, histogram&#10;&#10;Description automatically generated">
            <a:extLst>
              <a:ext uri="{FF2B5EF4-FFF2-40B4-BE49-F238E27FC236}">
                <a16:creationId xmlns:a16="http://schemas.microsoft.com/office/drawing/2014/main" id="{B5C52917-E3E5-41CA-A6A7-5AB721C89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2432" y="1429526"/>
            <a:ext cx="10106446" cy="4723848"/>
          </a:xfrm>
          <a:prstGeom prst="rect">
            <a:avLst/>
          </a:prstGeom>
        </p:spPr>
      </p:pic>
    </p:spTree>
    <p:extLst>
      <p:ext uri="{BB962C8B-B14F-4D97-AF65-F5344CB8AC3E}">
        <p14:creationId xmlns:p14="http://schemas.microsoft.com/office/powerpoint/2010/main" val="338298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64B3B-71FC-4AC7-A7E2-12262C9D1EE6}"/>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Agenda</a:t>
            </a:r>
            <a:endParaRPr lang="en-GB"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C02B9D8-014E-4D0E-8B33-49B2411F679A}"/>
              </a:ext>
            </a:extLst>
          </p:cNvPr>
          <p:cNvSpPr>
            <a:spLocks noGrp="1"/>
          </p:cNvSpPr>
          <p:nvPr>
            <p:ph idx="1"/>
          </p:nvPr>
        </p:nvSpPr>
        <p:spPr>
          <a:xfrm>
            <a:off x="4447308" y="591344"/>
            <a:ext cx="6906491" cy="5585619"/>
          </a:xfrm>
        </p:spPr>
        <p:txBody>
          <a:bodyPr anchor="ctr">
            <a:normAutofit/>
          </a:bodyPr>
          <a:lstStyle/>
          <a:p>
            <a:r>
              <a:rPr lang="en-US" sz="2400" dirty="0"/>
              <a:t>Introduction to Alzheimer Disease</a:t>
            </a:r>
          </a:p>
          <a:p>
            <a:r>
              <a:rPr lang="en-US" sz="2400" dirty="0"/>
              <a:t>Why machine learning?</a:t>
            </a:r>
          </a:p>
          <a:p>
            <a:r>
              <a:rPr lang="en-US" sz="2400" dirty="0"/>
              <a:t>Introduction to Dataset</a:t>
            </a:r>
          </a:p>
          <a:p>
            <a:r>
              <a:rPr lang="en-US" sz="2400" dirty="0"/>
              <a:t>My approach</a:t>
            </a:r>
          </a:p>
          <a:p>
            <a:r>
              <a:rPr lang="en-US" sz="2400" dirty="0"/>
              <a:t>Models</a:t>
            </a:r>
          </a:p>
          <a:p>
            <a:pPr lvl="1"/>
            <a:r>
              <a:rPr lang="en-US" dirty="0"/>
              <a:t>Logistic Regression</a:t>
            </a:r>
          </a:p>
          <a:p>
            <a:pPr lvl="1"/>
            <a:r>
              <a:rPr lang="en-US" dirty="0"/>
              <a:t>Support Vector Machine</a:t>
            </a:r>
          </a:p>
          <a:p>
            <a:pPr lvl="1"/>
            <a:r>
              <a:rPr lang="en-US" dirty="0"/>
              <a:t>Random Forest</a:t>
            </a:r>
          </a:p>
          <a:p>
            <a:r>
              <a:rPr lang="en-GB" sz="2400" dirty="0"/>
              <a:t>Limitations of models</a:t>
            </a:r>
          </a:p>
          <a:p>
            <a:r>
              <a:rPr lang="en-GB" sz="2400" dirty="0"/>
              <a:t>Future direction</a:t>
            </a:r>
          </a:p>
          <a:p>
            <a:endParaRPr lang="en-GB" sz="2400" dirty="0"/>
          </a:p>
        </p:txBody>
      </p:sp>
    </p:spTree>
    <p:extLst>
      <p:ext uri="{BB962C8B-B14F-4D97-AF65-F5344CB8AC3E}">
        <p14:creationId xmlns:p14="http://schemas.microsoft.com/office/powerpoint/2010/main" val="78747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B7C5-F05F-4173-85A9-28F6BD96F478}"/>
              </a:ext>
            </a:extLst>
          </p:cNvPr>
          <p:cNvSpPr>
            <a:spLocks noGrp="1"/>
          </p:cNvSpPr>
          <p:nvPr>
            <p:ph type="title"/>
          </p:nvPr>
        </p:nvSpPr>
        <p:spPr/>
        <p:txBody>
          <a:bodyPr/>
          <a:lstStyle/>
          <a:p>
            <a:r>
              <a:rPr lang="en-US" dirty="0"/>
              <a:t>Alzheimer disease patients are more concentrated around 65-85 mark</a:t>
            </a:r>
            <a:endParaRPr lang="en-GB" dirty="0"/>
          </a:p>
        </p:txBody>
      </p:sp>
      <p:pic>
        <p:nvPicPr>
          <p:cNvPr id="9" name="Picture 8">
            <a:extLst>
              <a:ext uri="{FF2B5EF4-FFF2-40B4-BE49-F238E27FC236}">
                <a16:creationId xmlns:a16="http://schemas.microsoft.com/office/drawing/2014/main" id="{CE2B8C25-7E4B-4456-9B8C-757863391DE2}"/>
              </a:ext>
            </a:extLst>
          </p:cNvPr>
          <p:cNvPicPr>
            <a:picLocks noChangeAspect="1"/>
          </p:cNvPicPr>
          <p:nvPr/>
        </p:nvPicPr>
        <p:blipFill>
          <a:blip r:embed="rId2"/>
          <a:stretch>
            <a:fillRect/>
          </a:stretch>
        </p:blipFill>
        <p:spPr>
          <a:xfrm>
            <a:off x="838200" y="2531670"/>
            <a:ext cx="10618165" cy="2939247"/>
          </a:xfrm>
          <a:prstGeom prst="rect">
            <a:avLst/>
          </a:prstGeom>
        </p:spPr>
      </p:pic>
    </p:spTree>
    <p:extLst>
      <p:ext uri="{BB962C8B-B14F-4D97-AF65-F5344CB8AC3E}">
        <p14:creationId xmlns:p14="http://schemas.microsoft.com/office/powerpoint/2010/main" val="608043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58CA-D282-4421-BF93-8F1A14BEFAE7}"/>
              </a:ext>
            </a:extLst>
          </p:cNvPr>
          <p:cNvSpPr>
            <a:spLocks noGrp="1"/>
          </p:cNvSpPr>
          <p:nvPr>
            <p:ph type="title"/>
          </p:nvPr>
        </p:nvSpPr>
        <p:spPr/>
        <p:txBody>
          <a:bodyPr/>
          <a:lstStyle/>
          <a:p>
            <a:r>
              <a:rPr lang="en-US" dirty="0"/>
              <a:t>Alzheimer disease patients are less educated </a:t>
            </a:r>
            <a:endParaRPr lang="en-GB" dirty="0"/>
          </a:p>
        </p:txBody>
      </p:sp>
      <p:pic>
        <p:nvPicPr>
          <p:cNvPr id="5" name="Picture 4">
            <a:extLst>
              <a:ext uri="{FF2B5EF4-FFF2-40B4-BE49-F238E27FC236}">
                <a16:creationId xmlns:a16="http://schemas.microsoft.com/office/drawing/2014/main" id="{3801885C-99E3-44CC-BACF-181AB662D5A4}"/>
              </a:ext>
            </a:extLst>
          </p:cNvPr>
          <p:cNvPicPr>
            <a:picLocks noChangeAspect="1"/>
          </p:cNvPicPr>
          <p:nvPr/>
        </p:nvPicPr>
        <p:blipFill>
          <a:blip r:embed="rId2"/>
          <a:stretch>
            <a:fillRect/>
          </a:stretch>
        </p:blipFill>
        <p:spPr>
          <a:xfrm>
            <a:off x="562030" y="2352431"/>
            <a:ext cx="10791770" cy="3055304"/>
          </a:xfrm>
          <a:prstGeom prst="rect">
            <a:avLst/>
          </a:prstGeom>
        </p:spPr>
      </p:pic>
    </p:spTree>
    <p:extLst>
      <p:ext uri="{BB962C8B-B14F-4D97-AF65-F5344CB8AC3E}">
        <p14:creationId xmlns:p14="http://schemas.microsoft.com/office/powerpoint/2010/main" val="2878281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58CA-D282-4421-BF93-8F1A14BEFAE7}"/>
              </a:ext>
            </a:extLst>
          </p:cNvPr>
          <p:cNvSpPr>
            <a:spLocks noGrp="1"/>
          </p:cNvSpPr>
          <p:nvPr>
            <p:ph type="title"/>
          </p:nvPr>
        </p:nvSpPr>
        <p:spPr>
          <a:xfrm>
            <a:off x="970280" y="2254885"/>
            <a:ext cx="4455160" cy="1325563"/>
          </a:xfrm>
        </p:spPr>
        <p:txBody>
          <a:bodyPr>
            <a:normAutofit fontScale="90000"/>
          </a:bodyPr>
          <a:lstStyle/>
          <a:p>
            <a:r>
              <a:rPr lang="en-US" dirty="0"/>
              <a:t>Education level had a negative trend to Socioeconomic status</a:t>
            </a:r>
            <a:endParaRPr lang="en-GB" dirty="0"/>
          </a:p>
        </p:txBody>
      </p:sp>
      <p:pic>
        <p:nvPicPr>
          <p:cNvPr id="4" name="Picture 3" descr="Chart, scatter chart&#10;&#10;Description automatically generated">
            <a:extLst>
              <a:ext uri="{FF2B5EF4-FFF2-40B4-BE49-F238E27FC236}">
                <a16:creationId xmlns:a16="http://schemas.microsoft.com/office/drawing/2014/main" id="{997E2A77-E177-4687-98BE-847F76A64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3337" y="274320"/>
            <a:ext cx="5686209" cy="6116320"/>
          </a:xfrm>
          <a:prstGeom prst="rect">
            <a:avLst/>
          </a:prstGeom>
        </p:spPr>
      </p:pic>
    </p:spTree>
    <p:extLst>
      <p:ext uri="{BB962C8B-B14F-4D97-AF65-F5344CB8AC3E}">
        <p14:creationId xmlns:p14="http://schemas.microsoft.com/office/powerpoint/2010/main" val="2347508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A64AC-C141-4E5B-95D3-B77928B87F5B}"/>
              </a:ext>
            </a:extLst>
          </p:cNvPr>
          <p:cNvSpPr>
            <a:spLocks noGrp="1"/>
          </p:cNvSpPr>
          <p:nvPr>
            <p:ph type="title"/>
          </p:nvPr>
        </p:nvSpPr>
        <p:spPr/>
        <p:txBody>
          <a:bodyPr/>
          <a:lstStyle/>
          <a:p>
            <a:r>
              <a:rPr lang="en-US" dirty="0"/>
              <a:t>Results of exploring </a:t>
            </a:r>
            <a:endParaRPr lang="en-GB" dirty="0"/>
          </a:p>
        </p:txBody>
      </p:sp>
      <p:sp>
        <p:nvSpPr>
          <p:cNvPr id="3" name="Content Placeholder 2">
            <a:extLst>
              <a:ext uri="{FF2B5EF4-FFF2-40B4-BE49-F238E27FC236}">
                <a16:creationId xmlns:a16="http://schemas.microsoft.com/office/drawing/2014/main" id="{792FA1AE-047C-48F9-92A9-E95535F08C7C}"/>
              </a:ext>
            </a:extLst>
          </p:cNvPr>
          <p:cNvSpPr>
            <a:spLocks noGrp="1"/>
          </p:cNvSpPr>
          <p:nvPr>
            <p:ph idx="1"/>
          </p:nvPr>
        </p:nvSpPr>
        <p:spPr/>
        <p:txBody>
          <a:bodyPr/>
          <a:lstStyle/>
          <a:p>
            <a:pPr algn="l">
              <a:buFont typeface="+mj-lt"/>
              <a:buAutoNum type="arabicPeriod"/>
            </a:pPr>
            <a:r>
              <a:rPr lang="en-US" b="0" i="0" dirty="0">
                <a:effectLst/>
                <a:latin typeface="Inter"/>
              </a:rPr>
              <a:t>Men are more likely with demented, an Alzheimer's Disease, than Women.</a:t>
            </a:r>
          </a:p>
          <a:p>
            <a:pPr algn="l">
              <a:buFont typeface="+mj-lt"/>
              <a:buAutoNum type="arabicPeriod"/>
            </a:pPr>
            <a:r>
              <a:rPr lang="en-US" b="0" i="0" dirty="0">
                <a:effectLst/>
                <a:latin typeface="Inter"/>
              </a:rPr>
              <a:t>Demented patients were less educated in terms of years of education.</a:t>
            </a:r>
          </a:p>
          <a:p>
            <a:pPr algn="l">
              <a:buFont typeface="+mj-lt"/>
              <a:buAutoNum type="arabicPeriod"/>
            </a:pPr>
            <a:r>
              <a:rPr lang="en-US" b="0" i="0" dirty="0">
                <a:effectLst/>
                <a:latin typeface="Inter"/>
              </a:rPr>
              <a:t>Nondemented group has higher brain volume than Demented group.</a:t>
            </a:r>
          </a:p>
          <a:p>
            <a:pPr algn="l">
              <a:buFont typeface="+mj-lt"/>
              <a:buAutoNum type="arabicPeriod"/>
            </a:pPr>
            <a:r>
              <a:rPr lang="en-US" b="0" i="0" dirty="0">
                <a:effectLst/>
                <a:latin typeface="Inter"/>
              </a:rPr>
              <a:t>Higher concentration of 70-80 years old in Demented group than those in the nondemented patients.</a:t>
            </a:r>
          </a:p>
          <a:p>
            <a:pPr algn="l">
              <a:buFont typeface="+mj-lt"/>
              <a:buAutoNum type="arabicPeriod"/>
            </a:pPr>
            <a:r>
              <a:rPr lang="en-US" dirty="0">
                <a:latin typeface="Inter"/>
              </a:rPr>
              <a:t>Socioeconomic status has a negative trend with education level</a:t>
            </a:r>
            <a:endParaRPr lang="en-US" b="0" i="0" dirty="0">
              <a:effectLst/>
              <a:latin typeface="Inter"/>
            </a:endParaRPr>
          </a:p>
          <a:p>
            <a:endParaRPr lang="en-GB" dirty="0"/>
          </a:p>
        </p:txBody>
      </p:sp>
    </p:spTree>
    <p:extLst>
      <p:ext uri="{BB962C8B-B14F-4D97-AF65-F5344CB8AC3E}">
        <p14:creationId xmlns:p14="http://schemas.microsoft.com/office/powerpoint/2010/main" val="2741661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64B3B-71FC-4AC7-A7E2-12262C9D1EE6}"/>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Agenda</a:t>
            </a:r>
            <a:endParaRPr lang="en-GB"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C02B9D8-014E-4D0E-8B33-49B2411F679A}"/>
              </a:ext>
            </a:extLst>
          </p:cNvPr>
          <p:cNvSpPr>
            <a:spLocks noGrp="1"/>
          </p:cNvSpPr>
          <p:nvPr>
            <p:ph idx="1"/>
          </p:nvPr>
        </p:nvSpPr>
        <p:spPr>
          <a:xfrm>
            <a:off x="4447308" y="591344"/>
            <a:ext cx="6906491" cy="5585619"/>
          </a:xfrm>
        </p:spPr>
        <p:txBody>
          <a:bodyPr anchor="ctr">
            <a:normAutofit/>
          </a:bodyPr>
          <a:lstStyle/>
          <a:p>
            <a:r>
              <a:rPr lang="en-US" sz="2400" dirty="0"/>
              <a:t>Introduction to Alzheimer Disease</a:t>
            </a:r>
          </a:p>
          <a:p>
            <a:r>
              <a:rPr lang="en-US" sz="2400" dirty="0"/>
              <a:t>Why machine learning?</a:t>
            </a:r>
          </a:p>
          <a:p>
            <a:r>
              <a:rPr lang="en-US" sz="2400" dirty="0"/>
              <a:t>Introduction to Dataset</a:t>
            </a:r>
          </a:p>
          <a:p>
            <a:r>
              <a:rPr lang="en-US" sz="2400" dirty="0">
                <a:highlight>
                  <a:srgbClr val="00FFFF"/>
                </a:highlight>
              </a:rPr>
              <a:t>My approach</a:t>
            </a:r>
          </a:p>
          <a:p>
            <a:r>
              <a:rPr lang="en-US" sz="2400" dirty="0"/>
              <a:t>Models</a:t>
            </a:r>
          </a:p>
          <a:p>
            <a:pPr lvl="1"/>
            <a:r>
              <a:rPr lang="en-US" dirty="0"/>
              <a:t>Logistic Regression</a:t>
            </a:r>
          </a:p>
          <a:p>
            <a:pPr lvl="1"/>
            <a:r>
              <a:rPr lang="en-US" dirty="0"/>
              <a:t>Support Vector Machine</a:t>
            </a:r>
          </a:p>
          <a:p>
            <a:pPr lvl="1"/>
            <a:r>
              <a:rPr lang="en-US" dirty="0"/>
              <a:t>Random Forest</a:t>
            </a:r>
          </a:p>
          <a:p>
            <a:r>
              <a:rPr lang="en-GB" sz="2400" dirty="0"/>
              <a:t>Limitations of models</a:t>
            </a:r>
          </a:p>
          <a:p>
            <a:r>
              <a:rPr lang="en-GB" sz="2400" dirty="0"/>
              <a:t>Future direction</a:t>
            </a:r>
          </a:p>
        </p:txBody>
      </p:sp>
    </p:spTree>
    <p:extLst>
      <p:ext uri="{BB962C8B-B14F-4D97-AF65-F5344CB8AC3E}">
        <p14:creationId xmlns:p14="http://schemas.microsoft.com/office/powerpoint/2010/main" val="101082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One Rounded and One Snipped 3">
            <a:extLst>
              <a:ext uri="{FF2B5EF4-FFF2-40B4-BE49-F238E27FC236}">
                <a16:creationId xmlns:a16="http://schemas.microsoft.com/office/drawing/2014/main" id="{B2FCE874-8E82-4871-88A9-90ED547D7AF9}"/>
              </a:ext>
            </a:extLst>
          </p:cNvPr>
          <p:cNvSpPr/>
          <p:nvPr/>
        </p:nvSpPr>
        <p:spPr>
          <a:xfrm>
            <a:off x="-822960" y="539062"/>
            <a:ext cx="9265920" cy="868749"/>
          </a:xfrm>
          <a:prstGeom prst="snipRound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262D483-C5B8-4372-9785-CB1931FE0898}"/>
              </a:ext>
            </a:extLst>
          </p:cNvPr>
          <p:cNvSpPr>
            <a:spLocks noGrp="1"/>
          </p:cNvSpPr>
          <p:nvPr>
            <p:ph type="title"/>
          </p:nvPr>
        </p:nvSpPr>
        <p:spPr/>
        <p:txBody>
          <a:bodyPr/>
          <a:lstStyle/>
          <a:p>
            <a:r>
              <a:rPr lang="en-US" dirty="0"/>
              <a:t>Main takeaways from cleaning</a:t>
            </a:r>
            <a:endParaRPr lang="en-GB" dirty="0"/>
          </a:p>
        </p:txBody>
      </p:sp>
      <p:sp>
        <p:nvSpPr>
          <p:cNvPr id="3" name="Content Placeholder 2">
            <a:extLst>
              <a:ext uri="{FF2B5EF4-FFF2-40B4-BE49-F238E27FC236}">
                <a16:creationId xmlns:a16="http://schemas.microsoft.com/office/drawing/2014/main" id="{05EB1AB7-3F8E-41D3-9EB7-D36B9E56B1B3}"/>
              </a:ext>
            </a:extLst>
          </p:cNvPr>
          <p:cNvSpPr>
            <a:spLocks noGrp="1"/>
          </p:cNvSpPr>
          <p:nvPr>
            <p:ph idx="1"/>
          </p:nvPr>
        </p:nvSpPr>
        <p:spPr/>
        <p:txBody>
          <a:bodyPr>
            <a:normAutofit lnSpcReduction="10000"/>
          </a:bodyPr>
          <a:lstStyle/>
          <a:p>
            <a:r>
              <a:rPr lang="en-US" dirty="0"/>
              <a:t>Socioeconomic status had no values and was also found to be correlated with Education. This column was not used for final modelling</a:t>
            </a:r>
          </a:p>
          <a:p>
            <a:pPr marL="0" indent="0">
              <a:buNone/>
            </a:pPr>
            <a:endParaRPr lang="en-US" dirty="0"/>
          </a:p>
          <a:p>
            <a:r>
              <a:rPr lang="en-US" dirty="0"/>
              <a:t>Minus brain volume from 1</a:t>
            </a:r>
            <a:r>
              <a:rPr lang="en-US" baseline="30000" dirty="0"/>
              <a:t>st</a:t>
            </a:r>
            <a:r>
              <a:rPr lang="en-US" dirty="0"/>
              <a:t> visit to 2</a:t>
            </a:r>
            <a:r>
              <a:rPr lang="en-US" baseline="30000" dirty="0"/>
              <a:t>nd</a:t>
            </a:r>
            <a:r>
              <a:rPr lang="en-US" dirty="0"/>
              <a:t> visit</a:t>
            </a:r>
          </a:p>
          <a:p>
            <a:pPr marL="0" indent="0">
              <a:buNone/>
            </a:pPr>
            <a:endParaRPr lang="en-US" dirty="0"/>
          </a:p>
          <a:p>
            <a:r>
              <a:rPr lang="en-US" dirty="0"/>
              <a:t>Used data from 2</a:t>
            </a:r>
            <a:r>
              <a:rPr lang="en-US" baseline="30000" dirty="0"/>
              <a:t>nd</a:t>
            </a:r>
            <a:r>
              <a:rPr lang="en-US" dirty="0"/>
              <a:t> visit</a:t>
            </a:r>
          </a:p>
          <a:p>
            <a:pPr marL="0" indent="0">
              <a:buNone/>
            </a:pPr>
            <a:endParaRPr lang="en-US" dirty="0"/>
          </a:p>
          <a:p>
            <a:r>
              <a:rPr lang="en-US" dirty="0"/>
              <a:t>Change converted to demented as by the 2</a:t>
            </a:r>
            <a:r>
              <a:rPr lang="en-US" baseline="30000" dirty="0"/>
              <a:t>nd</a:t>
            </a:r>
            <a:r>
              <a:rPr lang="en-US" dirty="0"/>
              <a:t> visit they would be classified with Alzheimer disease</a:t>
            </a:r>
          </a:p>
          <a:p>
            <a:pPr marL="0" indent="0">
              <a:buNone/>
            </a:pPr>
            <a:endParaRPr lang="en-GB" dirty="0"/>
          </a:p>
        </p:txBody>
      </p:sp>
    </p:spTree>
    <p:extLst>
      <p:ext uri="{BB962C8B-B14F-4D97-AF65-F5344CB8AC3E}">
        <p14:creationId xmlns:p14="http://schemas.microsoft.com/office/powerpoint/2010/main" val="2968595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One Rounded and One Snipped 3">
            <a:extLst>
              <a:ext uri="{FF2B5EF4-FFF2-40B4-BE49-F238E27FC236}">
                <a16:creationId xmlns:a16="http://schemas.microsoft.com/office/drawing/2014/main" id="{4EBEC229-EB3D-4DE4-A70F-6EA4662D7904}"/>
              </a:ext>
            </a:extLst>
          </p:cNvPr>
          <p:cNvSpPr/>
          <p:nvPr/>
        </p:nvSpPr>
        <p:spPr>
          <a:xfrm>
            <a:off x="-822960" y="539062"/>
            <a:ext cx="8043861" cy="868749"/>
          </a:xfrm>
          <a:prstGeom prst="snipRound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0B6C53E-1753-4530-B6CD-2F435BF93389}"/>
              </a:ext>
            </a:extLst>
          </p:cNvPr>
          <p:cNvSpPr>
            <a:spLocks noGrp="1"/>
          </p:cNvSpPr>
          <p:nvPr>
            <p:ph type="title"/>
          </p:nvPr>
        </p:nvSpPr>
        <p:spPr/>
        <p:txBody>
          <a:bodyPr/>
          <a:lstStyle/>
          <a:p>
            <a:r>
              <a:rPr lang="en-US" dirty="0"/>
              <a:t>Predictors I’ve used</a:t>
            </a:r>
            <a:endParaRPr lang="en-GB" dirty="0"/>
          </a:p>
        </p:txBody>
      </p:sp>
      <p:sp>
        <p:nvSpPr>
          <p:cNvPr id="3" name="Content Placeholder 2">
            <a:extLst>
              <a:ext uri="{FF2B5EF4-FFF2-40B4-BE49-F238E27FC236}">
                <a16:creationId xmlns:a16="http://schemas.microsoft.com/office/drawing/2014/main" id="{FD5D9C2E-ECBC-4CB9-B134-D70A59C1D2CE}"/>
              </a:ext>
            </a:extLst>
          </p:cNvPr>
          <p:cNvSpPr>
            <a:spLocks noGrp="1"/>
          </p:cNvSpPr>
          <p:nvPr>
            <p:ph idx="1"/>
          </p:nvPr>
        </p:nvSpPr>
        <p:spPr/>
        <p:txBody>
          <a:bodyPr/>
          <a:lstStyle/>
          <a:p>
            <a:r>
              <a:rPr lang="en-US" dirty="0"/>
              <a:t>MRI metrics (2</a:t>
            </a:r>
            <a:r>
              <a:rPr lang="en-US" baseline="30000" dirty="0"/>
              <a:t>nd</a:t>
            </a:r>
            <a:r>
              <a:rPr lang="en-US" dirty="0"/>
              <a:t> visit – 1</a:t>
            </a:r>
            <a:r>
              <a:rPr lang="en-US" baseline="30000" dirty="0"/>
              <a:t>st</a:t>
            </a:r>
            <a:r>
              <a:rPr lang="en-US" dirty="0"/>
              <a:t> visit)</a:t>
            </a:r>
          </a:p>
          <a:p>
            <a:pPr lvl="1"/>
            <a:r>
              <a:rPr lang="en-US" dirty="0"/>
              <a:t>Total brain volume</a:t>
            </a:r>
          </a:p>
          <a:p>
            <a:pPr lvl="1"/>
            <a:r>
              <a:rPr lang="en-US" dirty="0"/>
              <a:t>Intracranial Volume</a:t>
            </a:r>
          </a:p>
          <a:p>
            <a:r>
              <a:rPr lang="en-US" dirty="0"/>
              <a:t>MMSE scores</a:t>
            </a:r>
          </a:p>
          <a:p>
            <a:r>
              <a:rPr lang="en-US" dirty="0"/>
              <a:t>Education Level</a:t>
            </a:r>
          </a:p>
          <a:p>
            <a:r>
              <a:rPr lang="en-US" dirty="0"/>
              <a:t>Gender</a:t>
            </a:r>
          </a:p>
          <a:p>
            <a:r>
              <a:rPr lang="en-US" dirty="0"/>
              <a:t>Age</a:t>
            </a:r>
          </a:p>
          <a:p>
            <a:r>
              <a:rPr lang="en-US" i="1" dirty="0"/>
              <a:t>Socioeconomic status used for random forest</a:t>
            </a:r>
          </a:p>
          <a:p>
            <a:pPr marL="0" indent="0">
              <a:buNone/>
            </a:pPr>
            <a:endParaRPr lang="en-US" dirty="0"/>
          </a:p>
          <a:p>
            <a:endParaRPr lang="en-GB" dirty="0"/>
          </a:p>
          <a:p>
            <a:pPr marL="457200" lvl="1" indent="0">
              <a:buNone/>
            </a:pPr>
            <a:endParaRPr lang="en-GB" dirty="0"/>
          </a:p>
        </p:txBody>
      </p:sp>
    </p:spTree>
    <p:extLst>
      <p:ext uri="{BB962C8B-B14F-4D97-AF65-F5344CB8AC3E}">
        <p14:creationId xmlns:p14="http://schemas.microsoft.com/office/powerpoint/2010/main" val="774347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One Rounded and One Snipped 3">
            <a:extLst>
              <a:ext uri="{FF2B5EF4-FFF2-40B4-BE49-F238E27FC236}">
                <a16:creationId xmlns:a16="http://schemas.microsoft.com/office/drawing/2014/main" id="{358C4522-A0F6-40F2-98BE-5F3E871750C1}"/>
              </a:ext>
            </a:extLst>
          </p:cNvPr>
          <p:cNvSpPr/>
          <p:nvPr/>
        </p:nvSpPr>
        <p:spPr>
          <a:xfrm>
            <a:off x="-822960" y="539062"/>
            <a:ext cx="8412480" cy="868749"/>
          </a:xfrm>
          <a:prstGeom prst="snipRound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6226164-6FA3-4C51-8AFA-6FEB4E0B9D5F}"/>
              </a:ext>
            </a:extLst>
          </p:cNvPr>
          <p:cNvSpPr>
            <a:spLocks noGrp="1"/>
          </p:cNvSpPr>
          <p:nvPr>
            <p:ph type="title"/>
          </p:nvPr>
        </p:nvSpPr>
        <p:spPr/>
        <p:txBody>
          <a:bodyPr/>
          <a:lstStyle/>
          <a:p>
            <a:r>
              <a:rPr lang="en-US" dirty="0"/>
              <a:t>Performance metrics chosen</a:t>
            </a:r>
            <a:endParaRPr lang="en-GB" dirty="0"/>
          </a:p>
        </p:txBody>
      </p:sp>
      <p:sp>
        <p:nvSpPr>
          <p:cNvPr id="3" name="Content Placeholder 2">
            <a:extLst>
              <a:ext uri="{FF2B5EF4-FFF2-40B4-BE49-F238E27FC236}">
                <a16:creationId xmlns:a16="http://schemas.microsoft.com/office/drawing/2014/main" id="{1911083C-CA3F-4E7D-993C-DC6B7A34EA79}"/>
              </a:ext>
            </a:extLst>
          </p:cNvPr>
          <p:cNvSpPr>
            <a:spLocks noGrp="1"/>
          </p:cNvSpPr>
          <p:nvPr>
            <p:ph idx="1"/>
          </p:nvPr>
        </p:nvSpPr>
        <p:spPr/>
        <p:txBody>
          <a:bodyPr>
            <a:normAutofit/>
          </a:bodyPr>
          <a:lstStyle/>
          <a:p>
            <a:r>
              <a:rPr lang="en-US" dirty="0"/>
              <a:t>It would be very bad is we didn’t detect patients who had Alzheimer disease and incorrectly labelled them as non-demented (False negatives)</a:t>
            </a:r>
          </a:p>
          <a:p>
            <a:endParaRPr lang="en-US" dirty="0"/>
          </a:p>
          <a:p>
            <a:r>
              <a:rPr lang="en-GB" dirty="0"/>
              <a:t>Therefore, recall main metric </a:t>
            </a:r>
          </a:p>
          <a:p>
            <a:endParaRPr lang="en-GB" dirty="0"/>
          </a:p>
          <a:p>
            <a:r>
              <a:rPr lang="en-GB" dirty="0"/>
              <a:t>Accuracy, precision and f1 scores also used as secondary metrics</a:t>
            </a:r>
          </a:p>
          <a:p>
            <a:endParaRPr lang="en-GB" dirty="0"/>
          </a:p>
        </p:txBody>
      </p:sp>
    </p:spTree>
    <p:extLst>
      <p:ext uri="{BB962C8B-B14F-4D97-AF65-F5344CB8AC3E}">
        <p14:creationId xmlns:p14="http://schemas.microsoft.com/office/powerpoint/2010/main" val="3472089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DAFE-9D5E-425B-B3FA-33C113AC1B25}"/>
              </a:ext>
            </a:extLst>
          </p:cNvPr>
          <p:cNvSpPr>
            <a:spLocks noGrp="1"/>
          </p:cNvSpPr>
          <p:nvPr>
            <p:ph type="title"/>
          </p:nvPr>
        </p:nvSpPr>
        <p:spPr/>
        <p:txBody>
          <a:bodyPr/>
          <a:lstStyle/>
          <a:p>
            <a:r>
              <a:rPr lang="en-US" dirty="0"/>
              <a:t>Definitions of performance metrics </a:t>
            </a:r>
            <a:endParaRPr lang="en-GB" dirty="0"/>
          </a:p>
        </p:txBody>
      </p:sp>
      <p:sp>
        <p:nvSpPr>
          <p:cNvPr id="3" name="Content Placeholder 2">
            <a:extLst>
              <a:ext uri="{FF2B5EF4-FFF2-40B4-BE49-F238E27FC236}">
                <a16:creationId xmlns:a16="http://schemas.microsoft.com/office/drawing/2014/main" id="{AF0E1FF9-2CFE-48E0-8C5B-F32A7557EF7B}"/>
              </a:ext>
            </a:extLst>
          </p:cNvPr>
          <p:cNvSpPr>
            <a:spLocks noGrp="1"/>
          </p:cNvSpPr>
          <p:nvPr>
            <p:ph idx="1"/>
          </p:nvPr>
        </p:nvSpPr>
        <p:spPr>
          <a:xfrm>
            <a:off x="838200" y="1943959"/>
            <a:ext cx="10515600" cy="4351338"/>
          </a:xfrm>
        </p:spPr>
        <p:txBody>
          <a:bodyPr/>
          <a:lstStyle/>
          <a:p>
            <a:r>
              <a:rPr lang="en-US" dirty="0"/>
              <a:t>Accuracy: How many Alzheimer disease patients out of all patients did we get right?</a:t>
            </a:r>
          </a:p>
          <a:p>
            <a:r>
              <a:rPr lang="en-US" dirty="0"/>
              <a:t>Precision: How many labelled Alzheimer disease patients actually have Alzheimer disease (This doesn’t matter so much)</a:t>
            </a:r>
          </a:p>
          <a:p>
            <a:r>
              <a:rPr lang="en-US" dirty="0"/>
              <a:t>Recall: Out of all people who have Alzheimer disease how many of those did we correctly predict (This is quite important no?)</a:t>
            </a:r>
          </a:p>
          <a:p>
            <a:r>
              <a:rPr lang="en-US" dirty="0"/>
              <a:t>F1 Score: harmonic mean between recall and precision</a:t>
            </a:r>
          </a:p>
        </p:txBody>
      </p:sp>
    </p:spTree>
    <p:extLst>
      <p:ext uri="{BB962C8B-B14F-4D97-AF65-F5344CB8AC3E}">
        <p14:creationId xmlns:p14="http://schemas.microsoft.com/office/powerpoint/2010/main" val="548890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64B3B-71FC-4AC7-A7E2-12262C9D1EE6}"/>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Agenda</a:t>
            </a:r>
            <a:endParaRPr lang="en-GB"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C02B9D8-014E-4D0E-8B33-49B2411F679A}"/>
              </a:ext>
            </a:extLst>
          </p:cNvPr>
          <p:cNvSpPr>
            <a:spLocks noGrp="1"/>
          </p:cNvSpPr>
          <p:nvPr>
            <p:ph idx="1"/>
          </p:nvPr>
        </p:nvSpPr>
        <p:spPr>
          <a:xfrm>
            <a:off x="4447308" y="591344"/>
            <a:ext cx="6906491" cy="5585619"/>
          </a:xfrm>
        </p:spPr>
        <p:txBody>
          <a:bodyPr anchor="ctr">
            <a:normAutofit/>
          </a:bodyPr>
          <a:lstStyle/>
          <a:p>
            <a:r>
              <a:rPr lang="en-US" sz="2400" dirty="0"/>
              <a:t>Introduction to Alzheimer Disease</a:t>
            </a:r>
          </a:p>
          <a:p>
            <a:r>
              <a:rPr lang="en-US" sz="2400" dirty="0"/>
              <a:t>Why machine learning?</a:t>
            </a:r>
          </a:p>
          <a:p>
            <a:r>
              <a:rPr lang="en-US" sz="2400" dirty="0"/>
              <a:t>Introduction to Dataset</a:t>
            </a:r>
          </a:p>
          <a:p>
            <a:r>
              <a:rPr lang="en-US" sz="2400" dirty="0"/>
              <a:t>My approach</a:t>
            </a:r>
          </a:p>
          <a:p>
            <a:r>
              <a:rPr lang="en-US" sz="2400" dirty="0">
                <a:highlight>
                  <a:srgbClr val="00FFFF"/>
                </a:highlight>
              </a:rPr>
              <a:t>Models</a:t>
            </a:r>
          </a:p>
          <a:p>
            <a:pPr lvl="1"/>
            <a:r>
              <a:rPr lang="en-US" dirty="0"/>
              <a:t>Logistic Regression</a:t>
            </a:r>
          </a:p>
          <a:p>
            <a:pPr lvl="1"/>
            <a:r>
              <a:rPr lang="en-US" dirty="0"/>
              <a:t>Support Vector Machine</a:t>
            </a:r>
          </a:p>
          <a:p>
            <a:pPr lvl="1"/>
            <a:r>
              <a:rPr lang="en-US" dirty="0"/>
              <a:t>Random Forest</a:t>
            </a:r>
          </a:p>
          <a:p>
            <a:r>
              <a:rPr lang="en-GB" sz="2400" dirty="0"/>
              <a:t>Limitations of models</a:t>
            </a:r>
          </a:p>
          <a:p>
            <a:r>
              <a:rPr lang="en-GB" sz="2400" dirty="0"/>
              <a:t>Future direction</a:t>
            </a:r>
          </a:p>
        </p:txBody>
      </p:sp>
    </p:spTree>
    <p:extLst>
      <p:ext uri="{BB962C8B-B14F-4D97-AF65-F5344CB8AC3E}">
        <p14:creationId xmlns:p14="http://schemas.microsoft.com/office/powerpoint/2010/main" val="281195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64B3B-71FC-4AC7-A7E2-12262C9D1EE6}"/>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Agenda</a:t>
            </a:r>
            <a:endParaRPr lang="en-GB"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C02B9D8-014E-4D0E-8B33-49B2411F679A}"/>
              </a:ext>
            </a:extLst>
          </p:cNvPr>
          <p:cNvSpPr>
            <a:spLocks noGrp="1"/>
          </p:cNvSpPr>
          <p:nvPr>
            <p:ph idx="1"/>
          </p:nvPr>
        </p:nvSpPr>
        <p:spPr>
          <a:xfrm>
            <a:off x="4447308" y="591344"/>
            <a:ext cx="6906491" cy="5585619"/>
          </a:xfrm>
        </p:spPr>
        <p:txBody>
          <a:bodyPr anchor="ctr">
            <a:normAutofit/>
          </a:bodyPr>
          <a:lstStyle/>
          <a:p>
            <a:r>
              <a:rPr lang="en-US" sz="2400" dirty="0">
                <a:highlight>
                  <a:srgbClr val="00FFFF"/>
                </a:highlight>
              </a:rPr>
              <a:t>Introduction to Alzheimer Disease</a:t>
            </a:r>
          </a:p>
          <a:p>
            <a:r>
              <a:rPr lang="en-US" sz="2400" dirty="0"/>
              <a:t>Why machine learning?</a:t>
            </a:r>
          </a:p>
          <a:p>
            <a:r>
              <a:rPr lang="en-US" sz="2400" dirty="0"/>
              <a:t>Introduction to Dataset</a:t>
            </a:r>
          </a:p>
          <a:p>
            <a:r>
              <a:rPr lang="en-US" sz="2400" dirty="0"/>
              <a:t>My approach</a:t>
            </a:r>
          </a:p>
          <a:p>
            <a:r>
              <a:rPr lang="en-US" sz="2400" dirty="0"/>
              <a:t>Models</a:t>
            </a:r>
          </a:p>
          <a:p>
            <a:pPr lvl="1"/>
            <a:r>
              <a:rPr lang="en-US" dirty="0"/>
              <a:t>Logistic Regression</a:t>
            </a:r>
          </a:p>
          <a:p>
            <a:pPr lvl="1"/>
            <a:r>
              <a:rPr lang="en-US" dirty="0"/>
              <a:t>Support Vector Machine</a:t>
            </a:r>
          </a:p>
          <a:p>
            <a:pPr lvl="1"/>
            <a:r>
              <a:rPr lang="en-US" dirty="0"/>
              <a:t>Random Forest</a:t>
            </a:r>
          </a:p>
          <a:p>
            <a:r>
              <a:rPr lang="en-GB" sz="2400" dirty="0"/>
              <a:t>Limitations of models</a:t>
            </a:r>
          </a:p>
          <a:p>
            <a:r>
              <a:rPr lang="en-GB" sz="2400" dirty="0"/>
              <a:t>Future direction</a:t>
            </a:r>
          </a:p>
        </p:txBody>
      </p:sp>
    </p:spTree>
    <p:extLst>
      <p:ext uri="{BB962C8B-B14F-4D97-AF65-F5344CB8AC3E}">
        <p14:creationId xmlns:p14="http://schemas.microsoft.com/office/powerpoint/2010/main" val="3300397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C6D3-4F21-4196-9ADB-3497EFA8FE2F}"/>
              </a:ext>
            </a:extLst>
          </p:cNvPr>
          <p:cNvSpPr>
            <a:spLocks noGrp="1"/>
          </p:cNvSpPr>
          <p:nvPr>
            <p:ph type="title"/>
          </p:nvPr>
        </p:nvSpPr>
        <p:spPr/>
        <p:txBody>
          <a:bodyPr/>
          <a:lstStyle/>
          <a:p>
            <a:r>
              <a:rPr lang="en-US" dirty="0"/>
              <a:t>Logistic Regression</a:t>
            </a:r>
            <a:endParaRPr lang="en-GB" dirty="0"/>
          </a:p>
        </p:txBody>
      </p:sp>
      <p:pic>
        <p:nvPicPr>
          <p:cNvPr id="5" name="Content Placeholder 4">
            <a:extLst>
              <a:ext uri="{FF2B5EF4-FFF2-40B4-BE49-F238E27FC236}">
                <a16:creationId xmlns:a16="http://schemas.microsoft.com/office/drawing/2014/main" id="{01022D8F-B7FD-40AF-AB72-B2487FF8D065}"/>
              </a:ext>
            </a:extLst>
          </p:cNvPr>
          <p:cNvPicPr>
            <a:picLocks noGrp="1" noChangeAspect="1"/>
          </p:cNvPicPr>
          <p:nvPr>
            <p:ph idx="1"/>
          </p:nvPr>
        </p:nvPicPr>
        <p:blipFill>
          <a:blip r:embed="rId3"/>
          <a:stretch>
            <a:fillRect/>
          </a:stretch>
        </p:blipFill>
        <p:spPr>
          <a:xfrm>
            <a:off x="6383487" y="2905125"/>
            <a:ext cx="2895600" cy="1047750"/>
          </a:xfrm>
        </p:spPr>
      </p:pic>
      <p:pic>
        <p:nvPicPr>
          <p:cNvPr id="7" name="Picture 6">
            <a:extLst>
              <a:ext uri="{FF2B5EF4-FFF2-40B4-BE49-F238E27FC236}">
                <a16:creationId xmlns:a16="http://schemas.microsoft.com/office/drawing/2014/main" id="{3DEEADF7-9E65-4D32-ADF4-679005FBBB1D}"/>
              </a:ext>
            </a:extLst>
          </p:cNvPr>
          <p:cNvPicPr>
            <a:picLocks noChangeAspect="1"/>
          </p:cNvPicPr>
          <p:nvPr/>
        </p:nvPicPr>
        <p:blipFill>
          <a:blip r:embed="rId4"/>
          <a:stretch>
            <a:fillRect/>
          </a:stretch>
        </p:blipFill>
        <p:spPr>
          <a:xfrm>
            <a:off x="802340" y="2905125"/>
            <a:ext cx="2771775" cy="1047750"/>
          </a:xfrm>
          <a:prstGeom prst="rect">
            <a:avLst/>
          </a:prstGeom>
        </p:spPr>
      </p:pic>
      <p:sp>
        <p:nvSpPr>
          <p:cNvPr id="8" name="TextBox 7">
            <a:extLst>
              <a:ext uri="{FF2B5EF4-FFF2-40B4-BE49-F238E27FC236}">
                <a16:creationId xmlns:a16="http://schemas.microsoft.com/office/drawing/2014/main" id="{DFD10467-D464-4D1D-975C-F143DB19BA2E}"/>
              </a:ext>
            </a:extLst>
          </p:cNvPr>
          <p:cNvSpPr txBox="1"/>
          <p:nvPr/>
        </p:nvSpPr>
        <p:spPr>
          <a:xfrm>
            <a:off x="1366221" y="1990165"/>
            <a:ext cx="2807746" cy="369332"/>
          </a:xfrm>
          <a:prstGeom prst="rect">
            <a:avLst/>
          </a:prstGeom>
          <a:noFill/>
        </p:spPr>
        <p:txBody>
          <a:bodyPr wrap="square" rtlCol="0">
            <a:spAutoFit/>
          </a:bodyPr>
          <a:lstStyle/>
          <a:p>
            <a:r>
              <a:rPr lang="en-US" dirty="0"/>
              <a:t>Train</a:t>
            </a:r>
            <a:endParaRPr lang="en-GB" dirty="0"/>
          </a:p>
        </p:txBody>
      </p:sp>
      <p:sp>
        <p:nvSpPr>
          <p:cNvPr id="9" name="TextBox 8">
            <a:extLst>
              <a:ext uri="{FF2B5EF4-FFF2-40B4-BE49-F238E27FC236}">
                <a16:creationId xmlns:a16="http://schemas.microsoft.com/office/drawing/2014/main" id="{349C12A3-9184-4056-B21B-774D772563DB}"/>
              </a:ext>
            </a:extLst>
          </p:cNvPr>
          <p:cNvSpPr txBox="1"/>
          <p:nvPr/>
        </p:nvSpPr>
        <p:spPr>
          <a:xfrm>
            <a:off x="7736541" y="1869583"/>
            <a:ext cx="2807746" cy="369332"/>
          </a:xfrm>
          <a:prstGeom prst="rect">
            <a:avLst/>
          </a:prstGeom>
          <a:noFill/>
        </p:spPr>
        <p:txBody>
          <a:bodyPr wrap="square" rtlCol="0">
            <a:spAutoFit/>
          </a:bodyPr>
          <a:lstStyle/>
          <a:p>
            <a:r>
              <a:rPr lang="en-US" dirty="0"/>
              <a:t>Test</a:t>
            </a:r>
            <a:endParaRPr lang="en-GB" dirty="0"/>
          </a:p>
        </p:txBody>
      </p:sp>
      <p:pic>
        <p:nvPicPr>
          <p:cNvPr id="11" name="Picture 10">
            <a:extLst>
              <a:ext uri="{FF2B5EF4-FFF2-40B4-BE49-F238E27FC236}">
                <a16:creationId xmlns:a16="http://schemas.microsoft.com/office/drawing/2014/main" id="{2A2451AB-C97D-45AA-9932-23238B72A7E7}"/>
              </a:ext>
            </a:extLst>
          </p:cNvPr>
          <p:cNvPicPr>
            <a:picLocks noChangeAspect="1"/>
          </p:cNvPicPr>
          <p:nvPr/>
        </p:nvPicPr>
        <p:blipFill>
          <a:blip r:embed="rId5"/>
          <a:stretch>
            <a:fillRect/>
          </a:stretch>
        </p:blipFill>
        <p:spPr>
          <a:xfrm>
            <a:off x="188482" y="4314907"/>
            <a:ext cx="5733951" cy="1602964"/>
          </a:xfrm>
          <a:prstGeom prst="rect">
            <a:avLst/>
          </a:prstGeom>
        </p:spPr>
      </p:pic>
      <p:pic>
        <p:nvPicPr>
          <p:cNvPr id="13" name="Picture 12">
            <a:extLst>
              <a:ext uri="{FF2B5EF4-FFF2-40B4-BE49-F238E27FC236}">
                <a16:creationId xmlns:a16="http://schemas.microsoft.com/office/drawing/2014/main" id="{A922B774-EA3F-4CD1-AB50-B85418EB6916}"/>
              </a:ext>
            </a:extLst>
          </p:cNvPr>
          <p:cNvPicPr>
            <a:picLocks noChangeAspect="1"/>
          </p:cNvPicPr>
          <p:nvPr/>
        </p:nvPicPr>
        <p:blipFill>
          <a:blip r:embed="rId6"/>
          <a:stretch>
            <a:fillRect/>
          </a:stretch>
        </p:blipFill>
        <p:spPr>
          <a:xfrm>
            <a:off x="6383487" y="4473451"/>
            <a:ext cx="5191125" cy="1285875"/>
          </a:xfrm>
          <a:prstGeom prst="rect">
            <a:avLst/>
          </a:prstGeom>
        </p:spPr>
      </p:pic>
      <p:sp>
        <p:nvSpPr>
          <p:cNvPr id="15" name="TextBox 14">
            <a:extLst>
              <a:ext uri="{FF2B5EF4-FFF2-40B4-BE49-F238E27FC236}">
                <a16:creationId xmlns:a16="http://schemas.microsoft.com/office/drawing/2014/main" id="{2B979D59-B72E-452B-BFA3-FE06C1858718}"/>
              </a:ext>
            </a:extLst>
          </p:cNvPr>
          <p:cNvSpPr txBox="1"/>
          <p:nvPr/>
        </p:nvSpPr>
        <p:spPr>
          <a:xfrm>
            <a:off x="8822168" y="35082"/>
            <a:ext cx="6094206" cy="2031325"/>
          </a:xfrm>
          <a:prstGeom prst="rect">
            <a:avLst/>
          </a:prstGeom>
          <a:noFill/>
        </p:spPr>
        <p:txBody>
          <a:bodyPr wrap="square">
            <a:spAutoFit/>
          </a:bodyPr>
          <a:lstStyle/>
          <a:p>
            <a:r>
              <a:rPr lang="en-GB" dirty="0"/>
              <a:t>feature_cols2 =  ['MMSE 2', </a:t>
            </a:r>
          </a:p>
          <a:p>
            <a:r>
              <a:rPr lang="en-GB" dirty="0"/>
              <a:t>                  'EDUC', </a:t>
            </a:r>
          </a:p>
          <a:p>
            <a:r>
              <a:rPr lang="en-GB" dirty="0"/>
              <a:t>              </a:t>
            </a:r>
          </a:p>
          <a:p>
            <a:r>
              <a:rPr lang="en-GB" dirty="0"/>
              <a:t>'Age 2',</a:t>
            </a:r>
          </a:p>
          <a:p>
            <a:r>
              <a:rPr lang="en-GB" dirty="0"/>
              <a:t>                  '</a:t>
            </a:r>
            <a:r>
              <a:rPr lang="en-GB" dirty="0" err="1"/>
              <a:t>eTIV</a:t>
            </a:r>
            <a:r>
              <a:rPr lang="en-GB" dirty="0"/>
              <a:t> minus',</a:t>
            </a:r>
          </a:p>
          <a:p>
            <a:r>
              <a:rPr lang="en-GB" dirty="0"/>
              <a:t>                  '</a:t>
            </a:r>
            <a:r>
              <a:rPr lang="en-GB" dirty="0" err="1"/>
              <a:t>nWBV</a:t>
            </a:r>
            <a:r>
              <a:rPr lang="en-GB" dirty="0"/>
              <a:t> minus', </a:t>
            </a:r>
          </a:p>
          <a:p>
            <a:r>
              <a:rPr lang="en-GB" dirty="0"/>
              <a:t>'</a:t>
            </a:r>
            <a:r>
              <a:rPr lang="en-GB" dirty="0" err="1"/>
              <a:t>Gender_M</a:t>
            </a:r>
            <a:r>
              <a:rPr lang="en-GB" dirty="0"/>
              <a:t>']</a:t>
            </a:r>
          </a:p>
        </p:txBody>
      </p:sp>
      <p:sp>
        <p:nvSpPr>
          <p:cNvPr id="16" name="TextBox 15">
            <a:extLst>
              <a:ext uri="{FF2B5EF4-FFF2-40B4-BE49-F238E27FC236}">
                <a16:creationId xmlns:a16="http://schemas.microsoft.com/office/drawing/2014/main" id="{FFC505C3-A1FF-4E05-A92D-D6DB28EF31EA}"/>
              </a:ext>
            </a:extLst>
          </p:cNvPr>
          <p:cNvSpPr txBox="1"/>
          <p:nvPr/>
        </p:nvSpPr>
        <p:spPr>
          <a:xfrm>
            <a:off x="6980119" y="5917871"/>
            <a:ext cx="2807746" cy="646331"/>
          </a:xfrm>
          <a:prstGeom prst="rect">
            <a:avLst/>
          </a:prstGeom>
          <a:noFill/>
        </p:spPr>
        <p:txBody>
          <a:bodyPr wrap="square" rtlCol="0">
            <a:spAutoFit/>
          </a:bodyPr>
          <a:lstStyle/>
          <a:p>
            <a:r>
              <a:rPr lang="en-US" dirty="0"/>
              <a:t>Accuracy:: 80%</a:t>
            </a:r>
          </a:p>
          <a:p>
            <a:r>
              <a:rPr lang="en-US" dirty="0" err="1"/>
              <a:t>Recal</a:t>
            </a:r>
            <a:r>
              <a:rPr lang="en-US" dirty="0"/>
              <a:t>: 68,75%</a:t>
            </a:r>
            <a:endParaRPr lang="en-GB" dirty="0"/>
          </a:p>
        </p:txBody>
      </p:sp>
      <p:graphicFrame>
        <p:nvGraphicFramePr>
          <p:cNvPr id="17" name="Table 17">
            <a:extLst>
              <a:ext uri="{FF2B5EF4-FFF2-40B4-BE49-F238E27FC236}">
                <a16:creationId xmlns:a16="http://schemas.microsoft.com/office/drawing/2014/main" id="{F0EC20DE-4C68-494E-BB3D-025280243B05}"/>
              </a:ext>
            </a:extLst>
          </p:cNvPr>
          <p:cNvGraphicFramePr>
            <a:graphicFrameLocks noGrp="1"/>
          </p:cNvGraphicFramePr>
          <p:nvPr>
            <p:extLst>
              <p:ext uri="{D42A27DB-BD31-4B8C-83A1-F6EECF244321}">
                <p14:modId xmlns:p14="http://schemas.microsoft.com/office/powerpoint/2010/main" val="1492236297"/>
              </p:ext>
            </p:extLst>
          </p:nvPr>
        </p:nvGraphicFramePr>
        <p:xfrm>
          <a:off x="492660" y="1516063"/>
          <a:ext cx="8128000" cy="1651000"/>
        </p:xfrm>
        <a:graphic>
          <a:graphicData uri="http://schemas.openxmlformats.org/drawingml/2006/table">
            <a:tbl>
              <a:tblPr firstRow="1" bandRow="1">
                <a:tableStyleId>{7DF18680-E054-41AD-8BC1-D1AEF772440D}</a:tableStyleId>
              </a:tblPr>
              <a:tblGrid>
                <a:gridCol w="2032000">
                  <a:extLst>
                    <a:ext uri="{9D8B030D-6E8A-4147-A177-3AD203B41FA5}">
                      <a16:colId xmlns:a16="http://schemas.microsoft.com/office/drawing/2014/main" val="267722484"/>
                    </a:ext>
                  </a:extLst>
                </a:gridCol>
                <a:gridCol w="2032000">
                  <a:extLst>
                    <a:ext uri="{9D8B030D-6E8A-4147-A177-3AD203B41FA5}">
                      <a16:colId xmlns:a16="http://schemas.microsoft.com/office/drawing/2014/main" val="3291780376"/>
                    </a:ext>
                  </a:extLst>
                </a:gridCol>
                <a:gridCol w="2032000">
                  <a:extLst>
                    <a:ext uri="{9D8B030D-6E8A-4147-A177-3AD203B41FA5}">
                      <a16:colId xmlns:a16="http://schemas.microsoft.com/office/drawing/2014/main" val="1584777615"/>
                    </a:ext>
                  </a:extLst>
                </a:gridCol>
                <a:gridCol w="2032000">
                  <a:extLst>
                    <a:ext uri="{9D8B030D-6E8A-4147-A177-3AD203B41FA5}">
                      <a16:colId xmlns:a16="http://schemas.microsoft.com/office/drawing/2014/main" val="1964652450"/>
                    </a:ext>
                  </a:extLst>
                </a:gridCol>
              </a:tblGrid>
              <a:tr h="370840">
                <a:tc>
                  <a:txBody>
                    <a:bodyPr/>
                    <a:lstStyle/>
                    <a:p>
                      <a:r>
                        <a:rPr lang="en-US" dirty="0"/>
                        <a:t>Test</a:t>
                      </a:r>
                      <a:endParaRPr lang="en-GB" dirty="0"/>
                    </a:p>
                  </a:txBody>
                  <a:tcPr/>
                </a:tc>
                <a:tc>
                  <a:txBody>
                    <a:bodyPr/>
                    <a:lstStyle/>
                    <a:p>
                      <a:r>
                        <a:rPr lang="en-US" dirty="0"/>
                        <a:t>Predicted nondemented</a:t>
                      </a:r>
                      <a:endParaRPr lang="en-GB" dirty="0"/>
                    </a:p>
                  </a:txBody>
                  <a:tcPr/>
                </a:tc>
                <a:tc>
                  <a:txBody>
                    <a:bodyPr/>
                    <a:lstStyle/>
                    <a:p>
                      <a:r>
                        <a:rPr lang="en-US" dirty="0"/>
                        <a:t>Predicted demented</a:t>
                      </a:r>
                      <a:endParaRPr lang="en-GB" dirty="0"/>
                    </a:p>
                  </a:txBody>
                  <a:tcPr/>
                </a:tc>
                <a:tc>
                  <a:txBody>
                    <a:bodyPr/>
                    <a:lstStyle/>
                    <a:p>
                      <a:endParaRPr lang="en-GB"/>
                    </a:p>
                  </a:txBody>
                  <a:tcPr/>
                </a:tc>
                <a:extLst>
                  <a:ext uri="{0D108BD9-81ED-4DB2-BD59-A6C34878D82A}">
                    <a16:rowId xmlns:a16="http://schemas.microsoft.com/office/drawing/2014/main" val="3190874416"/>
                  </a:ext>
                </a:extLst>
              </a:tr>
              <a:tr h="370840">
                <a:tc>
                  <a:txBody>
                    <a:bodyPr/>
                    <a:lstStyle/>
                    <a:p>
                      <a:r>
                        <a:rPr lang="en-US" dirty="0"/>
                        <a:t>Actually demented </a:t>
                      </a:r>
                      <a:endParaRPr lang="en-GB" dirty="0"/>
                    </a:p>
                  </a:txBody>
                  <a:tcPr/>
                </a:tc>
                <a:tc>
                  <a:txBody>
                    <a:bodyPr/>
                    <a:lstStyle/>
                    <a:p>
                      <a:r>
                        <a:rPr lang="en-US" dirty="0"/>
                        <a:t>13</a:t>
                      </a:r>
                      <a:endParaRPr lang="en-GB" dirty="0"/>
                    </a:p>
                  </a:txBody>
                  <a:tcPr/>
                </a:tc>
                <a:tc>
                  <a:txBody>
                    <a:bodyPr/>
                    <a:lstStyle/>
                    <a:p>
                      <a:r>
                        <a:rPr lang="en-US" dirty="0"/>
                        <a:t>1</a:t>
                      </a:r>
                      <a:endParaRPr lang="en-GB" dirty="0"/>
                    </a:p>
                  </a:txBody>
                  <a:tcPr/>
                </a:tc>
                <a:tc>
                  <a:txBody>
                    <a:bodyPr/>
                    <a:lstStyle/>
                    <a:p>
                      <a:endParaRPr lang="en-GB"/>
                    </a:p>
                  </a:txBody>
                  <a:tcPr/>
                </a:tc>
                <a:extLst>
                  <a:ext uri="{0D108BD9-81ED-4DB2-BD59-A6C34878D82A}">
                    <a16:rowId xmlns:a16="http://schemas.microsoft.com/office/drawing/2014/main" val="2807412885"/>
                  </a:ext>
                </a:extLst>
              </a:tr>
              <a:tr h="370840">
                <a:tc>
                  <a:txBody>
                    <a:bodyPr/>
                    <a:lstStyle/>
                    <a:p>
                      <a:r>
                        <a:rPr lang="en-US" dirty="0"/>
                        <a:t>Actually non demented</a:t>
                      </a:r>
                      <a:endParaRPr lang="en-GB" dirty="0"/>
                    </a:p>
                  </a:txBody>
                  <a:tcPr/>
                </a:tc>
                <a:tc>
                  <a:txBody>
                    <a:bodyPr/>
                    <a:lstStyle/>
                    <a:p>
                      <a:r>
                        <a:rPr lang="en-US" dirty="0"/>
                        <a:t>5</a:t>
                      </a:r>
                      <a:endParaRPr lang="en-GB" dirty="0"/>
                    </a:p>
                  </a:txBody>
                  <a:tcPr/>
                </a:tc>
                <a:tc>
                  <a:txBody>
                    <a:bodyPr/>
                    <a:lstStyle/>
                    <a:p>
                      <a:r>
                        <a:rPr lang="en-US" dirty="0"/>
                        <a:t>11</a:t>
                      </a:r>
                      <a:endParaRPr lang="en-GB" dirty="0"/>
                    </a:p>
                  </a:txBody>
                  <a:tcPr/>
                </a:tc>
                <a:tc>
                  <a:txBody>
                    <a:bodyPr/>
                    <a:lstStyle/>
                    <a:p>
                      <a:endParaRPr lang="en-GB" dirty="0"/>
                    </a:p>
                  </a:txBody>
                  <a:tcPr/>
                </a:tc>
                <a:extLst>
                  <a:ext uri="{0D108BD9-81ED-4DB2-BD59-A6C34878D82A}">
                    <a16:rowId xmlns:a16="http://schemas.microsoft.com/office/drawing/2014/main" val="3572553118"/>
                  </a:ext>
                </a:extLst>
              </a:tr>
            </a:tbl>
          </a:graphicData>
        </a:graphic>
      </p:graphicFrame>
      <p:graphicFrame>
        <p:nvGraphicFramePr>
          <p:cNvPr id="20" name="Table 20">
            <a:extLst>
              <a:ext uri="{FF2B5EF4-FFF2-40B4-BE49-F238E27FC236}">
                <a16:creationId xmlns:a16="http://schemas.microsoft.com/office/drawing/2014/main" id="{ADF9EA42-B132-47E4-993D-26C0B0BDB486}"/>
              </a:ext>
            </a:extLst>
          </p:cNvPr>
          <p:cNvGraphicFramePr>
            <a:graphicFrameLocks noGrp="1"/>
          </p:cNvGraphicFramePr>
          <p:nvPr>
            <p:extLst>
              <p:ext uri="{D42A27DB-BD31-4B8C-83A1-F6EECF244321}">
                <p14:modId xmlns:p14="http://schemas.microsoft.com/office/powerpoint/2010/main" val="851511153"/>
              </p:ext>
            </p:extLst>
          </p:nvPr>
        </p:nvGraphicFramePr>
        <p:xfrm>
          <a:off x="1858433" y="342900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87680874"/>
                    </a:ext>
                  </a:extLst>
                </a:gridCol>
                <a:gridCol w="2032000">
                  <a:extLst>
                    <a:ext uri="{9D8B030D-6E8A-4147-A177-3AD203B41FA5}">
                      <a16:colId xmlns:a16="http://schemas.microsoft.com/office/drawing/2014/main" val="622016261"/>
                    </a:ext>
                  </a:extLst>
                </a:gridCol>
                <a:gridCol w="2032000">
                  <a:extLst>
                    <a:ext uri="{9D8B030D-6E8A-4147-A177-3AD203B41FA5}">
                      <a16:colId xmlns:a16="http://schemas.microsoft.com/office/drawing/2014/main" val="2093668608"/>
                    </a:ext>
                  </a:extLst>
                </a:gridCol>
              </a:tblGrid>
              <a:tr h="370840">
                <a:tc>
                  <a:txBody>
                    <a:bodyPr/>
                    <a:lstStyle/>
                    <a:p>
                      <a:r>
                        <a:rPr lang="en-US" dirty="0"/>
                        <a:t>Test</a:t>
                      </a:r>
                      <a:endParaRPr lang="en-GB" dirty="0"/>
                    </a:p>
                  </a:txBody>
                  <a:tcPr/>
                </a:tc>
                <a:tc>
                  <a:txBody>
                    <a:bodyPr/>
                    <a:lstStyle/>
                    <a:p>
                      <a:r>
                        <a:rPr lang="en-US" dirty="0"/>
                        <a:t>Training</a:t>
                      </a:r>
                      <a:endParaRPr lang="en-GB" dirty="0"/>
                    </a:p>
                  </a:txBody>
                  <a:tcPr/>
                </a:tc>
                <a:tc>
                  <a:txBody>
                    <a:bodyPr/>
                    <a:lstStyle/>
                    <a:p>
                      <a:r>
                        <a:rPr lang="en-US" dirty="0"/>
                        <a:t>Test</a:t>
                      </a:r>
                      <a:endParaRPr lang="en-GB" dirty="0"/>
                    </a:p>
                  </a:txBody>
                  <a:tcPr/>
                </a:tc>
                <a:extLst>
                  <a:ext uri="{0D108BD9-81ED-4DB2-BD59-A6C34878D82A}">
                    <a16:rowId xmlns:a16="http://schemas.microsoft.com/office/drawing/2014/main" val="1782551868"/>
                  </a:ext>
                </a:extLst>
              </a:tr>
              <a:tr h="370840">
                <a:tc>
                  <a:txBody>
                    <a:bodyPr/>
                    <a:lstStyle/>
                    <a:p>
                      <a:r>
                        <a:rPr lang="en-US" dirty="0"/>
                        <a:t>Accuracy</a:t>
                      </a:r>
                      <a:endParaRPr lang="en-GB" dirty="0"/>
                    </a:p>
                  </a:txBody>
                  <a:tcPr/>
                </a:tc>
                <a:tc>
                  <a:txBody>
                    <a:bodyPr/>
                    <a:lstStyle/>
                    <a:p>
                      <a:r>
                        <a:rPr lang="en-US" dirty="0"/>
                        <a:t>82%</a:t>
                      </a:r>
                      <a:endParaRPr lang="en-GB" dirty="0"/>
                    </a:p>
                  </a:txBody>
                  <a:tcPr/>
                </a:tc>
                <a:tc>
                  <a:txBody>
                    <a:bodyPr/>
                    <a:lstStyle/>
                    <a:p>
                      <a:r>
                        <a:rPr lang="en-US" dirty="0"/>
                        <a:t>80%</a:t>
                      </a:r>
                      <a:endParaRPr lang="en-GB" dirty="0"/>
                    </a:p>
                  </a:txBody>
                  <a:tcPr/>
                </a:tc>
                <a:extLst>
                  <a:ext uri="{0D108BD9-81ED-4DB2-BD59-A6C34878D82A}">
                    <a16:rowId xmlns:a16="http://schemas.microsoft.com/office/drawing/2014/main" val="3498596647"/>
                  </a:ext>
                </a:extLst>
              </a:tr>
              <a:tr h="370840">
                <a:tc>
                  <a:txBody>
                    <a:bodyPr/>
                    <a:lstStyle/>
                    <a:p>
                      <a:r>
                        <a:rPr lang="en-US" dirty="0"/>
                        <a:t>Recall</a:t>
                      </a:r>
                      <a:endParaRPr lang="en-GB" dirty="0"/>
                    </a:p>
                  </a:txBody>
                  <a:tcPr/>
                </a:tc>
                <a:tc>
                  <a:txBody>
                    <a:bodyPr/>
                    <a:lstStyle/>
                    <a:p>
                      <a:r>
                        <a:rPr lang="en-US" dirty="0"/>
                        <a:t>77%</a:t>
                      </a:r>
                      <a:endParaRPr lang="en-GB" dirty="0"/>
                    </a:p>
                  </a:txBody>
                  <a:tcPr/>
                </a:tc>
                <a:tc>
                  <a:txBody>
                    <a:bodyPr/>
                    <a:lstStyle/>
                    <a:p>
                      <a:r>
                        <a:rPr lang="en-US" dirty="0"/>
                        <a:t>67%</a:t>
                      </a:r>
                      <a:endParaRPr lang="en-GB" dirty="0"/>
                    </a:p>
                  </a:txBody>
                  <a:tcPr/>
                </a:tc>
                <a:extLst>
                  <a:ext uri="{0D108BD9-81ED-4DB2-BD59-A6C34878D82A}">
                    <a16:rowId xmlns:a16="http://schemas.microsoft.com/office/drawing/2014/main" val="980597673"/>
                  </a:ext>
                </a:extLst>
              </a:tr>
            </a:tbl>
          </a:graphicData>
        </a:graphic>
      </p:graphicFrame>
    </p:spTree>
    <p:extLst>
      <p:ext uri="{BB962C8B-B14F-4D97-AF65-F5344CB8AC3E}">
        <p14:creationId xmlns:p14="http://schemas.microsoft.com/office/powerpoint/2010/main" val="1576752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Top Corners One Rounded and One Snipped 21">
            <a:extLst>
              <a:ext uri="{FF2B5EF4-FFF2-40B4-BE49-F238E27FC236}">
                <a16:creationId xmlns:a16="http://schemas.microsoft.com/office/drawing/2014/main" id="{8F204A2F-C3CB-4655-B556-3EA4F3692614}"/>
              </a:ext>
            </a:extLst>
          </p:cNvPr>
          <p:cNvSpPr/>
          <p:nvPr/>
        </p:nvSpPr>
        <p:spPr>
          <a:xfrm>
            <a:off x="-822960" y="539062"/>
            <a:ext cx="8043861" cy="868749"/>
          </a:xfrm>
          <a:prstGeom prst="snipRound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AB4C6D3-4F21-4196-9ADB-3497EFA8FE2F}"/>
              </a:ext>
            </a:extLst>
          </p:cNvPr>
          <p:cNvSpPr>
            <a:spLocks noGrp="1"/>
          </p:cNvSpPr>
          <p:nvPr>
            <p:ph type="title"/>
          </p:nvPr>
        </p:nvSpPr>
        <p:spPr/>
        <p:txBody>
          <a:bodyPr/>
          <a:lstStyle/>
          <a:p>
            <a:r>
              <a:rPr lang="en-US" dirty="0"/>
              <a:t>Logistic Regression</a:t>
            </a:r>
            <a:endParaRPr lang="en-GB" dirty="0"/>
          </a:p>
        </p:txBody>
      </p:sp>
      <p:graphicFrame>
        <p:nvGraphicFramePr>
          <p:cNvPr id="17" name="Table 17">
            <a:extLst>
              <a:ext uri="{FF2B5EF4-FFF2-40B4-BE49-F238E27FC236}">
                <a16:creationId xmlns:a16="http://schemas.microsoft.com/office/drawing/2014/main" id="{F0EC20DE-4C68-494E-BB3D-025280243B05}"/>
              </a:ext>
            </a:extLst>
          </p:cNvPr>
          <p:cNvGraphicFramePr>
            <a:graphicFrameLocks noGrp="1"/>
          </p:cNvGraphicFramePr>
          <p:nvPr>
            <p:extLst>
              <p:ext uri="{D42A27DB-BD31-4B8C-83A1-F6EECF244321}">
                <p14:modId xmlns:p14="http://schemas.microsoft.com/office/powerpoint/2010/main" val="1202141315"/>
              </p:ext>
            </p:extLst>
          </p:nvPr>
        </p:nvGraphicFramePr>
        <p:xfrm>
          <a:off x="416907" y="2064331"/>
          <a:ext cx="6096000" cy="1651000"/>
        </p:xfrm>
        <a:graphic>
          <a:graphicData uri="http://schemas.openxmlformats.org/drawingml/2006/table">
            <a:tbl>
              <a:tblPr firstRow="1" bandRow="1">
                <a:tableStyleId>{7DF18680-E054-41AD-8BC1-D1AEF772440D}</a:tableStyleId>
              </a:tblPr>
              <a:tblGrid>
                <a:gridCol w="2032000">
                  <a:extLst>
                    <a:ext uri="{9D8B030D-6E8A-4147-A177-3AD203B41FA5}">
                      <a16:colId xmlns:a16="http://schemas.microsoft.com/office/drawing/2014/main" val="267722484"/>
                    </a:ext>
                  </a:extLst>
                </a:gridCol>
                <a:gridCol w="2032000">
                  <a:extLst>
                    <a:ext uri="{9D8B030D-6E8A-4147-A177-3AD203B41FA5}">
                      <a16:colId xmlns:a16="http://schemas.microsoft.com/office/drawing/2014/main" val="3291780376"/>
                    </a:ext>
                  </a:extLst>
                </a:gridCol>
                <a:gridCol w="2032000">
                  <a:extLst>
                    <a:ext uri="{9D8B030D-6E8A-4147-A177-3AD203B41FA5}">
                      <a16:colId xmlns:a16="http://schemas.microsoft.com/office/drawing/2014/main" val="1584777615"/>
                    </a:ext>
                  </a:extLst>
                </a:gridCol>
              </a:tblGrid>
              <a:tr h="370840">
                <a:tc>
                  <a:txBody>
                    <a:bodyPr/>
                    <a:lstStyle/>
                    <a:p>
                      <a:r>
                        <a:rPr lang="en-US" dirty="0"/>
                        <a:t>Test </a:t>
                      </a:r>
                      <a:endParaRPr lang="en-GB" dirty="0"/>
                    </a:p>
                  </a:txBody>
                  <a:tcPr/>
                </a:tc>
                <a:tc>
                  <a:txBody>
                    <a:bodyPr/>
                    <a:lstStyle/>
                    <a:p>
                      <a:r>
                        <a:rPr lang="en-US" dirty="0"/>
                        <a:t>Predicted nondemented</a:t>
                      </a:r>
                      <a:endParaRPr lang="en-GB" dirty="0"/>
                    </a:p>
                  </a:txBody>
                  <a:tcPr/>
                </a:tc>
                <a:tc>
                  <a:txBody>
                    <a:bodyPr/>
                    <a:lstStyle/>
                    <a:p>
                      <a:r>
                        <a:rPr lang="en-US" dirty="0"/>
                        <a:t>Predicted demented</a:t>
                      </a:r>
                      <a:endParaRPr lang="en-GB" dirty="0"/>
                    </a:p>
                  </a:txBody>
                  <a:tcPr/>
                </a:tc>
                <a:extLst>
                  <a:ext uri="{0D108BD9-81ED-4DB2-BD59-A6C34878D82A}">
                    <a16:rowId xmlns:a16="http://schemas.microsoft.com/office/drawing/2014/main" val="3190874416"/>
                  </a:ext>
                </a:extLst>
              </a:tr>
              <a:tr h="370840">
                <a:tc>
                  <a:txBody>
                    <a:bodyPr/>
                    <a:lstStyle/>
                    <a:p>
                      <a:r>
                        <a:rPr lang="en-US" dirty="0"/>
                        <a:t>Actually nondemented </a:t>
                      </a:r>
                      <a:endParaRPr lang="en-GB" dirty="0"/>
                    </a:p>
                  </a:txBody>
                  <a:tcPr/>
                </a:tc>
                <a:tc>
                  <a:txBody>
                    <a:bodyPr/>
                    <a:lstStyle/>
                    <a:p>
                      <a:r>
                        <a:rPr lang="en-US" dirty="0"/>
                        <a:t>13</a:t>
                      </a:r>
                      <a:endParaRPr lang="en-GB" dirty="0"/>
                    </a:p>
                  </a:txBody>
                  <a:tcPr/>
                </a:tc>
                <a:tc>
                  <a:txBody>
                    <a:bodyPr/>
                    <a:lstStyle/>
                    <a:p>
                      <a:r>
                        <a:rPr lang="en-US" dirty="0"/>
                        <a:t>1</a:t>
                      </a:r>
                      <a:endParaRPr lang="en-GB" dirty="0"/>
                    </a:p>
                  </a:txBody>
                  <a:tcPr/>
                </a:tc>
                <a:extLst>
                  <a:ext uri="{0D108BD9-81ED-4DB2-BD59-A6C34878D82A}">
                    <a16:rowId xmlns:a16="http://schemas.microsoft.com/office/drawing/2014/main" val="2807412885"/>
                  </a:ext>
                </a:extLst>
              </a:tr>
              <a:tr h="370840">
                <a:tc>
                  <a:txBody>
                    <a:bodyPr/>
                    <a:lstStyle/>
                    <a:p>
                      <a:r>
                        <a:rPr lang="en-US" dirty="0"/>
                        <a:t>Actually  demented</a:t>
                      </a:r>
                      <a:endParaRPr lang="en-GB" dirty="0"/>
                    </a:p>
                  </a:txBody>
                  <a:tcPr/>
                </a:tc>
                <a:tc>
                  <a:txBody>
                    <a:bodyPr/>
                    <a:lstStyle/>
                    <a:p>
                      <a:r>
                        <a:rPr lang="en-US" dirty="0"/>
                        <a:t>5</a:t>
                      </a:r>
                      <a:endParaRPr lang="en-GB" dirty="0"/>
                    </a:p>
                  </a:txBody>
                  <a:tcPr/>
                </a:tc>
                <a:tc>
                  <a:txBody>
                    <a:bodyPr/>
                    <a:lstStyle/>
                    <a:p>
                      <a:r>
                        <a:rPr lang="en-US" dirty="0"/>
                        <a:t>11</a:t>
                      </a:r>
                      <a:endParaRPr lang="en-GB" dirty="0"/>
                    </a:p>
                  </a:txBody>
                  <a:tcPr/>
                </a:tc>
                <a:extLst>
                  <a:ext uri="{0D108BD9-81ED-4DB2-BD59-A6C34878D82A}">
                    <a16:rowId xmlns:a16="http://schemas.microsoft.com/office/drawing/2014/main" val="3572553118"/>
                  </a:ext>
                </a:extLst>
              </a:tr>
            </a:tbl>
          </a:graphicData>
        </a:graphic>
      </p:graphicFrame>
      <p:graphicFrame>
        <p:nvGraphicFramePr>
          <p:cNvPr id="20" name="Table 20">
            <a:extLst>
              <a:ext uri="{FF2B5EF4-FFF2-40B4-BE49-F238E27FC236}">
                <a16:creationId xmlns:a16="http://schemas.microsoft.com/office/drawing/2014/main" id="{ADF9EA42-B132-47E4-993D-26C0B0BDB486}"/>
              </a:ext>
            </a:extLst>
          </p:cNvPr>
          <p:cNvGraphicFramePr>
            <a:graphicFrameLocks noGrp="1"/>
          </p:cNvGraphicFramePr>
          <p:nvPr>
            <p:extLst>
              <p:ext uri="{D42A27DB-BD31-4B8C-83A1-F6EECF244321}">
                <p14:modId xmlns:p14="http://schemas.microsoft.com/office/powerpoint/2010/main" val="1222526629"/>
              </p:ext>
            </p:extLst>
          </p:nvPr>
        </p:nvGraphicFramePr>
        <p:xfrm>
          <a:off x="416907" y="4225695"/>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87680874"/>
                    </a:ext>
                  </a:extLst>
                </a:gridCol>
                <a:gridCol w="2032000">
                  <a:extLst>
                    <a:ext uri="{9D8B030D-6E8A-4147-A177-3AD203B41FA5}">
                      <a16:colId xmlns:a16="http://schemas.microsoft.com/office/drawing/2014/main" val="622016261"/>
                    </a:ext>
                  </a:extLst>
                </a:gridCol>
                <a:gridCol w="2032000">
                  <a:extLst>
                    <a:ext uri="{9D8B030D-6E8A-4147-A177-3AD203B41FA5}">
                      <a16:colId xmlns:a16="http://schemas.microsoft.com/office/drawing/2014/main" val="209366860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Performance metrics</a:t>
                      </a:r>
                      <a:endParaRPr lang="en-GB" dirty="0"/>
                    </a:p>
                  </a:txBody>
                  <a:tcPr/>
                </a:tc>
                <a:tc>
                  <a:txBody>
                    <a:bodyPr/>
                    <a:lstStyle/>
                    <a:p>
                      <a:r>
                        <a:rPr lang="en-US" dirty="0"/>
                        <a:t>Training</a:t>
                      </a:r>
                      <a:endParaRPr lang="en-GB" dirty="0"/>
                    </a:p>
                  </a:txBody>
                  <a:tcPr/>
                </a:tc>
                <a:tc>
                  <a:txBody>
                    <a:bodyPr/>
                    <a:lstStyle/>
                    <a:p>
                      <a:r>
                        <a:rPr lang="en-US" dirty="0"/>
                        <a:t>Test</a:t>
                      </a:r>
                      <a:endParaRPr lang="en-GB" dirty="0"/>
                    </a:p>
                  </a:txBody>
                  <a:tcPr/>
                </a:tc>
                <a:extLst>
                  <a:ext uri="{0D108BD9-81ED-4DB2-BD59-A6C34878D82A}">
                    <a16:rowId xmlns:a16="http://schemas.microsoft.com/office/drawing/2014/main" val="1782551868"/>
                  </a:ext>
                </a:extLst>
              </a:tr>
              <a:tr h="370840">
                <a:tc>
                  <a:txBody>
                    <a:bodyPr/>
                    <a:lstStyle/>
                    <a:p>
                      <a:r>
                        <a:rPr lang="en-US" dirty="0"/>
                        <a:t>Accuracy</a:t>
                      </a:r>
                      <a:endParaRPr lang="en-GB" dirty="0"/>
                    </a:p>
                  </a:txBody>
                  <a:tcPr/>
                </a:tc>
                <a:tc>
                  <a:txBody>
                    <a:bodyPr/>
                    <a:lstStyle/>
                    <a:p>
                      <a:r>
                        <a:rPr lang="en-US" dirty="0"/>
                        <a:t>82%</a:t>
                      </a:r>
                      <a:endParaRPr lang="en-GB" dirty="0"/>
                    </a:p>
                  </a:txBody>
                  <a:tcPr/>
                </a:tc>
                <a:tc>
                  <a:txBody>
                    <a:bodyPr/>
                    <a:lstStyle/>
                    <a:p>
                      <a:r>
                        <a:rPr lang="en-US" dirty="0"/>
                        <a:t>80%</a:t>
                      </a:r>
                      <a:endParaRPr lang="en-GB" dirty="0"/>
                    </a:p>
                  </a:txBody>
                  <a:tcPr/>
                </a:tc>
                <a:extLst>
                  <a:ext uri="{0D108BD9-81ED-4DB2-BD59-A6C34878D82A}">
                    <a16:rowId xmlns:a16="http://schemas.microsoft.com/office/drawing/2014/main" val="3498596647"/>
                  </a:ext>
                </a:extLst>
              </a:tr>
              <a:tr h="370840">
                <a:tc>
                  <a:txBody>
                    <a:bodyPr/>
                    <a:lstStyle/>
                    <a:p>
                      <a:r>
                        <a:rPr lang="en-US" dirty="0"/>
                        <a:t>Recall</a:t>
                      </a:r>
                      <a:endParaRPr lang="en-GB" dirty="0"/>
                    </a:p>
                  </a:txBody>
                  <a:tcPr/>
                </a:tc>
                <a:tc>
                  <a:txBody>
                    <a:bodyPr/>
                    <a:lstStyle/>
                    <a:p>
                      <a:r>
                        <a:rPr lang="en-US" dirty="0"/>
                        <a:t>77%</a:t>
                      </a:r>
                      <a:endParaRPr lang="en-GB" dirty="0"/>
                    </a:p>
                  </a:txBody>
                  <a:tcPr/>
                </a:tc>
                <a:tc>
                  <a:txBody>
                    <a:bodyPr/>
                    <a:lstStyle/>
                    <a:p>
                      <a:r>
                        <a:rPr lang="en-US" dirty="0"/>
                        <a:t>67%</a:t>
                      </a:r>
                      <a:endParaRPr lang="en-GB" dirty="0"/>
                    </a:p>
                  </a:txBody>
                  <a:tcPr/>
                </a:tc>
                <a:extLst>
                  <a:ext uri="{0D108BD9-81ED-4DB2-BD59-A6C34878D82A}">
                    <a16:rowId xmlns:a16="http://schemas.microsoft.com/office/drawing/2014/main" val="980597673"/>
                  </a:ext>
                </a:extLst>
              </a:tr>
              <a:tr h="370840">
                <a:tc>
                  <a:txBody>
                    <a:bodyPr/>
                    <a:lstStyle/>
                    <a:p>
                      <a:r>
                        <a:rPr lang="en-US" dirty="0"/>
                        <a:t>Precision</a:t>
                      </a:r>
                      <a:endParaRPr lang="en-GB" dirty="0"/>
                    </a:p>
                  </a:txBody>
                  <a:tcPr/>
                </a:tc>
                <a:tc>
                  <a:txBody>
                    <a:bodyPr/>
                    <a:lstStyle/>
                    <a:p>
                      <a:r>
                        <a:rPr lang="en-US" dirty="0"/>
                        <a:t>85%</a:t>
                      </a:r>
                      <a:endParaRPr lang="en-GB" dirty="0"/>
                    </a:p>
                  </a:txBody>
                  <a:tcPr/>
                </a:tc>
                <a:tc>
                  <a:txBody>
                    <a:bodyPr/>
                    <a:lstStyle/>
                    <a:p>
                      <a:r>
                        <a:rPr lang="en-US" dirty="0"/>
                        <a:t>91%</a:t>
                      </a:r>
                      <a:endParaRPr lang="en-GB" dirty="0"/>
                    </a:p>
                  </a:txBody>
                  <a:tcPr/>
                </a:tc>
                <a:extLst>
                  <a:ext uri="{0D108BD9-81ED-4DB2-BD59-A6C34878D82A}">
                    <a16:rowId xmlns:a16="http://schemas.microsoft.com/office/drawing/2014/main" val="726087879"/>
                  </a:ext>
                </a:extLst>
              </a:tr>
              <a:tr h="370840">
                <a:tc>
                  <a:txBody>
                    <a:bodyPr/>
                    <a:lstStyle/>
                    <a:p>
                      <a:r>
                        <a:rPr lang="en-US" dirty="0"/>
                        <a:t>F1 Score</a:t>
                      </a:r>
                      <a:endParaRPr lang="en-GB" dirty="0"/>
                    </a:p>
                  </a:txBody>
                  <a:tcPr/>
                </a:tc>
                <a:tc>
                  <a:txBody>
                    <a:bodyPr/>
                    <a:lstStyle/>
                    <a:p>
                      <a:r>
                        <a:rPr lang="en-US" dirty="0"/>
                        <a:t>81%</a:t>
                      </a:r>
                      <a:endParaRPr lang="en-GB" dirty="0"/>
                    </a:p>
                  </a:txBody>
                  <a:tcPr/>
                </a:tc>
                <a:tc>
                  <a:txBody>
                    <a:bodyPr/>
                    <a:lstStyle/>
                    <a:p>
                      <a:r>
                        <a:rPr lang="en-US" dirty="0"/>
                        <a:t>78%</a:t>
                      </a:r>
                      <a:endParaRPr lang="en-GB" dirty="0"/>
                    </a:p>
                  </a:txBody>
                  <a:tcPr/>
                </a:tc>
                <a:extLst>
                  <a:ext uri="{0D108BD9-81ED-4DB2-BD59-A6C34878D82A}">
                    <a16:rowId xmlns:a16="http://schemas.microsoft.com/office/drawing/2014/main" val="2011445694"/>
                  </a:ext>
                </a:extLst>
              </a:tr>
            </a:tbl>
          </a:graphicData>
        </a:graphic>
      </p:graphicFrame>
      <p:sp>
        <p:nvSpPr>
          <p:cNvPr id="21" name="Oval 20">
            <a:extLst>
              <a:ext uri="{FF2B5EF4-FFF2-40B4-BE49-F238E27FC236}">
                <a16:creationId xmlns:a16="http://schemas.microsoft.com/office/drawing/2014/main" id="{92339D42-8252-45B8-94A1-7C193958F8C2}"/>
              </a:ext>
            </a:extLst>
          </p:cNvPr>
          <p:cNvSpPr/>
          <p:nvPr/>
        </p:nvSpPr>
        <p:spPr>
          <a:xfrm>
            <a:off x="2336800" y="3223827"/>
            <a:ext cx="656217" cy="5519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B0621DE1-08E3-407F-A21F-440E3599DEA9}"/>
              </a:ext>
            </a:extLst>
          </p:cNvPr>
          <p:cNvSpPr txBox="1"/>
          <p:nvPr/>
        </p:nvSpPr>
        <p:spPr>
          <a:xfrm>
            <a:off x="7220901" y="2290905"/>
            <a:ext cx="4452939"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Cross validation doesn’t improve the model </a:t>
            </a:r>
            <a:endParaRPr lang="en-GB" sz="2800" dirty="0"/>
          </a:p>
        </p:txBody>
      </p:sp>
      <p:cxnSp>
        <p:nvCxnSpPr>
          <p:cNvPr id="14" name="Straight Arrow Connector 13">
            <a:extLst>
              <a:ext uri="{FF2B5EF4-FFF2-40B4-BE49-F238E27FC236}">
                <a16:creationId xmlns:a16="http://schemas.microsoft.com/office/drawing/2014/main" id="{91E71BF2-CAF3-440C-B670-ED69591461B2}"/>
              </a:ext>
            </a:extLst>
          </p:cNvPr>
          <p:cNvCxnSpPr/>
          <p:nvPr/>
        </p:nvCxnSpPr>
        <p:spPr>
          <a:xfrm flipH="1">
            <a:off x="7731760" y="5527040"/>
            <a:ext cx="131064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085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Top Corners One Rounded and One Snipped 13">
            <a:extLst>
              <a:ext uri="{FF2B5EF4-FFF2-40B4-BE49-F238E27FC236}">
                <a16:creationId xmlns:a16="http://schemas.microsoft.com/office/drawing/2014/main" id="{35F3426B-A56A-45DA-A708-7E531225B32B}"/>
              </a:ext>
            </a:extLst>
          </p:cNvPr>
          <p:cNvSpPr/>
          <p:nvPr/>
        </p:nvSpPr>
        <p:spPr>
          <a:xfrm>
            <a:off x="-822960" y="539062"/>
            <a:ext cx="8043861" cy="868749"/>
          </a:xfrm>
          <a:prstGeom prst="snipRound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42CB44C-DCEF-4C33-99CC-810279468324}"/>
              </a:ext>
            </a:extLst>
          </p:cNvPr>
          <p:cNvSpPr>
            <a:spLocks noGrp="1"/>
          </p:cNvSpPr>
          <p:nvPr>
            <p:ph type="title"/>
          </p:nvPr>
        </p:nvSpPr>
        <p:spPr/>
        <p:txBody>
          <a:bodyPr/>
          <a:lstStyle/>
          <a:p>
            <a:r>
              <a:rPr lang="en-US" dirty="0"/>
              <a:t>Support Vector Machine</a:t>
            </a:r>
            <a:endParaRPr lang="en-GB" dirty="0"/>
          </a:p>
        </p:txBody>
      </p:sp>
      <p:sp>
        <p:nvSpPr>
          <p:cNvPr id="3" name="Content Placeholder 2">
            <a:extLst>
              <a:ext uri="{FF2B5EF4-FFF2-40B4-BE49-F238E27FC236}">
                <a16:creationId xmlns:a16="http://schemas.microsoft.com/office/drawing/2014/main" id="{394E3956-17D7-471D-8A8F-D1ACF7E4D661}"/>
              </a:ext>
            </a:extLst>
          </p:cNvPr>
          <p:cNvSpPr>
            <a:spLocks noGrp="1"/>
          </p:cNvSpPr>
          <p:nvPr>
            <p:ph idx="1"/>
          </p:nvPr>
        </p:nvSpPr>
        <p:spPr>
          <a:xfrm>
            <a:off x="7950042" y="1960879"/>
            <a:ext cx="3550920" cy="4351338"/>
          </a:xfrm>
        </p:spPr>
        <p:txBody>
          <a:bodyPr/>
          <a:lstStyle/>
          <a:p>
            <a:r>
              <a:rPr lang="en-US" dirty="0"/>
              <a:t>Conducting cross validation using </a:t>
            </a:r>
            <a:r>
              <a:rPr lang="en-US" dirty="0" err="1"/>
              <a:t>GridSearch</a:t>
            </a:r>
            <a:r>
              <a:rPr lang="en-US" dirty="0"/>
              <a:t> improved the model slightly</a:t>
            </a:r>
          </a:p>
        </p:txBody>
      </p:sp>
      <p:graphicFrame>
        <p:nvGraphicFramePr>
          <p:cNvPr id="10" name="Table 17">
            <a:extLst>
              <a:ext uri="{FF2B5EF4-FFF2-40B4-BE49-F238E27FC236}">
                <a16:creationId xmlns:a16="http://schemas.microsoft.com/office/drawing/2014/main" id="{BCBE8AF2-87EF-4265-9607-3B1E28635588}"/>
              </a:ext>
            </a:extLst>
          </p:cNvPr>
          <p:cNvGraphicFramePr>
            <a:graphicFrameLocks noGrp="1"/>
          </p:cNvGraphicFramePr>
          <p:nvPr>
            <p:extLst>
              <p:ext uri="{D42A27DB-BD31-4B8C-83A1-F6EECF244321}">
                <p14:modId xmlns:p14="http://schemas.microsoft.com/office/powerpoint/2010/main" val="1856600978"/>
              </p:ext>
            </p:extLst>
          </p:nvPr>
        </p:nvGraphicFramePr>
        <p:xfrm>
          <a:off x="838200" y="2172652"/>
          <a:ext cx="6096000" cy="1651000"/>
        </p:xfrm>
        <a:graphic>
          <a:graphicData uri="http://schemas.openxmlformats.org/drawingml/2006/table">
            <a:tbl>
              <a:tblPr firstRow="1" bandRow="1">
                <a:tableStyleId>{7DF18680-E054-41AD-8BC1-D1AEF772440D}</a:tableStyleId>
              </a:tblPr>
              <a:tblGrid>
                <a:gridCol w="2032000">
                  <a:extLst>
                    <a:ext uri="{9D8B030D-6E8A-4147-A177-3AD203B41FA5}">
                      <a16:colId xmlns:a16="http://schemas.microsoft.com/office/drawing/2014/main" val="267722484"/>
                    </a:ext>
                  </a:extLst>
                </a:gridCol>
                <a:gridCol w="2032000">
                  <a:extLst>
                    <a:ext uri="{9D8B030D-6E8A-4147-A177-3AD203B41FA5}">
                      <a16:colId xmlns:a16="http://schemas.microsoft.com/office/drawing/2014/main" val="3291780376"/>
                    </a:ext>
                  </a:extLst>
                </a:gridCol>
                <a:gridCol w="2032000">
                  <a:extLst>
                    <a:ext uri="{9D8B030D-6E8A-4147-A177-3AD203B41FA5}">
                      <a16:colId xmlns:a16="http://schemas.microsoft.com/office/drawing/2014/main" val="1584777615"/>
                    </a:ext>
                  </a:extLst>
                </a:gridCol>
              </a:tblGrid>
              <a:tr h="370840">
                <a:tc>
                  <a:txBody>
                    <a:bodyPr/>
                    <a:lstStyle/>
                    <a:p>
                      <a:r>
                        <a:rPr lang="en-US" dirty="0"/>
                        <a:t>Test</a:t>
                      </a:r>
                      <a:endParaRPr lang="en-GB" dirty="0"/>
                    </a:p>
                  </a:txBody>
                  <a:tcPr/>
                </a:tc>
                <a:tc>
                  <a:txBody>
                    <a:bodyPr/>
                    <a:lstStyle/>
                    <a:p>
                      <a:r>
                        <a:rPr lang="en-US" dirty="0"/>
                        <a:t>Predicted nondemented</a:t>
                      </a:r>
                      <a:endParaRPr lang="en-GB" dirty="0"/>
                    </a:p>
                  </a:txBody>
                  <a:tcPr/>
                </a:tc>
                <a:tc>
                  <a:txBody>
                    <a:bodyPr/>
                    <a:lstStyle/>
                    <a:p>
                      <a:r>
                        <a:rPr lang="en-US" dirty="0"/>
                        <a:t>Predicted demented</a:t>
                      </a:r>
                      <a:endParaRPr lang="en-GB" dirty="0"/>
                    </a:p>
                  </a:txBody>
                  <a:tcPr/>
                </a:tc>
                <a:extLst>
                  <a:ext uri="{0D108BD9-81ED-4DB2-BD59-A6C34878D82A}">
                    <a16:rowId xmlns:a16="http://schemas.microsoft.com/office/drawing/2014/main" val="3190874416"/>
                  </a:ext>
                </a:extLst>
              </a:tr>
              <a:tr h="370840">
                <a:tc>
                  <a:txBody>
                    <a:bodyPr/>
                    <a:lstStyle/>
                    <a:p>
                      <a:r>
                        <a:rPr lang="en-US" dirty="0"/>
                        <a:t>Actually non demented </a:t>
                      </a:r>
                      <a:endParaRPr lang="en-GB" dirty="0"/>
                    </a:p>
                  </a:txBody>
                  <a:tcPr/>
                </a:tc>
                <a:tc>
                  <a:txBody>
                    <a:bodyPr/>
                    <a:lstStyle/>
                    <a:p>
                      <a:r>
                        <a:rPr lang="en-US" dirty="0"/>
                        <a:t>14</a:t>
                      </a:r>
                      <a:endParaRPr lang="en-GB" dirty="0"/>
                    </a:p>
                  </a:txBody>
                  <a:tcPr/>
                </a:tc>
                <a:tc>
                  <a:txBody>
                    <a:bodyPr/>
                    <a:lstStyle/>
                    <a:p>
                      <a:r>
                        <a:rPr lang="en-US" dirty="0"/>
                        <a:t>1</a:t>
                      </a:r>
                      <a:endParaRPr lang="en-GB" dirty="0"/>
                    </a:p>
                  </a:txBody>
                  <a:tcPr/>
                </a:tc>
                <a:extLst>
                  <a:ext uri="{0D108BD9-81ED-4DB2-BD59-A6C34878D82A}">
                    <a16:rowId xmlns:a16="http://schemas.microsoft.com/office/drawing/2014/main" val="2807412885"/>
                  </a:ext>
                </a:extLst>
              </a:tr>
              <a:tr h="370840">
                <a:tc>
                  <a:txBody>
                    <a:bodyPr/>
                    <a:lstStyle/>
                    <a:p>
                      <a:r>
                        <a:rPr lang="en-US" dirty="0"/>
                        <a:t>Actually demented</a:t>
                      </a:r>
                      <a:endParaRPr lang="en-GB" dirty="0"/>
                    </a:p>
                  </a:txBody>
                  <a:tcPr/>
                </a:tc>
                <a:tc>
                  <a:txBody>
                    <a:bodyPr/>
                    <a:lstStyle/>
                    <a:p>
                      <a:r>
                        <a:rPr lang="en-US" dirty="0"/>
                        <a:t>4</a:t>
                      </a:r>
                      <a:endParaRPr lang="en-GB" dirty="0"/>
                    </a:p>
                  </a:txBody>
                  <a:tcPr/>
                </a:tc>
                <a:tc>
                  <a:txBody>
                    <a:bodyPr/>
                    <a:lstStyle/>
                    <a:p>
                      <a:r>
                        <a:rPr lang="en-US" dirty="0"/>
                        <a:t>10</a:t>
                      </a:r>
                      <a:endParaRPr lang="en-GB" dirty="0"/>
                    </a:p>
                  </a:txBody>
                  <a:tcPr/>
                </a:tc>
                <a:extLst>
                  <a:ext uri="{0D108BD9-81ED-4DB2-BD59-A6C34878D82A}">
                    <a16:rowId xmlns:a16="http://schemas.microsoft.com/office/drawing/2014/main" val="3572553118"/>
                  </a:ext>
                </a:extLst>
              </a:tr>
            </a:tbl>
          </a:graphicData>
        </a:graphic>
      </p:graphicFrame>
      <p:graphicFrame>
        <p:nvGraphicFramePr>
          <p:cNvPr id="11" name="Table 20">
            <a:extLst>
              <a:ext uri="{FF2B5EF4-FFF2-40B4-BE49-F238E27FC236}">
                <a16:creationId xmlns:a16="http://schemas.microsoft.com/office/drawing/2014/main" id="{C3BBDD8E-1DBE-42C5-B9E3-9FC6BAB005E6}"/>
              </a:ext>
            </a:extLst>
          </p:cNvPr>
          <p:cNvGraphicFramePr>
            <a:graphicFrameLocks noGrp="1"/>
          </p:cNvGraphicFramePr>
          <p:nvPr>
            <p:extLst>
              <p:ext uri="{D42A27DB-BD31-4B8C-83A1-F6EECF244321}">
                <p14:modId xmlns:p14="http://schemas.microsoft.com/office/powerpoint/2010/main" val="894063715"/>
              </p:ext>
            </p:extLst>
          </p:nvPr>
        </p:nvGraphicFramePr>
        <p:xfrm>
          <a:off x="843438" y="4354989"/>
          <a:ext cx="8128000" cy="1849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87680874"/>
                    </a:ext>
                  </a:extLst>
                </a:gridCol>
                <a:gridCol w="2032000">
                  <a:extLst>
                    <a:ext uri="{9D8B030D-6E8A-4147-A177-3AD203B41FA5}">
                      <a16:colId xmlns:a16="http://schemas.microsoft.com/office/drawing/2014/main" val="622016261"/>
                    </a:ext>
                  </a:extLst>
                </a:gridCol>
                <a:gridCol w="2032000">
                  <a:extLst>
                    <a:ext uri="{9D8B030D-6E8A-4147-A177-3AD203B41FA5}">
                      <a16:colId xmlns:a16="http://schemas.microsoft.com/office/drawing/2014/main" val="3718858048"/>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Performance metrics</a:t>
                      </a:r>
                      <a:endParaRPr lang="en-GB" dirty="0"/>
                    </a:p>
                  </a:txBody>
                  <a:tcPr/>
                </a:tc>
                <a:tc>
                  <a:txBody>
                    <a:bodyPr/>
                    <a:lstStyle/>
                    <a:p>
                      <a:r>
                        <a:rPr lang="en-US" dirty="0"/>
                        <a:t>Training</a:t>
                      </a:r>
                      <a:endParaRPr lang="en-GB" dirty="0"/>
                    </a:p>
                  </a:txBody>
                  <a:tcPr/>
                </a:tc>
                <a:tc>
                  <a:txBody>
                    <a:bodyPr/>
                    <a:lstStyle/>
                    <a:p>
                      <a:r>
                        <a:rPr lang="en-US" dirty="0"/>
                        <a:t>Test</a:t>
                      </a:r>
                      <a:endParaRPr lang="en-GB" dirty="0"/>
                    </a:p>
                  </a:txBody>
                  <a:tcPr/>
                </a:tc>
                <a:extLst>
                  <a:ext uri="{0D108BD9-81ED-4DB2-BD59-A6C34878D82A}">
                    <a16:rowId xmlns:a16="http://schemas.microsoft.com/office/drawing/2014/main" val="1782551868"/>
                  </a:ext>
                </a:extLst>
              </a:tr>
              <a:tr h="370840">
                <a:tc>
                  <a:txBody>
                    <a:bodyPr/>
                    <a:lstStyle/>
                    <a:p>
                      <a:r>
                        <a:rPr lang="en-US" dirty="0"/>
                        <a:t>Accuracy</a:t>
                      </a:r>
                      <a:endParaRPr lang="en-GB" dirty="0"/>
                    </a:p>
                  </a:txBody>
                  <a:tcPr/>
                </a:tc>
                <a:tc>
                  <a:txBody>
                    <a:bodyPr/>
                    <a:lstStyle/>
                    <a:p>
                      <a:r>
                        <a:rPr lang="en-US" dirty="0"/>
                        <a:t>81%</a:t>
                      </a:r>
                      <a:endParaRPr lang="en-GB" dirty="0"/>
                    </a:p>
                  </a:txBody>
                  <a:tcPr/>
                </a:tc>
                <a:tc>
                  <a:txBody>
                    <a:bodyPr/>
                    <a:lstStyle/>
                    <a:p>
                      <a:r>
                        <a:rPr lang="en-US" dirty="0"/>
                        <a:t>82%</a:t>
                      </a:r>
                      <a:endParaRPr lang="en-GB" dirty="0"/>
                    </a:p>
                  </a:txBody>
                  <a:tcPr/>
                </a:tc>
                <a:extLst>
                  <a:ext uri="{0D108BD9-81ED-4DB2-BD59-A6C34878D82A}">
                    <a16:rowId xmlns:a16="http://schemas.microsoft.com/office/drawing/2014/main" val="3498596647"/>
                  </a:ext>
                </a:extLst>
              </a:tr>
              <a:tr h="370840">
                <a:tc>
                  <a:txBody>
                    <a:bodyPr/>
                    <a:lstStyle/>
                    <a:p>
                      <a:r>
                        <a:rPr lang="en-US" dirty="0"/>
                        <a:t>Recall</a:t>
                      </a:r>
                      <a:endParaRPr lang="en-GB" dirty="0"/>
                    </a:p>
                  </a:txBody>
                  <a:tcPr/>
                </a:tc>
                <a:tc>
                  <a:txBody>
                    <a:bodyPr/>
                    <a:lstStyle/>
                    <a:p>
                      <a:r>
                        <a:rPr lang="en-US" dirty="0"/>
                        <a:t>71%</a:t>
                      </a:r>
                      <a:endParaRPr lang="en-GB" dirty="0"/>
                    </a:p>
                  </a:txBody>
                  <a:tcPr/>
                </a:tc>
                <a:tc>
                  <a:txBody>
                    <a:bodyPr/>
                    <a:lstStyle/>
                    <a:p>
                      <a:r>
                        <a:rPr lang="en-US" dirty="0"/>
                        <a:t>71%</a:t>
                      </a:r>
                      <a:endParaRPr lang="en-GB" dirty="0"/>
                    </a:p>
                  </a:txBody>
                  <a:tcPr/>
                </a:tc>
                <a:extLst>
                  <a:ext uri="{0D108BD9-81ED-4DB2-BD59-A6C34878D82A}">
                    <a16:rowId xmlns:a16="http://schemas.microsoft.com/office/drawing/2014/main" val="980597673"/>
                  </a:ext>
                </a:extLst>
              </a:tr>
              <a:tr h="370840">
                <a:tc>
                  <a:txBody>
                    <a:bodyPr/>
                    <a:lstStyle/>
                    <a:p>
                      <a:r>
                        <a:rPr lang="en-US" dirty="0"/>
                        <a:t>Precision</a:t>
                      </a:r>
                      <a:endParaRPr lang="en-GB" dirty="0"/>
                    </a:p>
                  </a:txBody>
                  <a:tcPr/>
                </a:tc>
                <a:tc>
                  <a:txBody>
                    <a:bodyPr/>
                    <a:lstStyle/>
                    <a:p>
                      <a:r>
                        <a:rPr lang="en-US" dirty="0"/>
                        <a:t>88%</a:t>
                      </a:r>
                      <a:endParaRPr lang="en-GB" dirty="0"/>
                    </a:p>
                  </a:txBody>
                  <a:tcPr/>
                </a:tc>
                <a:tc>
                  <a:txBody>
                    <a:bodyPr/>
                    <a:lstStyle/>
                    <a:p>
                      <a:r>
                        <a:rPr lang="en-US" dirty="0"/>
                        <a:t>90%</a:t>
                      </a:r>
                      <a:endParaRPr lang="en-GB" dirty="0"/>
                    </a:p>
                  </a:txBody>
                  <a:tcPr/>
                </a:tc>
                <a:extLst>
                  <a:ext uri="{0D108BD9-81ED-4DB2-BD59-A6C34878D82A}">
                    <a16:rowId xmlns:a16="http://schemas.microsoft.com/office/drawing/2014/main" val="3984076405"/>
                  </a:ext>
                </a:extLst>
              </a:tr>
              <a:tr h="370840">
                <a:tc>
                  <a:txBody>
                    <a:bodyPr/>
                    <a:lstStyle/>
                    <a:p>
                      <a:r>
                        <a:rPr lang="en-US" dirty="0"/>
                        <a:t>F1</a:t>
                      </a:r>
                      <a:endParaRPr lang="en-GB" dirty="0"/>
                    </a:p>
                  </a:txBody>
                  <a:tcPr/>
                </a:tc>
                <a:tc>
                  <a:txBody>
                    <a:bodyPr/>
                    <a:lstStyle/>
                    <a:p>
                      <a:r>
                        <a:rPr lang="en-US" dirty="0"/>
                        <a:t>79%</a:t>
                      </a:r>
                      <a:endParaRPr lang="en-GB" dirty="0"/>
                    </a:p>
                  </a:txBody>
                  <a:tcPr/>
                </a:tc>
                <a:tc>
                  <a:txBody>
                    <a:bodyPr/>
                    <a:lstStyle/>
                    <a:p>
                      <a:r>
                        <a:rPr lang="en-US" dirty="0"/>
                        <a:t>80%</a:t>
                      </a:r>
                      <a:endParaRPr lang="en-GB" dirty="0"/>
                    </a:p>
                  </a:txBody>
                  <a:tcPr/>
                </a:tc>
                <a:extLst>
                  <a:ext uri="{0D108BD9-81ED-4DB2-BD59-A6C34878D82A}">
                    <a16:rowId xmlns:a16="http://schemas.microsoft.com/office/drawing/2014/main" val="2139712802"/>
                  </a:ext>
                </a:extLst>
              </a:tr>
            </a:tbl>
          </a:graphicData>
        </a:graphic>
      </p:graphicFrame>
      <p:sp>
        <p:nvSpPr>
          <p:cNvPr id="13" name="Oval 12">
            <a:extLst>
              <a:ext uri="{FF2B5EF4-FFF2-40B4-BE49-F238E27FC236}">
                <a16:creationId xmlns:a16="http://schemas.microsoft.com/office/drawing/2014/main" id="{29447623-2E5D-49B1-A6C9-1243FB26591E}"/>
              </a:ext>
            </a:extLst>
          </p:cNvPr>
          <p:cNvSpPr/>
          <p:nvPr/>
        </p:nvSpPr>
        <p:spPr>
          <a:xfrm>
            <a:off x="2712122" y="3349831"/>
            <a:ext cx="656217" cy="5519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Arrow Connector 20">
            <a:extLst>
              <a:ext uri="{FF2B5EF4-FFF2-40B4-BE49-F238E27FC236}">
                <a16:creationId xmlns:a16="http://schemas.microsoft.com/office/drawing/2014/main" id="{86344031-7F49-4122-A9D6-1AC2EE735C4D}"/>
              </a:ext>
            </a:extLst>
          </p:cNvPr>
          <p:cNvCxnSpPr/>
          <p:nvPr/>
        </p:nvCxnSpPr>
        <p:spPr>
          <a:xfrm flipH="1">
            <a:off x="8666638" y="5679123"/>
            <a:ext cx="131064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9B8E99E-46F2-4A5E-9A43-EE06A5ED0687}"/>
              </a:ext>
            </a:extLst>
          </p:cNvPr>
          <p:cNvCxnSpPr/>
          <p:nvPr/>
        </p:nvCxnSpPr>
        <p:spPr>
          <a:xfrm flipH="1">
            <a:off x="8666638" y="6065520"/>
            <a:ext cx="131064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EEE0EE7-09BA-414A-8A36-3C286930AF40}"/>
              </a:ext>
            </a:extLst>
          </p:cNvPr>
          <p:cNvCxnSpPr/>
          <p:nvPr/>
        </p:nvCxnSpPr>
        <p:spPr>
          <a:xfrm flipH="1">
            <a:off x="8666638" y="5269389"/>
            <a:ext cx="131064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844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91DC-4F13-40F2-B8C2-3B019D1614CA}"/>
              </a:ext>
            </a:extLst>
          </p:cNvPr>
          <p:cNvSpPr>
            <a:spLocks noGrp="1"/>
          </p:cNvSpPr>
          <p:nvPr>
            <p:ph type="title"/>
          </p:nvPr>
        </p:nvSpPr>
        <p:spPr/>
        <p:txBody>
          <a:bodyPr/>
          <a:lstStyle/>
          <a:p>
            <a:r>
              <a:rPr lang="en-US" dirty="0"/>
              <a:t>Decision Tree</a:t>
            </a:r>
            <a:endParaRPr lang="en-GB" dirty="0"/>
          </a:p>
        </p:txBody>
      </p:sp>
      <p:sp>
        <p:nvSpPr>
          <p:cNvPr id="3" name="Content Placeholder 2">
            <a:extLst>
              <a:ext uri="{FF2B5EF4-FFF2-40B4-BE49-F238E27FC236}">
                <a16:creationId xmlns:a16="http://schemas.microsoft.com/office/drawing/2014/main" id="{1B58FD53-24FD-4F8A-95AB-95A907183730}"/>
              </a:ext>
            </a:extLst>
          </p:cNvPr>
          <p:cNvSpPr>
            <a:spLocks noGrp="1"/>
          </p:cNvSpPr>
          <p:nvPr>
            <p:ph idx="1"/>
          </p:nvPr>
        </p:nvSpPr>
        <p:spPr/>
        <p:txBody>
          <a:bodyPr/>
          <a:lstStyle/>
          <a:p>
            <a:r>
              <a:rPr lang="en-US" dirty="0"/>
              <a:t>? Don’t know if I will have enough time to do this one </a:t>
            </a:r>
            <a:r>
              <a:rPr lang="en-US" dirty="0" err="1"/>
              <a:t>im</a:t>
            </a:r>
            <a:r>
              <a:rPr lang="en-US" dirty="0"/>
              <a:t> afraid</a:t>
            </a:r>
            <a:endParaRPr lang="en-GB" dirty="0"/>
          </a:p>
        </p:txBody>
      </p:sp>
    </p:spTree>
    <p:extLst>
      <p:ext uri="{BB962C8B-B14F-4D97-AF65-F5344CB8AC3E}">
        <p14:creationId xmlns:p14="http://schemas.microsoft.com/office/powerpoint/2010/main" val="42589379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Top Corners One Rounded and One Snipped 19">
            <a:extLst>
              <a:ext uri="{FF2B5EF4-FFF2-40B4-BE49-F238E27FC236}">
                <a16:creationId xmlns:a16="http://schemas.microsoft.com/office/drawing/2014/main" id="{39ABB7CB-73B1-4A7C-9DF8-D927DD5AE7F9}"/>
              </a:ext>
            </a:extLst>
          </p:cNvPr>
          <p:cNvSpPr/>
          <p:nvPr/>
        </p:nvSpPr>
        <p:spPr>
          <a:xfrm>
            <a:off x="-822960" y="539062"/>
            <a:ext cx="8043861" cy="868749"/>
          </a:xfrm>
          <a:prstGeom prst="snipRound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EC6A881-5B52-4516-AB07-77738D2E8915}"/>
              </a:ext>
            </a:extLst>
          </p:cNvPr>
          <p:cNvSpPr>
            <a:spLocks noGrp="1"/>
          </p:cNvSpPr>
          <p:nvPr>
            <p:ph type="title"/>
          </p:nvPr>
        </p:nvSpPr>
        <p:spPr/>
        <p:txBody>
          <a:bodyPr/>
          <a:lstStyle/>
          <a:p>
            <a:r>
              <a:rPr lang="en-US" dirty="0"/>
              <a:t>Random Forest</a:t>
            </a:r>
            <a:endParaRPr lang="en-GB" dirty="0"/>
          </a:p>
        </p:txBody>
      </p:sp>
      <p:sp>
        <p:nvSpPr>
          <p:cNvPr id="10" name="Rectangle 1">
            <a:extLst>
              <a:ext uri="{FF2B5EF4-FFF2-40B4-BE49-F238E27FC236}">
                <a16:creationId xmlns:a16="http://schemas.microsoft.com/office/drawing/2014/main" id="{576214F0-4CC5-418E-9B98-D0A25B7D2AB6}"/>
              </a:ext>
            </a:extLst>
          </p:cNvPr>
          <p:cNvSpPr>
            <a:spLocks noGrp="1" noChangeArrowheads="1"/>
          </p:cNvSpPr>
          <p:nvPr>
            <p:ph idx="1"/>
          </p:nvPr>
        </p:nvSpPr>
        <p:spPr bwMode="auto">
          <a:xfrm>
            <a:off x="838200" y="1848124"/>
            <a:ext cx="274409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[[13 3] [ 3 10]]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3" name="Table 20">
            <a:extLst>
              <a:ext uri="{FF2B5EF4-FFF2-40B4-BE49-F238E27FC236}">
                <a16:creationId xmlns:a16="http://schemas.microsoft.com/office/drawing/2014/main" id="{E3DA631A-4218-4C23-ABF1-CE49A780ADB9}"/>
              </a:ext>
            </a:extLst>
          </p:cNvPr>
          <p:cNvGraphicFramePr>
            <a:graphicFrameLocks noGrp="1"/>
          </p:cNvGraphicFramePr>
          <p:nvPr>
            <p:extLst>
              <p:ext uri="{D42A27DB-BD31-4B8C-83A1-F6EECF244321}">
                <p14:modId xmlns:p14="http://schemas.microsoft.com/office/powerpoint/2010/main" val="2879669629"/>
              </p:ext>
            </p:extLst>
          </p:nvPr>
        </p:nvGraphicFramePr>
        <p:xfrm>
          <a:off x="838200" y="3815715"/>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87680874"/>
                    </a:ext>
                  </a:extLst>
                </a:gridCol>
                <a:gridCol w="2032000">
                  <a:extLst>
                    <a:ext uri="{9D8B030D-6E8A-4147-A177-3AD203B41FA5}">
                      <a16:colId xmlns:a16="http://schemas.microsoft.com/office/drawing/2014/main" val="622016261"/>
                    </a:ext>
                  </a:extLst>
                </a:gridCol>
                <a:gridCol w="2032000">
                  <a:extLst>
                    <a:ext uri="{9D8B030D-6E8A-4147-A177-3AD203B41FA5}">
                      <a16:colId xmlns:a16="http://schemas.microsoft.com/office/drawing/2014/main" val="1353297467"/>
                    </a:ext>
                  </a:extLst>
                </a:gridCol>
              </a:tblGrid>
              <a:tr h="370840">
                <a:tc>
                  <a:txBody>
                    <a:bodyPr/>
                    <a:lstStyle/>
                    <a:p>
                      <a:r>
                        <a:rPr lang="en-US" dirty="0"/>
                        <a:t>Performance metrics</a:t>
                      </a:r>
                      <a:endParaRPr lang="en-GB" dirty="0"/>
                    </a:p>
                  </a:txBody>
                  <a:tcPr/>
                </a:tc>
                <a:tc>
                  <a:txBody>
                    <a:bodyPr/>
                    <a:lstStyle/>
                    <a:p>
                      <a:r>
                        <a:rPr lang="en-US" dirty="0"/>
                        <a:t>Training</a:t>
                      </a:r>
                      <a:endParaRPr lang="en-GB" dirty="0"/>
                    </a:p>
                  </a:txBody>
                  <a:tcPr/>
                </a:tc>
                <a:tc>
                  <a:txBody>
                    <a:bodyPr/>
                    <a:lstStyle/>
                    <a:p>
                      <a:r>
                        <a:rPr lang="en-US" dirty="0"/>
                        <a:t>Test</a:t>
                      </a:r>
                      <a:endParaRPr lang="en-GB" dirty="0"/>
                    </a:p>
                  </a:txBody>
                  <a:tcPr/>
                </a:tc>
                <a:extLst>
                  <a:ext uri="{0D108BD9-81ED-4DB2-BD59-A6C34878D82A}">
                    <a16:rowId xmlns:a16="http://schemas.microsoft.com/office/drawing/2014/main" val="1782551868"/>
                  </a:ext>
                </a:extLst>
              </a:tr>
              <a:tr h="370840">
                <a:tc>
                  <a:txBody>
                    <a:bodyPr/>
                    <a:lstStyle/>
                    <a:p>
                      <a:r>
                        <a:rPr lang="en-US" dirty="0"/>
                        <a:t>Accuracy</a:t>
                      </a:r>
                      <a:endParaRPr lang="en-GB" dirty="0"/>
                    </a:p>
                  </a:txBody>
                  <a:tcPr/>
                </a:tc>
                <a:tc>
                  <a:txBody>
                    <a:bodyPr/>
                    <a:lstStyle/>
                    <a:p>
                      <a:r>
                        <a:rPr lang="en-US" dirty="0"/>
                        <a:t>95%</a:t>
                      </a:r>
                      <a:endParaRPr lang="en-GB" dirty="0"/>
                    </a:p>
                  </a:txBody>
                  <a:tcPr/>
                </a:tc>
                <a:tc>
                  <a:txBody>
                    <a:bodyPr/>
                    <a:lstStyle/>
                    <a:p>
                      <a:r>
                        <a:rPr lang="en-US" dirty="0"/>
                        <a:t>69%</a:t>
                      </a:r>
                      <a:endParaRPr lang="en-GB" dirty="0"/>
                    </a:p>
                  </a:txBody>
                  <a:tcPr/>
                </a:tc>
                <a:extLst>
                  <a:ext uri="{0D108BD9-81ED-4DB2-BD59-A6C34878D82A}">
                    <a16:rowId xmlns:a16="http://schemas.microsoft.com/office/drawing/2014/main" val="3498596647"/>
                  </a:ext>
                </a:extLst>
              </a:tr>
              <a:tr h="370840">
                <a:tc>
                  <a:txBody>
                    <a:bodyPr/>
                    <a:lstStyle/>
                    <a:p>
                      <a:r>
                        <a:rPr lang="en-US" dirty="0"/>
                        <a:t>Recall</a:t>
                      </a:r>
                      <a:endParaRPr lang="en-GB" dirty="0"/>
                    </a:p>
                  </a:txBody>
                  <a:tcPr/>
                </a:tc>
                <a:tc>
                  <a:txBody>
                    <a:bodyPr/>
                    <a:lstStyle/>
                    <a:p>
                      <a:r>
                        <a:rPr lang="en-US" dirty="0"/>
                        <a:t>95%</a:t>
                      </a:r>
                      <a:endParaRPr lang="en-GB" dirty="0"/>
                    </a:p>
                  </a:txBody>
                  <a:tcPr/>
                </a:tc>
                <a:tc>
                  <a:txBody>
                    <a:bodyPr/>
                    <a:lstStyle/>
                    <a:p>
                      <a:r>
                        <a:rPr lang="en-US" dirty="0"/>
                        <a:t>76%</a:t>
                      </a:r>
                      <a:endParaRPr lang="en-GB" dirty="0"/>
                    </a:p>
                  </a:txBody>
                  <a:tcPr/>
                </a:tc>
                <a:extLst>
                  <a:ext uri="{0D108BD9-81ED-4DB2-BD59-A6C34878D82A}">
                    <a16:rowId xmlns:a16="http://schemas.microsoft.com/office/drawing/2014/main" val="980597673"/>
                  </a:ext>
                </a:extLst>
              </a:tr>
              <a:tr h="370840">
                <a:tc>
                  <a:txBody>
                    <a:bodyPr/>
                    <a:lstStyle/>
                    <a:p>
                      <a:r>
                        <a:rPr lang="en-US" dirty="0"/>
                        <a:t>Precision</a:t>
                      </a:r>
                      <a:endParaRPr lang="en-GB" dirty="0"/>
                    </a:p>
                  </a:txBody>
                  <a:tcPr/>
                </a:tc>
                <a:tc>
                  <a:txBody>
                    <a:bodyPr/>
                    <a:lstStyle/>
                    <a:p>
                      <a:r>
                        <a:rPr lang="en-US" dirty="0"/>
                        <a:t>96%</a:t>
                      </a:r>
                      <a:endParaRPr lang="en-GB" dirty="0"/>
                    </a:p>
                  </a:txBody>
                  <a:tcPr/>
                </a:tc>
                <a:tc>
                  <a:txBody>
                    <a:bodyPr/>
                    <a:lstStyle/>
                    <a:p>
                      <a:r>
                        <a:rPr lang="en-US" dirty="0"/>
                        <a:t>77%</a:t>
                      </a:r>
                      <a:endParaRPr lang="en-GB" dirty="0"/>
                    </a:p>
                  </a:txBody>
                  <a:tcPr/>
                </a:tc>
                <a:extLst>
                  <a:ext uri="{0D108BD9-81ED-4DB2-BD59-A6C34878D82A}">
                    <a16:rowId xmlns:a16="http://schemas.microsoft.com/office/drawing/2014/main" val="3250618476"/>
                  </a:ext>
                </a:extLst>
              </a:tr>
              <a:tr h="370840">
                <a:tc>
                  <a:txBody>
                    <a:bodyPr/>
                    <a:lstStyle/>
                    <a:p>
                      <a:r>
                        <a:rPr lang="en-US" dirty="0"/>
                        <a:t>F1</a:t>
                      </a:r>
                      <a:endParaRPr lang="en-GB" dirty="0"/>
                    </a:p>
                  </a:txBody>
                  <a:tcPr/>
                </a:tc>
                <a:tc>
                  <a:txBody>
                    <a:bodyPr/>
                    <a:lstStyle/>
                    <a:p>
                      <a:r>
                        <a:rPr lang="en-US" dirty="0"/>
                        <a:t>96%</a:t>
                      </a:r>
                      <a:endParaRPr lang="en-GB" dirty="0"/>
                    </a:p>
                  </a:txBody>
                  <a:tcPr/>
                </a:tc>
                <a:tc>
                  <a:txBody>
                    <a:bodyPr/>
                    <a:lstStyle/>
                    <a:p>
                      <a:r>
                        <a:rPr lang="en-US" dirty="0"/>
                        <a:t>77%</a:t>
                      </a:r>
                      <a:endParaRPr lang="en-GB" dirty="0"/>
                    </a:p>
                  </a:txBody>
                  <a:tcPr/>
                </a:tc>
                <a:extLst>
                  <a:ext uri="{0D108BD9-81ED-4DB2-BD59-A6C34878D82A}">
                    <a16:rowId xmlns:a16="http://schemas.microsoft.com/office/drawing/2014/main" val="1326664916"/>
                  </a:ext>
                </a:extLst>
              </a:tr>
            </a:tbl>
          </a:graphicData>
        </a:graphic>
      </p:graphicFrame>
      <p:graphicFrame>
        <p:nvGraphicFramePr>
          <p:cNvPr id="14" name="Table 17">
            <a:extLst>
              <a:ext uri="{FF2B5EF4-FFF2-40B4-BE49-F238E27FC236}">
                <a16:creationId xmlns:a16="http://schemas.microsoft.com/office/drawing/2014/main" id="{074992A3-6CAE-4E4F-884A-27BCC34FA63F}"/>
              </a:ext>
            </a:extLst>
          </p:cNvPr>
          <p:cNvGraphicFramePr>
            <a:graphicFrameLocks noGrp="1"/>
          </p:cNvGraphicFramePr>
          <p:nvPr>
            <p:extLst>
              <p:ext uri="{D42A27DB-BD31-4B8C-83A1-F6EECF244321}">
                <p14:modId xmlns:p14="http://schemas.microsoft.com/office/powerpoint/2010/main" val="1343882060"/>
              </p:ext>
            </p:extLst>
          </p:nvPr>
        </p:nvGraphicFramePr>
        <p:xfrm>
          <a:off x="838200" y="1690688"/>
          <a:ext cx="6096000" cy="1651000"/>
        </p:xfrm>
        <a:graphic>
          <a:graphicData uri="http://schemas.openxmlformats.org/drawingml/2006/table">
            <a:tbl>
              <a:tblPr firstRow="1" bandRow="1">
                <a:tableStyleId>{7DF18680-E054-41AD-8BC1-D1AEF772440D}</a:tableStyleId>
              </a:tblPr>
              <a:tblGrid>
                <a:gridCol w="2032000">
                  <a:extLst>
                    <a:ext uri="{9D8B030D-6E8A-4147-A177-3AD203B41FA5}">
                      <a16:colId xmlns:a16="http://schemas.microsoft.com/office/drawing/2014/main" val="267722484"/>
                    </a:ext>
                  </a:extLst>
                </a:gridCol>
                <a:gridCol w="2032000">
                  <a:extLst>
                    <a:ext uri="{9D8B030D-6E8A-4147-A177-3AD203B41FA5}">
                      <a16:colId xmlns:a16="http://schemas.microsoft.com/office/drawing/2014/main" val="3291780376"/>
                    </a:ext>
                  </a:extLst>
                </a:gridCol>
                <a:gridCol w="2032000">
                  <a:extLst>
                    <a:ext uri="{9D8B030D-6E8A-4147-A177-3AD203B41FA5}">
                      <a16:colId xmlns:a16="http://schemas.microsoft.com/office/drawing/2014/main" val="1584777615"/>
                    </a:ext>
                  </a:extLst>
                </a:gridCol>
              </a:tblGrid>
              <a:tr h="370840">
                <a:tc>
                  <a:txBody>
                    <a:bodyPr/>
                    <a:lstStyle/>
                    <a:p>
                      <a:r>
                        <a:rPr lang="en-US" dirty="0"/>
                        <a:t>Test</a:t>
                      </a:r>
                      <a:endParaRPr lang="en-GB" dirty="0"/>
                    </a:p>
                  </a:txBody>
                  <a:tcPr/>
                </a:tc>
                <a:tc>
                  <a:txBody>
                    <a:bodyPr/>
                    <a:lstStyle/>
                    <a:p>
                      <a:r>
                        <a:rPr lang="en-US" dirty="0"/>
                        <a:t>Predicted nondemented</a:t>
                      </a:r>
                      <a:endParaRPr lang="en-GB" dirty="0"/>
                    </a:p>
                  </a:txBody>
                  <a:tcPr/>
                </a:tc>
                <a:tc>
                  <a:txBody>
                    <a:bodyPr/>
                    <a:lstStyle/>
                    <a:p>
                      <a:r>
                        <a:rPr lang="en-US" dirty="0"/>
                        <a:t>Predicted demented</a:t>
                      </a:r>
                      <a:endParaRPr lang="en-GB" dirty="0"/>
                    </a:p>
                  </a:txBody>
                  <a:tcPr/>
                </a:tc>
                <a:extLst>
                  <a:ext uri="{0D108BD9-81ED-4DB2-BD59-A6C34878D82A}">
                    <a16:rowId xmlns:a16="http://schemas.microsoft.com/office/drawing/2014/main" val="3190874416"/>
                  </a:ext>
                </a:extLst>
              </a:tr>
              <a:tr h="370840">
                <a:tc>
                  <a:txBody>
                    <a:bodyPr/>
                    <a:lstStyle/>
                    <a:p>
                      <a:r>
                        <a:rPr lang="en-US" dirty="0"/>
                        <a:t>Actually non demented </a:t>
                      </a:r>
                      <a:endParaRPr lang="en-GB" dirty="0"/>
                    </a:p>
                  </a:txBody>
                  <a:tcPr/>
                </a:tc>
                <a:tc>
                  <a:txBody>
                    <a:bodyPr/>
                    <a:lstStyle/>
                    <a:p>
                      <a:r>
                        <a:rPr lang="en-US" dirty="0"/>
                        <a:t>13</a:t>
                      </a:r>
                      <a:endParaRPr lang="en-GB" dirty="0"/>
                    </a:p>
                  </a:txBody>
                  <a:tcPr/>
                </a:tc>
                <a:tc>
                  <a:txBody>
                    <a:bodyPr/>
                    <a:lstStyle/>
                    <a:p>
                      <a:r>
                        <a:rPr lang="en-US" dirty="0"/>
                        <a:t>3</a:t>
                      </a:r>
                      <a:endParaRPr lang="en-GB" dirty="0"/>
                    </a:p>
                  </a:txBody>
                  <a:tcPr/>
                </a:tc>
                <a:extLst>
                  <a:ext uri="{0D108BD9-81ED-4DB2-BD59-A6C34878D82A}">
                    <a16:rowId xmlns:a16="http://schemas.microsoft.com/office/drawing/2014/main" val="2807412885"/>
                  </a:ext>
                </a:extLst>
              </a:tr>
              <a:tr h="370840">
                <a:tc>
                  <a:txBody>
                    <a:bodyPr/>
                    <a:lstStyle/>
                    <a:p>
                      <a:r>
                        <a:rPr lang="en-US" dirty="0"/>
                        <a:t>Actually demented</a:t>
                      </a:r>
                      <a:endParaRPr lang="en-GB" dirty="0"/>
                    </a:p>
                  </a:txBody>
                  <a:tcPr/>
                </a:tc>
                <a:tc>
                  <a:txBody>
                    <a:bodyPr/>
                    <a:lstStyle/>
                    <a:p>
                      <a:r>
                        <a:rPr lang="en-US" dirty="0"/>
                        <a:t>3</a:t>
                      </a:r>
                      <a:endParaRPr lang="en-GB" dirty="0"/>
                    </a:p>
                  </a:txBody>
                  <a:tcPr/>
                </a:tc>
                <a:tc>
                  <a:txBody>
                    <a:bodyPr/>
                    <a:lstStyle/>
                    <a:p>
                      <a:r>
                        <a:rPr lang="en-US" dirty="0"/>
                        <a:t>10</a:t>
                      </a:r>
                      <a:endParaRPr lang="en-GB" dirty="0"/>
                    </a:p>
                  </a:txBody>
                  <a:tcPr/>
                </a:tc>
                <a:extLst>
                  <a:ext uri="{0D108BD9-81ED-4DB2-BD59-A6C34878D82A}">
                    <a16:rowId xmlns:a16="http://schemas.microsoft.com/office/drawing/2014/main" val="3572553118"/>
                  </a:ext>
                </a:extLst>
              </a:tr>
            </a:tbl>
          </a:graphicData>
        </a:graphic>
      </p:graphicFrame>
      <p:sp>
        <p:nvSpPr>
          <p:cNvPr id="19" name="Oval 18">
            <a:extLst>
              <a:ext uri="{FF2B5EF4-FFF2-40B4-BE49-F238E27FC236}">
                <a16:creationId xmlns:a16="http://schemas.microsoft.com/office/drawing/2014/main" id="{C8337131-A3F0-47D6-BAEB-914A47CB162F}"/>
              </a:ext>
            </a:extLst>
          </p:cNvPr>
          <p:cNvSpPr/>
          <p:nvPr/>
        </p:nvSpPr>
        <p:spPr>
          <a:xfrm>
            <a:off x="2775473" y="2877092"/>
            <a:ext cx="656217" cy="5519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5C5D4167-254F-4341-AF66-77E7170D17F6}"/>
              </a:ext>
            </a:extLst>
          </p:cNvPr>
          <p:cNvSpPr txBox="1"/>
          <p:nvPr/>
        </p:nvSpPr>
        <p:spPr>
          <a:xfrm>
            <a:off x="7569200" y="1657290"/>
            <a:ext cx="4622800"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Conducting cross-validation using a Grid Search slightly improved the model</a:t>
            </a:r>
            <a:endParaRPr lang="en-GB" sz="2800" dirty="0"/>
          </a:p>
        </p:txBody>
      </p:sp>
      <p:cxnSp>
        <p:nvCxnSpPr>
          <p:cNvPr id="23" name="Straight Arrow Connector 22">
            <a:extLst>
              <a:ext uri="{FF2B5EF4-FFF2-40B4-BE49-F238E27FC236}">
                <a16:creationId xmlns:a16="http://schemas.microsoft.com/office/drawing/2014/main" id="{1E9508E9-1F20-484D-9695-B5785CC0B448}"/>
              </a:ext>
            </a:extLst>
          </p:cNvPr>
          <p:cNvCxnSpPr/>
          <p:nvPr/>
        </p:nvCxnSpPr>
        <p:spPr>
          <a:xfrm flipH="1">
            <a:off x="7985760" y="4704080"/>
            <a:ext cx="131064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630981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One Rounded and One Snipped 3">
            <a:extLst>
              <a:ext uri="{FF2B5EF4-FFF2-40B4-BE49-F238E27FC236}">
                <a16:creationId xmlns:a16="http://schemas.microsoft.com/office/drawing/2014/main" id="{C459E1B6-3C9E-4004-B5AA-3AC7C515AD1D}"/>
              </a:ext>
            </a:extLst>
          </p:cNvPr>
          <p:cNvSpPr/>
          <p:nvPr/>
        </p:nvSpPr>
        <p:spPr>
          <a:xfrm>
            <a:off x="-822960" y="539062"/>
            <a:ext cx="8043861" cy="868749"/>
          </a:xfrm>
          <a:prstGeom prst="snipRound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5A91E00-F1D7-454B-93E8-D0FD2C4588C8}"/>
              </a:ext>
            </a:extLst>
          </p:cNvPr>
          <p:cNvSpPr>
            <a:spLocks noGrp="1"/>
          </p:cNvSpPr>
          <p:nvPr>
            <p:ph type="title"/>
          </p:nvPr>
        </p:nvSpPr>
        <p:spPr/>
        <p:txBody>
          <a:bodyPr/>
          <a:lstStyle/>
          <a:p>
            <a:r>
              <a:rPr lang="en-US" dirty="0"/>
              <a:t>Summing up results</a:t>
            </a:r>
            <a:endParaRPr lang="en-GB" dirty="0"/>
          </a:p>
        </p:txBody>
      </p:sp>
      <p:sp>
        <p:nvSpPr>
          <p:cNvPr id="3" name="Content Placeholder 2">
            <a:extLst>
              <a:ext uri="{FF2B5EF4-FFF2-40B4-BE49-F238E27FC236}">
                <a16:creationId xmlns:a16="http://schemas.microsoft.com/office/drawing/2014/main" id="{A3C216DD-F51B-4AE6-A8D2-37788EDCC5FE}"/>
              </a:ext>
            </a:extLst>
          </p:cNvPr>
          <p:cNvSpPr>
            <a:spLocks noGrp="1"/>
          </p:cNvSpPr>
          <p:nvPr>
            <p:ph idx="1"/>
          </p:nvPr>
        </p:nvSpPr>
        <p:spPr/>
        <p:txBody>
          <a:bodyPr/>
          <a:lstStyle/>
          <a:p>
            <a:r>
              <a:rPr lang="en-US" dirty="0"/>
              <a:t>Logistic Regression and Support Vector Machine performed better for accuracy</a:t>
            </a:r>
          </a:p>
          <a:p>
            <a:endParaRPr lang="en-US" dirty="0"/>
          </a:p>
          <a:p>
            <a:r>
              <a:rPr lang="en-US" dirty="0"/>
              <a:t>However Random Forest performed better for recall</a:t>
            </a:r>
          </a:p>
          <a:p>
            <a:endParaRPr lang="en-US" dirty="0"/>
          </a:p>
          <a:p>
            <a:r>
              <a:rPr lang="en-US" dirty="0"/>
              <a:t>Random Forest also saw no overfitting whereas other models did</a:t>
            </a:r>
          </a:p>
          <a:p>
            <a:endParaRPr lang="en-US" dirty="0"/>
          </a:p>
          <a:p>
            <a:r>
              <a:rPr lang="en-US" dirty="0"/>
              <a:t>Random Forest recommended </a:t>
            </a:r>
          </a:p>
        </p:txBody>
      </p:sp>
    </p:spTree>
    <p:extLst>
      <p:ext uri="{BB962C8B-B14F-4D97-AF65-F5344CB8AC3E}">
        <p14:creationId xmlns:p14="http://schemas.microsoft.com/office/powerpoint/2010/main" val="1521890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64B3B-71FC-4AC7-A7E2-12262C9D1EE6}"/>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Agenda</a:t>
            </a:r>
            <a:endParaRPr lang="en-GB"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C02B9D8-014E-4D0E-8B33-49B2411F679A}"/>
              </a:ext>
            </a:extLst>
          </p:cNvPr>
          <p:cNvSpPr>
            <a:spLocks noGrp="1"/>
          </p:cNvSpPr>
          <p:nvPr>
            <p:ph idx="1"/>
          </p:nvPr>
        </p:nvSpPr>
        <p:spPr>
          <a:xfrm>
            <a:off x="4447308" y="591344"/>
            <a:ext cx="6906491" cy="5585619"/>
          </a:xfrm>
        </p:spPr>
        <p:txBody>
          <a:bodyPr anchor="ctr">
            <a:normAutofit/>
          </a:bodyPr>
          <a:lstStyle/>
          <a:p>
            <a:r>
              <a:rPr lang="en-US" sz="2400" dirty="0"/>
              <a:t>Introduction to Alzheimer Disease</a:t>
            </a:r>
          </a:p>
          <a:p>
            <a:r>
              <a:rPr lang="en-US" sz="2400" dirty="0"/>
              <a:t>Why machine learning?</a:t>
            </a:r>
          </a:p>
          <a:p>
            <a:r>
              <a:rPr lang="en-US" sz="2400" dirty="0"/>
              <a:t>Introduction to Dataset</a:t>
            </a:r>
          </a:p>
          <a:p>
            <a:r>
              <a:rPr lang="en-US" sz="2400" dirty="0"/>
              <a:t>My approach</a:t>
            </a:r>
          </a:p>
          <a:p>
            <a:r>
              <a:rPr lang="en-US" sz="2400" dirty="0"/>
              <a:t>Models</a:t>
            </a:r>
          </a:p>
          <a:p>
            <a:pPr lvl="1"/>
            <a:r>
              <a:rPr lang="en-US" dirty="0"/>
              <a:t>Logistic Regression</a:t>
            </a:r>
          </a:p>
          <a:p>
            <a:pPr lvl="1"/>
            <a:r>
              <a:rPr lang="en-US" dirty="0"/>
              <a:t>Support Vector Machine</a:t>
            </a:r>
          </a:p>
          <a:p>
            <a:pPr lvl="1"/>
            <a:r>
              <a:rPr lang="en-US" dirty="0"/>
              <a:t>Random Forest</a:t>
            </a:r>
          </a:p>
          <a:p>
            <a:r>
              <a:rPr lang="en-GB" sz="2400" dirty="0">
                <a:highlight>
                  <a:srgbClr val="00FFFF"/>
                </a:highlight>
              </a:rPr>
              <a:t>Limitations of models</a:t>
            </a:r>
          </a:p>
          <a:p>
            <a:r>
              <a:rPr lang="en-GB" sz="2400" dirty="0"/>
              <a:t>Future direction</a:t>
            </a:r>
          </a:p>
        </p:txBody>
      </p:sp>
    </p:spTree>
    <p:extLst>
      <p:ext uri="{BB962C8B-B14F-4D97-AF65-F5344CB8AC3E}">
        <p14:creationId xmlns:p14="http://schemas.microsoft.com/office/powerpoint/2010/main" val="2036065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One Rounded and One Snipped 3">
            <a:extLst>
              <a:ext uri="{FF2B5EF4-FFF2-40B4-BE49-F238E27FC236}">
                <a16:creationId xmlns:a16="http://schemas.microsoft.com/office/drawing/2014/main" id="{26995C75-7C35-4585-B19D-21F92816AC69}"/>
              </a:ext>
            </a:extLst>
          </p:cNvPr>
          <p:cNvSpPr/>
          <p:nvPr/>
        </p:nvSpPr>
        <p:spPr>
          <a:xfrm>
            <a:off x="-822960" y="539062"/>
            <a:ext cx="8043861" cy="868749"/>
          </a:xfrm>
          <a:prstGeom prst="snipRound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9EDCC0E3-115E-4F70-818B-4F9E2191022F}"/>
              </a:ext>
            </a:extLst>
          </p:cNvPr>
          <p:cNvSpPr>
            <a:spLocks noGrp="1"/>
          </p:cNvSpPr>
          <p:nvPr>
            <p:ph type="title"/>
          </p:nvPr>
        </p:nvSpPr>
        <p:spPr/>
        <p:txBody>
          <a:bodyPr/>
          <a:lstStyle/>
          <a:p>
            <a:r>
              <a:rPr lang="en-US" dirty="0"/>
              <a:t>Limitations of my approach</a:t>
            </a:r>
            <a:endParaRPr lang="en-GB" dirty="0"/>
          </a:p>
        </p:txBody>
      </p:sp>
      <p:sp>
        <p:nvSpPr>
          <p:cNvPr id="3" name="Content Placeholder 2">
            <a:extLst>
              <a:ext uri="{FF2B5EF4-FFF2-40B4-BE49-F238E27FC236}">
                <a16:creationId xmlns:a16="http://schemas.microsoft.com/office/drawing/2014/main" id="{1BBC6651-2921-408E-95A1-2A853F2DD07B}"/>
              </a:ext>
            </a:extLst>
          </p:cNvPr>
          <p:cNvSpPr>
            <a:spLocks noGrp="1"/>
          </p:cNvSpPr>
          <p:nvPr>
            <p:ph idx="1"/>
          </p:nvPr>
        </p:nvSpPr>
        <p:spPr/>
        <p:txBody>
          <a:bodyPr/>
          <a:lstStyle/>
          <a:p>
            <a:r>
              <a:rPr lang="en-US" dirty="0"/>
              <a:t>Very small dataset</a:t>
            </a:r>
          </a:p>
          <a:p>
            <a:pPr marL="0" indent="0">
              <a:buNone/>
            </a:pPr>
            <a:endParaRPr lang="en-US" dirty="0"/>
          </a:p>
          <a:p>
            <a:r>
              <a:rPr lang="en-US" dirty="0"/>
              <a:t>Research shows woman have a higher risk of Alzheimer disease than men</a:t>
            </a:r>
          </a:p>
          <a:p>
            <a:endParaRPr lang="en-US" dirty="0"/>
          </a:p>
          <a:p>
            <a:r>
              <a:rPr lang="en-US" dirty="0"/>
              <a:t>Healthy patients might still get Alzheimer’s in coming years</a:t>
            </a:r>
          </a:p>
          <a:p>
            <a:endParaRPr lang="en-US" dirty="0"/>
          </a:p>
          <a:p>
            <a:r>
              <a:rPr lang="en-US" dirty="0"/>
              <a:t>Accuracy for Random Forest was 69% </a:t>
            </a:r>
          </a:p>
          <a:p>
            <a:endParaRPr lang="en-US" dirty="0"/>
          </a:p>
          <a:p>
            <a:endParaRPr lang="en-GB" dirty="0"/>
          </a:p>
        </p:txBody>
      </p:sp>
    </p:spTree>
    <p:extLst>
      <p:ext uri="{BB962C8B-B14F-4D97-AF65-F5344CB8AC3E}">
        <p14:creationId xmlns:p14="http://schemas.microsoft.com/office/powerpoint/2010/main" val="3429285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64B3B-71FC-4AC7-A7E2-12262C9D1EE6}"/>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Agenda</a:t>
            </a:r>
            <a:endParaRPr lang="en-GB"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C02B9D8-014E-4D0E-8B33-49B2411F679A}"/>
              </a:ext>
            </a:extLst>
          </p:cNvPr>
          <p:cNvSpPr>
            <a:spLocks noGrp="1"/>
          </p:cNvSpPr>
          <p:nvPr>
            <p:ph idx="1"/>
          </p:nvPr>
        </p:nvSpPr>
        <p:spPr>
          <a:xfrm>
            <a:off x="4447308" y="591344"/>
            <a:ext cx="6906491" cy="5585619"/>
          </a:xfrm>
        </p:spPr>
        <p:txBody>
          <a:bodyPr anchor="ctr">
            <a:normAutofit/>
          </a:bodyPr>
          <a:lstStyle/>
          <a:p>
            <a:r>
              <a:rPr lang="en-US" sz="2400" dirty="0"/>
              <a:t>Introduction to Alzheimer Disease</a:t>
            </a:r>
          </a:p>
          <a:p>
            <a:r>
              <a:rPr lang="en-US" sz="2400" dirty="0"/>
              <a:t>Why machine learning?</a:t>
            </a:r>
          </a:p>
          <a:p>
            <a:r>
              <a:rPr lang="en-US" sz="2400" dirty="0"/>
              <a:t>Introduction to Dataset</a:t>
            </a:r>
          </a:p>
          <a:p>
            <a:r>
              <a:rPr lang="en-US" sz="2400" dirty="0"/>
              <a:t>My approach</a:t>
            </a:r>
          </a:p>
          <a:p>
            <a:r>
              <a:rPr lang="en-US" sz="2400" dirty="0"/>
              <a:t>Models</a:t>
            </a:r>
          </a:p>
          <a:p>
            <a:pPr lvl="1"/>
            <a:r>
              <a:rPr lang="en-US" dirty="0"/>
              <a:t>Logistic Regression</a:t>
            </a:r>
          </a:p>
          <a:p>
            <a:pPr lvl="1"/>
            <a:r>
              <a:rPr lang="en-US" dirty="0"/>
              <a:t>Support Vector Machine</a:t>
            </a:r>
          </a:p>
          <a:p>
            <a:pPr lvl="1"/>
            <a:r>
              <a:rPr lang="en-US" dirty="0"/>
              <a:t>Random Forest</a:t>
            </a:r>
          </a:p>
          <a:p>
            <a:r>
              <a:rPr lang="en-GB" sz="2400" dirty="0"/>
              <a:t>Limitations of models</a:t>
            </a:r>
          </a:p>
          <a:p>
            <a:r>
              <a:rPr lang="en-GB" sz="2400" dirty="0">
                <a:highlight>
                  <a:srgbClr val="00FFFF"/>
                </a:highlight>
              </a:rPr>
              <a:t>Future direction</a:t>
            </a:r>
          </a:p>
        </p:txBody>
      </p:sp>
    </p:spTree>
    <p:extLst>
      <p:ext uri="{BB962C8B-B14F-4D97-AF65-F5344CB8AC3E}">
        <p14:creationId xmlns:p14="http://schemas.microsoft.com/office/powerpoint/2010/main" val="98272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One Rounded and One Snipped 3">
            <a:extLst>
              <a:ext uri="{FF2B5EF4-FFF2-40B4-BE49-F238E27FC236}">
                <a16:creationId xmlns:a16="http://schemas.microsoft.com/office/drawing/2014/main" id="{133DCF41-C2DA-4343-9722-353025CF745C}"/>
              </a:ext>
            </a:extLst>
          </p:cNvPr>
          <p:cNvSpPr/>
          <p:nvPr/>
        </p:nvSpPr>
        <p:spPr>
          <a:xfrm>
            <a:off x="-822960" y="539062"/>
            <a:ext cx="8043861" cy="868749"/>
          </a:xfrm>
          <a:prstGeom prst="snipRound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6135BC5-5C3B-4BF8-B17E-650F761D0E5A}"/>
              </a:ext>
            </a:extLst>
          </p:cNvPr>
          <p:cNvSpPr>
            <a:spLocks noGrp="1"/>
          </p:cNvSpPr>
          <p:nvPr>
            <p:ph type="title"/>
          </p:nvPr>
        </p:nvSpPr>
        <p:spPr/>
        <p:txBody>
          <a:bodyPr/>
          <a:lstStyle/>
          <a:p>
            <a:r>
              <a:rPr lang="en-US" dirty="0"/>
              <a:t>Future Directions</a:t>
            </a:r>
            <a:endParaRPr lang="en-GB" dirty="0"/>
          </a:p>
        </p:txBody>
      </p:sp>
      <p:sp>
        <p:nvSpPr>
          <p:cNvPr id="3" name="Content Placeholder 2">
            <a:extLst>
              <a:ext uri="{FF2B5EF4-FFF2-40B4-BE49-F238E27FC236}">
                <a16:creationId xmlns:a16="http://schemas.microsoft.com/office/drawing/2014/main" id="{780E27A7-73FE-4C20-830F-BA41FCAE0D2F}"/>
              </a:ext>
            </a:extLst>
          </p:cNvPr>
          <p:cNvSpPr>
            <a:spLocks noGrp="1"/>
          </p:cNvSpPr>
          <p:nvPr>
            <p:ph idx="1"/>
          </p:nvPr>
        </p:nvSpPr>
        <p:spPr/>
        <p:txBody>
          <a:bodyPr/>
          <a:lstStyle/>
          <a:p>
            <a:r>
              <a:rPr lang="en-US" dirty="0"/>
              <a:t>Bigger dataset </a:t>
            </a:r>
          </a:p>
          <a:p>
            <a:endParaRPr lang="en-US" dirty="0"/>
          </a:p>
          <a:p>
            <a:r>
              <a:rPr lang="en-US" dirty="0"/>
              <a:t>Conduct model on initial MRI</a:t>
            </a:r>
          </a:p>
          <a:p>
            <a:endParaRPr lang="en-US" dirty="0"/>
          </a:p>
          <a:p>
            <a:r>
              <a:rPr lang="en-US" dirty="0"/>
              <a:t>Dataset with longer time frames between MRI</a:t>
            </a:r>
          </a:p>
        </p:txBody>
      </p:sp>
    </p:spTree>
    <p:extLst>
      <p:ext uri="{BB962C8B-B14F-4D97-AF65-F5344CB8AC3E}">
        <p14:creationId xmlns:p14="http://schemas.microsoft.com/office/powerpoint/2010/main" val="408942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Top Corners One Rounded and One Snipped 96">
            <a:extLst>
              <a:ext uri="{FF2B5EF4-FFF2-40B4-BE49-F238E27FC236}">
                <a16:creationId xmlns:a16="http://schemas.microsoft.com/office/drawing/2014/main" id="{2AA94C79-5820-4B7B-B0DD-64F1A59E78CA}"/>
              </a:ext>
            </a:extLst>
          </p:cNvPr>
          <p:cNvSpPr/>
          <p:nvPr/>
        </p:nvSpPr>
        <p:spPr>
          <a:xfrm>
            <a:off x="-822960" y="539062"/>
            <a:ext cx="8043861" cy="868749"/>
          </a:xfrm>
          <a:prstGeom prst="snipRound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29977AF7-C32F-4884-999D-FF23DB302686}"/>
              </a:ext>
            </a:extLst>
          </p:cNvPr>
          <p:cNvSpPr txBox="1"/>
          <p:nvPr/>
        </p:nvSpPr>
        <p:spPr>
          <a:xfrm>
            <a:off x="214035" y="1720274"/>
            <a:ext cx="5334866" cy="646331"/>
          </a:xfrm>
          <a:prstGeom prst="rect">
            <a:avLst/>
          </a:prstGeom>
          <a:noFill/>
        </p:spPr>
        <p:txBody>
          <a:bodyPr wrap="square" rtlCol="0">
            <a:spAutoFit/>
          </a:bodyPr>
          <a:lstStyle/>
          <a:p>
            <a:r>
              <a:rPr lang="en-US" dirty="0"/>
              <a:t>1. Alzheimer disease is neurodegenerative disorder and comes under the disease dementia</a:t>
            </a:r>
            <a:endParaRPr lang="en-GB" dirty="0"/>
          </a:p>
        </p:txBody>
      </p:sp>
      <p:sp>
        <p:nvSpPr>
          <p:cNvPr id="22" name="TextBox 21">
            <a:extLst>
              <a:ext uri="{FF2B5EF4-FFF2-40B4-BE49-F238E27FC236}">
                <a16:creationId xmlns:a16="http://schemas.microsoft.com/office/drawing/2014/main" id="{0326D4F7-F979-4F70-A725-43EAC3AE1514}"/>
              </a:ext>
            </a:extLst>
          </p:cNvPr>
          <p:cNvSpPr txBox="1"/>
          <p:nvPr/>
        </p:nvSpPr>
        <p:spPr>
          <a:xfrm>
            <a:off x="418365" y="5625848"/>
            <a:ext cx="3314512" cy="646331"/>
          </a:xfrm>
          <a:prstGeom prst="rect">
            <a:avLst/>
          </a:prstGeom>
          <a:noFill/>
        </p:spPr>
        <p:txBody>
          <a:bodyPr wrap="square" rtlCol="0">
            <a:spAutoFit/>
          </a:bodyPr>
          <a:lstStyle/>
          <a:p>
            <a:r>
              <a:rPr lang="en-US" sz="3600" dirty="0"/>
              <a:t>60-70% </a:t>
            </a:r>
            <a:endParaRPr lang="en-GB" sz="3600" dirty="0"/>
          </a:p>
        </p:txBody>
      </p:sp>
      <p:grpSp>
        <p:nvGrpSpPr>
          <p:cNvPr id="37" name="Group 36">
            <a:extLst>
              <a:ext uri="{FF2B5EF4-FFF2-40B4-BE49-F238E27FC236}">
                <a16:creationId xmlns:a16="http://schemas.microsoft.com/office/drawing/2014/main" id="{C6B2625E-9D60-46EE-92B4-4222624C85D9}"/>
              </a:ext>
            </a:extLst>
          </p:cNvPr>
          <p:cNvGrpSpPr/>
          <p:nvPr/>
        </p:nvGrpSpPr>
        <p:grpSpPr>
          <a:xfrm>
            <a:off x="93743" y="2731450"/>
            <a:ext cx="4990022" cy="2393132"/>
            <a:chOff x="4862401" y="2755059"/>
            <a:chExt cx="4990022" cy="2393132"/>
          </a:xfrm>
        </p:grpSpPr>
        <p:pic>
          <p:nvPicPr>
            <p:cNvPr id="25" name="Graphic 24" descr="Brain in head outline">
              <a:extLst>
                <a:ext uri="{FF2B5EF4-FFF2-40B4-BE49-F238E27FC236}">
                  <a16:creationId xmlns:a16="http://schemas.microsoft.com/office/drawing/2014/main" id="{CB64DD94-C1EC-4E62-82E2-5A44486525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66949" y="2811469"/>
              <a:ext cx="1196566" cy="1196566"/>
            </a:xfrm>
            <a:prstGeom prst="rect">
              <a:avLst/>
            </a:prstGeom>
          </p:spPr>
        </p:pic>
        <p:pic>
          <p:nvPicPr>
            <p:cNvPr id="27" name="Graphic 26" descr="Brain in head outline">
              <a:extLst>
                <a:ext uri="{FF2B5EF4-FFF2-40B4-BE49-F238E27FC236}">
                  <a16:creationId xmlns:a16="http://schemas.microsoft.com/office/drawing/2014/main" id="{F7793CB5-B411-4C28-B109-2D9A3A4663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5136" y="2830717"/>
              <a:ext cx="1196566" cy="1196566"/>
            </a:xfrm>
            <a:prstGeom prst="rect">
              <a:avLst/>
            </a:prstGeom>
          </p:spPr>
        </p:pic>
        <p:pic>
          <p:nvPicPr>
            <p:cNvPr id="28" name="Graphic 27" descr="Brain in head outline">
              <a:extLst>
                <a:ext uri="{FF2B5EF4-FFF2-40B4-BE49-F238E27FC236}">
                  <a16:creationId xmlns:a16="http://schemas.microsoft.com/office/drawing/2014/main" id="{BC877089-93AE-455A-8E73-6827E84295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59129" y="2800853"/>
              <a:ext cx="1196566" cy="1196566"/>
            </a:xfrm>
            <a:prstGeom prst="rect">
              <a:avLst/>
            </a:prstGeom>
          </p:spPr>
        </p:pic>
        <p:pic>
          <p:nvPicPr>
            <p:cNvPr id="29" name="Graphic 28" descr="Brain in head outline">
              <a:extLst>
                <a:ext uri="{FF2B5EF4-FFF2-40B4-BE49-F238E27FC236}">
                  <a16:creationId xmlns:a16="http://schemas.microsoft.com/office/drawing/2014/main" id="{22F98899-37ED-47DC-B795-6175C8EE0F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0144" y="2777956"/>
              <a:ext cx="1196566" cy="1196566"/>
            </a:xfrm>
            <a:prstGeom prst="rect">
              <a:avLst/>
            </a:prstGeom>
          </p:spPr>
        </p:pic>
        <p:pic>
          <p:nvPicPr>
            <p:cNvPr id="30" name="Graphic 29" descr="Brain in head outline">
              <a:extLst>
                <a:ext uri="{FF2B5EF4-FFF2-40B4-BE49-F238E27FC236}">
                  <a16:creationId xmlns:a16="http://schemas.microsoft.com/office/drawing/2014/main" id="{1EA57DD2-3033-4F52-AF49-1ED5A0EA1E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55857" y="2755059"/>
              <a:ext cx="1196566" cy="1196566"/>
            </a:xfrm>
            <a:prstGeom prst="rect">
              <a:avLst/>
            </a:prstGeom>
          </p:spPr>
        </p:pic>
        <p:pic>
          <p:nvPicPr>
            <p:cNvPr id="31" name="Graphic 30" descr="Brain in head outline">
              <a:extLst>
                <a:ext uri="{FF2B5EF4-FFF2-40B4-BE49-F238E27FC236}">
                  <a16:creationId xmlns:a16="http://schemas.microsoft.com/office/drawing/2014/main" id="{99A511D9-DA4D-4622-8C9B-0D0412F942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62401" y="3932250"/>
              <a:ext cx="1196566" cy="1196566"/>
            </a:xfrm>
            <a:prstGeom prst="rect">
              <a:avLst/>
            </a:prstGeom>
          </p:spPr>
        </p:pic>
        <p:pic>
          <p:nvPicPr>
            <p:cNvPr id="32" name="Graphic 31" descr="Brain in head outline">
              <a:extLst>
                <a:ext uri="{FF2B5EF4-FFF2-40B4-BE49-F238E27FC236}">
                  <a16:creationId xmlns:a16="http://schemas.microsoft.com/office/drawing/2014/main" id="{2092A90C-92DD-4B29-B880-5CFBE9707F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03416" y="3921634"/>
              <a:ext cx="1196566" cy="1196566"/>
            </a:xfrm>
            <a:prstGeom prst="rect">
              <a:avLst/>
            </a:prstGeom>
          </p:spPr>
        </p:pic>
        <p:pic>
          <p:nvPicPr>
            <p:cNvPr id="33" name="Graphic 32" descr="Brain in head outline">
              <a:extLst>
                <a:ext uri="{FF2B5EF4-FFF2-40B4-BE49-F238E27FC236}">
                  <a16:creationId xmlns:a16="http://schemas.microsoft.com/office/drawing/2014/main" id="{A2CF548C-0C17-43BF-9D57-27443F28774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32861" y="3940882"/>
              <a:ext cx="1196566" cy="1196566"/>
            </a:xfrm>
            <a:prstGeom prst="rect">
              <a:avLst/>
            </a:prstGeom>
          </p:spPr>
        </p:pic>
        <p:pic>
          <p:nvPicPr>
            <p:cNvPr id="35" name="Graphic 34" descr="Brain in head outline">
              <a:extLst>
                <a:ext uri="{FF2B5EF4-FFF2-40B4-BE49-F238E27FC236}">
                  <a16:creationId xmlns:a16="http://schemas.microsoft.com/office/drawing/2014/main" id="{F52A067F-6110-4643-9231-14AC97557B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50126" y="3951625"/>
              <a:ext cx="1196566" cy="1196566"/>
            </a:xfrm>
            <a:prstGeom prst="rect">
              <a:avLst/>
            </a:prstGeom>
          </p:spPr>
        </p:pic>
        <p:pic>
          <p:nvPicPr>
            <p:cNvPr id="36" name="Graphic 35" descr="Brain in head outline">
              <a:extLst>
                <a:ext uri="{FF2B5EF4-FFF2-40B4-BE49-F238E27FC236}">
                  <a16:creationId xmlns:a16="http://schemas.microsoft.com/office/drawing/2014/main" id="{CB758078-3B67-42EA-9F73-EB15E9615B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38220" y="3940882"/>
              <a:ext cx="1196566" cy="1196566"/>
            </a:xfrm>
            <a:prstGeom prst="rect">
              <a:avLst/>
            </a:prstGeom>
          </p:spPr>
        </p:pic>
      </p:grpSp>
      <p:sp>
        <p:nvSpPr>
          <p:cNvPr id="83" name="TextBox 82">
            <a:extLst>
              <a:ext uri="{FF2B5EF4-FFF2-40B4-BE49-F238E27FC236}">
                <a16:creationId xmlns:a16="http://schemas.microsoft.com/office/drawing/2014/main" id="{3A3DA3C5-7383-4924-A547-6AF467A0C3A5}"/>
              </a:ext>
            </a:extLst>
          </p:cNvPr>
          <p:cNvSpPr txBox="1"/>
          <p:nvPr/>
        </p:nvSpPr>
        <p:spPr>
          <a:xfrm>
            <a:off x="6191175" y="1730328"/>
            <a:ext cx="5334866" cy="369332"/>
          </a:xfrm>
          <a:prstGeom prst="rect">
            <a:avLst/>
          </a:prstGeom>
          <a:noFill/>
        </p:spPr>
        <p:txBody>
          <a:bodyPr wrap="square" rtlCol="0">
            <a:spAutoFit/>
          </a:bodyPr>
          <a:lstStyle/>
          <a:p>
            <a:r>
              <a:rPr lang="en-US" dirty="0"/>
              <a:t>2. Common Symptoms</a:t>
            </a:r>
            <a:endParaRPr lang="en-GB" dirty="0"/>
          </a:p>
        </p:txBody>
      </p:sp>
      <p:grpSp>
        <p:nvGrpSpPr>
          <p:cNvPr id="95" name="Group 94">
            <a:extLst>
              <a:ext uri="{FF2B5EF4-FFF2-40B4-BE49-F238E27FC236}">
                <a16:creationId xmlns:a16="http://schemas.microsoft.com/office/drawing/2014/main" id="{17B34BE1-7101-4659-AEAA-070B8FE68879}"/>
              </a:ext>
            </a:extLst>
          </p:cNvPr>
          <p:cNvGrpSpPr/>
          <p:nvPr/>
        </p:nvGrpSpPr>
        <p:grpSpPr>
          <a:xfrm>
            <a:off x="6021841" y="2298412"/>
            <a:ext cx="5604165" cy="4219553"/>
            <a:chOff x="6020930" y="2115532"/>
            <a:chExt cx="5604165" cy="4219553"/>
          </a:xfrm>
        </p:grpSpPr>
        <p:pic>
          <p:nvPicPr>
            <p:cNvPr id="43" name="Graphic 42" descr="Brain outline">
              <a:extLst>
                <a:ext uri="{FF2B5EF4-FFF2-40B4-BE49-F238E27FC236}">
                  <a16:creationId xmlns:a16="http://schemas.microsoft.com/office/drawing/2014/main" id="{5C6D2C59-D703-42A7-9B33-A1768DA84DD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69479" y="3341050"/>
              <a:ext cx="1507067" cy="1507067"/>
            </a:xfrm>
            <a:prstGeom prst="rect">
              <a:avLst/>
            </a:prstGeom>
          </p:spPr>
        </p:pic>
        <p:sp>
          <p:nvSpPr>
            <p:cNvPr id="44" name="Oval 43">
              <a:extLst>
                <a:ext uri="{FF2B5EF4-FFF2-40B4-BE49-F238E27FC236}">
                  <a16:creationId xmlns:a16="http://schemas.microsoft.com/office/drawing/2014/main" id="{A2682B12-5558-43DC-9A93-BE344F561D2F}"/>
                </a:ext>
              </a:extLst>
            </p:cNvPr>
            <p:cNvSpPr/>
            <p:nvPr/>
          </p:nvSpPr>
          <p:spPr>
            <a:xfrm>
              <a:off x="9515588" y="2227549"/>
              <a:ext cx="1507067" cy="10909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45" name="Oval 44">
              <a:extLst>
                <a:ext uri="{FF2B5EF4-FFF2-40B4-BE49-F238E27FC236}">
                  <a16:creationId xmlns:a16="http://schemas.microsoft.com/office/drawing/2014/main" id="{49ACDFC6-D04A-4261-A6B1-40AFC3C918C1}"/>
                </a:ext>
              </a:extLst>
            </p:cNvPr>
            <p:cNvSpPr/>
            <p:nvPr/>
          </p:nvSpPr>
          <p:spPr>
            <a:xfrm>
              <a:off x="6913875" y="2115532"/>
              <a:ext cx="1507067" cy="10909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46" name="Oval 45">
              <a:extLst>
                <a:ext uri="{FF2B5EF4-FFF2-40B4-BE49-F238E27FC236}">
                  <a16:creationId xmlns:a16="http://schemas.microsoft.com/office/drawing/2014/main" id="{DDD33CBC-25FE-4179-A04A-BDD5A4E4B890}"/>
                </a:ext>
              </a:extLst>
            </p:cNvPr>
            <p:cNvSpPr/>
            <p:nvPr/>
          </p:nvSpPr>
          <p:spPr>
            <a:xfrm>
              <a:off x="6020930" y="3651551"/>
              <a:ext cx="1507067" cy="10909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cxnSp>
          <p:nvCxnSpPr>
            <p:cNvPr id="50" name="Straight Arrow Connector 49">
              <a:extLst>
                <a:ext uri="{FF2B5EF4-FFF2-40B4-BE49-F238E27FC236}">
                  <a16:creationId xmlns:a16="http://schemas.microsoft.com/office/drawing/2014/main" id="{B075CE91-1BDB-4182-9847-369EC1E4B376}"/>
                </a:ext>
              </a:extLst>
            </p:cNvPr>
            <p:cNvCxnSpPr>
              <a:cxnSpLocks/>
            </p:cNvCxnSpPr>
            <p:nvPr/>
          </p:nvCxnSpPr>
          <p:spPr>
            <a:xfrm flipV="1">
              <a:off x="9311443" y="3300983"/>
              <a:ext cx="265103" cy="291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0D0EEA40-97CB-4B32-8179-44F3C838B68A}"/>
                </a:ext>
              </a:extLst>
            </p:cNvPr>
            <p:cNvCxnSpPr>
              <a:cxnSpLocks/>
            </p:cNvCxnSpPr>
            <p:nvPr/>
          </p:nvCxnSpPr>
          <p:spPr>
            <a:xfrm flipH="1" flipV="1">
              <a:off x="8087116" y="3246516"/>
              <a:ext cx="246098" cy="371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3DD5827E-A5D1-4885-BF5E-C9B6873CD8C8}"/>
                </a:ext>
              </a:extLst>
            </p:cNvPr>
            <p:cNvCxnSpPr>
              <a:cxnSpLocks/>
            </p:cNvCxnSpPr>
            <p:nvPr/>
          </p:nvCxnSpPr>
          <p:spPr>
            <a:xfrm>
              <a:off x="9576546" y="4220204"/>
              <a:ext cx="390990" cy="154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5A8C755B-E9D9-4F4D-8C7D-ED5AE3B8A162}"/>
                </a:ext>
              </a:extLst>
            </p:cNvPr>
            <p:cNvCxnSpPr>
              <a:cxnSpLocks/>
            </p:cNvCxnSpPr>
            <p:nvPr/>
          </p:nvCxnSpPr>
          <p:spPr>
            <a:xfrm flipH="1">
              <a:off x="8808812" y="4768594"/>
              <a:ext cx="48885" cy="345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3C049845-6F94-4D8D-9A58-35B7DB11CD56}"/>
                </a:ext>
              </a:extLst>
            </p:cNvPr>
            <p:cNvCxnSpPr>
              <a:cxnSpLocks/>
            </p:cNvCxnSpPr>
            <p:nvPr/>
          </p:nvCxnSpPr>
          <p:spPr>
            <a:xfrm flipH="1">
              <a:off x="7737737" y="4118001"/>
              <a:ext cx="377110" cy="770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B03B9E0F-93F7-4DD7-B46C-30605EE6D066}"/>
                </a:ext>
              </a:extLst>
            </p:cNvPr>
            <p:cNvSpPr txBox="1"/>
            <p:nvPr/>
          </p:nvSpPr>
          <p:spPr>
            <a:xfrm>
              <a:off x="7219990" y="2533935"/>
              <a:ext cx="1031001" cy="369332"/>
            </a:xfrm>
            <a:prstGeom prst="rect">
              <a:avLst/>
            </a:prstGeom>
            <a:noFill/>
          </p:spPr>
          <p:txBody>
            <a:bodyPr wrap="square" rtlCol="0">
              <a:spAutoFit/>
            </a:bodyPr>
            <a:lstStyle/>
            <a:p>
              <a:r>
                <a:rPr lang="en-US" b="1" dirty="0"/>
                <a:t>1+1 = 2</a:t>
              </a:r>
              <a:endParaRPr lang="en-GB" b="1" dirty="0"/>
            </a:p>
          </p:txBody>
        </p:sp>
        <p:pic>
          <p:nvPicPr>
            <p:cNvPr id="62" name="Graphic 61" descr="Chat outline">
              <a:extLst>
                <a:ext uri="{FF2B5EF4-FFF2-40B4-BE49-F238E27FC236}">
                  <a16:creationId xmlns:a16="http://schemas.microsoft.com/office/drawing/2014/main" id="{C6326444-561D-47FD-B314-DE366528BF6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11921" y="2322993"/>
              <a:ext cx="914400" cy="914400"/>
            </a:xfrm>
            <a:prstGeom prst="rect">
              <a:avLst/>
            </a:prstGeom>
          </p:spPr>
        </p:pic>
        <p:pic>
          <p:nvPicPr>
            <p:cNvPr id="64" name="Graphic 63" descr="Angry face outline outline">
              <a:extLst>
                <a:ext uri="{FF2B5EF4-FFF2-40B4-BE49-F238E27FC236}">
                  <a16:creationId xmlns:a16="http://schemas.microsoft.com/office/drawing/2014/main" id="{C0F737D8-7BE8-48B3-A03A-B0145AC1046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60951" y="3756063"/>
              <a:ext cx="569430" cy="569430"/>
            </a:xfrm>
            <a:prstGeom prst="rect">
              <a:avLst/>
            </a:prstGeom>
          </p:spPr>
        </p:pic>
        <p:pic>
          <p:nvPicPr>
            <p:cNvPr id="66" name="Graphic 65" descr="Grinning face outline outline">
              <a:extLst>
                <a:ext uri="{FF2B5EF4-FFF2-40B4-BE49-F238E27FC236}">
                  <a16:creationId xmlns:a16="http://schemas.microsoft.com/office/drawing/2014/main" id="{D9157300-308F-4C93-BDAC-674B3DB39BE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830354" y="3928016"/>
              <a:ext cx="501989" cy="501989"/>
            </a:xfrm>
            <a:prstGeom prst="rect">
              <a:avLst/>
            </a:prstGeom>
          </p:spPr>
        </p:pic>
        <p:pic>
          <p:nvPicPr>
            <p:cNvPr id="70" name="Graphic 69" descr="Crying face outline outline">
              <a:extLst>
                <a:ext uri="{FF2B5EF4-FFF2-40B4-BE49-F238E27FC236}">
                  <a16:creationId xmlns:a16="http://schemas.microsoft.com/office/drawing/2014/main" id="{9BCB8D8A-5C61-4DAD-B9F5-4C14852A096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420109" y="4178483"/>
              <a:ext cx="561713" cy="561713"/>
            </a:xfrm>
            <a:prstGeom prst="rect">
              <a:avLst/>
            </a:prstGeom>
          </p:spPr>
        </p:pic>
        <p:grpSp>
          <p:nvGrpSpPr>
            <p:cNvPr id="94" name="Group 93">
              <a:extLst>
                <a:ext uri="{FF2B5EF4-FFF2-40B4-BE49-F238E27FC236}">
                  <a16:creationId xmlns:a16="http://schemas.microsoft.com/office/drawing/2014/main" id="{5B098D98-C7A1-4A95-9340-B4EB0EF3E05E}"/>
                </a:ext>
              </a:extLst>
            </p:cNvPr>
            <p:cNvGrpSpPr/>
            <p:nvPr/>
          </p:nvGrpSpPr>
          <p:grpSpPr>
            <a:xfrm>
              <a:off x="8039574" y="5244168"/>
              <a:ext cx="1507067" cy="1090917"/>
              <a:chOff x="8055280" y="5446400"/>
              <a:chExt cx="1507067" cy="1090917"/>
            </a:xfrm>
          </p:grpSpPr>
          <p:sp>
            <p:nvSpPr>
              <p:cNvPr id="47" name="Oval 46">
                <a:extLst>
                  <a:ext uri="{FF2B5EF4-FFF2-40B4-BE49-F238E27FC236}">
                    <a16:creationId xmlns:a16="http://schemas.microsoft.com/office/drawing/2014/main" id="{33CC1AAD-9F84-48D1-9941-D694A01EB548}"/>
                  </a:ext>
                </a:extLst>
              </p:cNvPr>
              <p:cNvSpPr/>
              <p:nvPr/>
            </p:nvSpPr>
            <p:spPr>
              <a:xfrm>
                <a:off x="8055280" y="5446400"/>
                <a:ext cx="1507067" cy="10909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pic>
            <p:nvPicPr>
              <p:cNvPr id="76" name="Graphic 75" descr="Head with gears outline">
                <a:extLst>
                  <a:ext uri="{FF2B5EF4-FFF2-40B4-BE49-F238E27FC236}">
                    <a16:creationId xmlns:a16="http://schemas.microsoft.com/office/drawing/2014/main" id="{B8573FB3-C130-42AC-BAA0-FB2D6DB8134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430175" y="5762624"/>
                <a:ext cx="757274" cy="757274"/>
              </a:xfrm>
              <a:prstGeom prst="rect">
                <a:avLst/>
              </a:prstGeom>
            </p:spPr>
          </p:pic>
          <p:pic>
            <p:nvPicPr>
              <p:cNvPr id="78" name="Graphic 77" descr="Question Mark outline">
                <a:extLst>
                  <a:ext uri="{FF2B5EF4-FFF2-40B4-BE49-F238E27FC236}">
                    <a16:creationId xmlns:a16="http://schemas.microsoft.com/office/drawing/2014/main" id="{2A3A2A1D-6BEC-40ED-92AB-03F0C8E4CE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031998" y="5566131"/>
                <a:ext cx="228600" cy="228600"/>
              </a:xfrm>
              <a:prstGeom prst="rect">
                <a:avLst/>
              </a:prstGeom>
            </p:spPr>
          </p:pic>
          <p:pic>
            <p:nvPicPr>
              <p:cNvPr id="79" name="Graphic 78" descr="Question Mark outline">
                <a:extLst>
                  <a:ext uri="{FF2B5EF4-FFF2-40B4-BE49-F238E27FC236}">
                    <a16:creationId xmlns:a16="http://schemas.microsoft.com/office/drawing/2014/main" id="{5BB8FC1C-DC6E-42F5-B838-1FA5AF38E65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rot="19722339">
                <a:off x="8314545" y="5543654"/>
                <a:ext cx="273552" cy="273552"/>
              </a:xfrm>
              <a:prstGeom prst="rect">
                <a:avLst/>
              </a:prstGeom>
            </p:spPr>
          </p:pic>
          <p:pic>
            <p:nvPicPr>
              <p:cNvPr id="80" name="Graphic 79" descr="Question Mark outline">
                <a:extLst>
                  <a:ext uri="{FF2B5EF4-FFF2-40B4-BE49-F238E27FC236}">
                    <a16:creationId xmlns:a16="http://schemas.microsoft.com/office/drawing/2014/main" id="{1143971B-0E9D-4448-9B09-C54180F996D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653342" y="5489072"/>
                <a:ext cx="273552" cy="273552"/>
              </a:xfrm>
              <a:prstGeom prst="rect">
                <a:avLst/>
              </a:prstGeom>
            </p:spPr>
          </p:pic>
        </p:grpSp>
        <p:grpSp>
          <p:nvGrpSpPr>
            <p:cNvPr id="93" name="Group 92">
              <a:extLst>
                <a:ext uri="{FF2B5EF4-FFF2-40B4-BE49-F238E27FC236}">
                  <a16:creationId xmlns:a16="http://schemas.microsoft.com/office/drawing/2014/main" id="{7DC5DB3E-2475-4AFA-AFF5-DD6AE69DAFA2}"/>
                </a:ext>
              </a:extLst>
            </p:cNvPr>
            <p:cNvGrpSpPr/>
            <p:nvPr/>
          </p:nvGrpSpPr>
          <p:grpSpPr>
            <a:xfrm>
              <a:off x="10118028" y="3780034"/>
              <a:ext cx="1507067" cy="1090917"/>
              <a:chOff x="10228708" y="3780033"/>
              <a:chExt cx="1507067" cy="1090917"/>
            </a:xfrm>
          </p:grpSpPr>
          <p:sp>
            <p:nvSpPr>
              <p:cNvPr id="48" name="Oval 47">
                <a:extLst>
                  <a:ext uri="{FF2B5EF4-FFF2-40B4-BE49-F238E27FC236}">
                    <a16:creationId xmlns:a16="http://schemas.microsoft.com/office/drawing/2014/main" id="{033E4C6F-B09F-4D6B-AD2C-82CA610AB28D}"/>
                  </a:ext>
                </a:extLst>
              </p:cNvPr>
              <p:cNvSpPr/>
              <p:nvPr/>
            </p:nvSpPr>
            <p:spPr>
              <a:xfrm>
                <a:off x="10228708" y="3780033"/>
                <a:ext cx="1507067" cy="10909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pic>
            <p:nvPicPr>
              <p:cNvPr id="85" name="Graphic 84" descr="Alarm clock outline">
                <a:extLst>
                  <a:ext uri="{FF2B5EF4-FFF2-40B4-BE49-F238E27FC236}">
                    <a16:creationId xmlns:a16="http://schemas.microsoft.com/office/drawing/2014/main" id="{A91EE85B-FDCF-453E-A46A-9DADC0AD9DFD}"/>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951940" y="4220204"/>
                <a:ext cx="569431" cy="569431"/>
              </a:xfrm>
              <a:prstGeom prst="rect">
                <a:avLst/>
              </a:prstGeom>
            </p:spPr>
          </p:pic>
          <p:pic>
            <p:nvPicPr>
              <p:cNvPr id="87" name="Graphic 86" descr="Treasure Map outline">
                <a:extLst>
                  <a:ext uri="{FF2B5EF4-FFF2-40B4-BE49-F238E27FC236}">
                    <a16:creationId xmlns:a16="http://schemas.microsoft.com/office/drawing/2014/main" id="{1B861DED-657F-4D02-BC75-54B54A234BB5}"/>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485474" y="3950913"/>
                <a:ext cx="569431" cy="569431"/>
              </a:xfrm>
              <a:prstGeom prst="rect">
                <a:avLst/>
              </a:prstGeom>
            </p:spPr>
          </p:pic>
        </p:grpSp>
      </p:grpSp>
      <p:sp>
        <p:nvSpPr>
          <p:cNvPr id="96" name="Rectangle 95">
            <a:extLst>
              <a:ext uri="{FF2B5EF4-FFF2-40B4-BE49-F238E27FC236}">
                <a16:creationId xmlns:a16="http://schemas.microsoft.com/office/drawing/2014/main" id="{B210FFD5-3478-4288-84B3-1A3D9ED272DA}"/>
              </a:ext>
            </a:extLst>
          </p:cNvPr>
          <p:cNvSpPr/>
          <p:nvPr/>
        </p:nvSpPr>
        <p:spPr>
          <a:xfrm>
            <a:off x="418365" y="5625848"/>
            <a:ext cx="1572106" cy="6463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Title 1">
            <a:extLst>
              <a:ext uri="{FF2B5EF4-FFF2-40B4-BE49-F238E27FC236}">
                <a16:creationId xmlns:a16="http://schemas.microsoft.com/office/drawing/2014/main" id="{23C99F48-EB19-41CB-9BCE-D74901E8064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What is Alzheimer disease?</a:t>
            </a:r>
            <a:endParaRPr lang="en-GB" dirty="0"/>
          </a:p>
        </p:txBody>
      </p:sp>
    </p:spTree>
    <p:extLst>
      <p:ext uri="{BB962C8B-B14F-4D97-AF65-F5344CB8AC3E}">
        <p14:creationId xmlns:p14="http://schemas.microsoft.com/office/powerpoint/2010/main" val="3406987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Top Corners One Rounded and One Snipped 52">
            <a:extLst>
              <a:ext uri="{FF2B5EF4-FFF2-40B4-BE49-F238E27FC236}">
                <a16:creationId xmlns:a16="http://schemas.microsoft.com/office/drawing/2014/main" id="{73374AD3-A379-4426-BB30-20178EEC8A03}"/>
              </a:ext>
            </a:extLst>
          </p:cNvPr>
          <p:cNvSpPr/>
          <p:nvPr/>
        </p:nvSpPr>
        <p:spPr>
          <a:xfrm>
            <a:off x="-142240" y="545485"/>
            <a:ext cx="7791385" cy="868749"/>
          </a:xfrm>
          <a:prstGeom prst="snipRound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DCB8097-AA17-4C04-BC92-4E93B723ED7F}"/>
              </a:ext>
            </a:extLst>
          </p:cNvPr>
          <p:cNvSpPr>
            <a:spLocks noGrp="1"/>
          </p:cNvSpPr>
          <p:nvPr>
            <p:ph type="title"/>
          </p:nvPr>
        </p:nvSpPr>
        <p:spPr/>
        <p:txBody>
          <a:bodyPr/>
          <a:lstStyle/>
          <a:p>
            <a:r>
              <a:rPr lang="en-US" dirty="0"/>
              <a:t>Alzheimer disease prevalence</a:t>
            </a:r>
            <a:endParaRPr lang="en-GB" dirty="0"/>
          </a:p>
        </p:txBody>
      </p:sp>
      <p:pic>
        <p:nvPicPr>
          <p:cNvPr id="21" name="Graphic 20" descr="Man with solid fill">
            <a:extLst>
              <a:ext uri="{FF2B5EF4-FFF2-40B4-BE49-F238E27FC236}">
                <a16:creationId xmlns:a16="http://schemas.microsoft.com/office/drawing/2014/main" id="{E2D9A6B0-A91E-4DE2-BAD1-CF0EF93D0B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089" y="2158532"/>
            <a:ext cx="914400" cy="914400"/>
          </a:xfrm>
          <a:prstGeom prst="rect">
            <a:avLst/>
          </a:prstGeom>
        </p:spPr>
      </p:pic>
      <p:pic>
        <p:nvPicPr>
          <p:cNvPr id="22" name="Graphic 21" descr="Man with solid fill">
            <a:extLst>
              <a:ext uri="{FF2B5EF4-FFF2-40B4-BE49-F238E27FC236}">
                <a16:creationId xmlns:a16="http://schemas.microsoft.com/office/drawing/2014/main" id="{1C782E00-10CB-4CD3-B2FA-718EF56559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2289" y="2158532"/>
            <a:ext cx="914400" cy="914400"/>
          </a:xfrm>
          <a:prstGeom prst="rect">
            <a:avLst/>
          </a:prstGeom>
        </p:spPr>
      </p:pic>
      <p:pic>
        <p:nvPicPr>
          <p:cNvPr id="23" name="Graphic 22" descr="Man with solid fill">
            <a:extLst>
              <a:ext uri="{FF2B5EF4-FFF2-40B4-BE49-F238E27FC236}">
                <a16:creationId xmlns:a16="http://schemas.microsoft.com/office/drawing/2014/main" id="{2B56E375-BBF1-4BD5-A3BE-33A7A23D65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0556" y="2158532"/>
            <a:ext cx="914400" cy="914400"/>
          </a:xfrm>
          <a:prstGeom prst="rect">
            <a:avLst/>
          </a:prstGeom>
        </p:spPr>
      </p:pic>
      <p:pic>
        <p:nvPicPr>
          <p:cNvPr id="24" name="Graphic 23" descr="Man with solid fill">
            <a:extLst>
              <a:ext uri="{FF2B5EF4-FFF2-40B4-BE49-F238E27FC236}">
                <a16:creationId xmlns:a16="http://schemas.microsoft.com/office/drawing/2014/main" id="{5905F0BF-7270-4C49-9271-C3AB6D664B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68823" y="2158532"/>
            <a:ext cx="914400" cy="914400"/>
          </a:xfrm>
          <a:prstGeom prst="rect">
            <a:avLst/>
          </a:prstGeom>
        </p:spPr>
      </p:pic>
      <p:pic>
        <p:nvPicPr>
          <p:cNvPr id="25" name="Graphic 24" descr="Man with solid fill">
            <a:extLst>
              <a:ext uri="{FF2B5EF4-FFF2-40B4-BE49-F238E27FC236}">
                <a16:creationId xmlns:a16="http://schemas.microsoft.com/office/drawing/2014/main" id="{2445EB7D-F1D2-46FB-84C4-667D12E167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68157" y="2158532"/>
            <a:ext cx="914400" cy="914400"/>
          </a:xfrm>
          <a:prstGeom prst="rect">
            <a:avLst/>
          </a:prstGeom>
        </p:spPr>
      </p:pic>
      <p:pic>
        <p:nvPicPr>
          <p:cNvPr id="26" name="Graphic 25" descr="Man with solid fill">
            <a:extLst>
              <a:ext uri="{FF2B5EF4-FFF2-40B4-BE49-F238E27FC236}">
                <a16:creationId xmlns:a16="http://schemas.microsoft.com/office/drawing/2014/main" id="{5D630697-B96A-4BF9-A7B2-D63DE3C2D5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67491" y="2158532"/>
            <a:ext cx="914400" cy="914400"/>
          </a:xfrm>
          <a:prstGeom prst="rect">
            <a:avLst/>
          </a:prstGeom>
        </p:spPr>
      </p:pic>
      <p:pic>
        <p:nvPicPr>
          <p:cNvPr id="27" name="Graphic 26" descr="Man with solid fill">
            <a:extLst>
              <a:ext uri="{FF2B5EF4-FFF2-40B4-BE49-F238E27FC236}">
                <a16:creationId xmlns:a16="http://schemas.microsoft.com/office/drawing/2014/main" id="{44C84008-484E-4B49-B9A8-ED975FB6F0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66825" y="2158532"/>
            <a:ext cx="914400" cy="914400"/>
          </a:xfrm>
          <a:prstGeom prst="rect">
            <a:avLst/>
          </a:prstGeom>
        </p:spPr>
      </p:pic>
      <p:pic>
        <p:nvPicPr>
          <p:cNvPr id="28" name="Graphic 27" descr="Man with solid fill">
            <a:extLst>
              <a:ext uri="{FF2B5EF4-FFF2-40B4-BE49-F238E27FC236}">
                <a16:creationId xmlns:a16="http://schemas.microsoft.com/office/drawing/2014/main" id="{340094C4-FF1B-4262-B826-2DD4D0378B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5089" y="3083576"/>
            <a:ext cx="914400" cy="914400"/>
          </a:xfrm>
          <a:prstGeom prst="rect">
            <a:avLst/>
          </a:prstGeom>
        </p:spPr>
      </p:pic>
      <p:pic>
        <p:nvPicPr>
          <p:cNvPr id="29" name="Graphic 28" descr="Man with solid fill">
            <a:extLst>
              <a:ext uri="{FF2B5EF4-FFF2-40B4-BE49-F238E27FC236}">
                <a16:creationId xmlns:a16="http://schemas.microsoft.com/office/drawing/2014/main" id="{F2BB8D2E-252D-4D6D-985B-9FAFBA9209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2289" y="3083576"/>
            <a:ext cx="914400" cy="914400"/>
          </a:xfrm>
          <a:prstGeom prst="rect">
            <a:avLst/>
          </a:prstGeom>
        </p:spPr>
      </p:pic>
      <p:pic>
        <p:nvPicPr>
          <p:cNvPr id="30" name="Graphic 29" descr="Man with solid fill">
            <a:extLst>
              <a:ext uri="{FF2B5EF4-FFF2-40B4-BE49-F238E27FC236}">
                <a16:creationId xmlns:a16="http://schemas.microsoft.com/office/drawing/2014/main" id="{D6E7B614-910F-498C-82A2-CA45B43051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1623" y="3083576"/>
            <a:ext cx="914400" cy="914400"/>
          </a:xfrm>
          <a:prstGeom prst="rect">
            <a:avLst/>
          </a:prstGeom>
        </p:spPr>
      </p:pic>
      <p:pic>
        <p:nvPicPr>
          <p:cNvPr id="31" name="Graphic 30" descr="Man with solid fill">
            <a:extLst>
              <a:ext uri="{FF2B5EF4-FFF2-40B4-BE49-F238E27FC236}">
                <a16:creationId xmlns:a16="http://schemas.microsoft.com/office/drawing/2014/main" id="{8A9E9ABD-AA63-4086-ACA6-31B2F1BCBF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68823" y="3083576"/>
            <a:ext cx="914400" cy="914400"/>
          </a:xfrm>
          <a:prstGeom prst="rect">
            <a:avLst/>
          </a:prstGeom>
        </p:spPr>
      </p:pic>
      <p:pic>
        <p:nvPicPr>
          <p:cNvPr id="32" name="Graphic 31" descr="Man with solid fill">
            <a:extLst>
              <a:ext uri="{FF2B5EF4-FFF2-40B4-BE49-F238E27FC236}">
                <a16:creationId xmlns:a16="http://schemas.microsoft.com/office/drawing/2014/main" id="{B6FC2334-CE61-41C4-8FF2-D6E9CA50D5F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68157" y="3083576"/>
            <a:ext cx="914400" cy="914400"/>
          </a:xfrm>
          <a:prstGeom prst="rect">
            <a:avLst/>
          </a:prstGeom>
        </p:spPr>
      </p:pic>
      <p:pic>
        <p:nvPicPr>
          <p:cNvPr id="33" name="Graphic 32" descr="Man with solid fill">
            <a:extLst>
              <a:ext uri="{FF2B5EF4-FFF2-40B4-BE49-F238E27FC236}">
                <a16:creationId xmlns:a16="http://schemas.microsoft.com/office/drawing/2014/main" id="{ABF02A3E-AD72-4FF9-8345-CCCE08AD96E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68387" y="3083576"/>
            <a:ext cx="914400" cy="914400"/>
          </a:xfrm>
          <a:prstGeom prst="rect">
            <a:avLst/>
          </a:prstGeom>
        </p:spPr>
      </p:pic>
      <p:pic>
        <p:nvPicPr>
          <p:cNvPr id="34" name="Graphic 33" descr="Man with solid fill">
            <a:extLst>
              <a:ext uri="{FF2B5EF4-FFF2-40B4-BE49-F238E27FC236}">
                <a16:creationId xmlns:a16="http://schemas.microsoft.com/office/drawing/2014/main" id="{58B6C577-8276-44D2-AD44-E70276CFBB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66825" y="3083576"/>
            <a:ext cx="914400" cy="914400"/>
          </a:xfrm>
          <a:prstGeom prst="rect">
            <a:avLst/>
          </a:prstGeom>
        </p:spPr>
      </p:pic>
      <p:sp>
        <p:nvSpPr>
          <p:cNvPr id="35" name="TextBox 34">
            <a:extLst>
              <a:ext uri="{FF2B5EF4-FFF2-40B4-BE49-F238E27FC236}">
                <a16:creationId xmlns:a16="http://schemas.microsoft.com/office/drawing/2014/main" id="{8B7BA742-8344-4C4C-BAEB-F3AE63719FAB}"/>
              </a:ext>
            </a:extLst>
          </p:cNvPr>
          <p:cNvSpPr txBox="1"/>
          <p:nvPr/>
        </p:nvSpPr>
        <p:spPr>
          <a:xfrm>
            <a:off x="365760" y="4313816"/>
            <a:ext cx="366925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850,000 people in the UK have dementia</a:t>
            </a:r>
          </a:p>
          <a:p>
            <a:pPr marL="285750" indent="-285750">
              <a:buFont typeface="Arial" panose="020B0604020202020204" pitchFamily="34" charset="0"/>
              <a:buChar char="•"/>
            </a:pPr>
            <a:r>
              <a:rPr lang="en-US" dirty="0"/>
              <a:t>This is thought to increase to 1.5 million by 2040</a:t>
            </a:r>
            <a:endParaRPr lang="en-GB" dirty="0"/>
          </a:p>
        </p:txBody>
      </p:sp>
      <p:sp>
        <p:nvSpPr>
          <p:cNvPr id="36" name="TextBox 35">
            <a:extLst>
              <a:ext uri="{FF2B5EF4-FFF2-40B4-BE49-F238E27FC236}">
                <a16:creationId xmlns:a16="http://schemas.microsoft.com/office/drawing/2014/main" id="{130A9FA6-DCC9-4415-9B2F-8A51F308293A}"/>
              </a:ext>
            </a:extLst>
          </p:cNvPr>
          <p:cNvSpPr txBox="1"/>
          <p:nvPr/>
        </p:nvSpPr>
        <p:spPr>
          <a:xfrm>
            <a:off x="4245235" y="4313816"/>
            <a:ext cx="406639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Costing the currently economy £26.3 billion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GB" dirty="0"/>
          </a:p>
        </p:txBody>
      </p:sp>
      <p:pic>
        <p:nvPicPr>
          <p:cNvPr id="38" name="Graphic 37" descr="Piggy Bank outline">
            <a:extLst>
              <a:ext uri="{FF2B5EF4-FFF2-40B4-BE49-F238E27FC236}">
                <a16:creationId xmlns:a16="http://schemas.microsoft.com/office/drawing/2014/main" id="{79869E0D-D089-4987-9072-1244E021F15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54745" y="1973132"/>
            <a:ext cx="1287332" cy="1287332"/>
          </a:xfrm>
          <a:prstGeom prst="rect">
            <a:avLst/>
          </a:prstGeom>
        </p:spPr>
      </p:pic>
      <p:pic>
        <p:nvPicPr>
          <p:cNvPr id="40" name="Graphic 39" descr="House outline">
            <a:extLst>
              <a:ext uri="{FF2B5EF4-FFF2-40B4-BE49-F238E27FC236}">
                <a16:creationId xmlns:a16="http://schemas.microsoft.com/office/drawing/2014/main" id="{49E7165B-86C2-4807-B7A2-1EED9A33A34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58025" y="2849961"/>
            <a:ext cx="1273886" cy="1273886"/>
          </a:xfrm>
          <a:prstGeom prst="rect">
            <a:avLst/>
          </a:prstGeom>
        </p:spPr>
      </p:pic>
      <p:pic>
        <p:nvPicPr>
          <p:cNvPr id="42" name="Graphic 41" descr="Factory outline">
            <a:extLst>
              <a:ext uri="{FF2B5EF4-FFF2-40B4-BE49-F238E27FC236}">
                <a16:creationId xmlns:a16="http://schemas.microsoft.com/office/drawing/2014/main" id="{16612C77-4347-4432-A8BF-AB77268D717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63373" y="1973132"/>
            <a:ext cx="1455868" cy="1455868"/>
          </a:xfrm>
          <a:prstGeom prst="rect">
            <a:avLst/>
          </a:prstGeom>
        </p:spPr>
      </p:pic>
      <p:pic>
        <p:nvPicPr>
          <p:cNvPr id="44" name="Graphic 43" descr="Needle outline">
            <a:extLst>
              <a:ext uri="{FF2B5EF4-FFF2-40B4-BE49-F238E27FC236}">
                <a16:creationId xmlns:a16="http://schemas.microsoft.com/office/drawing/2014/main" id="{6913F4D2-57F0-4507-8CEE-190416E2129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074078" y="1843143"/>
            <a:ext cx="1158241" cy="1158241"/>
          </a:xfrm>
          <a:prstGeom prst="rect">
            <a:avLst/>
          </a:prstGeom>
        </p:spPr>
      </p:pic>
      <p:sp>
        <p:nvSpPr>
          <p:cNvPr id="45" name="TextBox 44">
            <a:extLst>
              <a:ext uri="{FF2B5EF4-FFF2-40B4-BE49-F238E27FC236}">
                <a16:creationId xmlns:a16="http://schemas.microsoft.com/office/drawing/2014/main" id="{01A4E49A-DA4D-4126-9E87-9B1537CBE140}"/>
              </a:ext>
            </a:extLst>
          </p:cNvPr>
          <p:cNvSpPr txBox="1"/>
          <p:nvPr/>
        </p:nvSpPr>
        <p:spPr>
          <a:xfrm>
            <a:off x="8451030" y="4313816"/>
            <a:ext cx="4066391" cy="923330"/>
          </a:xfrm>
          <a:prstGeom prst="rect">
            <a:avLst/>
          </a:prstGeom>
          <a:noFill/>
        </p:spPr>
        <p:txBody>
          <a:bodyPr wrap="square" rtlCol="0">
            <a:spAutoFit/>
          </a:bodyPr>
          <a:lstStyle/>
          <a:p>
            <a:pPr marL="285750" indent="-285750">
              <a:buFont typeface="Arial" panose="020B0604020202020204" pitchFamily="34" charset="0"/>
              <a:buChar char="•"/>
            </a:pPr>
            <a:r>
              <a:rPr lang="en-US" dirty="0"/>
              <a:t>Currently no cure only medication </a:t>
            </a:r>
          </a:p>
          <a:p>
            <a:r>
              <a:rPr lang="en-US" dirty="0"/>
              <a:t>to treat symptoms of the disease</a:t>
            </a:r>
          </a:p>
          <a:p>
            <a:pPr marL="285750" indent="-285750">
              <a:buFont typeface="Arial" panose="020B0604020202020204" pitchFamily="34" charset="0"/>
              <a:buChar char="•"/>
            </a:pPr>
            <a:endParaRPr lang="en-GB" dirty="0"/>
          </a:p>
        </p:txBody>
      </p:sp>
      <p:pic>
        <p:nvPicPr>
          <p:cNvPr id="49" name="Graphic 48" descr="Medicine outline">
            <a:extLst>
              <a:ext uri="{FF2B5EF4-FFF2-40B4-BE49-F238E27FC236}">
                <a16:creationId xmlns:a16="http://schemas.microsoft.com/office/drawing/2014/main" id="{67EA943C-5B8A-4B74-91C2-A43E5F8D41A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458904" y="1936825"/>
            <a:ext cx="1028252" cy="1028252"/>
          </a:xfrm>
          <a:prstGeom prst="rect">
            <a:avLst/>
          </a:prstGeom>
        </p:spPr>
      </p:pic>
      <p:pic>
        <p:nvPicPr>
          <p:cNvPr id="51" name="Graphic 50" descr="Doctor female outline">
            <a:extLst>
              <a:ext uri="{FF2B5EF4-FFF2-40B4-BE49-F238E27FC236}">
                <a16:creationId xmlns:a16="http://schemas.microsoft.com/office/drawing/2014/main" id="{DDBD9EB7-FF0D-49E7-B1DF-2907BBCF158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562205" y="2803263"/>
            <a:ext cx="1158241" cy="1158241"/>
          </a:xfrm>
          <a:prstGeom prst="rect">
            <a:avLst/>
          </a:prstGeom>
        </p:spPr>
      </p:pic>
    </p:spTree>
    <p:extLst>
      <p:ext uri="{BB962C8B-B14F-4D97-AF65-F5344CB8AC3E}">
        <p14:creationId xmlns:p14="http://schemas.microsoft.com/office/powerpoint/2010/main" val="2766360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Top Corners One Rounded and One Snipped 5">
            <a:extLst>
              <a:ext uri="{FF2B5EF4-FFF2-40B4-BE49-F238E27FC236}">
                <a16:creationId xmlns:a16="http://schemas.microsoft.com/office/drawing/2014/main" id="{766E0103-D8C8-4867-833E-25211AD6BFCE}"/>
              </a:ext>
            </a:extLst>
          </p:cNvPr>
          <p:cNvSpPr/>
          <p:nvPr/>
        </p:nvSpPr>
        <p:spPr>
          <a:xfrm>
            <a:off x="-822960" y="539062"/>
            <a:ext cx="8043861" cy="868749"/>
          </a:xfrm>
          <a:prstGeom prst="snipRound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98DCD4C8-8853-417F-9452-BCE49025AA0E}"/>
              </a:ext>
            </a:extLst>
          </p:cNvPr>
          <p:cNvSpPr>
            <a:spLocks noGrp="1"/>
          </p:cNvSpPr>
          <p:nvPr>
            <p:ph type="title"/>
          </p:nvPr>
        </p:nvSpPr>
        <p:spPr/>
        <p:txBody>
          <a:bodyPr/>
          <a:lstStyle/>
          <a:p>
            <a:r>
              <a:rPr lang="en-US" dirty="0"/>
              <a:t>Why machine learning?</a:t>
            </a:r>
            <a:endParaRPr lang="en-GB" dirty="0"/>
          </a:p>
        </p:txBody>
      </p:sp>
      <p:sp>
        <p:nvSpPr>
          <p:cNvPr id="3" name="Content Placeholder 2">
            <a:extLst>
              <a:ext uri="{FF2B5EF4-FFF2-40B4-BE49-F238E27FC236}">
                <a16:creationId xmlns:a16="http://schemas.microsoft.com/office/drawing/2014/main" id="{628EA68F-C9EC-468B-8D65-53BF135883D9}"/>
              </a:ext>
            </a:extLst>
          </p:cNvPr>
          <p:cNvSpPr>
            <a:spLocks noGrp="1"/>
          </p:cNvSpPr>
          <p:nvPr>
            <p:ph idx="1"/>
          </p:nvPr>
        </p:nvSpPr>
        <p:spPr>
          <a:xfrm>
            <a:off x="838200" y="1825625"/>
            <a:ext cx="4411532" cy="4351338"/>
          </a:xfrm>
        </p:spPr>
        <p:txBody>
          <a:bodyPr>
            <a:normAutofit fontScale="55000" lnSpcReduction="20000"/>
          </a:bodyPr>
          <a:lstStyle/>
          <a:p>
            <a:r>
              <a:rPr lang="en-US" dirty="0"/>
              <a:t>Before onset of Alzheimer disease symptoms we can see deposits of toxic proteins accumulating 10-20 years before symptoms arise.</a:t>
            </a:r>
          </a:p>
          <a:p>
            <a:r>
              <a:rPr lang="en-US" dirty="0"/>
              <a:t>Therefore being able to identify patients at risk of AD is paramount in order for them to start treatment earlier and a live a better life.</a:t>
            </a:r>
          </a:p>
          <a:p>
            <a:r>
              <a:rPr lang="en-US" dirty="0"/>
              <a:t>Currently AD  is diagnosed by clinicians: cognitive assessments, MRI scans, patient history and PET</a:t>
            </a:r>
          </a:p>
          <a:p>
            <a:r>
              <a:rPr lang="en-US" dirty="0"/>
              <a:t>PET is particularly invasive and expensive</a:t>
            </a:r>
          </a:p>
          <a:p>
            <a:r>
              <a:rPr lang="en-US" dirty="0"/>
              <a:t>Current treatments focus on slowing the disease down not curing it. Therefore early diagnosis of AD is </a:t>
            </a:r>
            <a:r>
              <a:rPr lang="en-US" dirty="0" err="1"/>
              <a:t>paramont</a:t>
            </a:r>
            <a:r>
              <a:rPr lang="en-US" dirty="0"/>
              <a:t> in order to </a:t>
            </a:r>
            <a:r>
              <a:rPr lang="en-US" dirty="0" err="1"/>
              <a:t>maximise</a:t>
            </a:r>
            <a:r>
              <a:rPr lang="en-US" dirty="0"/>
              <a:t> quality of life for families and sufferers.</a:t>
            </a:r>
          </a:p>
          <a:p>
            <a:r>
              <a:rPr lang="en-US" dirty="0"/>
              <a:t>Thereby by using machine learning using factors researched </a:t>
            </a:r>
            <a:r>
              <a:rPr lang="en-US" dirty="0" err="1"/>
              <a:t>ot</a:t>
            </a:r>
            <a:r>
              <a:rPr lang="en-US" dirty="0"/>
              <a:t> affect AD; age, education level, socioeconomic status, cognitive assessments, MRI scans could be quick, noninvasive and effective solution to identify patients at risk for AD.</a:t>
            </a:r>
          </a:p>
          <a:p>
            <a:endParaRPr lang="en-GB" dirty="0"/>
          </a:p>
        </p:txBody>
      </p:sp>
      <p:pic>
        <p:nvPicPr>
          <p:cNvPr id="4" name="Picture 2" descr="MRI Can Help Diagnose Alzheimer&amp;#39;s Disease - Omega PDS">
            <a:extLst>
              <a:ext uri="{FF2B5EF4-FFF2-40B4-BE49-F238E27FC236}">
                <a16:creationId xmlns:a16="http://schemas.microsoft.com/office/drawing/2014/main" id="{BE34EE0F-C07E-4B48-8E7B-5E5CDED92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2589" y="1825625"/>
            <a:ext cx="6364263" cy="2809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49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64B3B-71FC-4AC7-A7E2-12262C9D1EE6}"/>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Agenda</a:t>
            </a:r>
            <a:endParaRPr lang="en-GB"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C02B9D8-014E-4D0E-8B33-49B2411F679A}"/>
              </a:ext>
            </a:extLst>
          </p:cNvPr>
          <p:cNvSpPr>
            <a:spLocks noGrp="1"/>
          </p:cNvSpPr>
          <p:nvPr>
            <p:ph idx="1"/>
          </p:nvPr>
        </p:nvSpPr>
        <p:spPr>
          <a:xfrm>
            <a:off x="4447308" y="591344"/>
            <a:ext cx="6906491" cy="5585619"/>
          </a:xfrm>
        </p:spPr>
        <p:txBody>
          <a:bodyPr anchor="ctr">
            <a:normAutofit/>
          </a:bodyPr>
          <a:lstStyle/>
          <a:p>
            <a:r>
              <a:rPr lang="en-US" sz="2400" dirty="0"/>
              <a:t>Introduction to Alzheimer Disease</a:t>
            </a:r>
          </a:p>
          <a:p>
            <a:r>
              <a:rPr lang="en-US" sz="2400" dirty="0">
                <a:highlight>
                  <a:srgbClr val="00FFFF"/>
                </a:highlight>
              </a:rPr>
              <a:t>Why machine learning?</a:t>
            </a:r>
          </a:p>
          <a:p>
            <a:r>
              <a:rPr lang="en-US" sz="2400" dirty="0"/>
              <a:t>Introduction to Dataset</a:t>
            </a:r>
          </a:p>
          <a:p>
            <a:r>
              <a:rPr lang="en-US" sz="2400" dirty="0"/>
              <a:t>My approach</a:t>
            </a:r>
          </a:p>
          <a:p>
            <a:r>
              <a:rPr lang="en-US" sz="2400" dirty="0"/>
              <a:t>Models</a:t>
            </a:r>
          </a:p>
          <a:p>
            <a:pPr lvl="1"/>
            <a:r>
              <a:rPr lang="en-US" dirty="0"/>
              <a:t>Logistic Regression</a:t>
            </a:r>
          </a:p>
          <a:p>
            <a:pPr lvl="1"/>
            <a:r>
              <a:rPr lang="en-US" dirty="0"/>
              <a:t>Support Vector Machine</a:t>
            </a:r>
          </a:p>
          <a:p>
            <a:pPr lvl="1"/>
            <a:r>
              <a:rPr lang="en-US" dirty="0"/>
              <a:t>Random Forest</a:t>
            </a:r>
          </a:p>
          <a:p>
            <a:r>
              <a:rPr lang="en-GB" sz="2400" dirty="0"/>
              <a:t>Limitations of models</a:t>
            </a:r>
          </a:p>
          <a:p>
            <a:r>
              <a:rPr lang="en-GB" sz="2400" dirty="0"/>
              <a:t>Future direction</a:t>
            </a:r>
          </a:p>
        </p:txBody>
      </p:sp>
    </p:spTree>
    <p:extLst>
      <p:ext uri="{BB962C8B-B14F-4D97-AF65-F5344CB8AC3E}">
        <p14:creationId xmlns:p14="http://schemas.microsoft.com/office/powerpoint/2010/main" val="167375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Top Corners One Rounded and One Snipped 5">
            <a:extLst>
              <a:ext uri="{FF2B5EF4-FFF2-40B4-BE49-F238E27FC236}">
                <a16:creationId xmlns:a16="http://schemas.microsoft.com/office/drawing/2014/main" id="{766E0103-D8C8-4867-833E-25211AD6BFCE}"/>
              </a:ext>
            </a:extLst>
          </p:cNvPr>
          <p:cNvSpPr/>
          <p:nvPr/>
        </p:nvSpPr>
        <p:spPr>
          <a:xfrm>
            <a:off x="-822960" y="539062"/>
            <a:ext cx="8043861" cy="868749"/>
          </a:xfrm>
          <a:prstGeom prst="snipRoundRect">
            <a:avLst/>
          </a:prstGeom>
          <a:solidFill>
            <a:schemeClr val="accent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98DCD4C8-8853-417F-9452-BCE49025AA0E}"/>
              </a:ext>
            </a:extLst>
          </p:cNvPr>
          <p:cNvSpPr>
            <a:spLocks noGrp="1"/>
          </p:cNvSpPr>
          <p:nvPr>
            <p:ph type="title"/>
          </p:nvPr>
        </p:nvSpPr>
        <p:spPr/>
        <p:txBody>
          <a:bodyPr/>
          <a:lstStyle/>
          <a:p>
            <a:r>
              <a:rPr lang="en-US" dirty="0"/>
              <a:t>Why machine learning?</a:t>
            </a:r>
            <a:endParaRPr lang="en-GB" dirty="0"/>
          </a:p>
        </p:txBody>
      </p:sp>
      <p:sp>
        <p:nvSpPr>
          <p:cNvPr id="5" name="TextBox 4">
            <a:extLst>
              <a:ext uri="{FF2B5EF4-FFF2-40B4-BE49-F238E27FC236}">
                <a16:creationId xmlns:a16="http://schemas.microsoft.com/office/drawing/2014/main" id="{5456C9EB-C455-4433-A6C0-9E05CD20D541}"/>
              </a:ext>
            </a:extLst>
          </p:cNvPr>
          <p:cNvSpPr txBox="1"/>
          <p:nvPr/>
        </p:nvSpPr>
        <p:spPr>
          <a:xfrm>
            <a:off x="741680" y="1849120"/>
            <a:ext cx="851408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Alzheimer disease is thought to start between 10-20 years before symptoms arise</a:t>
            </a:r>
          </a:p>
          <a:p>
            <a:endParaRPr lang="en-US" sz="2400" dirty="0"/>
          </a:p>
          <a:p>
            <a:pPr marL="285750" indent="-285750">
              <a:buFont typeface="Arial" panose="020B0604020202020204" pitchFamily="34" charset="0"/>
              <a:buChar char="•"/>
            </a:pPr>
            <a:r>
              <a:rPr lang="en-US" sz="2400" dirty="0"/>
              <a:t>Alzheimer disease diagnosed by clinicians using a multiple factors; brain scans, patient history, cognitive assessments.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Machine learning model can aid clinicians and also non-invasive to patient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333602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7F03-A0B1-4B61-A7C8-77B90453E4D2}"/>
              </a:ext>
            </a:extLst>
          </p:cNvPr>
          <p:cNvSpPr>
            <a:spLocks noGrp="1"/>
          </p:cNvSpPr>
          <p:nvPr>
            <p:ph type="title"/>
          </p:nvPr>
        </p:nvSpPr>
        <p:spPr/>
        <p:txBody>
          <a:bodyPr/>
          <a:lstStyle/>
          <a:p>
            <a:r>
              <a:rPr lang="en-US" dirty="0"/>
              <a:t>Current research utilizing machine learning algorithms to predict Alzheimer disease</a:t>
            </a:r>
            <a:endParaRPr lang="en-GB" dirty="0"/>
          </a:p>
        </p:txBody>
      </p:sp>
      <p:pic>
        <p:nvPicPr>
          <p:cNvPr id="5" name="Content Placeholder 4">
            <a:extLst>
              <a:ext uri="{FF2B5EF4-FFF2-40B4-BE49-F238E27FC236}">
                <a16:creationId xmlns:a16="http://schemas.microsoft.com/office/drawing/2014/main" id="{CF6924B1-56C4-4EFC-B9FC-B81E37ADD154}"/>
              </a:ext>
            </a:extLst>
          </p:cNvPr>
          <p:cNvPicPr>
            <a:picLocks noGrp="1" noChangeAspect="1"/>
          </p:cNvPicPr>
          <p:nvPr>
            <p:ph idx="1"/>
          </p:nvPr>
        </p:nvPicPr>
        <p:blipFill>
          <a:blip r:embed="rId3"/>
          <a:stretch>
            <a:fillRect/>
          </a:stretch>
        </p:blipFill>
        <p:spPr>
          <a:xfrm rot="20418333">
            <a:off x="498621" y="2212638"/>
            <a:ext cx="4860626" cy="3941622"/>
          </a:xfrm>
        </p:spPr>
      </p:pic>
      <p:pic>
        <p:nvPicPr>
          <p:cNvPr id="11" name="Picture 10">
            <a:extLst>
              <a:ext uri="{FF2B5EF4-FFF2-40B4-BE49-F238E27FC236}">
                <a16:creationId xmlns:a16="http://schemas.microsoft.com/office/drawing/2014/main" id="{506922DE-1DD1-4514-A063-DF2E1517F1EC}"/>
              </a:ext>
            </a:extLst>
          </p:cNvPr>
          <p:cNvPicPr>
            <a:picLocks noChangeAspect="1"/>
          </p:cNvPicPr>
          <p:nvPr/>
        </p:nvPicPr>
        <p:blipFill>
          <a:blip r:embed="rId4"/>
          <a:stretch>
            <a:fillRect/>
          </a:stretch>
        </p:blipFill>
        <p:spPr>
          <a:xfrm>
            <a:off x="2785192" y="2000037"/>
            <a:ext cx="5649034" cy="4978400"/>
          </a:xfrm>
          <a:prstGeom prst="rect">
            <a:avLst/>
          </a:prstGeom>
        </p:spPr>
      </p:pic>
      <p:pic>
        <p:nvPicPr>
          <p:cNvPr id="13" name="Picture 12">
            <a:extLst>
              <a:ext uri="{FF2B5EF4-FFF2-40B4-BE49-F238E27FC236}">
                <a16:creationId xmlns:a16="http://schemas.microsoft.com/office/drawing/2014/main" id="{A9766BA7-B6D8-4D4D-AFC6-8D65798C75E1}"/>
              </a:ext>
            </a:extLst>
          </p:cNvPr>
          <p:cNvPicPr>
            <a:picLocks noChangeAspect="1"/>
          </p:cNvPicPr>
          <p:nvPr/>
        </p:nvPicPr>
        <p:blipFill>
          <a:blip r:embed="rId5"/>
          <a:stretch>
            <a:fillRect/>
          </a:stretch>
        </p:blipFill>
        <p:spPr>
          <a:xfrm rot="1276541">
            <a:off x="5985035" y="2418080"/>
            <a:ext cx="5409590" cy="4663440"/>
          </a:xfrm>
          <a:prstGeom prst="rect">
            <a:avLst/>
          </a:prstGeom>
        </p:spPr>
      </p:pic>
    </p:spTree>
    <p:extLst>
      <p:ext uri="{BB962C8B-B14F-4D97-AF65-F5344CB8AC3E}">
        <p14:creationId xmlns:p14="http://schemas.microsoft.com/office/powerpoint/2010/main" val="52708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2254</TotalTime>
  <Words>1593</Words>
  <Application>Microsoft Office PowerPoint</Application>
  <PresentationFormat>Widescreen</PresentationFormat>
  <Paragraphs>351</Paragraphs>
  <Slides>39</Slides>
  <Notes>18</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Courier New</vt:lpstr>
      <vt:lpstr>Inter</vt:lpstr>
      <vt:lpstr>Office Theme</vt:lpstr>
      <vt:lpstr>Predicting which participants have Alzheimer disease</vt:lpstr>
      <vt:lpstr>Agenda</vt:lpstr>
      <vt:lpstr>Agenda</vt:lpstr>
      <vt:lpstr>PowerPoint Presentation</vt:lpstr>
      <vt:lpstr>Alzheimer disease prevalence</vt:lpstr>
      <vt:lpstr>Why machine learning?</vt:lpstr>
      <vt:lpstr>Agenda</vt:lpstr>
      <vt:lpstr>Why machine learning?</vt:lpstr>
      <vt:lpstr>Current research utilizing machine learning algorithms to predict Alzheimer disease</vt:lpstr>
      <vt:lpstr>Agenda</vt:lpstr>
      <vt:lpstr>Dataset</vt:lpstr>
      <vt:lpstr>Problem statement</vt:lpstr>
      <vt:lpstr> Dataset Demographics</vt:lpstr>
      <vt:lpstr>Alzheimer disease vs Gender</vt:lpstr>
      <vt:lpstr>Male participants have a higher number of Alzheimer disease cases</vt:lpstr>
      <vt:lpstr>PowerPoint Presentation</vt:lpstr>
      <vt:lpstr>MRI metrics and dementia</vt:lpstr>
      <vt:lpstr>Alzheimer disease patients tend to have a smaller brain volume </vt:lpstr>
      <vt:lpstr>MRI metrics and dementia</vt:lpstr>
      <vt:lpstr>Alzheimer disease patients are more concentrated around 65-85 mark</vt:lpstr>
      <vt:lpstr>Alzheimer disease patients are less educated </vt:lpstr>
      <vt:lpstr>Education level had a negative trend to Socioeconomic status</vt:lpstr>
      <vt:lpstr>Results of exploring </vt:lpstr>
      <vt:lpstr>Agenda</vt:lpstr>
      <vt:lpstr>Main takeaways from cleaning</vt:lpstr>
      <vt:lpstr>Predictors I’ve used</vt:lpstr>
      <vt:lpstr>Performance metrics chosen</vt:lpstr>
      <vt:lpstr>Definitions of performance metrics </vt:lpstr>
      <vt:lpstr>Agenda</vt:lpstr>
      <vt:lpstr>Logistic Regression</vt:lpstr>
      <vt:lpstr>Logistic Regression</vt:lpstr>
      <vt:lpstr>Support Vector Machine</vt:lpstr>
      <vt:lpstr>Decision Tree</vt:lpstr>
      <vt:lpstr>Random Forest</vt:lpstr>
      <vt:lpstr>Summing up results</vt:lpstr>
      <vt:lpstr>Agenda</vt:lpstr>
      <vt:lpstr>Limitations of my approach</vt:lpstr>
      <vt:lpstr>Agenda</vt:lpstr>
      <vt:lpstr>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which patients have Alzheimer disease</dc:title>
  <dc:creator>Lauren Dunn</dc:creator>
  <cp:lastModifiedBy>Lauren Dunn</cp:lastModifiedBy>
  <cp:revision>27</cp:revision>
  <dcterms:created xsi:type="dcterms:W3CDTF">2021-09-22T19:38:47Z</dcterms:created>
  <dcterms:modified xsi:type="dcterms:W3CDTF">2021-09-24T09:13:01Z</dcterms:modified>
</cp:coreProperties>
</file>