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244"/>
    <a:srgbClr val="4D7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 showGuides="1">
      <p:cViewPr varScale="1">
        <p:scale>
          <a:sx n="88" d="100"/>
          <a:sy n="88" d="100"/>
        </p:scale>
        <p:origin x="184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8D2-75BF-7A40-B38E-342007CE9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D7E93-EC6B-E64F-A0C2-E1C1210DE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E589-47BF-B841-9FD7-2C066ADB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667D7-6621-A645-B1CB-36A12BFF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246C-04C9-DE4B-A951-5ACCAEE6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ED17-AB7C-0649-B6DF-79736DB2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60DD8-C27F-7344-BFB9-2F65EEA8B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C4B3-BCF3-5D46-AEFA-520F64B1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D33F-750B-3046-A42F-901EAA0D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2202-E524-2A4E-97F5-8D374BE6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6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166A6-7BE2-7642-94B1-8F0FBF9A9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57999-4A49-3B48-93AC-6A37DF7C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456F-7DC4-CB41-8CED-7CB9F778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AF13-2396-C74B-B86B-80D69A7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E315-3152-064B-AECE-A5B1C582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2A5F-7FD3-764E-9554-7504D0AD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E6D6-A980-F04F-9FFA-107D1055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D253-5D12-7A4D-9BB5-C0B6FC2B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D20B-B61C-E944-98B4-FA1C91F0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3145A-E8F6-AE42-9346-F7DF513E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CA5-B96A-0842-AF9A-A7A0C065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A8D6-380B-1D4D-8D92-E6517B085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A53D-14E9-9444-AB0D-7507EC4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58C0-8784-6A4A-99AF-365500B2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6EA3-85F0-4C45-8345-C3CA87B1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5B5B-BA44-994C-B7AF-DFC47CB6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54E8-5EBC-6444-9CD9-A668ABC2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573A0-86DE-A74D-9B29-D5721E773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C938-1A7B-954A-ABC6-3D6DABD4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3CE13-6FEB-7F46-B856-658F88FE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A91CA-D0C1-9647-B457-ACB77D1A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F35A-8054-9145-BB24-8C49F14E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A0457-6015-1247-A767-6AAE1D16A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184B-324A-C444-8714-9EE94C65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EA818-3154-7B4B-9B82-3A5165F8A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C0F1C-2272-B147-A3A0-6173F2DD6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A113A-5A64-C84A-BEAA-D9685119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EB347-6B9A-DA41-B43C-49FDC33E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5A4F49-E75B-3246-A30F-0EAAED5A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8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9C8B-9971-C44C-8B2E-6DBDC997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17D5F-EC5A-2C4A-991C-D0E9ECE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6A852-3525-2248-B9C6-54A1CF5F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A007F-B0EA-774E-B306-8A4AA7D8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8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6C34D-936F-4C4F-AE36-ED8D92EF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716E0-8D22-3848-8514-25D0C988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C7089-747C-4D45-88B5-5261A5F5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DC2A-CBB7-BC49-B05C-AECC369C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5EC08-2262-2F41-9027-7F23836E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E3B4-EE1D-BF4A-8C87-52510D815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174AD-FDDC-3E4B-9E35-4F9FA1C1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34BE4-2BDC-354F-87E7-B32A06F2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B401-7924-CE4E-B1F6-C16A4AB8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8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64B2-61F2-E243-82C5-FA2A8FB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8BF34-A486-5044-AAC4-E7505C626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5E363-FD71-6247-B1E2-55E079201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E2841-FA24-9B44-BF95-C604DC9B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2295-A532-E14F-96F4-7C0A6E83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B1F0-BB1C-904C-B4AF-0EF4BA87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0414D-FB0E-CB41-B8A4-BE2CD683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D44D-FAB8-0740-82DA-0B47F559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8E44-2489-4840-9687-6A829FB4A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0666B-CF54-E74C-82EF-835B4295E75E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BEE8-10F3-8B4F-8C88-252D93D7E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1D719-9F35-B643-8092-31526A2CA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BCDB-A920-7C4E-8898-41EB5303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CFB-883B-1C46-BFE1-B2FAB05BE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4C7CD-8639-9846-977E-514A4F899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8AFCEF-2F35-B843-8EC8-972FA697C310}"/>
              </a:ext>
            </a:extLst>
          </p:cNvPr>
          <p:cNvSpPr txBox="1"/>
          <p:nvPr/>
        </p:nvSpPr>
        <p:spPr>
          <a:xfrm>
            <a:off x="2859315" y="4120577"/>
            <a:ext cx="321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Populations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D6B8E-0174-0543-976F-C5ED29A4CDB6}"/>
              </a:ext>
            </a:extLst>
          </p:cNvPr>
          <p:cNvSpPr txBox="1"/>
          <p:nvPr/>
        </p:nvSpPr>
        <p:spPr>
          <a:xfrm>
            <a:off x="6240176" y="4046525"/>
            <a:ext cx="4585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Filter loci and compute </a:t>
            </a:r>
          </a:p>
          <a:p>
            <a:r>
              <a:rPr lang="en-US" sz="3600" dirty="0"/>
              <a:t>Population statistics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E41D45-D148-464F-BAD0-9BBB9B890F12}"/>
              </a:ext>
            </a:extLst>
          </p:cNvPr>
          <p:cNvCxnSpPr/>
          <p:nvPr/>
        </p:nvCxnSpPr>
        <p:spPr>
          <a:xfrm>
            <a:off x="1175657" y="595086"/>
            <a:ext cx="0" cy="555897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239711-E423-944A-AFC4-C103A342A41F}"/>
              </a:ext>
            </a:extLst>
          </p:cNvPr>
          <p:cNvSpPr txBox="1"/>
          <p:nvPr/>
        </p:nvSpPr>
        <p:spPr>
          <a:xfrm>
            <a:off x="8868231" y="85092"/>
            <a:ext cx="3356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Reference pipeline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A2BFE-845F-3F43-A61E-2320A98000F5}"/>
              </a:ext>
            </a:extLst>
          </p:cNvPr>
          <p:cNvSpPr txBox="1"/>
          <p:nvPr/>
        </p:nvSpPr>
        <p:spPr>
          <a:xfrm flipH="1">
            <a:off x="503750" y="1087155"/>
            <a:ext cx="4735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Pipel</a:t>
            </a:r>
            <a:endParaRPr lang="en-US" sz="3200" b="1" dirty="0"/>
          </a:p>
          <a:p>
            <a:r>
              <a:rPr lang="en-US" sz="3200" b="1" dirty="0" err="1"/>
              <a:t>ine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C4EEF-4712-734F-A6B3-D216318D9420}"/>
              </a:ext>
            </a:extLst>
          </p:cNvPr>
          <p:cNvSpPr txBox="1"/>
          <p:nvPr/>
        </p:nvSpPr>
        <p:spPr>
          <a:xfrm>
            <a:off x="3614057" y="1451429"/>
            <a:ext cx="587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Alignment to a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10748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33C4E5-43B8-574D-BE2A-AC6F62B31F39}"/>
              </a:ext>
            </a:extLst>
          </p:cNvPr>
          <p:cNvSpPr/>
          <p:nvPr/>
        </p:nvSpPr>
        <p:spPr>
          <a:xfrm>
            <a:off x="4981075" y="3188368"/>
            <a:ext cx="7026442" cy="312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30AB25-3FDF-724A-A212-AA501A75FF66}"/>
              </a:ext>
            </a:extLst>
          </p:cNvPr>
          <p:cNvSpPr/>
          <p:nvPr/>
        </p:nvSpPr>
        <p:spPr>
          <a:xfrm>
            <a:off x="2153653" y="3188367"/>
            <a:ext cx="1800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BD7FF-9D74-3747-A994-99338C7D9678}"/>
              </a:ext>
            </a:extLst>
          </p:cNvPr>
          <p:cNvSpPr txBox="1"/>
          <p:nvPr/>
        </p:nvSpPr>
        <p:spPr>
          <a:xfrm>
            <a:off x="457200" y="517358"/>
            <a:ext cx="249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 construction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CABDF-027C-4F40-8430-75F2C67F04F6}"/>
              </a:ext>
            </a:extLst>
          </p:cNvPr>
          <p:cNvSpPr/>
          <p:nvPr/>
        </p:nvSpPr>
        <p:spPr>
          <a:xfrm>
            <a:off x="3953653" y="3188366"/>
            <a:ext cx="1800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081E4-BAE0-7045-A3F7-80B0D12979C0}"/>
              </a:ext>
            </a:extLst>
          </p:cNvPr>
          <p:cNvSpPr txBox="1"/>
          <p:nvPr/>
        </p:nvSpPr>
        <p:spPr>
          <a:xfrm>
            <a:off x="4147892" y="2634367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Restriction 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F42A3-5303-1142-92E6-B4FA22560092}"/>
              </a:ext>
            </a:extLst>
          </p:cNvPr>
          <p:cNvSpPr txBox="1"/>
          <p:nvPr/>
        </p:nvSpPr>
        <p:spPr>
          <a:xfrm>
            <a:off x="2028016" y="2272314"/>
            <a:ext cx="21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D72BE"/>
                </a:solidFill>
              </a:rPr>
              <a:t>Unique </a:t>
            </a:r>
            <a:r>
              <a:rPr lang="en-US" b="1" dirty="0" err="1">
                <a:solidFill>
                  <a:srgbClr val="4D72BE"/>
                </a:solidFill>
              </a:rPr>
              <a:t>ind.</a:t>
            </a:r>
            <a:r>
              <a:rPr lang="en-US" b="1" dirty="0">
                <a:solidFill>
                  <a:srgbClr val="4D72BE"/>
                </a:solidFill>
              </a:rPr>
              <a:t> barcode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7D6E6-64EC-1242-B883-D5BAFACDA18E}"/>
              </a:ext>
            </a:extLst>
          </p:cNvPr>
          <p:cNvSpPr/>
          <p:nvPr/>
        </p:nvSpPr>
        <p:spPr>
          <a:xfrm>
            <a:off x="-275771" y="3188365"/>
            <a:ext cx="2429424" cy="3128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B566C-4095-8C4A-B8A4-128C5E7C3760}"/>
              </a:ext>
            </a:extLst>
          </p:cNvPr>
          <p:cNvSpPr txBox="1"/>
          <p:nvPr/>
        </p:nvSpPr>
        <p:spPr>
          <a:xfrm>
            <a:off x="0" y="2630394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Illumina adapter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13FFA-1935-C24A-959B-59F650AAB77C}"/>
              </a:ext>
            </a:extLst>
          </p:cNvPr>
          <p:cNvSpPr txBox="1"/>
          <p:nvPr/>
        </p:nvSpPr>
        <p:spPr>
          <a:xfrm>
            <a:off x="7547428" y="2272314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F8244"/>
                </a:solidFill>
              </a:rPr>
              <a:t>Sequence of interest</a:t>
            </a:r>
          </a:p>
        </p:txBody>
      </p:sp>
    </p:spTree>
    <p:extLst>
      <p:ext uri="{BB962C8B-B14F-4D97-AF65-F5344CB8AC3E}">
        <p14:creationId xmlns:p14="http://schemas.microsoft.com/office/powerpoint/2010/main" val="76234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33C4E5-43B8-574D-BE2A-AC6F62B31F39}"/>
              </a:ext>
            </a:extLst>
          </p:cNvPr>
          <p:cNvSpPr/>
          <p:nvPr/>
        </p:nvSpPr>
        <p:spPr>
          <a:xfrm>
            <a:off x="4981075" y="3188368"/>
            <a:ext cx="7026442" cy="3128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30AB25-3FDF-724A-A212-AA501A75FF66}"/>
              </a:ext>
            </a:extLst>
          </p:cNvPr>
          <p:cNvSpPr/>
          <p:nvPr/>
        </p:nvSpPr>
        <p:spPr>
          <a:xfrm>
            <a:off x="2153653" y="3188367"/>
            <a:ext cx="1800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BD7FF-9D74-3747-A994-99338C7D9678}"/>
              </a:ext>
            </a:extLst>
          </p:cNvPr>
          <p:cNvSpPr txBox="1"/>
          <p:nvPr/>
        </p:nvSpPr>
        <p:spPr>
          <a:xfrm>
            <a:off x="457200" y="517358"/>
            <a:ext cx="3264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Read construction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CABDF-027C-4F40-8430-75F2C67F04F6}"/>
              </a:ext>
            </a:extLst>
          </p:cNvPr>
          <p:cNvSpPr/>
          <p:nvPr/>
        </p:nvSpPr>
        <p:spPr>
          <a:xfrm>
            <a:off x="3953653" y="3188366"/>
            <a:ext cx="1800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081E4-BAE0-7045-A3F7-80B0D12979C0}"/>
              </a:ext>
            </a:extLst>
          </p:cNvPr>
          <p:cNvSpPr txBox="1"/>
          <p:nvPr/>
        </p:nvSpPr>
        <p:spPr>
          <a:xfrm>
            <a:off x="4147892" y="2634367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Restriction 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F42A3-5303-1142-92E6-B4FA22560092}"/>
              </a:ext>
            </a:extLst>
          </p:cNvPr>
          <p:cNvSpPr txBox="1"/>
          <p:nvPr/>
        </p:nvSpPr>
        <p:spPr>
          <a:xfrm>
            <a:off x="2028016" y="2272314"/>
            <a:ext cx="21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D72BE"/>
                </a:solidFill>
              </a:rPr>
              <a:t>Unique </a:t>
            </a:r>
            <a:r>
              <a:rPr lang="en-US" b="1" dirty="0" err="1">
                <a:solidFill>
                  <a:srgbClr val="4D72BE"/>
                </a:solidFill>
              </a:rPr>
              <a:t>ind.</a:t>
            </a:r>
            <a:r>
              <a:rPr lang="en-US" b="1" dirty="0">
                <a:solidFill>
                  <a:srgbClr val="4D72BE"/>
                </a:solidFill>
              </a:rPr>
              <a:t> barcode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7D6E6-64EC-1242-B883-D5BAFACDA18E}"/>
              </a:ext>
            </a:extLst>
          </p:cNvPr>
          <p:cNvSpPr/>
          <p:nvPr/>
        </p:nvSpPr>
        <p:spPr>
          <a:xfrm>
            <a:off x="-275771" y="3188365"/>
            <a:ext cx="2429424" cy="3128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6B566C-4095-8C4A-B8A4-128C5E7C3760}"/>
              </a:ext>
            </a:extLst>
          </p:cNvPr>
          <p:cNvSpPr txBox="1"/>
          <p:nvPr/>
        </p:nvSpPr>
        <p:spPr>
          <a:xfrm>
            <a:off x="0" y="2630394"/>
            <a:ext cx="176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Illumina adapter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13FFA-1935-C24A-959B-59F650AAB77C}"/>
              </a:ext>
            </a:extLst>
          </p:cNvPr>
          <p:cNvSpPr txBox="1"/>
          <p:nvPr/>
        </p:nvSpPr>
        <p:spPr>
          <a:xfrm>
            <a:off x="7547428" y="2272314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DF8244"/>
                </a:solidFill>
              </a:rPr>
              <a:t>Sequence of interest</a:t>
            </a:r>
          </a:p>
        </p:txBody>
      </p:sp>
    </p:spTree>
    <p:extLst>
      <p:ext uri="{BB962C8B-B14F-4D97-AF65-F5344CB8AC3E}">
        <p14:creationId xmlns:p14="http://schemas.microsoft.com/office/powerpoint/2010/main" val="216457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729824-989D-1B43-A427-4D5BEABDE321}"/>
              </a:ext>
            </a:extLst>
          </p:cNvPr>
          <p:cNvSpPr txBox="1"/>
          <p:nvPr/>
        </p:nvSpPr>
        <p:spPr>
          <a:xfrm>
            <a:off x="2987158" y="841825"/>
            <a:ext cx="2444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USTACKS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FF22E-3502-664F-98C2-835E8E07E1B6}"/>
              </a:ext>
            </a:extLst>
          </p:cNvPr>
          <p:cNvSpPr txBox="1"/>
          <p:nvPr/>
        </p:nvSpPr>
        <p:spPr>
          <a:xfrm>
            <a:off x="2987158" y="1625764"/>
            <a:ext cx="236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CSTACKS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77D8-4357-9D4A-A8EF-A1FDE00DD4FA}"/>
              </a:ext>
            </a:extLst>
          </p:cNvPr>
          <p:cNvSpPr txBox="1"/>
          <p:nvPr/>
        </p:nvSpPr>
        <p:spPr>
          <a:xfrm>
            <a:off x="2987158" y="2413906"/>
            <a:ext cx="2333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AFCEF-2F35-B843-8EC8-972FA697C310}"/>
              </a:ext>
            </a:extLst>
          </p:cNvPr>
          <p:cNvSpPr txBox="1"/>
          <p:nvPr/>
        </p:nvSpPr>
        <p:spPr>
          <a:xfrm>
            <a:off x="2859315" y="4120577"/>
            <a:ext cx="321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Populations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828A1-DC7B-014A-ABB2-3A32FE48FB9F}"/>
              </a:ext>
            </a:extLst>
          </p:cNvPr>
          <p:cNvSpPr txBox="1"/>
          <p:nvPr/>
        </p:nvSpPr>
        <p:spPr>
          <a:xfrm>
            <a:off x="6070835" y="950149"/>
            <a:ext cx="349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Build loci de novo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91E6C-16D2-AF46-BC60-DFBB2D878E0C}"/>
              </a:ext>
            </a:extLst>
          </p:cNvPr>
          <p:cNvSpPr txBox="1"/>
          <p:nvPr/>
        </p:nvSpPr>
        <p:spPr>
          <a:xfrm>
            <a:off x="6070835" y="1688378"/>
            <a:ext cx="343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Assemble catalog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DE11D-D6F5-FC45-8813-C6774F9B548C}"/>
              </a:ext>
            </a:extLst>
          </p:cNvPr>
          <p:cNvSpPr txBox="1"/>
          <p:nvPr/>
        </p:nvSpPr>
        <p:spPr>
          <a:xfrm>
            <a:off x="6129569" y="2456761"/>
            <a:ext cx="3328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Match to catalog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D6B8E-0174-0543-976F-C5ED29A4CDB6}"/>
              </a:ext>
            </a:extLst>
          </p:cNvPr>
          <p:cNvSpPr txBox="1"/>
          <p:nvPr/>
        </p:nvSpPr>
        <p:spPr>
          <a:xfrm>
            <a:off x="6240176" y="4046525"/>
            <a:ext cx="4585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Filter loci and compute </a:t>
            </a:r>
          </a:p>
          <a:p>
            <a:r>
              <a:rPr lang="en-US" sz="3600" dirty="0"/>
              <a:t>Population statistics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E41D45-D148-464F-BAD0-9BBB9B890F12}"/>
              </a:ext>
            </a:extLst>
          </p:cNvPr>
          <p:cNvCxnSpPr/>
          <p:nvPr/>
        </p:nvCxnSpPr>
        <p:spPr>
          <a:xfrm>
            <a:off x="1175657" y="595086"/>
            <a:ext cx="0" cy="555897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239711-E423-944A-AFC4-C103A342A41F}"/>
              </a:ext>
            </a:extLst>
          </p:cNvPr>
          <p:cNvSpPr txBox="1"/>
          <p:nvPr/>
        </p:nvSpPr>
        <p:spPr>
          <a:xfrm>
            <a:off x="8998857" y="85092"/>
            <a:ext cx="2968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Denovo</a:t>
            </a:r>
            <a:r>
              <a:rPr lang="en-US" sz="3200" b="1" dirty="0"/>
              <a:t> pipeline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A2BFE-845F-3F43-A61E-2320A98000F5}"/>
              </a:ext>
            </a:extLst>
          </p:cNvPr>
          <p:cNvSpPr txBox="1"/>
          <p:nvPr/>
        </p:nvSpPr>
        <p:spPr>
          <a:xfrm flipH="1">
            <a:off x="503750" y="1087155"/>
            <a:ext cx="4735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Pipel</a:t>
            </a:r>
            <a:endParaRPr lang="en-US" sz="3200" b="1" dirty="0"/>
          </a:p>
          <a:p>
            <a:r>
              <a:rPr lang="en-US" sz="3200" b="1" dirty="0" err="1"/>
              <a:t>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6784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624C41-1525-9246-AB40-05DCD1250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98"/>
          <a:stretch/>
        </p:blipFill>
        <p:spPr>
          <a:xfrm>
            <a:off x="201804" y="825499"/>
            <a:ext cx="11788392" cy="57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9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624C41-1525-9246-AB40-05DCD1250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298"/>
          <a:stretch/>
        </p:blipFill>
        <p:spPr>
          <a:xfrm>
            <a:off x="201804" y="825499"/>
            <a:ext cx="11788392" cy="574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1CA4E1-5723-D84D-A8ED-959566B62338}"/>
              </a:ext>
            </a:extLst>
          </p:cNvPr>
          <p:cNvSpPr txBox="1"/>
          <p:nvPr/>
        </p:nvSpPr>
        <p:spPr>
          <a:xfrm>
            <a:off x="201804" y="258354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530FA-D64B-294A-AFA0-118D0CC4CE36}"/>
              </a:ext>
            </a:extLst>
          </p:cNvPr>
          <p:cNvSpPr txBox="1"/>
          <p:nvPr/>
        </p:nvSpPr>
        <p:spPr>
          <a:xfrm>
            <a:off x="354204" y="273594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54000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729824-989D-1B43-A427-4D5BEABDE321}"/>
              </a:ext>
            </a:extLst>
          </p:cNvPr>
          <p:cNvSpPr txBox="1"/>
          <p:nvPr/>
        </p:nvSpPr>
        <p:spPr>
          <a:xfrm>
            <a:off x="2987158" y="841825"/>
            <a:ext cx="2444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USTACKS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FF22E-3502-664F-98C2-835E8E07E1B6}"/>
              </a:ext>
            </a:extLst>
          </p:cNvPr>
          <p:cNvSpPr txBox="1"/>
          <p:nvPr/>
        </p:nvSpPr>
        <p:spPr>
          <a:xfrm>
            <a:off x="2987158" y="1625764"/>
            <a:ext cx="236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CSTACKS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77D8-4357-9D4A-A8EF-A1FDE00DD4FA}"/>
              </a:ext>
            </a:extLst>
          </p:cNvPr>
          <p:cNvSpPr txBox="1"/>
          <p:nvPr/>
        </p:nvSpPr>
        <p:spPr>
          <a:xfrm>
            <a:off x="2987158" y="2413906"/>
            <a:ext cx="2333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AFCEF-2F35-B843-8EC8-972FA697C310}"/>
              </a:ext>
            </a:extLst>
          </p:cNvPr>
          <p:cNvSpPr txBox="1"/>
          <p:nvPr/>
        </p:nvSpPr>
        <p:spPr>
          <a:xfrm>
            <a:off x="2859315" y="4120577"/>
            <a:ext cx="321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Populations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828A1-DC7B-014A-ABB2-3A32FE48FB9F}"/>
              </a:ext>
            </a:extLst>
          </p:cNvPr>
          <p:cNvSpPr txBox="1"/>
          <p:nvPr/>
        </p:nvSpPr>
        <p:spPr>
          <a:xfrm>
            <a:off x="6070835" y="950149"/>
            <a:ext cx="349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Build loci de novo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91E6C-16D2-AF46-BC60-DFBB2D878E0C}"/>
              </a:ext>
            </a:extLst>
          </p:cNvPr>
          <p:cNvSpPr txBox="1"/>
          <p:nvPr/>
        </p:nvSpPr>
        <p:spPr>
          <a:xfrm>
            <a:off x="6070835" y="1688378"/>
            <a:ext cx="343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Assemble catalog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DE11D-D6F5-FC45-8813-C6774F9B548C}"/>
              </a:ext>
            </a:extLst>
          </p:cNvPr>
          <p:cNvSpPr txBox="1"/>
          <p:nvPr/>
        </p:nvSpPr>
        <p:spPr>
          <a:xfrm>
            <a:off x="6129569" y="2456761"/>
            <a:ext cx="3328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Match to catalog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D6B8E-0174-0543-976F-C5ED29A4CDB6}"/>
              </a:ext>
            </a:extLst>
          </p:cNvPr>
          <p:cNvSpPr txBox="1"/>
          <p:nvPr/>
        </p:nvSpPr>
        <p:spPr>
          <a:xfrm>
            <a:off x="6240176" y="4046525"/>
            <a:ext cx="4585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Filter loci and compute </a:t>
            </a:r>
          </a:p>
          <a:p>
            <a:r>
              <a:rPr lang="en-US" sz="3600" dirty="0"/>
              <a:t>Population statistics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E41D45-D148-464F-BAD0-9BBB9B890F12}"/>
              </a:ext>
            </a:extLst>
          </p:cNvPr>
          <p:cNvCxnSpPr/>
          <p:nvPr/>
        </p:nvCxnSpPr>
        <p:spPr>
          <a:xfrm>
            <a:off x="1175657" y="595086"/>
            <a:ext cx="0" cy="555897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239711-E423-944A-AFC4-C103A342A41F}"/>
              </a:ext>
            </a:extLst>
          </p:cNvPr>
          <p:cNvSpPr txBox="1"/>
          <p:nvPr/>
        </p:nvSpPr>
        <p:spPr>
          <a:xfrm>
            <a:off x="8998857" y="85092"/>
            <a:ext cx="2968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Denovo</a:t>
            </a:r>
            <a:r>
              <a:rPr lang="en-US" sz="3200" b="1" dirty="0"/>
              <a:t> pipeline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A2BFE-845F-3F43-A61E-2320A98000F5}"/>
              </a:ext>
            </a:extLst>
          </p:cNvPr>
          <p:cNvSpPr txBox="1"/>
          <p:nvPr/>
        </p:nvSpPr>
        <p:spPr>
          <a:xfrm flipH="1">
            <a:off x="503750" y="1087155"/>
            <a:ext cx="4735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Pipel</a:t>
            </a:r>
            <a:endParaRPr lang="en-US" sz="3200" b="1" dirty="0"/>
          </a:p>
          <a:p>
            <a:r>
              <a:rPr lang="en-US" sz="3200" b="1" dirty="0" err="1"/>
              <a:t>ine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7601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161EE9-02CE-AA4D-8F80-9D8A9EBC6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35234"/>
              </p:ext>
            </p:extLst>
          </p:nvPr>
        </p:nvGraphicFramePr>
        <p:xfrm>
          <a:off x="166915" y="798286"/>
          <a:ext cx="11858170" cy="4557656"/>
        </p:xfrm>
        <a:graphic>
          <a:graphicData uri="http://schemas.openxmlformats.org/drawingml/2006/table">
            <a:tbl>
              <a:tblPr/>
              <a:tblGrid>
                <a:gridCol w="2371634">
                  <a:extLst>
                    <a:ext uri="{9D8B030D-6E8A-4147-A177-3AD203B41FA5}">
                      <a16:colId xmlns:a16="http://schemas.microsoft.com/office/drawing/2014/main" val="3390732392"/>
                    </a:ext>
                  </a:extLst>
                </a:gridCol>
                <a:gridCol w="2371634">
                  <a:extLst>
                    <a:ext uri="{9D8B030D-6E8A-4147-A177-3AD203B41FA5}">
                      <a16:colId xmlns:a16="http://schemas.microsoft.com/office/drawing/2014/main" val="3323543847"/>
                    </a:ext>
                  </a:extLst>
                </a:gridCol>
                <a:gridCol w="2371634">
                  <a:extLst>
                    <a:ext uri="{9D8B030D-6E8A-4147-A177-3AD203B41FA5}">
                      <a16:colId xmlns:a16="http://schemas.microsoft.com/office/drawing/2014/main" val="350743458"/>
                    </a:ext>
                  </a:extLst>
                </a:gridCol>
                <a:gridCol w="2371634">
                  <a:extLst>
                    <a:ext uri="{9D8B030D-6E8A-4147-A177-3AD203B41FA5}">
                      <a16:colId xmlns:a16="http://schemas.microsoft.com/office/drawing/2014/main" val="1592314049"/>
                    </a:ext>
                  </a:extLst>
                </a:gridCol>
                <a:gridCol w="2371634">
                  <a:extLst>
                    <a:ext uri="{9D8B030D-6E8A-4147-A177-3AD203B41FA5}">
                      <a16:colId xmlns:a16="http://schemas.microsoft.com/office/drawing/2014/main" val="3934082550"/>
                    </a:ext>
                  </a:extLst>
                </a:gridCol>
              </a:tblGrid>
              <a:tr h="927334">
                <a:tc>
                  <a:txBody>
                    <a:bodyPr/>
                    <a:lstStyle/>
                    <a:p>
                      <a:r>
                        <a:rPr lang="en-NZ" sz="2400" dirty="0">
                          <a:effectLst/>
                        </a:rPr>
                        <a:t>Parameter Description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 b="1">
                          <a:solidFill>
                            <a:srgbClr val="4E9A06"/>
                          </a:solidFill>
                          <a:effectLst/>
                          <a:latin typeface="Courier New" panose="02070309020205020404" pitchFamily="49" charset="0"/>
                        </a:rPr>
                        <a:t>denovo_map.pl</a:t>
                      </a:r>
                      <a:r>
                        <a:rPr lang="en-NZ" sz="2400">
                          <a:effectLst/>
                        </a:rPr>
                        <a:t> Parameter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>
                          <a:effectLst/>
                        </a:rPr>
                        <a:t>Pipeline component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>
                          <a:effectLst/>
                        </a:rPr>
                        <a:t>Component Parameter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sz="2400">
                          <a:effectLst/>
                        </a:rPr>
                        <a:t>Default Value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06424"/>
                  </a:ext>
                </a:extLst>
              </a:tr>
              <a:tr h="1355335"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</a:rPr>
                        <a:t>Minimum stack depth / minimum depth of coverage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-m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>
                          <a:solidFill>
                            <a:srgbClr val="4E9A06"/>
                          </a:solidFill>
                          <a:effectLst/>
                          <a:latin typeface="Courier New" panose="02070309020205020404" pitchFamily="49" charset="0"/>
                        </a:rPr>
                        <a:t>ustacks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-m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</a:rPr>
                        <a:t>3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58349"/>
                  </a:ext>
                </a:extLst>
              </a:tr>
              <a:tr h="927334"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</a:rPr>
                        <a:t>Distance allowed between stacks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-M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>
                          <a:solidFill>
                            <a:srgbClr val="4E9A06"/>
                          </a:solidFill>
                          <a:effectLst/>
                          <a:latin typeface="Courier New" panose="02070309020205020404" pitchFamily="49" charset="0"/>
                        </a:rPr>
                        <a:t>ustacks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-M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</a:rPr>
                        <a:t>2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2037"/>
                  </a:ext>
                </a:extLst>
              </a:tr>
              <a:tr h="1141334">
                <a:tc>
                  <a:txBody>
                    <a:bodyPr/>
                    <a:lstStyle/>
                    <a:p>
                      <a:pPr algn="ctr"/>
                      <a:r>
                        <a:rPr lang="en-NZ" sz="2400" dirty="0">
                          <a:effectLst/>
                        </a:rPr>
                        <a:t>Distance allowed between </a:t>
                      </a:r>
                      <a:r>
                        <a:rPr lang="en-NZ" sz="2400" dirty="0" err="1">
                          <a:effectLst/>
                        </a:rPr>
                        <a:t>catalog</a:t>
                      </a:r>
                      <a:r>
                        <a:rPr lang="en-NZ" sz="2400" dirty="0">
                          <a:effectLst/>
                        </a:rPr>
                        <a:t> loci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dirty="0">
                          <a:effectLst/>
                          <a:latin typeface="Courier New" panose="02070309020205020404" pitchFamily="49" charset="0"/>
                        </a:rPr>
                        <a:t>-n</a:t>
                      </a:r>
                      <a:endParaRPr lang="en-NZ" sz="2400" dirty="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b="1">
                          <a:solidFill>
                            <a:srgbClr val="4E9A06"/>
                          </a:solidFill>
                          <a:effectLst/>
                          <a:latin typeface="Courier New" panose="02070309020205020404" pitchFamily="49" charset="0"/>
                        </a:rPr>
                        <a:t>cstacks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>
                          <a:effectLst/>
                          <a:latin typeface="Courier New" panose="02070309020205020404" pitchFamily="49" charset="0"/>
                        </a:rPr>
                        <a:t>-n</a:t>
                      </a:r>
                      <a:endParaRPr lang="en-NZ" sz="2400">
                        <a:effectLst/>
                      </a:endParaRP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2400" dirty="0">
                          <a:effectLst/>
                        </a:rPr>
                        <a:t>1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89353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AF2CBCC-F577-7049-8192-27AB34327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1471681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7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729824-989D-1B43-A427-4D5BEABDE321}"/>
              </a:ext>
            </a:extLst>
          </p:cNvPr>
          <p:cNvSpPr txBox="1"/>
          <p:nvPr/>
        </p:nvSpPr>
        <p:spPr>
          <a:xfrm>
            <a:off x="2987158" y="841825"/>
            <a:ext cx="2444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USTACKS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FF22E-3502-664F-98C2-835E8E07E1B6}"/>
              </a:ext>
            </a:extLst>
          </p:cNvPr>
          <p:cNvSpPr txBox="1"/>
          <p:nvPr/>
        </p:nvSpPr>
        <p:spPr>
          <a:xfrm>
            <a:off x="2987158" y="1625764"/>
            <a:ext cx="236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CSTACKS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77D8-4357-9D4A-A8EF-A1FDE00DD4FA}"/>
              </a:ext>
            </a:extLst>
          </p:cNvPr>
          <p:cNvSpPr txBox="1"/>
          <p:nvPr/>
        </p:nvSpPr>
        <p:spPr>
          <a:xfrm>
            <a:off x="2987158" y="2413906"/>
            <a:ext cx="2333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SSTACKS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8AFCEF-2F35-B843-8EC8-972FA697C310}"/>
              </a:ext>
            </a:extLst>
          </p:cNvPr>
          <p:cNvSpPr txBox="1"/>
          <p:nvPr/>
        </p:nvSpPr>
        <p:spPr>
          <a:xfrm>
            <a:off x="2859315" y="4120577"/>
            <a:ext cx="3211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Populations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828A1-DC7B-014A-ABB2-3A32FE48FB9F}"/>
              </a:ext>
            </a:extLst>
          </p:cNvPr>
          <p:cNvSpPr txBox="1"/>
          <p:nvPr/>
        </p:nvSpPr>
        <p:spPr>
          <a:xfrm>
            <a:off x="6070835" y="950149"/>
            <a:ext cx="349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Build loci de novo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91E6C-16D2-AF46-BC60-DFBB2D878E0C}"/>
              </a:ext>
            </a:extLst>
          </p:cNvPr>
          <p:cNvSpPr txBox="1"/>
          <p:nvPr/>
        </p:nvSpPr>
        <p:spPr>
          <a:xfrm>
            <a:off x="6070835" y="1688378"/>
            <a:ext cx="343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Assemble catalog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DE11D-D6F5-FC45-8813-C6774F9B548C}"/>
              </a:ext>
            </a:extLst>
          </p:cNvPr>
          <p:cNvSpPr txBox="1"/>
          <p:nvPr/>
        </p:nvSpPr>
        <p:spPr>
          <a:xfrm>
            <a:off x="6129569" y="2456761"/>
            <a:ext cx="3328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Match to catalog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1D6B8E-0174-0543-976F-C5ED29A4CDB6}"/>
              </a:ext>
            </a:extLst>
          </p:cNvPr>
          <p:cNvSpPr txBox="1"/>
          <p:nvPr/>
        </p:nvSpPr>
        <p:spPr>
          <a:xfrm>
            <a:off x="6240176" y="4046525"/>
            <a:ext cx="4585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Filter loci and compute </a:t>
            </a:r>
          </a:p>
          <a:p>
            <a:r>
              <a:rPr lang="en-US" sz="3600" dirty="0"/>
              <a:t>Population statistics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E41D45-D148-464F-BAD0-9BBB9B890F12}"/>
              </a:ext>
            </a:extLst>
          </p:cNvPr>
          <p:cNvCxnSpPr/>
          <p:nvPr/>
        </p:nvCxnSpPr>
        <p:spPr>
          <a:xfrm>
            <a:off x="1175657" y="595086"/>
            <a:ext cx="0" cy="5558971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239711-E423-944A-AFC4-C103A342A41F}"/>
              </a:ext>
            </a:extLst>
          </p:cNvPr>
          <p:cNvSpPr txBox="1"/>
          <p:nvPr/>
        </p:nvSpPr>
        <p:spPr>
          <a:xfrm>
            <a:off x="8998857" y="85092"/>
            <a:ext cx="3273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reference pipeline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A2BFE-845F-3F43-A61E-2320A98000F5}"/>
              </a:ext>
            </a:extLst>
          </p:cNvPr>
          <p:cNvSpPr txBox="1"/>
          <p:nvPr/>
        </p:nvSpPr>
        <p:spPr>
          <a:xfrm flipH="1">
            <a:off x="503750" y="1087155"/>
            <a:ext cx="4735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Pipel</a:t>
            </a:r>
            <a:endParaRPr lang="en-US" sz="3200" b="1" dirty="0"/>
          </a:p>
          <a:p>
            <a:r>
              <a:rPr lang="en-US" sz="3200" b="1" dirty="0" err="1"/>
              <a:t>ine</a:t>
            </a:r>
            <a:endParaRPr lang="en-US" sz="32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436A0B-A81E-F14E-8F3E-E6CC18765B30}"/>
              </a:ext>
            </a:extLst>
          </p:cNvPr>
          <p:cNvCxnSpPr>
            <a:cxnSpLocks/>
          </p:cNvCxnSpPr>
          <p:nvPr/>
        </p:nvCxnSpPr>
        <p:spPr>
          <a:xfrm flipV="1">
            <a:off x="3149264" y="749927"/>
            <a:ext cx="6309101" cy="2321351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44303C-3CD8-3640-A17A-01F132C61227}"/>
              </a:ext>
            </a:extLst>
          </p:cNvPr>
          <p:cNvCxnSpPr>
            <a:cxnSpLocks/>
          </p:cNvCxnSpPr>
          <p:nvPr/>
        </p:nvCxnSpPr>
        <p:spPr>
          <a:xfrm>
            <a:off x="2987158" y="749927"/>
            <a:ext cx="6523080" cy="2494976"/>
          </a:xfrm>
          <a:prstGeom prst="line">
            <a:avLst/>
          </a:prstGeom>
          <a:ln w="952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2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166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2020-11-23T00:03:43Z</dcterms:created>
  <dcterms:modified xsi:type="dcterms:W3CDTF">2020-11-23T00:41:13Z</dcterms:modified>
</cp:coreProperties>
</file>