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2" r:id="rId8"/>
    <p:sldId id="263" r:id="rId9"/>
    <p:sldId id="265" r:id="rId10"/>
    <p:sldId id="268" r:id="rId11"/>
    <p:sldId id="269" r:id="rId12"/>
    <p:sldId id="267" r:id="rId13"/>
    <p:sldId id="266" r:id="rId14"/>
    <p:sldId id="270" r:id="rId15"/>
    <p:sldId id="271" r:id="rId16"/>
    <p:sldId id="275" r:id="rId17"/>
    <p:sldId id="276" r:id="rId18"/>
    <p:sldId id="277" r:id="rId19"/>
    <p:sldId id="278" r:id="rId20"/>
    <p:sldId id="279" r:id="rId21"/>
    <p:sldId id="286" r:id="rId22"/>
    <p:sldId id="285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804"/>
    <a:srgbClr val="D9D9D9"/>
    <a:srgbClr val="E6E9E9"/>
    <a:srgbClr val="FEFAF2"/>
    <a:srgbClr val="E4A9A0"/>
    <a:srgbClr val="BE8990"/>
    <a:srgbClr val="A13D2D"/>
    <a:srgbClr val="996888"/>
    <a:srgbClr val="C99DA3"/>
    <a:srgbClr val="3A5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6203"/>
  </p:normalViewPr>
  <p:slideViewPr>
    <p:cSldViewPr snapToGrid="0">
      <p:cViewPr varScale="1">
        <p:scale>
          <a:sx n="39" d="100"/>
          <a:sy n="39" d="100"/>
        </p:scale>
        <p:origin x="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D4C9-4E08-0394-473C-D3F10B89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631D-0757-A9BF-342C-594531AE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E981-EB5B-2C15-D3BE-7E53B5C4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D5B4-E82E-A672-FA02-3757B6F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C16F-C133-B4CF-1CA9-5FA12000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3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ACE4-C93E-D657-89E8-C3B940BD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B7D56-DDDF-BEF4-839B-3BFCEEBB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7C51-5AC9-A05E-3EA4-7BF0B81C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4D93-C17D-F138-2A9E-4C986AC9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8449-0A2C-6F5A-E7F0-3C5C1E16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C10E2-B010-1FE9-68EF-7764D0F30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D9CD8-94D9-57BF-CAB2-7F005D58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0442-9EA8-C74E-13CF-A7662E65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10B6-E887-E0E5-7236-88144317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F5CE-6B3E-955F-0E60-C3274E7A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9788-ADDB-3335-B6DF-5A9E3F76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BBEC-2B35-C4E1-16CC-2473336D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27D4-804F-174B-8EB6-CA166982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BC4C-88F0-D0FF-0B26-48D6792C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4BF8-222A-878A-5E70-FDE5312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ADD7-3D20-1F81-6288-0231286F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AF529-D5BE-3BC8-8F30-C1942CD6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CDDF-D584-1EAC-4E80-DAFFF534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9728-7C00-621E-B6CB-E8A12F93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D00F-9142-0FC7-02A4-D0BEDFE3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D7D7-35B0-C272-1BE9-97188A5F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A28-B0DD-43B6-8C6B-F5BBCCF0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A8D9F-3007-3C02-E515-14F562A8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D973-83BC-2B31-34A8-6671EF60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2FDD0-4457-E419-952B-42E10BE7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EE07-F3F1-FADF-03B7-A75DE484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7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DCFF-202D-54A1-AE76-393A4D7E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E6806-D75D-FEC3-3EBC-4A210999B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03048-7D3C-468B-D230-7696B30B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EC2E5-45CA-6C9D-1E6C-A8E1B6EF9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CF143-A973-AC69-8992-69C1C48FE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77FAE-96DD-5628-409D-B91C24EC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966E3-25BD-523C-5847-B7AF1E2B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8410C-9C36-02F5-AF63-BAF7F9BE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97AE-31D7-7555-6884-812300E4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1EE93-2BB2-CA40-4486-E511A29B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2BE1-4E7C-8C69-7022-56C04337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DF2CF-373E-E535-1492-132DFEE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61548-AFCF-5EE6-E1E1-F2C69DEF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CDB6F-FA3E-C48F-22F3-A231B3F0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980EF-0F10-9894-B1F0-D1305434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07F9-FC55-3CAB-4871-209D9141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984-7BEE-9C52-116A-81E190D3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F8E72-2BB2-F298-DDB3-8A8B9FAC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EFAB1-D05D-27FD-7C2E-B9ACEF40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34385-AAF5-291D-3F9B-C6699892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E076-D35A-7D5F-CFE8-8A0EC004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2C49-2A96-3F50-8F2E-E8F29825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858DA-DE41-A2BF-35FD-9B5E143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A8E4C-9236-2B1B-AFA6-417FCD87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49149-DF20-6E82-F8A7-A662E9C2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CB30-A1D8-EEBE-BDC3-1356F884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A084D-DC92-113B-BED3-455784B5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D66B3-5712-18FE-8CFB-AD24E262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A254-23B3-2521-353D-36B852EF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E7EF-083D-2643-3763-C9E6471D8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B340-900F-CD4B-A801-4B127914675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A488-AE11-1A09-3F16-30F22AA2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40CC-63A1-9D3D-1E81-9071FEB33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42F31-C1A4-7C46-BE68-709A017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nnelnewsasia.com/singapore/90000-police-cameras-surveillance-crimes-2230176" TargetMode="External"/><Relationship Id="rId2" Type="http://schemas.openxmlformats.org/officeDocument/2006/relationships/hyperlink" Target="https://www.techinasia.com/ai-facial-recognition-revolutionizing-physical-security-as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laymail.com/news/singapore/2022/10/20/in-singapore-serial-voyeur-jailed-again-for-taking-upskirt-photos-and-videos-of-women-riding-escalators/34643" TargetMode="External"/><Relationship Id="rId5" Type="http://schemas.openxmlformats.org/officeDocument/2006/relationships/hyperlink" Target="https://www.ibanet.org/article/C2618FBC-D2BF-4E92-AF3C-71304062813D" TargetMode="External"/><Relationship Id="rId4" Type="http://schemas.openxmlformats.org/officeDocument/2006/relationships/hyperlink" Target="https://irblaw.com.sg/learning-centre/voyeuris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ce.gov.sg/-/media/90E8A6D32BBE4E838025817C160E40CA.ashx" TargetMode="External"/><Relationship Id="rId2" Type="http://schemas.openxmlformats.org/officeDocument/2006/relationships/hyperlink" Target="https://singaporelegaladvice.com/law-articles/crime-voyeurism-singapore-penalties-defenc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o.ai/deep-learning/yolov7-guide/" TargetMode="External"/><Relationship Id="rId5" Type="http://schemas.openxmlformats.org/officeDocument/2006/relationships/hyperlink" Target="https://www.v7labs.com/blog/transfer-learning-guide" TargetMode="External"/><Relationship Id="rId4" Type="http://schemas.openxmlformats.org/officeDocument/2006/relationships/hyperlink" Target="https://www.straitstimes.com/singapore/sex-offenders-to-be-dealt-with-more-severely-from-march-1-under-amended-law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uor.uottawa.ca/bitstream/10393/42057/3/Liu_Xiaoxu_2021_thesis.pdf" TargetMode="External"/><Relationship Id="rId2" Type="http://schemas.openxmlformats.org/officeDocument/2006/relationships/hyperlink" Target="https://arxiv.org/pdf/1812.0800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q.opengenus.org/openpose-systems/" TargetMode="External"/><Relationship Id="rId5" Type="http://schemas.openxmlformats.org/officeDocument/2006/relationships/hyperlink" Target="https://www.mdpi.com/2076-3417/12/3/1319/htm" TargetMode="External"/><Relationship Id="rId4" Type="http://schemas.openxmlformats.org/officeDocument/2006/relationships/hyperlink" Target="https://doi.org/10.1109/cvpr46437.2021.0107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nnelnewsasia.com/singapore/90000-police-cameras-surveillance-crimes-2230176" TargetMode="External"/><Relationship Id="rId2" Type="http://schemas.openxmlformats.org/officeDocument/2006/relationships/hyperlink" Target="https://iq.opengenus.org/openpose-syste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raitstimes.com/singapore/sexual-crimes-remain-under-radar-in-spore" TargetMode="External"/><Relationship Id="rId5" Type="http://schemas.openxmlformats.org/officeDocument/2006/relationships/hyperlink" Target="https://itrexgroup.com/blog/how-much-does-artificial-intelligence-cost/" TargetMode="External"/><Relationship Id="rId4" Type="http://schemas.openxmlformats.org/officeDocument/2006/relationships/hyperlink" Target="https://www.bbc.com/news/technology-57101248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anet.org/article/C2618FBC-D2BF-4E92-AF3C-71304062813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E589-966F-C589-3D8B-FBF4524BF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648" y="2447235"/>
            <a:ext cx="10044701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A13D2D"/>
                </a:solidFill>
                <a:latin typeface="Quicksand" pitchFamily="2" charset="77"/>
              </a:rPr>
              <a:t>Combating Voyeurism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086D8-2347-3E01-917B-E11931C65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152942"/>
            <a:ext cx="9144000" cy="456254"/>
          </a:xfrm>
        </p:spPr>
        <p:txBody>
          <a:bodyPr/>
          <a:lstStyle/>
          <a:p>
            <a:r>
              <a:rPr lang="en-US" dirty="0">
                <a:latin typeface="SF Pro Display Ultralight" pitchFamily="2" charset="0"/>
                <a:ea typeface="SF Pro Display Ultralight" pitchFamily="2" charset="0"/>
                <a:cs typeface="SF Pro Display Ultralight" pitchFamily="2" charset="0"/>
              </a:rPr>
              <a:t>CC0007 T11 Cluster C Group 30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D1747B-47BB-BAB7-F51E-551B03661A77}"/>
              </a:ext>
            </a:extLst>
          </p:cNvPr>
          <p:cNvSpPr txBox="1">
            <a:spLocks/>
          </p:cNvSpPr>
          <p:nvPr/>
        </p:nvSpPr>
        <p:spPr>
          <a:xfrm>
            <a:off x="1073649" y="6312704"/>
            <a:ext cx="11010473" cy="456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pc="600" dirty="0">
                <a:latin typeface="Panton Light Caps" pitchFamily="2" charset="77"/>
                <a:ea typeface="SF Pro Display Ultralight" pitchFamily="2" charset="0"/>
                <a:cs typeface="SF Pro Display Ultralight" pitchFamily="2" charset="0"/>
              </a:rPr>
              <a:t>Jerome Wang, Lim Dong Wan, Ng Hui Yi, Ryan Tan, Le Anh Ngoc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B524A72-75B6-DF54-3B84-2B71343F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8" y="1015492"/>
            <a:ext cx="2570922" cy="25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6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Features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D6EB73-4BDD-B6C3-431A-B417C98A9007}"/>
              </a:ext>
            </a:extLst>
          </p:cNvPr>
          <p:cNvGrpSpPr/>
          <p:nvPr/>
        </p:nvGrpSpPr>
        <p:grpSpPr>
          <a:xfrm>
            <a:off x="1061704" y="2486503"/>
            <a:ext cx="2638636" cy="2909013"/>
            <a:chOff x="1061704" y="2042003"/>
            <a:chExt cx="2638636" cy="29090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FF0C5C-B5D0-8784-0431-4B2F15EDF270}"/>
                </a:ext>
              </a:extLst>
            </p:cNvPr>
            <p:cNvSpPr/>
            <p:nvPr/>
          </p:nvSpPr>
          <p:spPr>
            <a:xfrm>
              <a:off x="1339584" y="2042003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71F700-52AC-51FA-B346-B22C7DED6563}"/>
                </a:ext>
              </a:extLst>
            </p:cNvPr>
            <p:cNvSpPr txBox="1"/>
            <p:nvPr/>
          </p:nvSpPr>
          <p:spPr>
            <a:xfrm>
              <a:off x="1061704" y="4304685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Panton Black Caps" pitchFamily="2" charset="77"/>
                </a:rPr>
                <a:t>Analyse</a:t>
              </a:r>
              <a:r>
                <a:rPr lang="en-US" b="1" dirty="0">
                  <a:latin typeface="Panton Black Caps" pitchFamily="2" charset="77"/>
                </a:rPr>
                <a:t> Threats &amp; Identify Suspects</a:t>
              </a: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F15301AC-A1BE-1551-43F9-0F770C656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3750" y="2420659"/>
              <a:ext cx="1607538" cy="160753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FADEC6-71EB-E031-D15A-80E464BFB573}"/>
              </a:ext>
            </a:extLst>
          </p:cNvPr>
          <p:cNvGrpSpPr/>
          <p:nvPr/>
        </p:nvGrpSpPr>
        <p:grpSpPr>
          <a:xfrm>
            <a:off x="8491660" y="2473631"/>
            <a:ext cx="2638636" cy="2921884"/>
            <a:chOff x="8491660" y="2029131"/>
            <a:chExt cx="2638636" cy="29218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89895F-20F3-0117-29E4-CBA083F4448E}"/>
                </a:ext>
              </a:extLst>
            </p:cNvPr>
            <p:cNvSpPr txBox="1"/>
            <p:nvPr/>
          </p:nvSpPr>
          <p:spPr>
            <a:xfrm>
              <a:off x="8491660" y="4304684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Sensitive to minute Movements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C001D1-73E1-6A47-1A36-A902DDFBB548}"/>
                </a:ext>
              </a:extLst>
            </p:cNvPr>
            <p:cNvSpPr/>
            <p:nvPr/>
          </p:nvSpPr>
          <p:spPr>
            <a:xfrm>
              <a:off x="8769540" y="2029131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6" descr="Icon&#10;&#10;Description automatically generated">
              <a:extLst>
                <a:ext uri="{FF2B5EF4-FFF2-40B4-BE49-F238E27FC236}">
                  <a16:creationId xmlns:a16="http://schemas.microsoft.com/office/drawing/2014/main" id="{E81ADC50-35F0-BC05-539D-020F0872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2686" y="2516998"/>
              <a:ext cx="1325564" cy="132556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BDC915-9146-783D-0058-7E04947699D8}"/>
              </a:ext>
            </a:extLst>
          </p:cNvPr>
          <p:cNvGrpSpPr/>
          <p:nvPr/>
        </p:nvGrpSpPr>
        <p:grpSpPr>
          <a:xfrm>
            <a:off x="4776682" y="2068550"/>
            <a:ext cx="2638636" cy="3326966"/>
            <a:chOff x="4776682" y="1624050"/>
            <a:chExt cx="2638636" cy="332696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E142F1-9F47-5A74-8A17-645817C277D8}"/>
                </a:ext>
              </a:extLst>
            </p:cNvPr>
            <p:cNvSpPr/>
            <p:nvPr/>
          </p:nvSpPr>
          <p:spPr>
            <a:xfrm>
              <a:off x="5054562" y="2042003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E6DAFE-22D8-E418-91F2-5C112711847E}"/>
                </a:ext>
              </a:extLst>
            </p:cNvPr>
            <p:cNvSpPr txBox="1"/>
            <p:nvPr/>
          </p:nvSpPr>
          <p:spPr>
            <a:xfrm>
              <a:off x="4776682" y="4304685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Enhanced Policing Capabilities</a:t>
              </a: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6AEF0E13-66C2-082F-5428-D1A52834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791" t="16903" r="7791"/>
            <a:stretch>
              <a:fillRect/>
            </a:stretch>
          </p:blipFill>
          <p:spPr>
            <a:xfrm>
              <a:off x="5054562" y="2042003"/>
              <a:ext cx="2082876" cy="2070004"/>
            </a:xfrm>
            <a:custGeom>
              <a:avLst/>
              <a:gdLst>
                <a:gd name="connsiteX0" fmla="*/ 1041438 w 2082876"/>
                <a:gd name="connsiteY0" fmla="*/ 0 h 2070004"/>
                <a:gd name="connsiteX1" fmla="*/ 2082876 w 2082876"/>
                <a:gd name="connsiteY1" fmla="*/ 1041438 h 2070004"/>
                <a:gd name="connsiteX2" fmla="*/ 1251324 w 2082876"/>
                <a:gd name="connsiteY2" fmla="*/ 2061718 h 2070004"/>
                <a:gd name="connsiteX3" fmla="*/ 1197030 w 2082876"/>
                <a:gd name="connsiteY3" fmla="*/ 2070004 h 2070004"/>
                <a:gd name="connsiteX4" fmla="*/ 885847 w 2082876"/>
                <a:gd name="connsiteY4" fmla="*/ 2070004 h 2070004"/>
                <a:gd name="connsiteX5" fmla="*/ 831552 w 2082876"/>
                <a:gd name="connsiteY5" fmla="*/ 2061718 h 2070004"/>
                <a:gd name="connsiteX6" fmla="*/ 0 w 2082876"/>
                <a:gd name="connsiteY6" fmla="*/ 1041438 h 2070004"/>
                <a:gd name="connsiteX7" fmla="*/ 1041438 w 2082876"/>
                <a:gd name="connsiteY7" fmla="*/ 0 h 207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2876" h="2070004">
                  <a:moveTo>
                    <a:pt x="1041438" y="0"/>
                  </a:moveTo>
                  <a:cubicBezTo>
                    <a:pt x="1616608" y="0"/>
                    <a:pt x="2082876" y="466268"/>
                    <a:pt x="2082876" y="1041438"/>
                  </a:cubicBezTo>
                  <a:cubicBezTo>
                    <a:pt x="2082876" y="1544712"/>
                    <a:pt x="1725890" y="1964608"/>
                    <a:pt x="1251324" y="2061718"/>
                  </a:cubicBezTo>
                  <a:lnTo>
                    <a:pt x="1197030" y="2070004"/>
                  </a:lnTo>
                  <a:lnTo>
                    <a:pt x="885847" y="2070004"/>
                  </a:lnTo>
                  <a:lnTo>
                    <a:pt x="831552" y="2061718"/>
                  </a:lnTo>
                  <a:cubicBezTo>
                    <a:pt x="356987" y="1964608"/>
                    <a:pt x="0" y="1544712"/>
                    <a:pt x="0" y="1041438"/>
                  </a:cubicBezTo>
                  <a:cubicBezTo>
                    <a:pt x="0" y="466268"/>
                    <a:pt x="466268" y="0"/>
                    <a:pt x="1041438" y="0"/>
                  </a:cubicBezTo>
                  <a:close/>
                </a:path>
              </a:pathLst>
            </a:custGeom>
          </p:spPr>
        </p:pic>
        <p:pic>
          <p:nvPicPr>
            <p:cNvPr id="35" name="Picture 5" descr="Icon&#10;&#10;Description automatically generated">
              <a:extLst>
                <a:ext uri="{FF2B5EF4-FFF2-40B4-BE49-F238E27FC236}">
                  <a16:creationId xmlns:a16="http://schemas.microsoft.com/office/drawing/2014/main" id="{1B81E98C-5CAC-7F29-7F4A-23E95DD37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244"/>
            <a:stretch/>
          </p:blipFill>
          <p:spPr>
            <a:xfrm>
              <a:off x="4862325" y="1624050"/>
              <a:ext cx="2467349" cy="166292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79E79-4909-E4F5-A789-65C25ECD20F7}"/>
              </a:ext>
            </a:extLst>
          </p:cNvPr>
          <p:cNvGrpSpPr/>
          <p:nvPr/>
        </p:nvGrpSpPr>
        <p:grpSpPr>
          <a:xfrm>
            <a:off x="4480010" y="2067996"/>
            <a:ext cx="6831563" cy="3984627"/>
            <a:chOff x="4480010" y="2067996"/>
            <a:chExt cx="6831563" cy="398462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FA3A127-6A69-3877-99BC-509A50AC2145}"/>
                </a:ext>
              </a:extLst>
            </p:cNvPr>
            <p:cNvSpPr/>
            <p:nvPr/>
          </p:nvSpPr>
          <p:spPr>
            <a:xfrm>
              <a:off x="4480010" y="2067996"/>
              <a:ext cx="6404881" cy="3984627"/>
            </a:xfrm>
            <a:prstGeom prst="roundRect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9CF6DD-24A1-EE0E-568E-504C76A0DE32}"/>
                </a:ext>
              </a:extLst>
            </p:cNvPr>
            <p:cNvSpPr txBox="1"/>
            <p:nvPr/>
          </p:nvSpPr>
          <p:spPr>
            <a:xfrm>
              <a:off x="6053771" y="2789306"/>
              <a:ext cx="439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Deterrence for voyeurism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85B89C-DDBE-7CC6-E3A2-32FF98227747}"/>
                </a:ext>
              </a:extLst>
            </p:cNvPr>
            <p:cNvSpPr txBox="1"/>
            <p:nvPr/>
          </p:nvSpPr>
          <p:spPr>
            <a:xfrm>
              <a:off x="6053773" y="4174743"/>
              <a:ext cx="5257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Offender will not escape unpunished</a:t>
              </a: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83E6E354-BCA1-FF43-0B7A-556ADF179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2011" y="2705515"/>
              <a:ext cx="752355" cy="752355"/>
            </a:xfrm>
            <a:prstGeom prst="rect">
              <a:avLst/>
            </a:prstGeom>
          </p:spPr>
        </p:pic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6F097D2C-DAF4-6206-D64A-EC058F75D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553" y="4362813"/>
              <a:ext cx="701077" cy="701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7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E63B70-704E-E4CA-AF07-FCCEACE48D4A}"/>
              </a:ext>
            </a:extLst>
          </p:cNvPr>
          <p:cNvGrpSpPr/>
          <p:nvPr/>
        </p:nvGrpSpPr>
        <p:grpSpPr>
          <a:xfrm>
            <a:off x="1061704" y="2486503"/>
            <a:ext cx="2638636" cy="2909013"/>
            <a:chOff x="1061704" y="2042003"/>
            <a:chExt cx="2638636" cy="29090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F854235-3EAC-4070-2D88-6830A21259A3}"/>
                </a:ext>
              </a:extLst>
            </p:cNvPr>
            <p:cNvSpPr/>
            <p:nvPr/>
          </p:nvSpPr>
          <p:spPr>
            <a:xfrm>
              <a:off x="1339584" y="2042003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26E60B-7F3A-8935-755D-7702E9347E47}"/>
                </a:ext>
              </a:extLst>
            </p:cNvPr>
            <p:cNvSpPr txBox="1"/>
            <p:nvPr/>
          </p:nvSpPr>
          <p:spPr>
            <a:xfrm>
              <a:off x="1061704" y="4304685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Panton Black Caps" pitchFamily="2" charset="77"/>
                </a:rPr>
                <a:t>Analyse</a:t>
              </a:r>
              <a:r>
                <a:rPr lang="en-US" b="1" dirty="0">
                  <a:latin typeface="Panton Black Caps" pitchFamily="2" charset="77"/>
                </a:rPr>
                <a:t> Threats &amp; Identify Suspects</a:t>
              </a: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395D98D1-6DD3-23B2-88A7-472058F1C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3750" y="2420659"/>
              <a:ext cx="1607538" cy="160753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3E37AA-A445-C590-68FB-80FCC29939DE}"/>
              </a:ext>
            </a:extLst>
          </p:cNvPr>
          <p:cNvGrpSpPr/>
          <p:nvPr/>
        </p:nvGrpSpPr>
        <p:grpSpPr>
          <a:xfrm>
            <a:off x="4480010" y="2067996"/>
            <a:ext cx="6831563" cy="3984627"/>
            <a:chOff x="4480010" y="2067996"/>
            <a:chExt cx="6831563" cy="398462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3D0500-71D0-92A6-AF1E-5D31B268B22F}"/>
                </a:ext>
              </a:extLst>
            </p:cNvPr>
            <p:cNvSpPr/>
            <p:nvPr/>
          </p:nvSpPr>
          <p:spPr>
            <a:xfrm>
              <a:off x="4480010" y="2067996"/>
              <a:ext cx="6404881" cy="3984627"/>
            </a:xfrm>
            <a:prstGeom prst="roundRect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651655-AAE4-A9DB-2226-FC9A8208E3B6}"/>
                </a:ext>
              </a:extLst>
            </p:cNvPr>
            <p:cNvSpPr txBox="1"/>
            <p:nvPr/>
          </p:nvSpPr>
          <p:spPr>
            <a:xfrm>
              <a:off x="6053771" y="2789306"/>
              <a:ext cx="4392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Deterrence for voyeurism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5F25C3-77CA-4E16-0831-D4E78FE1C8B1}"/>
                </a:ext>
              </a:extLst>
            </p:cNvPr>
            <p:cNvSpPr txBox="1"/>
            <p:nvPr/>
          </p:nvSpPr>
          <p:spPr>
            <a:xfrm>
              <a:off x="6053773" y="4174743"/>
              <a:ext cx="5257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Offender will not escape unpunished</a:t>
              </a: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C94EE70C-9B74-C153-0AE1-D307E2A87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011" y="2705515"/>
              <a:ext cx="752355" cy="752355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809037EF-EE75-7777-5667-76D0B047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553" y="4362813"/>
              <a:ext cx="701077" cy="70107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E22E9-9567-A799-55C6-B304DF74A51E}"/>
              </a:ext>
            </a:extLst>
          </p:cNvPr>
          <p:cNvGrpSpPr/>
          <p:nvPr/>
        </p:nvGrpSpPr>
        <p:grpSpPr>
          <a:xfrm>
            <a:off x="1058671" y="2067996"/>
            <a:ext cx="2638636" cy="3326966"/>
            <a:chOff x="4776682" y="1624050"/>
            <a:chExt cx="2638636" cy="33269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2F4523-163D-9E6F-0B59-0805555F3F10}"/>
                </a:ext>
              </a:extLst>
            </p:cNvPr>
            <p:cNvSpPr/>
            <p:nvPr/>
          </p:nvSpPr>
          <p:spPr>
            <a:xfrm>
              <a:off x="5054562" y="2042003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76FE34-96D9-F6B7-D76A-7826826EDB16}"/>
                </a:ext>
              </a:extLst>
            </p:cNvPr>
            <p:cNvSpPr txBox="1"/>
            <p:nvPr/>
          </p:nvSpPr>
          <p:spPr>
            <a:xfrm>
              <a:off x="4776682" y="4304685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Enhanced Policing Capabilities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E48E82A-3B5D-C244-3767-A76CF565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791" t="16903" r="7791"/>
            <a:stretch>
              <a:fillRect/>
            </a:stretch>
          </p:blipFill>
          <p:spPr>
            <a:xfrm>
              <a:off x="5054562" y="2042003"/>
              <a:ext cx="2082876" cy="2070004"/>
            </a:xfrm>
            <a:custGeom>
              <a:avLst/>
              <a:gdLst>
                <a:gd name="connsiteX0" fmla="*/ 1041438 w 2082876"/>
                <a:gd name="connsiteY0" fmla="*/ 0 h 2070004"/>
                <a:gd name="connsiteX1" fmla="*/ 2082876 w 2082876"/>
                <a:gd name="connsiteY1" fmla="*/ 1041438 h 2070004"/>
                <a:gd name="connsiteX2" fmla="*/ 1251324 w 2082876"/>
                <a:gd name="connsiteY2" fmla="*/ 2061718 h 2070004"/>
                <a:gd name="connsiteX3" fmla="*/ 1197030 w 2082876"/>
                <a:gd name="connsiteY3" fmla="*/ 2070004 h 2070004"/>
                <a:gd name="connsiteX4" fmla="*/ 885847 w 2082876"/>
                <a:gd name="connsiteY4" fmla="*/ 2070004 h 2070004"/>
                <a:gd name="connsiteX5" fmla="*/ 831552 w 2082876"/>
                <a:gd name="connsiteY5" fmla="*/ 2061718 h 2070004"/>
                <a:gd name="connsiteX6" fmla="*/ 0 w 2082876"/>
                <a:gd name="connsiteY6" fmla="*/ 1041438 h 2070004"/>
                <a:gd name="connsiteX7" fmla="*/ 1041438 w 2082876"/>
                <a:gd name="connsiteY7" fmla="*/ 0 h 207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2876" h="2070004">
                  <a:moveTo>
                    <a:pt x="1041438" y="0"/>
                  </a:moveTo>
                  <a:cubicBezTo>
                    <a:pt x="1616608" y="0"/>
                    <a:pt x="2082876" y="466268"/>
                    <a:pt x="2082876" y="1041438"/>
                  </a:cubicBezTo>
                  <a:cubicBezTo>
                    <a:pt x="2082876" y="1544712"/>
                    <a:pt x="1725890" y="1964608"/>
                    <a:pt x="1251324" y="2061718"/>
                  </a:cubicBezTo>
                  <a:lnTo>
                    <a:pt x="1197030" y="2070004"/>
                  </a:lnTo>
                  <a:lnTo>
                    <a:pt x="885847" y="2070004"/>
                  </a:lnTo>
                  <a:lnTo>
                    <a:pt x="831552" y="2061718"/>
                  </a:lnTo>
                  <a:cubicBezTo>
                    <a:pt x="356987" y="1964608"/>
                    <a:pt x="0" y="1544712"/>
                    <a:pt x="0" y="1041438"/>
                  </a:cubicBezTo>
                  <a:cubicBezTo>
                    <a:pt x="0" y="466268"/>
                    <a:pt x="466268" y="0"/>
                    <a:pt x="1041438" y="0"/>
                  </a:cubicBezTo>
                  <a:close/>
                </a:path>
              </a:pathLst>
            </a:custGeom>
          </p:spPr>
        </p:pic>
        <p:pic>
          <p:nvPicPr>
            <p:cNvPr id="21" name="Picture 5" descr="Icon&#10;&#10;Description automatically generated">
              <a:extLst>
                <a:ext uri="{FF2B5EF4-FFF2-40B4-BE49-F238E27FC236}">
                  <a16:creationId xmlns:a16="http://schemas.microsoft.com/office/drawing/2014/main" id="{D5891F35-BB7D-CF4D-887A-40B9527B3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3244"/>
            <a:stretch/>
          </p:blipFill>
          <p:spPr>
            <a:xfrm>
              <a:off x="4862325" y="1624050"/>
              <a:ext cx="2467349" cy="166292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58BED0-DFC8-5A8E-D73D-702A176E03E5}"/>
              </a:ext>
            </a:extLst>
          </p:cNvPr>
          <p:cNvGrpSpPr/>
          <p:nvPr/>
        </p:nvGrpSpPr>
        <p:grpSpPr>
          <a:xfrm>
            <a:off x="4480010" y="2067996"/>
            <a:ext cx="6653319" cy="3984627"/>
            <a:chOff x="4948918" y="2067996"/>
            <a:chExt cx="6653319" cy="3984627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63D01C9-B6D9-7910-D794-B347E61A1817}"/>
                </a:ext>
              </a:extLst>
            </p:cNvPr>
            <p:cNvSpPr/>
            <p:nvPr/>
          </p:nvSpPr>
          <p:spPr>
            <a:xfrm>
              <a:off x="4948918" y="2067996"/>
              <a:ext cx="6404881" cy="3984627"/>
            </a:xfrm>
            <a:prstGeom prst="roundRect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CA1940-78AA-5EBA-9EF6-82EDF0F7C610}"/>
                </a:ext>
              </a:extLst>
            </p:cNvPr>
            <p:cNvSpPr txBox="1"/>
            <p:nvPr/>
          </p:nvSpPr>
          <p:spPr>
            <a:xfrm>
              <a:off x="6344436" y="3059702"/>
              <a:ext cx="4319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Lead time to Arrest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B0443D-3B19-53A2-E395-0DACEA902674}"/>
                </a:ext>
              </a:extLst>
            </p:cNvPr>
            <p:cNvSpPr txBox="1"/>
            <p:nvPr/>
          </p:nvSpPr>
          <p:spPr>
            <a:xfrm>
              <a:off x="6344437" y="4608713"/>
              <a:ext cx="525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Effectiveness of resources</a:t>
              </a:r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B36F9849-E908-305A-2B57-0D0B10406F26}"/>
                </a:ext>
              </a:extLst>
            </p:cNvPr>
            <p:cNvSpPr/>
            <p:nvPr/>
          </p:nvSpPr>
          <p:spPr>
            <a:xfrm>
              <a:off x="5655058" y="2834364"/>
              <a:ext cx="509445" cy="987725"/>
            </a:xfrm>
            <a:prstGeom prst="downArrow">
              <a:avLst/>
            </a:prstGeom>
            <a:solidFill>
              <a:srgbClr val="E63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07E1292C-77E6-C962-5A0E-8A217E2A8D4A}"/>
                </a:ext>
              </a:extLst>
            </p:cNvPr>
            <p:cNvSpPr/>
            <p:nvPr/>
          </p:nvSpPr>
          <p:spPr>
            <a:xfrm rot="10800000">
              <a:off x="5655058" y="4407237"/>
              <a:ext cx="509445" cy="987725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76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Features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46CB4F-9443-BB15-6103-69F6007646E7}"/>
              </a:ext>
            </a:extLst>
          </p:cNvPr>
          <p:cNvGrpSpPr/>
          <p:nvPr/>
        </p:nvGrpSpPr>
        <p:grpSpPr>
          <a:xfrm>
            <a:off x="1058671" y="2067996"/>
            <a:ext cx="2638636" cy="3326966"/>
            <a:chOff x="4776682" y="1624050"/>
            <a:chExt cx="2638636" cy="33269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D88F75-2E33-D6FC-0C38-55322473507D}"/>
                </a:ext>
              </a:extLst>
            </p:cNvPr>
            <p:cNvSpPr/>
            <p:nvPr/>
          </p:nvSpPr>
          <p:spPr>
            <a:xfrm>
              <a:off x="5054562" y="2042003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796D4-915C-F9B8-C250-4F3C1B03D4E6}"/>
                </a:ext>
              </a:extLst>
            </p:cNvPr>
            <p:cNvSpPr txBox="1"/>
            <p:nvPr/>
          </p:nvSpPr>
          <p:spPr>
            <a:xfrm>
              <a:off x="4776682" y="4304685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Enhanced Policing Capabilities</a:t>
              </a: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1AF6FE9A-9D5E-9DDA-642E-25A770EB1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91" t="16903" r="7791"/>
            <a:stretch>
              <a:fillRect/>
            </a:stretch>
          </p:blipFill>
          <p:spPr>
            <a:xfrm>
              <a:off x="5054562" y="2042003"/>
              <a:ext cx="2082876" cy="2070004"/>
            </a:xfrm>
            <a:custGeom>
              <a:avLst/>
              <a:gdLst>
                <a:gd name="connsiteX0" fmla="*/ 1041438 w 2082876"/>
                <a:gd name="connsiteY0" fmla="*/ 0 h 2070004"/>
                <a:gd name="connsiteX1" fmla="*/ 2082876 w 2082876"/>
                <a:gd name="connsiteY1" fmla="*/ 1041438 h 2070004"/>
                <a:gd name="connsiteX2" fmla="*/ 1251324 w 2082876"/>
                <a:gd name="connsiteY2" fmla="*/ 2061718 h 2070004"/>
                <a:gd name="connsiteX3" fmla="*/ 1197030 w 2082876"/>
                <a:gd name="connsiteY3" fmla="*/ 2070004 h 2070004"/>
                <a:gd name="connsiteX4" fmla="*/ 885847 w 2082876"/>
                <a:gd name="connsiteY4" fmla="*/ 2070004 h 2070004"/>
                <a:gd name="connsiteX5" fmla="*/ 831552 w 2082876"/>
                <a:gd name="connsiteY5" fmla="*/ 2061718 h 2070004"/>
                <a:gd name="connsiteX6" fmla="*/ 0 w 2082876"/>
                <a:gd name="connsiteY6" fmla="*/ 1041438 h 2070004"/>
                <a:gd name="connsiteX7" fmla="*/ 1041438 w 2082876"/>
                <a:gd name="connsiteY7" fmla="*/ 0 h 207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2876" h="2070004">
                  <a:moveTo>
                    <a:pt x="1041438" y="0"/>
                  </a:moveTo>
                  <a:cubicBezTo>
                    <a:pt x="1616608" y="0"/>
                    <a:pt x="2082876" y="466268"/>
                    <a:pt x="2082876" y="1041438"/>
                  </a:cubicBezTo>
                  <a:cubicBezTo>
                    <a:pt x="2082876" y="1544712"/>
                    <a:pt x="1725890" y="1964608"/>
                    <a:pt x="1251324" y="2061718"/>
                  </a:cubicBezTo>
                  <a:lnTo>
                    <a:pt x="1197030" y="2070004"/>
                  </a:lnTo>
                  <a:lnTo>
                    <a:pt x="885847" y="2070004"/>
                  </a:lnTo>
                  <a:lnTo>
                    <a:pt x="831552" y="2061718"/>
                  </a:lnTo>
                  <a:cubicBezTo>
                    <a:pt x="356987" y="1964608"/>
                    <a:pt x="0" y="1544712"/>
                    <a:pt x="0" y="1041438"/>
                  </a:cubicBezTo>
                  <a:cubicBezTo>
                    <a:pt x="0" y="466268"/>
                    <a:pt x="466268" y="0"/>
                    <a:pt x="1041438" y="0"/>
                  </a:cubicBezTo>
                  <a:close/>
                </a:path>
              </a:pathLst>
            </a:custGeom>
          </p:spPr>
        </p:pic>
        <p:pic>
          <p:nvPicPr>
            <p:cNvPr id="15" name="Picture 5" descr="Icon&#10;&#10;Description automatically generated">
              <a:extLst>
                <a:ext uri="{FF2B5EF4-FFF2-40B4-BE49-F238E27FC236}">
                  <a16:creationId xmlns:a16="http://schemas.microsoft.com/office/drawing/2014/main" id="{757D9D78-70E7-A84F-DEDF-4D7B99AC8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244"/>
            <a:stretch/>
          </p:blipFill>
          <p:spPr>
            <a:xfrm>
              <a:off x="4862325" y="1624050"/>
              <a:ext cx="2467349" cy="166292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55BD8B-0D05-E1FF-1042-9ACB2D5FE92C}"/>
              </a:ext>
            </a:extLst>
          </p:cNvPr>
          <p:cNvGrpSpPr/>
          <p:nvPr/>
        </p:nvGrpSpPr>
        <p:grpSpPr>
          <a:xfrm>
            <a:off x="4480010" y="2067996"/>
            <a:ext cx="6653319" cy="3984627"/>
            <a:chOff x="4948918" y="2067996"/>
            <a:chExt cx="6653319" cy="398462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B4A9438-CFB3-9791-969E-1E14F46A39D5}"/>
                </a:ext>
              </a:extLst>
            </p:cNvPr>
            <p:cNvSpPr/>
            <p:nvPr/>
          </p:nvSpPr>
          <p:spPr>
            <a:xfrm>
              <a:off x="4948918" y="2067996"/>
              <a:ext cx="6404881" cy="3984627"/>
            </a:xfrm>
            <a:prstGeom prst="roundRect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2DF3CF-23B2-D378-5341-BA534B9CF0F0}"/>
                </a:ext>
              </a:extLst>
            </p:cNvPr>
            <p:cNvSpPr txBox="1"/>
            <p:nvPr/>
          </p:nvSpPr>
          <p:spPr>
            <a:xfrm>
              <a:off x="6344436" y="3059702"/>
              <a:ext cx="4319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Lead time to Arrest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0ACA91-9D7A-6A4D-5473-F69551260659}"/>
                </a:ext>
              </a:extLst>
            </p:cNvPr>
            <p:cNvSpPr txBox="1"/>
            <p:nvPr/>
          </p:nvSpPr>
          <p:spPr>
            <a:xfrm>
              <a:off x="6344437" y="4608713"/>
              <a:ext cx="525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Effectiveness of resources</a:t>
              </a: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E05C387C-C71B-9568-35A3-4047AEA03359}"/>
                </a:ext>
              </a:extLst>
            </p:cNvPr>
            <p:cNvSpPr/>
            <p:nvPr/>
          </p:nvSpPr>
          <p:spPr>
            <a:xfrm>
              <a:off x="5655058" y="2834364"/>
              <a:ext cx="509445" cy="987725"/>
            </a:xfrm>
            <a:prstGeom prst="downArrow">
              <a:avLst/>
            </a:prstGeom>
            <a:solidFill>
              <a:srgbClr val="E63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29892F9A-AA05-591D-E9E4-0A7A2E729973}"/>
                </a:ext>
              </a:extLst>
            </p:cNvPr>
            <p:cNvSpPr/>
            <p:nvPr/>
          </p:nvSpPr>
          <p:spPr>
            <a:xfrm rot="10800000">
              <a:off x="5655058" y="4407237"/>
              <a:ext cx="509445" cy="987725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2AB072-A490-58EE-8798-8B7D2C671A07}"/>
              </a:ext>
            </a:extLst>
          </p:cNvPr>
          <p:cNvGrpSpPr/>
          <p:nvPr/>
        </p:nvGrpSpPr>
        <p:grpSpPr>
          <a:xfrm>
            <a:off x="4480010" y="2067996"/>
            <a:ext cx="6404881" cy="3984627"/>
            <a:chOff x="4948918" y="2067996"/>
            <a:chExt cx="6404881" cy="398462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BAFDA91-47BB-65F1-5184-035CF9B003A3}"/>
                </a:ext>
              </a:extLst>
            </p:cNvPr>
            <p:cNvSpPr/>
            <p:nvPr/>
          </p:nvSpPr>
          <p:spPr>
            <a:xfrm>
              <a:off x="4948918" y="2067996"/>
              <a:ext cx="6404881" cy="3984627"/>
            </a:xfrm>
            <a:prstGeom prst="roundRect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DFFE2-86EA-951C-D15B-39699E44BB75}"/>
                </a:ext>
              </a:extLst>
            </p:cNvPr>
            <p:cNvSpPr txBox="1"/>
            <p:nvPr/>
          </p:nvSpPr>
          <p:spPr>
            <a:xfrm>
              <a:off x="6344436" y="2890391"/>
              <a:ext cx="43199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Crucial in determining suspect’s motive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76D26C-0179-9FA8-23B4-096523AED983}"/>
                </a:ext>
              </a:extLst>
            </p:cNvPr>
            <p:cNvSpPr txBox="1"/>
            <p:nvPr/>
          </p:nvSpPr>
          <p:spPr>
            <a:xfrm>
              <a:off x="6344437" y="4439402"/>
              <a:ext cx="48377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Picks up visual cues that even humans may miss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8A4FA8-7B2A-4DA3-88A6-182F2137D100}"/>
              </a:ext>
            </a:extLst>
          </p:cNvPr>
          <p:cNvGrpSpPr/>
          <p:nvPr/>
        </p:nvGrpSpPr>
        <p:grpSpPr>
          <a:xfrm>
            <a:off x="1058671" y="2485949"/>
            <a:ext cx="2638636" cy="2921884"/>
            <a:chOff x="8491660" y="2029131"/>
            <a:chExt cx="2638636" cy="29218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2214DE-C98B-A335-E63A-C2F2433B555F}"/>
                </a:ext>
              </a:extLst>
            </p:cNvPr>
            <p:cNvSpPr txBox="1"/>
            <p:nvPr/>
          </p:nvSpPr>
          <p:spPr>
            <a:xfrm>
              <a:off x="8491660" y="4304684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Sensitive to minute Movements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3F2C0F-269D-9AF7-AFAF-BFB6174E6272}"/>
                </a:ext>
              </a:extLst>
            </p:cNvPr>
            <p:cNvSpPr/>
            <p:nvPr/>
          </p:nvSpPr>
          <p:spPr>
            <a:xfrm>
              <a:off x="8769540" y="2029131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6" descr="Icon&#10;&#10;Description automatically generated">
              <a:extLst>
                <a:ext uri="{FF2B5EF4-FFF2-40B4-BE49-F238E27FC236}">
                  <a16:creationId xmlns:a16="http://schemas.microsoft.com/office/drawing/2014/main" id="{7E1106A0-E35F-E450-F7E0-353243F2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2686" y="2516998"/>
              <a:ext cx="1325564" cy="1325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3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Feasibility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55BD8B-0D05-E1FF-1042-9ACB2D5FE92C}"/>
              </a:ext>
            </a:extLst>
          </p:cNvPr>
          <p:cNvGrpSpPr/>
          <p:nvPr/>
        </p:nvGrpSpPr>
        <p:grpSpPr>
          <a:xfrm>
            <a:off x="4480010" y="2067996"/>
            <a:ext cx="6404881" cy="3984627"/>
            <a:chOff x="4948918" y="2067996"/>
            <a:chExt cx="6404881" cy="398462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B4A9438-CFB3-9791-969E-1E14F46A39D5}"/>
                </a:ext>
              </a:extLst>
            </p:cNvPr>
            <p:cNvSpPr/>
            <p:nvPr/>
          </p:nvSpPr>
          <p:spPr>
            <a:xfrm>
              <a:off x="4948918" y="2067996"/>
              <a:ext cx="6404881" cy="3984627"/>
            </a:xfrm>
            <a:prstGeom prst="roundRect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2DF3CF-23B2-D378-5341-BA534B9CF0F0}"/>
                </a:ext>
              </a:extLst>
            </p:cNvPr>
            <p:cNvSpPr txBox="1"/>
            <p:nvPr/>
          </p:nvSpPr>
          <p:spPr>
            <a:xfrm>
              <a:off x="6344436" y="2890391"/>
              <a:ext cx="43199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Crucial in determining suspect’s motive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0ACA91-9D7A-6A4D-5473-F69551260659}"/>
                </a:ext>
              </a:extLst>
            </p:cNvPr>
            <p:cNvSpPr txBox="1"/>
            <p:nvPr/>
          </p:nvSpPr>
          <p:spPr>
            <a:xfrm>
              <a:off x="6344437" y="4439402"/>
              <a:ext cx="48377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Picks up visual cues that even humans may miss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79CF25-22C6-E161-77FE-FEFD9E62F20B}"/>
              </a:ext>
            </a:extLst>
          </p:cNvPr>
          <p:cNvGrpSpPr/>
          <p:nvPr/>
        </p:nvGrpSpPr>
        <p:grpSpPr>
          <a:xfrm>
            <a:off x="1058671" y="2485949"/>
            <a:ext cx="2638636" cy="2921884"/>
            <a:chOff x="8491660" y="2029131"/>
            <a:chExt cx="2638636" cy="29218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1D6479-98B6-DA71-0DCA-FBAAEEB109B7}"/>
                </a:ext>
              </a:extLst>
            </p:cNvPr>
            <p:cNvSpPr txBox="1"/>
            <p:nvPr/>
          </p:nvSpPr>
          <p:spPr>
            <a:xfrm>
              <a:off x="8491660" y="4304684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Sensitive to minute Movements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E9E93A-9BD6-4711-1EB0-C07FCFD25880}"/>
                </a:ext>
              </a:extLst>
            </p:cNvPr>
            <p:cNvSpPr/>
            <p:nvPr/>
          </p:nvSpPr>
          <p:spPr>
            <a:xfrm>
              <a:off x="8769540" y="2029131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" descr="Icon&#10;&#10;Description automatically generated">
              <a:extLst>
                <a:ext uri="{FF2B5EF4-FFF2-40B4-BE49-F238E27FC236}">
                  <a16:creationId xmlns:a16="http://schemas.microsoft.com/office/drawing/2014/main" id="{38732208-5393-668B-53A8-F4C0653B5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2686" y="2516998"/>
              <a:ext cx="1325564" cy="1325564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75759C-7978-B988-CF58-97E5D645AD7E}"/>
              </a:ext>
            </a:extLst>
          </p:cNvPr>
          <p:cNvGrpSpPr/>
          <p:nvPr/>
        </p:nvGrpSpPr>
        <p:grpSpPr>
          <a:xfrm>
            <a:off x="1058671" y="2485949"/>
            <a:ext cx="2638636" cy="2921884"/>
            <a:chOff x="1058671" y="2485949"/>
            <a:chExt cx="2638636" cy="29218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8DAFB62-620B-787D-046F-E056078F121F}"/>
                </a:ext>
              </a:extLst>
            </p:cNvPr>
            <p:cNvGrpSpPr/>
            <p:nvPr/>
          </p:nvGrpSpPr>
          <p:grpSpPr>
            <a:xfrm>
              <a:off x="1058671" y="2485949"/>
              <a:ext cx="2638636" cy="2921884"/>
              <a:chOff x="8491660" y="2029131"/>
              <a:chExt cx="2638636" cy="2921884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B091ADC-78E6-4A75-DCF6-E8D7FA761FC4}"/>
                  </a:ext>
                </a:extLst>
              </p:cNvPr>
              <p:cNvSpPr txBox="1"/>
              <p:nvPr/>
            </p:nvSpPr>
            <p:spPr>
              <a:xfrm>
                <a:off x="8491660" y="4304684"/>
                <a:ext cx="263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Using </a:t>
                </a:r>
                <a:r>
                  <a:rPr lang="en-US" b="1" dirty="0" err="1">
                    <a:latin typeface="Panton Black Caps" pitchFamily="2" charset="77"/>
                  </a:rPr>
                  <a:t>cctv</a:t>
                </a:r>
                <a:r>
                  <a:rPr lang="en-US" b="1" dirty="0">
                    <a:latin typeface="Panton Black Caps" pitchFamily="2" charset="77"/>
                  </a:rPr>
                  <a:t> video feed for Detection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BE96B41-16CF-1C7F-C27D-199BD79E22C6}"/>
                  </a:ext>
                </a:extLst>
              </p:cNvPr>
              <p:cNvSpPr/>
              <p:nvPr/>
            </p:nvSpPr>
            <p:spPr>
              <a:xfrm>
                <a:off x="8769540" y="2029131"/>
                <a:ext cx="2082876" cy="2082876"/>
              </a:xfrm>
              <a:prstGeom prst="ellipse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7C178781-D3CC-597A-3CCC-ABC3A8EB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3750" y="2865159"/>
              <a:ext cx="1607538" cy="1607538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34B722-A924-5781-05A6-A3DEB8FB7D58}"/>
              </a:ext>
            </a:extLst>
          </p:cNvPr>
          <p:cNvGrpSpPr/>
          <p:nvPr/>
        </p:nvGrpSpPr>
        <p:grpSpPr>
          <a:xfrm>
            <a:off x="4480010" y="2067996"/>
            <a:ext cx="7024131" cy="3984627"/>
            <a:chOff x="4480010" y="2067996"/>
            <a:chExt cx="7024131" cy="398462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64374C1-286B-27DF-0E34-07BD5C12AA16}"/>
                </a:ext>
              </a:extLst>
            </p:cNvPr>
            <p:cNvGrpSpPr/>
            <p:nvPr/>
          </p:nvGrpSpPr>
          <p:grpSpPr>
            <a:xfrm>
              <a:off x="4480010" y="2067996"/>
              <a:ext cx="7024131" cy="3984627"/>
              <a:chOff x="4948918" y="2067996"/>
              <a:chExt cx="6404881" cy="3984627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DD620384-37D0-9CC7-E08C-6A9CF28C63E8}"/>
                  </a:ext>
                </a:extLst>
              </p:cNvPr>
              <p:cNvSpPr/>
              <p:nvPr/>
            </p:nvSpPr>
            <p:spPr>
              <a:xfrm>
                <a:off x="4948918" y="2067996"/>
                <a:ext cx="6404881" cy="3984627"/>
              </a:xfrm>
              <a:prstGeom prst="roundRect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A99E98-EBC1-C323-95FE-C716E02F9E85}"/>
                  </a:ext>
                </a:extLst>
              </p:cNvPr>
              <p:cNvSpPr txBox="1"/>
              <p:nvPr/>
            </p:nvSpPr>
            <p:spPr>
              <a:xfrm>
                <a:off x="6611009" y="2560627"/>
                <a:ext cx="431998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Cameras have been used to solve over </a:t>
                </a:r>
                <a:r>
                  <a:rPr lang="en-US" sz="2800" b="1" dirty="0">
                    <a:latin typeface="Quicksand" pitchFamily="2" charset="77"/>
                    <a:ea typeface="SF Pro Display Ultralight" pitchFamily="2" charset="0"/>
                    <a:cs typeface="SF Pro Display Ultralight" pitchFamily="2" charset="0"/>
                  </a:rPr>
                  <a:t>5,000</a:t>
                </a:r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 criminal cases.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AC2B19-B71B-220B-C614-D132D332749F}"/>
                  </a:ext>
                </a:extLst>
              </p:cNvPr>
              <p:cNvSpPr txBox="1"/>
              <p:nvPr/>
            </p:nvSpPr>
            <p:spPr>
              <a:xfrm>
                <a:off x="6648801" y="4439402"/>
                <a:ext cx="45043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Blind spots are rare and are set to decrease as </a:t>
                </a:r>
                <a:r>
                  <a:rPr lang="en-US" sz="2800" b="1" dirty="0">
                    <a:latin typeface="Quicksand" pitchFamily="2" charset="77"/>
                    <a:ea typeface="SF Pro Display Ultralight" pitchFamily="2" charset="0"/>
                    <a:cs typeface="SF Pro Display Ultralight" pitchFamily="2" charset="0"/>
                  </a:rPr>
                  <a:t>200,000</a:t>
                </a:r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 </a:t>
                </a:r>
                <a:r>
                  <a:rPr lang="en-US" sz="2800" dirty="0" err="1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PolCams</a:t>
                </a:r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 are installed by 2030</a:t>
                </a:r>
              </a:p>
            </p:txBody>
          </p:sp>
        </p:grpSp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5CD7AAFC-26F4-F0D8-E2D6-8CE8B24C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7796" y="2786582"/>
              <a:ext cx="879025" cy="879025"/>
            </a:xfrm>
            <a:prstGeom prst="rect">
              <a:avLst/>
            </a:prstGeom>
          </p:spPr>
        </p:pic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8E1E9E0E-2B8B-0CAF-4040-4F7CE81CA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7890" y="4180131"/>
              <a:ext cx="1384996" cy="138499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BEA2D-9C51-0415-0A39-C3F0B0461976}"/>
              </a:ext>
            </a:extLst>
          </p:cNvPr>
          <p:cNvSpPr txBox="1"/>
          <p:nvPr/>
        </p:nvSpPr>
        <p:spPr>
          <a:xfrm>
            <a:off x="7357289" y="61759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nton Light Caps" pitchFamily="2" charset="77"/>
              </a:rPr>
              <a:t>(CNA, 2021)</a:t>
            </a:r>
          </a:p>
        </p:txBody>
      </p:sp>
    </p:spTree>
    <p:extLst>
      <p:ext uri="{BB962C8B-B14F-4D97-AF65-F5344CB8AC3E}">
        <p14:creationId xmlns:p14="http://schemas.microsoft.com/office/powerpoint/2010/main" val="8423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Feasibility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97B474-4F80-046A-AFE0-40399BE06298}"/>
              </a:ext>
            </a:extLst>
          </p:cNvPr>
          <p:cNvGrpSpPr/>
          <p:nvPr/>
        </p:nvGrpSpPr>
        <p:grpSpPr>
          <a:xfrm>
            <a:off x="4480010" y="2067996"/>
            <a:ext cx="7024131" cy="3984627"/>
            <a:chOff x="4480010" y="2067996"/>
            <a:chExt cx="7024131" cy="398462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C55BD8B-0D05-E1FF-1042-9ACB2D5FE92C}"/>
                </a:ext>
              </a:extLst>
            </p:cNvPr>
            <p:cNvGrpSpPr/>
            <p:nvPr/>
          </p:nvGrpSpPr>
          <p:grpSpPr>
            <a:xfrm>
              <a:off x="4480010" y="2067996"/>
              <a:ext cx="7024131" cy="3984627"/>
              <a:chOff x="4948918" y="2067996"/>
              <a:chExt cx="6404881" cy="3984627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4A9438-CFB3-9791-969E-1E14F46A39D5}"/>
                  </a:ext>
                </a:extLst>
              </p:cNvPr>
              <p:cNvSpPr/>
              <p:nvPr/>
            </p:nvSpPr>
            <p:spPr>
              <a:xfrm>
                <a:off x="4948918" y="2067996"/>
                <a:ext cx="6404881" cy="3984627"/>
              </a:xfrm>
              <a:prstGeom prst="roundRect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2DF3CF-23B2-D378-5341-BA534B9CF0F0}"/>
                  </a:ext>
                </a:extLst>
              </p:cNvPr>
              <p:cNvSpPr txBox="1"/>
              <p:nvPr/>
            </p:nvSpPr>
            <p:spPr>
              <a:xfrm>
                <a:off x="6611009" y="2560627"/>
                <a:ext cx="431998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Cameras have been used to solve over </a:t>
                </a:r>
                <a:r>
                  <a:rPr lang="en-US" sz="2800" b="1" dirty="0">
                    <a:latin typeface="Quicksand" pitchFamily="2" charset="77"/>
                    <a:ea typeface="SF Pro Display Ultralight" pitchFamily="2" charset="0"/>
                    <a:cs typeface="SF Pro Display Ultralight" pitchFamily="2" charset="0"/>
                  </a:rPr>
                  <a:t>5,000</a:t>
                </a:r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 criminal cases.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0ACA91-9D7A-6A4D-5473-F69551260659}"/>
                  </a:ext>
                </a:extLst>
              </p:cNvPr>
              <p:cNvSpPr txBox="1"/>
              <p:nvPr/>
            </p:nvSpPr>
            <p:spPr>
              <a:xfrm>
                <a:off x="6648801" y="4439402"/>
                <a:ext cx="45043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Blind spots are rare and are set to decrease as </a:t>
                </a:r>
                <a:r>
                  <a:rPr lang="en-US" sz="2800" b="1" dirty="0">
                    <a:latin typeface="Quicksand" pitchFamily="2" charset="77"/>
                    <a:ea typeface="SF Pro Display Ultralight" pitchFamily="2" charset="0"/>
                    <a:cs typeface="SF Pro Display Ultralight" pitchFamily="2" charset="0"/>
                  </a:rPr>
                  <a:t>200,000</a:t>
                </a:r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 </a:t>
                </a:r>
                <a:r>
                  <a:rPr lang="en-US" sz="2800" dirty="0" err="1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PolCams</a:t>
                </a:r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 are installed by 2030</a:t>
                </a:r>
              </a:p>
            </p:txBody>
          </p:sp>
        </p:grp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C5E7A15D-DC52-B009-CCC5-A4BDDF2D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7796" y="2786582"/>
              <a:ext cx="879025" cy="879025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30F7F67-D024-A2C6-60F1-A14BEE6CD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7890" y="4180131"/>
              <a:ext cx="1384996" cy="138499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B606B6F-EEF4-A9B2-8DD6-EFE4959447F1}"/>
              </a:ext>
            </a:extLst>
          </p:cNvPr>
          <p:cNvGrpSpPr/>
          <p:nvPr/>
        </p:nvGrpSpPr>
        <p:grpSpPr>
          <a:xfrm>
            <a:off x="1058671" y="2485949"/>
            <a:ext cx="2638636" cy="2921884"/>
            <a:chOff x="1058671" y="2485949"/>
            <a:chExt cx="2638636" cy="292188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779CF25-22C6-E161-77FE-FEFD9E62F20B}"/>
                </a:ext>
              </a:extLst>
            </p:cNvPr>
            <p:cNvGrpSpPr/>
            <p:nvPr/>
          </p:nvGrpSpPr>
          <p:grpSpPr>
            <a:xfrm>
              <a:off x="1058671" y="2485949"/>
              <a:ext cx="2638636" cy="2921884"/>
              <a:chOff x="8491660" y="2029131"/>
              <a:chExt cx="2638636" cy="292188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1D6479-98B6-DA71-0DCA-FBAAEEB109B7}"/>
                  </a:ext>
                </a:extLst>
              </p:cNvPr>
              <p:cNvSpPr txBox="1"/>
              <p:nvPr/>
            </p:nvSpPr>
            <p:spPr>
              <a:xfrm>
                <a:off x="8491660" y="4304684"/>
                <a:ext cx="263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Using </a:t>
                </a:r>
                <a:r>
                  <a:rPr lang="en-US" b="1" dirty="0" err="1">
                    <a:latin typeface="Panton Black Caps" pitchFamily="2" charset="77"/>
                  </a:rPr>
                  <a:t>cctv</a:t>
                </a:r>
                <a:r>
                  <a:rPr lang="en-US" b="1" dirty="0">
                    <a:latin typeface="Panton Black Caps" pitchFamily="2" charset="77"/>
                  </a:rPr>
                  <a:t> video feed for Detection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E9E93A-9BD6-4711-1EB0-C07FCFD25880}"/>
                  </a:ext>
                </a:extLst>
              </p:cNvPr>
              <p:cNvSpPr/>
              <p:nvPr/>
            </p:nvSpPr>
            <p:spPr>
              <a:xfrm>
                <a:off x="8769540" y="2029131"/>
                <a:ext cx="2082876" cy="2082876"/>
              </a:xfrm>
              <a:prstGeom prst="ellipse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75231F-A40D-BF79-42A0-9D783DDF4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3750" y="2865159"/>
              <a:ext cx="1607538" cy="160753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71F5DF-9A1A-5C37-681C-97F4565F9B1B}"/>
              </a:ext>
            </a:extLst>
          </p:cNvPr>
          <p:cNvGrpSpPr/>
          <p:nvPr/>
        </p:nvGrpSpPr>
        <p:grpSpPr>
          <a:xfrm>
            <a:off x="1058671" y="2485949"/>
            <a:ext cx="2638636" cy="2921884"/>
            <a:chOff x="8491660" y="2029131"/>
            <a:chExt cx="2638636" cy="2921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51A21F-3323-7E6C-13A5-7CEA2BA57DE9}"/>
                </a:ext>
              </a:extLst>
            </p:cNvPr>
            <p:cNvSpPr txBox="1"/>
            <p:nvPr/>
          </p:nvSpPr>
          <p:spPr>
            <a:xfrm>
              <a:off x="8491660" y="4304684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Sensitivity  to minute Movements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1DA573-006F-6F2D-4E22-43E2E71E83DE}"/>
                </a:ext>
              </a:extLst>
            </p:cNvPr>
            <p:cNvSpPr/>
            <p:nvPr/>
          </p:nvSpPr>
          <p:spPr>
            <a:xfrm>
              <a:off x="8769540" y="2029131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6" descr="Icon&#10;&#10;Description automatically generated">
              <a:extLst>
                <a:ext uri="{FF2B5EF4-FFF2-40B4-BE49-F238E27FC236}">
                  <a16:creationId xmlns:a16="http://schemas.microsoft.com/office/drawing/2014/main" id="{F4F581B4-6E45-C261-76A5-E09854487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2686" y="2516998"/>
              <a:ext cx="1325564" cy="132556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02CBAF-71EA-C909-B0F7-32FD1EED410D}"/>
              </a:ext>
            </a:extLst>
          </p:cNvPr>
          <p:cNvGrpSpPr/>
          <p:nvPr/>
        </p:nvGrpSpPr>
        <p:grpSpPr>
          <a:xfrm>
            <a:off x="4480010" y="2067996"/>
            <a:ext cx="7024131" cy="3984627"/>
            <a:chOff x="4480010" y="2067996"/>
            <a:chExt cx="7024131" cy="398462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2B1794-1A58-15D0-264E-E8DA7E973E37}"/>
                </a:ext>
              </a:extLst>
            </p:cNvPr>
            <p:cNvGrpSpPr/>
            <p:nvPr/>
          </p:nvGrpSpPr>
          <p:grpSpPr>
            <a:xfrm>
              <a:off x="4480010" y="2067996"/>
              <a:ext cx="7024131" cy="3984627"/>
              <a:chOff x="4948918" y="2067996"/>
              <a:chExt cx="6404881" cy="3984627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FA13505-5D4D-9890-52F2-84EB9A2A5516}"/>
                  </a:ext>
                </a:extLst>
              </p:cNvPr>
              <p:cNvSpPr/>
              <p:nvPr/>
            </p:nvSpPr>
            <p:spPr>
              <a:xfrm>
                <a:off x="4948918" y="2067996"/>
                <a:ext cx="6404881" cy="3984627"/>
              </a:xfrm>
              <a:prstGeom prst="roundRect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AE0A13-CF76-BCA8-782B-E6D394F2FF8F}"/>
                  </a:ext>
                </a:extLst>
              </p:cNvPr>
              <p:cNvSpPr txBox="1"/>
              <p:nvPr/>
            </p:nvSpPr>
            <p:spPr>
              <a:xfrm>
                <a:off x="6920347" y="3583255"/>
                <a:ext cx="38419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Transformer network draws global dependencies</a:t>
                </a:r>
              </a:p>
            </p:txBody>
          </p:sp>
        </p:grp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C66C3FD1-958C-3AB1-DC01-BFAD8A7DE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8050" y="3276299"/>
              <a:ext cx="1568020" cy="156802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E734A4-122D-D1FB-C5B5-8F820C8DD877}"/>
              </a:ext>
            </a:extLst>
          </p:cNvPr>
          <p:cNvSpPr txBox="1"/>
          <p:nvPr/>
        </p:nvSpPr>
        <p:spPr>
          <a:xfrm>
            <a:off x="7357289" y="61759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nton Light Caps" pitchFamily="2" charset="77"/>
              </a:rPr>
              <a:t>(CNA, 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96C66-8F9E-FF3C-6630-919F9F3F03BD}"/>
              </a:ext>
            </a:extLst>
          </p:cNvPr>
          <p:cNvSpPr txBox="1"/>
          <p:nvPr/>
        </p:nvSpPr>
        <p:spPr>
          <a:xfrm>
            <a:off x="7055760" y="617592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nton Light Caps" pitchFamily="2" charset="77"/>
              </a:rPr>
              <a:t>(Vaswani, 2017)</a:t>
            </a:r>
          </a:p>
        </p:txBody>
      </p:sp>
    </p:spTree>
    <p:extLst>
      <p:ext uri="{BB962C8B-B14F-4D97-AF65-F5344CB8AC3E}">
        <p14:creationId xmlns:p14="http://schemas.microsoft.com/office/powerpoint/2010/main" val="22924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Feasibility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B835DA-302D-134D-CDC4-C941728330C8}"/>
              </a:ext>
            </a:extLst>
          </p:cNvPr>
          <p:cNvGrpSpPr/>
          <p:nvPr/>
        </p:nvGrpSpPr>
        <p:grpSpPr>
          <a:xfrm>
            <a:off x="1058671" y="2485949"/>
            <a:ext cx="2638636" cy="2921884"/>
            <a:chOff x="8491660" y="2029131"/>
            <a:chExt cx="2638636" cy="2921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761B54-64BE-5590-EF49-7F130E9714D3}"/>
                </a:ext>
              </a:extLst>
            </p:cNvPr>
            <p:cNvSpPr txBox="1"/>
            <p:nvPr/>
          </p:nvSpPr>
          <p:spPr>
            <a:xfrm>
              <a:off x="8491660" y="4304684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Sensitivity  to minute Movements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F8F8E5-766E-214E-4B84-4435E30A1621}"/>
                </a:ext>
              </a:extLst>
            </p:cNvPr>
            <p:cNvSpPr/>
            <p:nvPr/>
          </p:nvSpPr>
          <p:spPr>
            <a:xfrm>
              <a:off x="8769540" y="2029131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6" descr="Icon&#10;&#10;Description automatically generated">
              <a:extLst>
                <a:ext uri="{FF2B5EF4-FFF2-40B4-BE49-F238E27FC236}">
                  <a16:creationId xmlns:a16="http://schemas.microsoft.com/office/drawing/2014/main" id="{025A456E-F1C2-7BE1-019B-516E18C6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2686" y="2516998"/>
              <a:ext cx="1325564" cy="132556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9D84B0-7CA0-15A1-EC8A-831E051E2519}"/>
              </a:ext>
            </a:extLst>
          </p:cNvPr>
          <p:cNvGrpSpPr/>
          <p:nvPr/>
        </p:nvGrpSpPr>
        <p:grpSpPr>
          <a:xfrm>
            <a:off x="4480010" y="2067996"/>
            <a:ext cx="7024131" cy="3984627"/>
            <a:chOff x="4480010" y="2067996"/>
            <a:chExt cx="7024131" cy="398462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C55BD8B-0D05-E1FF-1042-9ACB2D5FE92C}"/>
                </a:ext>
              </a:extLst>
            </p:cNvPr>
            <p:cNvGrpSpPr/>
            <p:nvPr/>
          </p:nvGrpSpPr>
          <p:grpSpPr>
            <a:xfrm>
              <a:off x="4480010" y="2067996"/>
              <a:ext cx="7024131" cy="3984627"/>
              <a:chOff x="4948918" y="2067996"/>
              <a:chExt cx="6404881" cy="3984627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4A9438-CFB3-9791-969E-1E14F46A39D5}"/>
                  </a:ext>
                </a:extLst>
              </p:cNvPr>
              <p:cNvSpPr/>
              <p:nvPr/>
            </p:nvSpPr>
            <p:spPr>
              <a:xfrm>
                <a:off x="4948918" y="2067996"/>
                <a:ext cx="6404881" cy="3984627"/>
              </a:xfrm>
              <a:prstGeom prst="roundRect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2DF3CF-23B2-D378-5341-BA534B9CF0F0}"/>
                  </a:ext>
                </a:extLst>
              </p:cNvPr>
              <p:cNvSpPr txBox="1"/>
              <p:nvPr/>
            </p:nvSpPr>
            <p:spPr>
              <a:xfrm>
                <a:off x="6920347" y="3583255"/>
                <a:ext cx="38419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F Pro Display Ultralight" pitchFamily="2" charset="0"/>
                    <a:ea typeface="SF Pro Display Ultralight" pitchFamily="2" charset="0"/>
                    <a:cs typeface="SF Pro Display Ultralight" pitchFamily="2" charset="0"/>
                  </a:rPr>
                  <a:t>Transformer network draws global dependencies</a:t>
                </a: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6DC582F-3CE9-2722-4B79-D92A8359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8050" y="3276299"/>
              <a:ext cx="1568020" cy="156802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8D03A6-09E3-5508-17A1-651E387FD55C}"/>
              </a:ext>
            </a:extLst>
          </p:cNvPr>
          <p:cNvSpPr txBox="1"/>
          <p:nvPr/>
        </p:nvSpPr>
        <p:spPr>
          <a:xfrm>
            <a:off x="7055760" y="617592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nton Light Caps" pitchFamily="2" charset="77"/>
              </a:rPr>
              <a:t>(Vaswani, 2017)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8EB94B-FF44-A5B7-9BF7-7872EACE2192}"/>
              </a:ext>
            </a:extLst>
          </p:cNvPr>
          <p:cNvGrpSpPr/>
          <p:nvPr/>
        </p:nvGrpSpPr>
        <p:grpSpPr>
          <a:xfrm>
            <a:off x="4103342" y="1858639"/>
            <a:ext cx="3985315" cy="3985315"/>
            <a:chOff x="4103342" y="1921564"/>
            <a:chExt cx="3985315" cy="3985315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B4A59C9-5FB6-DD2E-E882-E78CFDCD7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3342" y="1921564"/>
              <a:ext cx="3985315" cy="39853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88EE1C-3D55-9DF0-DFF7-A0521E6D07D4}"/>
                </a:ext>
              </a:extLst>
            </p:cNvPr>
            <p:cNvSpPr txBox="1"/>
            <p:nvPr/>
          </p:nvSpPr>
          <p:spPr>
            <a:xfrm>
              <a:off x="4421410" y="4214666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nton Light Caps" pitchFamily="2" charset="77"/>
                </a:rPr>
                <a:t>Cost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9AD1A9-0118-1E63-02F9-5A93BE48C893}"/>
                </a:ext>
              </a:extLst>
            </p:cNvPr>
            <p:cNvSpPr txBox="1"/>
            <p:nvPr/>
          </p:nvSpPr>
          <p:spPr>
            <a:xfrm>
              <a:off x="7002999" y="3358635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Panton Light Caps" pitchFamily="2" charset="77"/>
                </a:rPr>
                <a:t>Benefit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3BB7D31-B4FA-114C-08B7-D076C1EAFF36}"/>
              </a:ext>
            </a:extLst>
          </p:cNvPr>
          <p:cNvSpPr txBox="1">
            <a:spLocks/>
          </p:cNvSpPr>
          <p:nvPr/>
        </p:nvSpPr>
        <p:spPr>
          <a:xfrm>
            <a:off x="990600" y="3595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Quicksand" pitchFamily="2" charset="77"/>
              </a:rPr>
              <a:t>Cost Benefit Analysis</a:t>
            </a:r>
            <a:endParaRPr lang="en-US" b="1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411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AF96-D242-6B86-C9B8-29483F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Cost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118BFB6-CDAD-D495-84BC-00EE63C7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12" y="2261896"/>
            <a:ext cx="2889380" cy="2889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2026B-183D-7AA6-1BE0-2B95A3B7FBE4}"/>
              </a:ext>
            </a:extLst>
          </p:cNvPr>
          <p:cNvSpPr txBox="1"/>
          <p:nvPr/>
        </p:nvSpPr>
        <p:spPr>
          <a:xfrm>
            <a:off x="6096000" y="2737090"/>
            <a:ext cx="5072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nton Light Caps" pitchFamily="2" charset="77"/>
              </a:rPr>
              <a:t>Expensive to train and implement AI models</a:t>
            </a:r>
          </a:p>
        </p:txBody>
      </p:sp>
    </p:spTree>
    <p:extLst>
      <p:ext uri="{BB962C8B-B14F-4D97-AF65-F5344CB8AC3E}">
        <p14:creationId xmlns:p14="http://schemas.microsoft.com/office/powerpoint/2010/main" val="164929313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AF96-D242-6B86-C9B8-29483F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026B-183D-7AA6-1BE0-2B95A3B7FBE4}"/>
              </a:ext>
            </a:extLst>
          </p:cNvPr>
          <p:cNvSpPr txBox="1"/>
          <p:nvPr/>
        </p:nvSpPr>
        <p:spPr>
          <a:xfrm>
            <a:off x="6792685" y="3429000"/>
            <a:ext cx="5072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nton Light Caps" pitchFamily="2" charset="77"/>
              </a:rPr>
              <a:t>Invasion of Privacy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880CC83-B8F2-D33D-74A8-E8A21B0D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6" y="2073729"/>
            <a:ext cx="3646714" cy="3646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8BED3-50EF-BDEB-E403-A3B3A2D07199}"/>
              </a:ext>
            </a:extLst>
          </p:cNvPr>
          <p:cNvSpPr txBox="1"/>
          <p:nvPr/>
        </p:nvSpPr>
        <p:spPr>
          <a:xfrm rot="19304983">
            <a:off x="3050350" y="4374492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Panton Light Caps" pitchFamily="2" charset="77"/>
              </a:rPr>
              <a:t>Priv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04FC0-1F65-98E5-DFCE-3CC7F28EE624}"/>
              </a:ext>
            </a:extLst>
          </p:cNvPr>
          <p:cNvSpPr txBox="1"/>
          <p:nvPr/>
        </p:nvSpPr>
        <p:spPr>
          <a:xfrm rot="2987649">
            <a:off x="4571999" y="4377544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Panton Light Caps" pitchFamily="2" charset="77"/>
              </a:rPr>
              <a:t>acy</a:t>
            </a:r>
            <a:endParaRPr lang="en-US" sz="3200" dirty="0">
              <a:latin typeface="Panton Light Cap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735297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AF96-D242-6B86-C9B8-29483F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Benefit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026B-183D-7AA6-1BE0-2B95A3B7FBE4}"/>
              </a:ext>
            </a:extLst>
          </p:cNvPr>
          <p:cNvSpPr txBox="1"/>
          <p:nvPr/>
        </p:nvSpPr>
        <p:spPr>
          <a:xfrm>
            <a:off x="6605911" y="2362198"/>
            <a:ext cx="39188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nton Light Caps" pitchFamily="2" charset="77"/>
              </a:rPr>
              <a:t>24/7 COVERAGE LEADS TO </a:t>
            </a:r>
          </a:p>
          <a:p>
            <a:r>
              <a:rPr lang="en-US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icksand" pitchFamily="2" charset="77"/>
              </a:rPr>
              <a:t>LOW</a:t>
            </a:r>
            <a:r>
              <a:rPr lang="en-US" sz="7200" dirty="0">
                <a:latin typeface="Panton Light Caps" pitchFamily="2" charset="77"/>
              </a:rPr>
              <a:t> </a:t>
            </a:r>
          </a:p>
          <a:p>
            <a:r>
              <a:rPr lang="en-US" sz="4000" dirty="0">
                <a:latin typeface="Panton Light Caps" pitchFamily="2" charset="77"/>
              </a:rPr>
              <a:t>MISS RATE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9E68356-2618-EA9C-36BA-50072371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97" y="2465106"/>
            <a:ext cx="2841171" cy="28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0716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AF96-D242-6B86-C9B8-29483F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Benefit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026B-183D-7AA6-1BE0-2B95A3B7FBE4}"/>
              </a:ext>
            </a:extLst>
          </p:cNvPr>
          <p:cNvSpPr txBox="1"/>
          <p:nvPr/>
        </p:nvSpPr>
        <p:spPr>
          <a:xfrm>
            <a:off x="6853702" y="2683373"/>
            <a:ext cx="39188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nton Light Caps" pitchFamily="2" charset="77"/>
              </a:rPr>
              <a:t>Enhances Victim Support in Arrests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6748180-9962-93C4-77C6-94C28BD0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58" y="1690688"/>
            <a:ext cx="4539916" cy="45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8389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1ABBEE-8282-5719-3B15-C467540D51F1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08D8CB-3D3C-1301-DF09-A81C217D24AC}"/>
              </a:ext>
            </a:extLst>
          </p:cNvPr>
          <p:cNvGrpSpPr/>
          <p:nvPr/>
        </p:nvGrpSpPr>
        <p:grpSpPr>
          <a:xfrm>
            <a:off x="2833092" y="2781728"/>
            <a:ext cx="1607048" cy="2159201"/>
            <a:chOff x="2862639" y="2781728"/>
            <a:chExt cx="1607048" cy="2159201"/>
          </a:xfrm>
          <a:solidFill>
            <a:srgbClr val="E6E9E9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1967B9-BD9F-9A17-09C4-06445059FFE4}"/>
                </a:ext>
              </a:extLst>
            </p:cNvPr>
            <p:cNvGrpSpPr/>
            <p:nvPr/>
          </p:nvGrpSpPr>
          <p:grpSpPr>
            <a:xfrm>
              <a:off x="2862639" y="2781728"/>
              <a:ext cx="1607048" cy="2159201"/>
              <a:chOff x="788971" y="2781728"/>
              <a:chExt cx="1607048" cy="2159201"/>
            </a:xfrm>
            <a:grpFill/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983ACBF-1249-6C06-3820-0E8DDD8A40CA}"/>
                  </a:ext>
                </a:extLst>
              </p:cNvPr>
              <p:cNvSpPr/>
              <p:nvPr/>
            </p:nvSpPr>
            <p:spPr>
              <a:xfrm>
                <a:off x="945223" y="2781728"/>
                <a:ext cx="1294544" cy="12945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D067E-9B9F-EFB9-54C6-D7E4C5185CF2}"/>
                  </a:ext>
                </a:extLst>
              </p:cNvPr>
              <p:cNvSpPr txBox="1"/>
              <p:nvPr/>
            </p:nvSpPr>
            <p:spPr>
              <a:xfrm>
                <a:off x="788971" y="4294598"/>
                <a:ext cx="1607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Proposed Innovation</a:t>
                </a:r>
              </a:p>
            </p:txBody>
          </p:sp>
        </p:grpSp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9581093D-D26F-E1AE-C905-0A4E188EB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074" y="3062161"/>
              <a:ext cx="876178" cy="876178"/>
            </a:xfrm>
            <a:prstGeom prst="rect">
              <a:avLst/>
            </a:prstGeom>
            <a:grpFill/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D79620-697A-B76E-0049-A01EC9526892}"/>
              </a:ext>
            </a:extLst>
          </p:cNvPr>
          <p:cNvGrpSpPr/>
          <p:nvPr/>
        </p:nvGrpSpPr>
        <p:grpSpPr>
          <a:xfrm>
            <a:off x="5141358" y="2781728"/>
            <a:ext cx="1906710" cy="2159201"/>
            <a:chOff x="5141358" y="2781728"/>
            <a:chExt cx="1906710" cy="21592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7267D1-DC6C-4E97-0A5F-0F1DFCCD2241}"/>
                </a:ext>
              </a:extLst>
            </p:cNvPr>
            <p:cNvGrpSpPr/>
            <p:nvPr/>
          </p:nvGrpSpPr>
          <p:grpSpPr>
            <a:xfrm>
              <a:off x="5141358" y="2781728"/>
              <a:ext cx="1906710" cy="2159201"/>
              <a:chOff x="639140" y="2781728"/>
              <a:chExt cx="1906710" cy="2159201"/>
            </a:xfrm>
            <a:solidFill>
              <a:srgbClr val="E6E9E9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BD9C0B-1C44-AD6D-8BBD-7470FE57C9B3}"/>
                  </a:ext>
                </a:extLst>
              </p:cNvPr>
              <p:cNvSpPr/>
              <p:nvPr/>
            </p:nvSpPr>
            <p:spPr>
              <a:xfrm>
                <a:off x="945223" y="2781728"/>
                <a:ext cx="1294544" cy="12945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B8AE89-D28F-425D-61EE-C00CF27557C2}"/>
                  </a:ext>
                </a:extLst>
              </p:cNvPr>
              <p:cNvSpPr txBox="1"/>
              <p:nvPr/>
            </p:nvSpPr>
            <p:spPr>
              <a:xfrm>
                <a:off x="639140" y="4294598"/>
                <a:ext cx="19067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AI Architecture</a:t>
                </a:r>
              </a:p>
            </p:txBody>
          </p:sp>
        </p:grpSp>
        <p:pic>
          <p:nvPicPr>
            <p:cNvPr id="63" name="Picture 62" descr="A picture containing text, businesscard&#10;&#10;Description automatically generated">
              <a:extLst>
                <a:ext uri="{FF2B5EF4-FFF2-40B4-BE49-F238E27FC236}">
                  <a16:creationId xmlns:a16="http://schemas.microsoft.com/office/drawing/2014/main" id="{AF660CF9-1051-2349-6686-C7F7B76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0497" y="3062161"/>
              <a:ext cx="771006" cy="77100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180E40-326D-FF2D-C1DF-B642D3768B9F}"/>
              </a:ext>
            </a:extLst>
          </p:cNvPr>
          <p:cNvGrpSpPr/>
          <p:nvPr/>
        </p:nvGrpSpPr>
        <p:grpSpPr>
          <a:xfrm>
            <a:off x="606162" y="2659037"/>
            <a:ext cx="1710524" cy="2281892"/>
            <a:chOff x="606162" y="2659037"/>
            <a:chExt cx="1710524" cy="228189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24C014-56B9-59AE-7E5D-AFBBB31DE88A}"/>
                </a:ext>
              </a:extLst>
            </p:cNvPr>
            <p:cNvSpPr txBox="1"/>
            <p:nvPr/>
          </p:nvSpPr>
          <p:spPr>
            <a:xfrm>
              <a:off x="606162" y="4294598"/>
              <a:ext cx="1525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Problem Statement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C673E7-93F4-2841-A2EF-6280FD815F32}"/>
                </a:ext>
              </a:extLst>
            </p:cNvPr>
            <p:cNvSpPr/>
            <p:nvPr/>
          </p:nvSpPr>
          <p:spPr>
            <a:xfrm>
              <a:off x="721746" y="2781728"/>
              <a:ext cx="1294544" cy="1294544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4FF32F38-FF2F-5A75-7348-424AE5717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1" t="7995" r="18795" b="11451"/>
            <a:stretch/>
          </p:blipFill>
          <p:spPr>
            <a:xfrm>
              <a:off x="721746" y="2781728"/>
              <a:ext cx="1294544" cy="1294544"/>
            </a:xfrm>
            <a:custGeom>
              <a:avLst/>
              <a:gdLst>
                <a:gd name="connsiteX0" fmla="*/ 647272 w 1294544"/>
                <a:gd name="connsiteY0" fmla="*/ 0 h 1294544"/>
                <a:gd name="connsiteX1" fmla="*/ 1294544 w 1294544"/>
                <a:gd name="connsiteY1" fmla="*/ 647272 h 1294544"/>
                <a:gd name="connsiteX2" fmla="*/ 647272 w 1294544"/>
                <a:gd name="connsiteY2" fmla="*/ 1294544 h 1294544"/>
                <a:gd name="connsiteX3" fmla="*/ 0 w 1294544"/>
                <a:gd name="connsiteY3" fmla="*/ 647272 h 1294544"/>
                <a:gd name="connsiteX4" fmla="*/ 647272 w 1294544"/>
                <a:gd name="connsiteY4" fmla="*/ 0 h 129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544" h="1294544">
                  <a:moveTo>
                    <a:pt x="647272" y="0"/>
                  </a:moveTo>
                  <a:cubicBezTo>
                    <a:pt x="1004750" y="0"/>
                    <a:pt x="1294544" y="289794"/>
                    <a:pt x="1294544" y="647272"/>
                  </a:cubicBezTo>
                  <a:cubicBezTo>
                    <a:pt x="1294544" y="1004750"/>
                    <a:pt x="1004750" y="1294544"/>
                    <a:pt x="647272" y="1294544"/>
                  </a:cubicBezTo>
                  <a:cubicBezTo>
                    <a:pt x="289794" y="1294544"/>
                    <a:pt x="0" y="1004750"/>
                    <a:pt x="0" y="647272"/>
                  </a:cubicBezTo>
                  <a:cubicBezTo>
                    <a:pt x="0" y="289794"/>
                    <a:pt x="289794" y="0"/>
                    <a:pt x="647272" y="0"/>
                  </a:cubicBezTo>
                  <a:close/>
                </a:path>
              </a:pathLst>
            </a:custGeom>
          </p:spPr>
        </p:pic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A6F3EFE1-3294-EAE5-17E0-D7670574C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6229"/>
            <a:stretch/>
          </p:blipFill>
          <p:spPr>
            <a:xfrm>
              <a:off x="709637" y="2659037"/>
              <a:ext cx="1607049" cy="1024839"/>
            </a:xfrm>
            <a:prstGeom prst="roundRect">
              <a:avLst>
                <a:gd name="adj" fmla="val 0"/>
              </a:avLst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794718-B999-E4DD-2944-17857715C8D4}"/>
              </a:ext>
            </a:extLst>
          </p:cNvPr>
          <p:cNvGrpSpPr/>
          <p:nvPr/>
        </p:nvGrpSpPr>
        <p:grpSpPr>
          <a:xfrm>
            <a:off x="7749286" y="2781728"/>
            <a:ext cx="1525712" cy="2436200"/>
            <a:chOff x="7749286" y="2781728"/>
            <a:chExt cx="1525712" cy="24362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CAB89BF-FFC6-D835-91D7-C1D854DD36CD}"/>
                </a:ext>
              </a:extLst>
            </p:cNvPr>
            <p:cNvGrpSpPr/>
            <p:nvPr/>
          </p:nvGrpSpPr>
          <p:grpSpPr>
            <a:xfrm>
              <a:off x="7749286" y="2781728"/>
              <a:ext cx="1525712" cy="2436200"/>
              <a:chOff x="829639" y="2781728"/>
              <a:chExt cx="1525712" cy="24362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1BE26A-C19B-A8EB-FDB3-635400C91412}"/>
                  </a:ext>
                </a:extLst>
              </p:cNvPr>
              <p:cNvSpPr/>
              <p:nvPr/>
            </p:nvSpPr>
            <p:spPr>
              <a:xfrm>
                <a:off x="945223" y="2781728"/>
                <a:ext cx="1294544" cy="1294544"/>
              </a:xfrm>
              <a:prstGeom prst="ellipse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660978-F2C3-5B8A-4B9D-EBFC22F4E3AD}"/>
                  </a:ext>
                </a:extLst>
              </p:cNvPr>
              <p:cNvSpPr txBox="1"/>
              <p:nvPr/>
            </p:nvSpPr>
            <p:spPr>
              <a:xfrm>
                <a:off x="829639" y="4294598"/>
                <a:ext cx="15257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COST-Benefit Analysis</a:t>
                </a:r>
              </a:p>
            </p:txBody>
          </p:sp>
        </p:grpSp>
        <p:pic>
          <p:nvPicPr>
            <p:cNvPr id="68" name="Picture 67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1F3AACD-B684-52F7-A59B-3D0B3CAF1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1099" y="3002910"/>
              <a:ext cx="852180" cy="85218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C9FD767-9A8C-43E3-F58F-2D2669F40FF6}"/>
              </a:ext>
            </a:extLst>
          </p:cNvPr>
          <p:cNvGrpSpPr/>
          <p:nvPr/>
        </p:nvGrpSpPr>
        <p:grpSpPr>
          <a:xfrm>
            <a:off x="9976216" y="2652228"/>
            <a:ext cx="1837570" cy="2288701"/>
            <a:chOff x="9976216" y="2652228"/>
            <a:chExt cx="1837570" cy="22887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B33197-B647-A036-43FB-9691B6114DF6}"/>
                </a:ext>
              </a:extLst>
            </p:cNvPr>
            <p:cNvSpPr/>
            <p:nvPr/>
          </p:nvSpPr>
          <p:spPr>
            <a:xfrm>
              <a:off x="10165859" y="2781728"/>
              <a:ext cx="1294544" cy="1294544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7C4EA9-0EBA-5241-4C13-B05F8863DEB1}"/>
                </a:ext>
              </a:extLst>
            </p:cNvPr>
            <p:cNvSpPr txBox="1"/>
            <p:nvPr/>
          </p:nvSpPr>
          <p:spPr>
            <a:xfrm>
              <a:off x="9976216" y="4294598"/>
              <a:ext cx="1673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Concluding Thoughts</a:t>
              </a:r>
            </a:p>
          </p:txBody>
        </p:sp>
        <p:pic>
          <p:nvPicPr>
            <p:cNvPr id="73" name="Picture 72" descr="Bubble chart&#10;&#10;Description automatically generated">
              <a:extLst>
                <a:ext uri="{FF2B5EF4-FFF2-40B4-BE49-F238E27FC236}">
                  <a16:creationId xmlns:a16="http://schemas.microsoft.com/office/drawing/2014/main" id="{0D7F5C0E-787A-282C-6C5F-8AA85020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2137" y="2652228"/>
              <a:ext cx="1271649" cy="1271649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193D234-776D-F86E-3E18-BC110293EDC8}"/>
              </a:ext>
            </a:extLst>
          </p:cNvPr>
          <p:cNvSpPr txBox="1"/>
          <p:nvPr/>
        </p:nvSpPr>
        <p:spPr>
          <a:xfrm>
            <a:off x="4800620" y="929639"/>
            <a:ext cx="258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Quicksand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424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AF96-D242-6B86-C9B8-29483F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Benefit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026B-183D-7AA6-1BE0-2B95A3B7FBE4}"/>
              </a:ext>
            </a:extLst>
          </p:cNvPr>
          <p:cNvSpPr txBox="1"/>
          <p:nvPr/>
        </p:nvSpPr>
        <p:spPr>
          <a:xfrm>
            <a:off x="6605911" y="3782943"/>
            <a:ext cx="391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anton Light Caps" pitchFamily="2" charset="77"/>
              </a:rPr>
              <a:t>Safer Society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B58FFD5-3249-6A82-D1E5-80674304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31" y="1792225"/>
            <a:ext cx="3981436" cy="39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5644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Concluding Thoughts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B963E2-9EB7-9A5D-357A-DB0156075316}"/>
              </a:ext>
            </a:extLst>
          </p:cNvPr>
          <p:cNvGrpSpPr/>
          <p:nvPr/>
        </p:nvGrpSpPr>
        <p:grpSpPr>
          <a:xfrm>
            <a:off x="2541028" y="2211433"/>
            <a:ext cx="2638636" cy="3196400"/>
            <a:chOff x="1874216" y="2211433"/>
            <a:chExt cx="2638636" cy="3196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642D97-9DEE-C1E8-0263-85FBAF1F0FAB}"/>
                </a:ext>
              </a:extLst>
            </p:cNvPr>
            <p:cNvGrpSpPr/>
            <p:nvPr/>
          </p:nvGrpSpPr>
          <p:grpSpPr>
            <a:xfrm>
              <a:off x="1874216" y="2485949"/>
              <a:ext cx="2638636" cy="2921884"/>
              <a:chOff x="8491660" y="2029131"/>
              <a:chExt cx="2638636" cy="292188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22996C-636B-F44D-9E94-ADDCA7C504EA}"/>
                  </a:ext>
                </a:extLst>
              </p:cNvPr>
              <p:cNvSpPr txBox="1"/>
              <p:nvPr/>
            </p:nvSpPr>
            <p:spPr>
              <a:xfrm>
                <a:off x="8491660" y="4304684"/>
                <a:ext cx="263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Governmental Support Needed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0A4A40B-BDD5-083F-33F9-B6E1496A4077}"/>
                  </a:ext>
                </a:extLst>
              </p:cNvPr>
              <p:cNvSpPr/>
              <p:nvPr/>
            </p:nvSpPr>
            <p:spPr>
              <a:xfrm>
                <a:off x="8769540" y="2029131"/>
                <a:ext cx="2082876" cy="2082876"/>
              </a:xfrm>
              <a:prstGeom prst="ellipse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BA8BE770-45B4-C0CF-E708-A443CCBE7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822" t="11645" r="5822"/>
            <a:stretch>
              <a:fillRect/>
            </a:stretch>
          </p:blipFill>
          <p:spPr>
            <a:xfrm>
              <a:off x="2152095" y="2485949"/>
              <a:ext cx="2082876" cy="2082876"/>
            </a:xfrm>
            <a:custGeom>
              <a:avLst/>
              <a:gdLst>
                <a:gd name="connsiteX0" fmla="*/ 1041438 w 2082876"/>
                <a:gd name="connsiteY0" fmla="*/ 0 h 2082876"/>
                <a:gd name="connsiteX1" fmla="*/ 2082876 w 2082876"/>
                <a:gd name="connsiteY1" fmla="*/ 1041438 h 2082876"/>
                <a:gd name="connsiteX2" fmla="*/ 1041438 w 2082876"/>
                <a:gd name="connsiteY2" fmla="*/ 2082876 h 2082876"/>
                <a:gd name="connsiteX3" fmla="*/ 0 w 2082876"/>
                <a:gd name="connsiteY3" fmla="*/ 1041438 h 2082876"/>
                <a:gd name="connsiteX4" fmla="*/ 1041438 w 2082876"/>
                <a:gd name="connsiteY4" fmla="*/ 0 h 20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876" h="2082876">
                  <a:moveTo>
                    <a:pt x="1041438" y="0"/>
                  </a:moveTo>
                  <a:cubicBezTo>
                    <a:pt x="1616608" y="0"/>
                    <a:pt x="2082876" y="466268"/>
                    <a:pt x="2082876" y="1041438"/>
                  </a:cubicBezTo>
                  <a:cubicBezTo>
                    <a:pt x="2082876" y="1616608"/>
                    <a:pt x="1616608" y="2082876"/>
                    <a:pt x="1041438" y="2082876"/>
                  </a:cubicBezTo>
                  <a:cubicBezTo>
                    <a:pt x="466268" y="2082876"/>
                    <a:pt x="0" y="1616608"/>
                    <a:pt x="0" y="1041438"/>
                  </a:cubicBezTo>
                  <a:cubicBezTo>
                    <a:pt x="0" y="466268"/>
                    <a:pt x="466268" y="0"/>
                    <a:pt x="1041438" y="0"/>
                  </a:cubicBezTo>
                  <a:close/>
                </a:path>
              </a:pathLst>
            </a:cu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64DC23B5-1F54-A784-50F6-67B62B9F4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3770"/>
            <a:stretch/>
          </p:blipFill>
          <p:spPr>
            <a:xfrm>
              <a:off x="2014837" y="2211433"/>
              <a:ext cx="2357393" cy="132556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731F21-1F9A-0D7C-3C0C-95CF3563C32C}"/>
              </a:ext>
            </a:extLst>
          </p:cNvPr>
          <p:cNvGrpSpPr/>
          <p:nvPr/>
        </p:nvGrpSpPr>
        <p:grpSpPr>
          <a:xfrm>
            <a:off x="7012338" y="2485949"/>
            <a:ext cx="2638636" cy="2921884"/>
            <a:chOff x="7679148" y="2485949"/>
            <a:chExt cx="2638636" cy="29218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EEE4AA-FFCF-B014-12C4-E1CBD32C8301}"/>
                </a:ext>
              </a:extLst>
            </p:cNvPr>
            <p:cNvGrpSpPr/>
            <p:nvPr/>
          </p:nvGrpSpPr>
          <p:grpSpPr>
            <a:xfrm>
              <a:off x="7679148" y="2485949"/>
              <a:ext cx="2638636" cy="2921884"/>
              <a:chOff x="8491660" y="2029131"/>
              <a:chExt cx="2638636" cy="292188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253F22-995B-E123-D13F-D7AEBB2272B2}"/>
                  </a:ext>
                </a:extLst>
              </p:cNvPr>
              <p:cNvSpPr txBox="1"/>
              <p:nvPr/>
            </p:nvSpPr>
            <p:spPr>
              <a:xfrm>
                <a:off x="8491660" y="4304684"/>
                <a:ext cx="263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Strengthened Sense of Security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B9CFB9-EB08-8380-0D20-3D3F0290A29C}"/>
                  </a:ext>
                </a:extLst>
              </p:cNvPr>
              <p:cNvSpPr/>
              <p:nvPr/>
            </p:nvSpPr>
            <p:spPr>
              <a:xfrm>
                <a:off x="8769540" y="2029131"/>
                <a:ext cx="2082876" cy="2082876"/>
              </a:xfrm>
              <a:prstGeom prst="ellipse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30" descr="Logo&#10;&#10;Description automatically generated">
              <a:extLst>
                <a:ext uri="{FF2B5EF4-FFF2-40B4-BE49-F238E27FC236}">
                  <a16:creationId xmlns:a16="http://schemas.microsoft.com/office/drawing/2014/main" id="{C2B431C0-75D9-618E-25EF-371493F5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5960" y="2905107"/>
              <a:ext cx="1305012" cy="1305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n on Thank you ✡⛬⚴">
            <a:extLst>
              <a:ext uri="{FF2B5EF4-FFF2-40B4-BE49-F238E27FC236}">
                <a16:creationId xmlns:a16="http://schemas.microsoft.com/office/drawing/2014/main" id="{BCB3DD24-C5B2-D9AF-AB92-4FBB6B78B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524000"/>
            <a:ext cx="469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B3F2-AA6E-16EF-2602-4BCB4AE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EC45-B2DC-806A-3C45-1328F2E8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Chua, K. H. (n.d.). Tech in Asia - connecting Asia's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startup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 ecosystem. Retrieved November 8,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2"/>
              </a:rPr>
              <a:t>https://www.techinasia.com/ai-facial-recognition-revolutionizing-physical-security-asia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CNA. (2021, October 10). Caught on camera: How 90,000 police cameras across Singapore help solve crimes. Retrieved November 6,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3"/>
              </a:rPr>
              <a:t>https://www.channelnewsasia.com/singapore/90000-police-cameras-surveillance-crimes-2230176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Ganapathy, A. (2020, December 1). The Crime of Voyeurism. IRB Law LLP. Retrieved November 5, 2022, from 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4"/>
              </a:rPr>
              <a:t>https://irblaw.com.sg/learning-centre/voyeurism/</a:t>
            </a:r>
            <a:endParaRPr lang="en-SG" dirty="0"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James, G. (n.d.). Voyeurism in Singapore: Perspectives of a criminal defence lawyer. International Bar Association.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5"/>
              </a:rPr>
              <a:t>https://www.ibanet.org/article/C2618FBC-D2BF-4E92-AF3C-71304062813D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MalayMail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. (2022, October 20). In Singapore, serial voyeur jailed again for taking upskirt photos and videos of women riding escalators.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6"/>
              </a:rPr>
              <a:t>https://www.malaymail.com/news/singapore/2022/10/20/in-singapore-serial-voyeur-jailed-again-for-taking-upskirt-photos-and-videos-of-women-riding-escalators/34643</a:t>
            </a:r>
            <a:endParaRPr lang="en-SG" dirty="0">
              <a:effectLst/>
              <a:latin typeface="Quicksand Light" pitchFamily="2" charset="77"/>
            </a:endParaRPr>
          </a:p>
          <a:p>
            <a:pPr marL="0" indent="0">
              <a:buNone/>
            </a:pPr>
            <a:endParaRPr lang="en-US" dirty="0">
              <a:latin typeface="Quicksand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909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B3F2-AA6E-16EF-2602-4BCB4AE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EC45-B2DC-806A-3C45-1328F2E8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Singapore Legal Advice. (2022, March 1). Crime of Voyeurism in Singapore.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2"/>
              </a:rPr>
              <a:t>https://singaporelegaladvice.com/law-articles/crime-voyeurism-singapore-penalties-defences/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SPF. (2022). Police News Release - Mid-Year Crime Statistics 2022. Retrieved November 6,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3"/>
              </a:rPr>
              <a:t>https://www.police.gov.sg/-/media/90E8A6D32BBE4E838025817C160E40CA.ashx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Sun, D. (2022, February 28). Sex offenders to be dealt with more severely from March 1 under amended laws. The Straits Times. Retrieved November 5, 2022,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from</a:t>
            </a:r>
            <a:r>
              <a:rPr lang="en-SG" sz="1800" u="sng" strike="noStrike" dirty="0" err="1">
                <a:solidFill>
                  <a:srgbClr val="1155CC"/>
                </a:solidFill>
                <a:effectLst/>
                <a:latin typeface="Quicksand Light" pitchFamily="2" charset="77"/>
                <a:hlinkClick r:id="rId4"/>
              </a:rPr>
              <a:t>https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4"/>
              </a:rPr>
              <a:t>://www.straitstimes.com/singapore/sex-offenders-to-be-dealt-with-more-severely-from-march-1-under-amended-laws</a:t>
            </a:r>
            <a:endParaRPr lang="en-US" sz="1800" u="sng" strike="noStrike" dirty="0">
              <a:solidFill>
                <a:srgbClr val="1155CC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u="sng" dirty="0">
              <a:solidFill>
                <a:srgbClr val="1155CC"/>
              </a:solidFill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Baheti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, P. (2022, October 21). A Newbie-Friendly Guide to Transfer Learning. V7.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5"/>
              </a:rPr>
              <a:t>https://www.v7labs.com/blog/transfer-learning-guide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>
              <a:buNone/>
            </a:pP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Boesch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, G. (2022, September 21). YOLOv7: The Most Powerful Object Detection Algorithm (2022 Guide).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viso.ai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6"/>
              </a:rPr>
              <a:t>https://viso.ai/deep-learning/yolov7-guide/</a:t>
            </a:r>
            <a:endParaRPr lang="en-SG" dirty="0">
              <a:effectLst/>
              <a:latin typeface="Quicksand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3275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B3F2-AA6E-16EF-2602-4BCB4AE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EC45-B2DC-806A-3C45-1328F2E8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Cao, Z., Hidalgo, G., Simon, T., Wei, S.E., Sheikh Y. (2019, May 30).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OpenPose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: Realtime Multi-Person 2D Pose Estimation using Part Affinity Fields. Retrieved November 5, 2022, from 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2"/>
              </a:rPr>
              <a:t>https://arxiv.org/pdf/1812.08008.pdf</a:t>
            </a:r>
            <a:endParaRPr lang="en-SG" sz="1200" dirty="0"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Liu, X. (2021). A Spam Transformer Model for SMS Spam Detection.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3"/>
              </a:rPr>
              <a:t>https://ruor.uottawa.ca/bitstream/10393/42057/3/Liu_Xiaoxu_2021_thesis.pdf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 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Nguyen, X.-B., Bui, D. T., Duong, C. N., Bui, T. D., &amp;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Luu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, K. (2021).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Clusformer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: A transformer based clustering approach to unsupervised large-scale face and visual landmark recognition. 2021 IEEE/CVF Conference on Computer Vision and Pattern Recognition (CVPR).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4"/>
              </a:rPr>
              <a:t>https://doi.org/10.1109/cvpr46437.2021.01070</a:t>
            </a:r>
            <a:endParaRPr lang="en-SG" sz="1200" dirty="0"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Pereira, R., Carvalho, G.,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Garrote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, L., Nunes, U.J. (2022, January 22). Sort and Deep-SORT Based Multi-Object Tracking for Mobile Robotics: Evaluation with New Data Association Metrics. MDPI. Retrieved November 8,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5"/>
              </a:rPr>
              <a:t>https://www.mdpi.com/2076-3417/12/3/1319/htm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Tewari, A. (2022, February 11).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OpenPose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 Systems.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OpenGenus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 IQ: Computing Expertise &amp; Legacy.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6"/>
              </a:rPr>
              <a:t>https://iq.opengenus.org/openpose-systems/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7258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B3F2-AA6E-16EF-2602-4BCB4AE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EC45-B2DC-806A-3C45-1328F2E8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Tewari, A. (2022, February 11).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OpenPose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 Systems.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OpenGenus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 IQ: Computing Expertise &amp; Legacy. Retrieved November 5, 2022, from </a:t>
            </a:r>
            <a:r>
              <a:rPr lang="en-SG" sz="1800" u="sng" strike="noStrike" dirty="0">
                <a:solidFill>
                  <a:srgbClr val="1155CC"/>
                </a:solidFill>
                <a:effectLst/>
                <a:latin typeface="Quicksand Light" pitchFamily="2" charset="77"/>
                <a:hlinkClick r:id="rId2"/>
              </a:rPr>
              <a:t>https://iq.opengenus.org/openpose-systems/</a:t>
            </a:r>
            <a:endParaRPr lang="en-SG" sz="1800" u="sng" strike="noStrike" dirty="0">
              <a:solidFill>
                <a:srgbClr val="1155CC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sng" dirty="0">
              <a:solidFill>
                <a:srgbClr val="1155CC"/>
              </a:solidFill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Caught on camera: How 90,000 police cameras across Singapore Help Solve Crimes. CNA. (2021, October 10). Retrieved November 19, 2022, from 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  <a:hlinkClick r:id="rId3"/>
              </a:rPr>
              <a:t>https://www.channelnewsasia.com/singapore/90000-police-cameras-surveillance-crimes-2230176</a:t>
            </a:r>
            <a:endParaRPr lang="en-SG" sz="1800" dirty="0">
              <a:solidFill>
                <a:srgbClr val="000000"/>
              </a:solidFill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Wakefield, J. (2021, May 25). AI emotion-detection software tested on Uyghurs. BBC News. Retrieved November 19, 2022, from 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  <a:hlinkClick r:id="rId4"/>
              </a:rPr>
              <a:t>https://www.bbc.com/news/technology-57101248</a:t>
            </a:r>
            <a:endParaRPr lang="en-SG" sz="1800" dirty="0">
              <a:solidFill>
                <a:srgbClr val="000000"/>
              </a:solidFill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Klubnikin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, A. (2022, August 29). How much does artificial intelligence cost in 2022?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ITRex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. Retrieved November 19, 2022, from 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  <a:hlinkClick r:id="rId5"/>
              </a:rPr>
              <a:t>https://itrexgroup.com/blog/how-much-does-artificial-intelligence-cost/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rgbClr val="000000"/>
              </a:solidFill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Radha B. (2016, January 19). Sexual crimes remain under radar in </a:t>
            </a:r>
            <a:r>
              <a:rPr lang="en-SG" sz="1800" u="none" strike="noStrike" dirty="0" err="1">
                <a:solidFill>
                  <a:srgbClr val="000000"/>
                </a:solidFill>
                <a:effectLst/>
                <a:latin typeface="Quicksand Light" pitchFamily="2" charset="77"/>
              </a:rPr>
              <a:t>s'pore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. The Straits Times. Retrieved November 19, 2022, from 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  <a:hlinkClick r:id="rId6"/>
              </a:rPr>
              <a:t>https://www.straitstimes.com/singapore/sexual-crimes-remain-under-radar-in-spore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rgbClr val="000000"/>
              </a:solidFill>
              <a:latin typeface="Quicksand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26890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B3F2-AA6E-16EF-2602-4BCB4AE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EC45-B2DC-806A-3C45-1328F2E8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</a:rPr>
              <a:t>International Bar Association. (n.d.). Voyeurism in Singapore: perspectives of a criminal defence lawyer. </a:t>
            </a:r>
            <a:r>
              <a:rPr lang="en-SG" sz="1800" u="none" strike="noStrike" dirty="0">
                <a:solidFill>
                  <a:srgbClr val="000000"/>
                </a:solidFill>
                <a:effectLst/>
                <a:latin typeface="Quicksand Light" pitchFamily="2" charset="77"/>
                <a:hlinkClick r:id="rId2"/>
              </a:rPr>
              <a:t>https://www.ibanet.org/article/C2618FBC-D2BF-4E92-AF3C-71304062813D</a:t>
            </a:r>
            <a:endParaRPr lang="en-SG" sz="1800" u="none" strike="noStrike" dirty="0">
              <a:solidFill>
                <a:srgbClr val="000000"/>
              </a:solidFill>
              <a:effectLst/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rgbClr val="000000"/>
              </a:solidFill>
              <a:latin typeface="Quicksand Light" pitchFamily="2" charset="77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rgbClr val="000000"/>
                </a:solidFill>
                <a:latin typeface="Quicksand Light" pitchFamily="2" charset="77"/>
              </a:rPr>
              <a:t>Deterrence source: CPNI (n.d.). Behavioural detection: Best practice, guidance, and advice. Retrieved November 19, 2022, from https://</a:t>
            </a:r>
            <a:r>
              <a:rPr lang="en-SG" sz="1800" dirty="0" err="1">
                <a:solidFill>
                  <a:srgbClr val="000000"/>
                </a:solidFill>
                <a:latin typeface="Quicksand Light" pitchFamily="2" charset="77"/>
              </a:rPr>
              <a:t>www.icao.int</a:t>
            </a:r>
            <a:r>
              <a:rPr lang="en-SG" sz="1800" dirty="0">
                <a:solidFill>
                  <a:srgbClr val="000000"/>
                </a:solidFill>
                <a:latin typeface="Quicksand Light" pitchFamily="2" charset="77"/>
              </a:rPr>
              <a:t>/Security/Security-Culture/Documents/UK%20-%20CPNI%20-%20Behavioural%20Detection%20Best%20Practice,%20Guidance%20and%20Advice%20Brochure.pdf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rgbClr val="000000"/>
              </a:solidFill>
              <a:latin typeface="Quicksand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36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3A49-76B3-2D7E-82DB-F53BB4B1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247" y="3114591"/>
            <a:ext cx="6669505" cy="10779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F Pro Display Ultralight" pitchFamily="2" charset="0"/>
                <a:ea typeface="SF Pro Display Ultralight" pitchFamily="2" charset="0"/>
                <a:cs typeface="SF Pro Display Ultralight" pitchFamily="2" charset="0"/>
              </a:rPr>
              <a:t>The increase in voyeurism cases has yet to be stymied by effective control measures.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3B913-1B56-8B63-BCF6-CF02A94E467E}"/>
              </a:ext>
            </a:extLst>
          </p:cNvPr>
          <p:cNvGrpSpPr/>
          <p:nvPr/>
        </p:nvGrpSpPr>
        <p:grpSpPr>
          <a:xfrm>
            <a:off x="2387408" y="2669867"/>
            <a:ext cx="896968" cy="895738"/>
            <a:chOff x="2387408" y="2669867"/>
            <a:chExt cx="896968" cy="89573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4D326-DF6D-B44D-1FEC-5DDE10B575B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08" y="2698589"/>
              <a:ext cx="89696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8DAF0C-9601-20F8-5387-9343B5D7F3F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08" y="2669867"/>
              <a:ext cx="0" cy="89573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9A7AC1-0A8B-BD23-13A0-E7CB4B36C765}"/>
              </a:ext>
            </a:extLst>
          </p:cNvPr>
          <p:cNvGrpSpPr/>
          <p:nvPr/>
        </p:nvGrpSpPr>
        <p:grpSpPr>
          <a:xfrm>
            <a:off x="8559279" y="3429000"/>
            <a:ext cx="896968" cy="895738"/>
            <a:chOff x="8559279" y="3429000"/>
            <a:chExt cx="896968" cy="8957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2DA4F4-B394-6A5E-06F3-22DFB3A244AF}"/>
                </a:ext>
              </a:extLst>
            </p:cNvPr>
            <p:cNvCxnSpPr>
              <a:cxnSpLocks/>
            </p:cNvCxnSpPr>
            <p:nvPr/>
          </p:nvCxnSpPr>
          <p:spPr>
            <a:xfrm>
              <a:off x="8559279" y="4298361"/>
              <a:ext cx="89696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6833E8-F746-ACAB-735E-5B32201E3416}"/>
                </a:ext>
              </a:extLst>
            </p:cNvPr>
            <p:cNvCxnSpPr>
              <a:cxnSpLocks/>
            </p:cNvCxnSpPr>
            <p:nvPr/>
          </p:nvCxnSpPr>
          <p:spPr>
            <a:xfrm>
              <a:off x="9429870" y="3429000"/>
              <a:ext cx="0" cy="89573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AB385A-2D02-85CD-957B-AD1274F09EF2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657F64-6B40-A51A-3733-B0108AA88A83}"/>
              </a:ext>
            </a:extLst>
          </p:cNvPr>
          <p:cNvGrpSpPr/>
          <p:nvPr/>
        </p:nvGrpSpPr>
        <p:grpSpPr>
          <a:xfrm>
            <a:off x="2833092" y="2781728"/>
            <a:ext cx="1607048" cy="2159201"/>
            <a:chOff x="2862639" y="2781728"/>
            <a:chExt cx="1607048" cy="2159201"/>
          </a:xfrm>
          <a:solidFill>
            <a:srgbClr val="E6E9E9"/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452CD0C-925D-432D-9EE4-0CC7C46CE002}"/>
                </a:ext>
              </a:extLst>
            </p:cNvPr>
            <p:cNvGrpSpPr/>
            <p:nvPr/>
          </p:nvGrpSpPr>
          <p:grpSpPr>
            <a:xfrm>
              <a:off x="2862639" y="2781728"/>
              <a:ext cx="1607048" cy="2159201"/>
              <a:chOff x="788971" y="2781728"/>
              <a:chExt cx="1607048" cy="2159201"/>
            </a:xfrm>
            <a:grpFill/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603794B-4D48-0E19-9598-CE3CFFA4B3FD}"/>
                  </a:ext>
                </a:extLst>
              </p:cNvPr>
              <p:cNvSpPr/>
              <p:nvPr/>
            </p:nvSpPr>
            <p:spPr>
              <a:xfrm>
                <a:off x="945223" y="2781728"/>
                <a:ext cx="1294544" cy="12945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BECF14-10F4-1073-E629-1457178D8FC8}"/>
                  </a:ext>
                </a:extLst>
              </p:cNvPr>
              <p:cNvSpPr txBox="1"/>
              <p:nvPr/>
            </p:nvSpPr>
            <p:spPr>
              <a:xfrm>
                <a:off x="788971" y="4294598"/>
                <a:ext cx="1607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Proposed Innovation</a:t>
                </a:r>
              </a:p>
            </p:txBody>
          </p:sp>
        </p:grpSp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833CFE7F-AAFC-580F-E0DB-8CF394E93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074" y="3062161"/>
              <a:ext cx="876178" cy="876178"/>
            </a:xfrm>
            <a:prstGeom prst="rect">
              <a:avLst/>
            </a:prstGeom>
            <a:grp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3CA5AAE-5DC4-BB09-B975-0DEF8947912E}"/>
              </a:ext>
            </a:extLst>
          </p:cNvPr>
          <p:cNvGrpSpPr/>
          <p:nvPr/>
        </p:nvGrpSpPr>
        <p:grpSpPr>
          <a:xfrm>
            <a:off x="5141358" y="2781728"/>
            <a:ext cx="1906710" cy="2159201"/>
            <a:chOff x="5141358" y="2781728"/>
            <a:chExt cx="1906710" cy="21592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0E2587-C4F8-D6D4-5ADC-FC85416F6778}"/>
                </a:ext>
              </a:extLst>
            </p:cNvPr>
            <p:cNvGrpSpPr/>
            <p:nvPr/>
          </p:nvGrpSpPr>
          <p:grpSpPr>
            <a:xfrm>
              <a:off x="5141358" y="2781728"/>
              <a:ext cx="1906710" cy="2159201"/>
              <a:chOff x="639140" y="2781728"/>
              <a:chExt cx="1906710" cy="2159201"/>
            </a:xfrm>
            <a:solidFill>
              <a:srgbClr val="E6E9E9"/>
            </a:soli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A60C5A-23C5-A93E-76FA-51F479E5CC08}"/>
                  </a:ext>
                </a:extLst>
              </p:cNvPr>
              <p:cNvSpPr/>
              <p:nvPr/>
            </p:nvSpPr>
            <p:spPr>
              <a:xfrm>
                <a:off x="945223" y="2781728"/>
                <a:ext cx="1294544" cy="12945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2D7848C-BC58-B823-A3E8-97D30A78590B}"/>
                  </a:ext>
                </a:extLst>
              </p:cNvPr>
              <p:cNvSpPr txBox="1"/>
              <p:nvPr/>
            </p:nvSpPr>
            <p:spPr>
              <a:xfrm>
                <a:off x="639140" y="4294598"/>
                <a:ext cx="19067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AI Architecture</a:t>
                </a:r>
              </a:p>
            </p:txBody>
          </p:sp>
        </p:grpSp>
        <p:pic>
          <p:nvPicPr>
            <p:cNvPr id="61" name="Picture 60" descr="A picture containing text, businesscard&#10;&#10;Description automatically generated">
              <a:extLst>
                <a:ext uri="{FF2B5EF4-FFF2-40B4-BE49-F238E27FC236}">
                  <a16:creationId xmlns:a16="http://schemas.microsoft.com/office/drawing/2014/main" id="{9D80A334-BC78-C3E0-4619-692A52EED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0497" y="3062161"/>
              <a:ext cx="771006" cy="77100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258129-D9BF-D599-B882-AF3F17F5C1E4}"/>
              </a:ext>
            </a:extLst>
          </p:cNvPr>
          <p:cNvGrpSpPr/>
          <p:nvPr/>
        </p:nvGrpSpPr>
        <p:grpSpPr>
          <a:xfrm>
            <a:off x="606162" y="2659037"/>
            <a:ext cx="1710524" cy="2281892"/>
            <a:chOff x="606162" y="2659037"/>
            <a:chExt cx="1710524" cy="228189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9042F9-6B7A-008E-3402-2E1E733457B9}"/>
                </a:ext>
              </a:extLst>
            </p:cNvPr>
            <p:cNvSpPr txBox="1"/>
            <p:nvPr/>
          </p:nvSpPr>
          <p:spPr>
            <a:xfrm>
              <a:off x="606162" y="4294598"/>
              <a:ext cx="1525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Problem Statement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CC5E4A7-8AA1-E1DE-B323-5E281BD8A5B7}"/>
                </a:ext>
              </a:extLst>
            </p:cNvPr>
            <p:cNvSpPr/>
            <p:nvPr/>
          </p:nvSpPr>
          <p:spPr>
            <a:xfrm>
              <a:off x="721746" y="2781728"/>
              <a:ext cx="1294544" cy="1294544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 descr="Icon&#10;&#10;Description automatically generated">
              <a:extLst>
                <a:ext uri="{FF2B5EF4-FFF2-40B4-BE49-F238E27FC236}">
                  <a16:creationId xmlns:a16="http://schemas.microsoft.com/office/drawing/2014/main" id="{D46B84B8-9ECD-96EC-608A-C53B1C4E4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1" t="7995" r="18795" b="11451"/>
            <a:stretch/>
          </p:blipFill>
          <p:spPr>
            <a:xfrm>
              <a:off x="721746" y="2781728"/>
              <a:ext cx="1294544" cy="1294544"/>
            </a:xfrm>
            <a:custGeom>
              <a:avLst/>
              <a:gdLst>
                <a:gd name="connsiteX0" fmla="*/ 647272 w 1294544"/>
                <a:gd name="connsiteY0" fmla="*/ 0 h 1294544"/>
                <a:gd name="connsiteX1" fmla="*/ 1294544 w 1294544"/>
                <a:gd name="connsiteY1" fmla="*/ 647272 h 1294544"/>
                <a:gd name="connsiteX2" fmla="*/ 647272 w 1294544"/>
                <a:gd name="connsiteY2" fmla="*/ 1294544 h 1294544"/>
                <a:gd name="connsiteX3" fmla="*/ 0 w 1294544"/>
                <a:gd name="connsiteY3" fmla="*/ 647272 h 1294544"/>
                <a:gd name="connsiteX4" fmla="*/ 647272 w 1294544"/>
                <a:gd name="connsiteY4" fmla="*/ 0 h 129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544" h="1294544">
                  <a:moveTo>
                    <a:pt x="647272" y="0"/>
                  </a:moveTo>
                  <a:cubicBezTo>
                    <a:pt x="1004750" y="0"/>
                    <a:pt x="1294544" y="289794"/>
                    <a:pt x="1294544" y="647272"/>
                  </a:cubicBezTo>
                  <a:cubicBezTo>
                    <a:pt x="1294544" y="1004750"/>
                    <a:pt x="1004750" y="1294544"/>
                    <a:pt x="647272" y="1294544"/>
                  </a:cubicBezTo>
                  <a:cubicBezTo>
                    <a:pt x="289794" y="1294544"/>
                    <a:pt x="0" y="1004750"/>
                    <a:pt x="0" y="647272"/>
                  </a:cubicBezTo>
                  <a:cubicBezTo>
                    <a:pt x="0" y="289794"/>
                    <a:pt x="289794" y="0"/>
                    <a:pt x="647272" y="0"/>
                  </a:cubicBezTo>
                  <a:close/>
                </a:path>
              </a:pathLst>
            </a:custGeom>
          </p:spPr>
        </p:pic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A49E7C6B-4858-68F3-FB56-A1E0451DC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6229"/>
            <a:stretch/>
          </p:blipFill>
          <p:spPr>
            <a:xfrm>
              <a:off x="709637" y="2659037"/>
              <a:ext cx="1607049" cy="1024839"/>
            </a:xfrm>
            <a:prstGeom prst="roundRect">
              <a:avLst>
                <a:gd name="adj" fmla="val 0"/>
              </a:avLst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5E0BFDC-75EA-4F7D-10E8-CD48E396B517}"/>
              </a:ext>
            </a:extLst>
          </p:cNvPr>
          <p:cNvGrpSpPr/>
          <p:nvPr/>
        </p:nvGrpSpPr>
        <p:grpSpPr>
          <a:xfrm>
            <a:off x="7749286" y="2781728"/>
            <a:ext cx="1525712" cy="2436200"/>
            <a:chOff x="7749286" y="2781728"/>
            <a:chExt cx="1525712" cy="24362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0E65025-B9A3-EC5A-9967-DC43BA560BD5}"/>
                </a:ext>
              </a:extLst>
            </p:cNvPr>
            <p:cNvGrpSpPr/>
            <p:nvPr/>
          </p:nvGrpSpPr>
          <p:grpSpPr>
            <a:xfrm>
              <a:off x="7749286" y="2781728"/>
              <a:ext cx="1525712" cy="2436200"/>
              <a:chOff x="829639" y="2781728"/>
              <a:chExt cx="1525712" cy="24362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0C8685D-DB02-2E7E-0524-53B1CB4BA87F}"/>
                  </a:ext>
                </a:extLst>
              </p:cNvPr>
              <p:cNvSpPr/>
              <p:nvPr/>
            </p:nvSpPr>
            <p:spPr>
              <a:xfrm>
                <a:off x="945223" y="2781728"/>
                <a:ext cx="1294544" cy="1294544"/>
              </a:xfrm>
              <a:prstGeom prst="ellipse">
                <a:avLst/>
              </a:prstGeom>
              <a:solidFill>
                <a:srgbClr val="E6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EFD074-9C7D-6D8C-9884-E9EA461600A5}"/>
                  </a:ext>
                </a:extLst>
              </p:cNvPr>
              <p:cNvSpPr txBox="1"/>
              <p:nvPr/>
            </p:nvSpPr>
            <p:spPr>
              <a:xfrm>
                <a:off x="829639" y="4294598"/>
                <a:ext cx="15257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Panton Black Caps" pitchFamily="2" charset="77"/>
                  </a:rPr>
                  <a:t>COST-Benefit Analysis</a:t>
                </a:r>
              </a:p>
            </p:txBody>
          </p:sp>
        </p:grpSp>
        <p:pic>
          <p:nvPicPr>
            <p:cNvPr id="71" name="Picture 7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ADF0760F-8747-7DF0-E26D-0C0C0ACC6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1099" y="3002910"/>
              <a:ext cx="852180" cy="85218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8E2FDA-668B-A751-63A2-22C34BE1B638}"/>
              </a:ext>
            </a:extLst>
          </p:cNvPr>
          <p:cNvGrpSpPr/>
          <p:nvPr/>
        </p:nvGrpSpPr>
        <p:grpSpPr>
          <a:xfrm>
            <a:off x="9976216" y="2652228"/>
            <a:ext cx="1837570" cy="2288701"/>
            <a:chOff x="9976216" y="2652228"/>
            <a:chExt cx="1837570" cy="228870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62D7B4E-FF04-1A47-A7F2-4C1B0FF1EF58}"/>
                </a:ext>
              </a:extLst>
            </p:cNvPr>
            <p:cNvSpPr/>
            <p:nvPr/>
          </p:nvSpPr>
          <p:spPr>
            <a:xfrm>
              <a:off x="10165859" y="2781728"/>
              <a:ext cx="1294544" cy="1294544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0591180-610A-8DA2-EDB9-EBB5210FBF0A}"/>
                </a:ext>
              </a:extLst>
            </p:cNvPr>
            <p:cNvSpPr txBox="1"/>
            <p:nvPr/>
          </p:nvSpPr>
          <p:spPr>
            <a:xfrm>
              <a:off x="9976216" y="4294598"/>
              <a:ext cx="1673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Concluding Thoughts</a:t>
              </a:r>
            </a:p>
          </p:txBody>
        </p:sp>
        <p:pic>
          <p:nvPicPr>
            <p:cNvPr id="77" name="Picture 76" descr="Bubble chart&#10;&#10;Description automatically generated">
              <a:extLst>
                <a:ext uri="{FF2B5EF4-FFF2-40B4-BE49-F238E27FC236}">
                  <a16:creationId xmlns:a16="http://schemas.microsoft.com/office/drawing/2014/main" id="{616B88DB-36AF-CBA6-FACC-D42D6821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2137" y="2652228"/>
              <a:ext cx="1271649" cy="1271649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D0FB900-E769-7763-BA3A-9B2B0EBD74A5}"/>
              </a:ext>
            </a:extLst>
          </p:cNvPr>
          <p:cNvSpPr txBox="1"/>
          <p:nvPr/>
        </p:nvSpPr>
        <p:spPr>
          <a:xfrm>
            <a:off x="4800620" y="612407"/>
            <a:ext cx="258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Quicksand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957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8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3A49-76B3-2D7E-82DB-F53BB4B1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247" y="3114591"/>
            <a:ext cx="6669505" cy="10779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F Pro Display Ultralight" pitchFamily="2" charset="0"/>
                <a:ea typeface="SF Pro Display Ultralight" pitchFamily="2" charset="0"/>
                <a:cs typeface="SF Pro Display Ultralight" pitchFamily="2" charset="0"/>
              </a:rPr>
              <a:t>The increase in voyeurism cases has yet to be stymied by effective control measures.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3B913-1B56-8B63-BCF6-CF02A94E467E}"/>
              </a:ext>
            </a:extLst>
          </p:cNvPr>
          <p:cNvGrpSpPr/>
          <p:nvPr/>
        </p:nvGrpSpPr>
        <p:grpSpPr>
          <a:xfrm>
            <a:off x="2387408" y="2669867"/>
            <a:ext cx="896968" cy="895738"/>
            <a:chOff x="2387408" y="2669867"/>
            <a:chExt cx="896968" cy="89573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4D326-DF6D-B44D-1FEC-5DDE10B575B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08" y="2698589"/>
              <a:ext cx="89696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8DAF0C-9601-20F8-5387-9343B5D7F3F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08" y="2669867"/>
              <a:ext cx="0" cy="89573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9A7AC1-0A8B-BD23-13A0-E7CB4B36C765}"/>
              </a:ext>
            </a:extLst>
          </p:cNvPr>
          <p:cNvGrpSpPr/>
          <p:nvPr/>
        </p:nvGrpSpPr>
        <p:grpSpPr>
          <a:xfrm>
            <a:off x="8559279" y="3429000"/>
            <a:ext cx="896968" cy="895738"/>
            <a:chOff x="8559279" y="3429000"/>
            <a:chExt cx="896968" cy="8957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2DA4F4-B394-6A5E-06F3-22DFB3A244AF}"/>
                </a:ext>
              </a:extLst>
            </p:cNvPr>
            <p:cNvCxnSpPr>
              <a:cxnSpLocks/>
            </p:cNvCxnSpPr>
            <p:nvPr/>
          </p:nvCxnSpPr>
          <p:spPr>
            <a:xfrm>
              <a:off x="8559279" y="4298361"/>
              <a:ext cx="89696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6833E8-F746-ACAB-735E-5B32201E3416}"/>
                </a:ext>
              </a:extLst>
            </p:cNvPr>
            <p:cNvCxnSpPr>
              <a:cxnSpLocks/>
            </p:cNvCxnSpPr>
            <p:nvPr/>
          </p:nvCxnSpPr>
          <p:spPr>
            <a:xfrm>
              <a:off x="9429870" y="3429000"/>
              <a:ext cx="0" cy="89573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4">
            <a:extLst>
              <a:ext uri="{FF2B5EF4-FFF2-40B4-BE49-F238E27FC236}">
                <a16:creationId xmlns:a16="http://schemas.microsoft.com/office/drawing/2014/main" id="{7C23D70D-8A66-7AB4-507A-C58846E29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95" y="2122342"/>
            <a:ext cx="4815815" cy="29808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6712A-A573-2B8B-D884-387473C5EC60}"/>
              </a:ext>
            </a:extLst>
          </p:cNvPr>
          <p:cNvSpPr txBox="1"/>
          <p:nvPr/>
        </p:nvSpPr>
        <p:spPr>
          <a:xfrm>
            <a:off x="8773207" y="519794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icksand Light" pitchFamily="2" charset="77"/>
              </a:rPr>
              <a:t>(Sun, 2022)</a:t>
            </a:r>
          </a:p>
        </p:txBody>
      </p:sp>
    </p:spTree>
    <p:extLst>
      <p:ext uri="{BB962C8B-B14F-4D97-AF65-F5344CB8AC3E}">
        <p14:creationId xmlns:p14="http://schemas.microsoft.com/office/powerpoint/2010/main" val="133529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18099 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Problem Statement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725417-E12A-700B-4649-EE638E1E9313}"/>
              </a:ext>
            </a:extLst>
          </p:cNvPr>
          <p:cNvSpPr txBox="1">
            <a:spLocks/>
          </p:cNvSpPr>
          <p:nvPr/>
        </p:nvSpPr>
        <p:spPr>
          <a:xfrm>
            <a:off x="551596" y="3216009"/>
            <a:ext cx="5112225" cy="107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F Pro Display Ultralight" pitchFamily="2" charset="0"/>
                <a:ea typeface="SF Pro Display Ultralight" pitchFamily="2" charset="0"/>
                <a:cs typeface="SF Pro Display Ultralight" pitchFamily="2" charset="0"/>
              </a:rPr>
              <a:t>Decrease in cases after parliament passing is insignificant.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BFBD0CE-E0D1-5B95-9A9F-CE49C6E1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7337" y="1896539"/>
            <a:ext cx="6019331" cy="3716936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8300DB-B032-81C5-8EC8-A75FADA86C4C}"/>
              </a:ext>
            </a:extLst>
          </p:cNvPr>
          <p:cNvSpPr txBox="1"/>
          <p:nvPr/>
        </p:nvSpPr>
        <p:spPr>
          <a:xfrm>
            <a:off x="8103962" y="569242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icksand Light" pitchFamily="2" charset="77"/>
              </a:rPr>
              <a:t>(SPF, 2022)</a:t>
            </a:r>
          </a:p>
        </p:txBody>
      </p:sp>
    </p:spTree>
    <p:extLst>
      <p:ext uri="{BB962C8B-B14F-4D97-AF65-F5344CB8AC3E}">
        <p14:creationId xmlns:p14="http://schemas.microsoft.com/office/powerpoint/2010/main" val="3533713170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Target Audience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AA574A-CDAC-9C87-5594-F3A64373FB31}"/>
              </a:ext>
            </a:extLst>
          </p:cNvPr>
          <p:cNvGrpSpPr/>
          <p:nvPr/>
        </p:nvGrpSpPr>
        <p:grpSpPr>
          <a:xfrm>
            <a:off x="2145392" y="2110344"/>
            <a:ext cx="7901216" cy="3958815"/>
            <a:chOff x="2681167" y="2110344"/>
            <a:chExt cx="7901216" cy="3958815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7E725417-E12A-700B-4649-EE638E1E9313}"/>
                </a:ext>
              </a:extLst>
            </p:cNvPr>
            <p:cNvSpPr txBox="1">
              <a:spLocks/>
            </p:cNvSpPr>
            <p:nvPr/>
          </p:nvSpPr>
          <p:spPr>
            <a:xfrm>
              <a:off x="6335947" y="2890002"/>
              <a:ext cx="2160782" cy="5389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Policymakers</a:t>
              </a: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82B84427-6D92-867B-7784-10115569DA26}"/>
                </a:ext>
              </a:extLst>
            </p:cNvPr>
            <p:cNvSpPr txBox="1">
              <a:spLocks/>
            </p:cNvSpPr>
            <p:nvPr/>
          </p:nvSpPr>
          <p:spPr>
            <a:xfrm>
              <a:off x="6335946" y="5001815"/>
              <a:ext cx="4246437" cy="5254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SF Pro Display Ultralight" pitchFamily="2" charset="0"/>
                  <a:ea typeface="SF Pro Display Ultralight" pitchFamily="2" charset="0"/>
                  <a:cs typeface="SF Pro Display Ultralight" pitchFamily="2" charset="0"/>
                </a:rPr>
                <a:t>Law Enforcement Agencies</a:t>
              </a:r>
            </a:p>
          </p:txBody>
        </p:sp>
        <p:pic>
          <p:nvPicPr>
            <p:cNvPr id="1026" name="Picture 2" descr="Singapore Police Force (SPF) | Home">
              <a:extLst>
                <a:ext uri="{FF2B5EF4-FFF2-40B4-BE49-F238E27FC236}">
                  <a16:creationId xmlns:a16="http://schemas.microsoft.com/office/drawing/2014/main" id="{BF233FE6-A8FA-020C-8A59-AB1E2CED3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211" y="4459970"/>
              <a:ext cx="1732560" cy="1609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arliament of Singapore - Wikipedia">
              <a:extLst>
                <a:ext uri="{FF2B5EF4-FFF2-40B4-BE49-F238E27FC236}">
                  <a16:creationId xmlns:a16="http://schemas.microsoft.com/office/drawing/2014/main" id="{CF8830BD-BFE2-4ADC-E466-39FDE4968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167" y="2110344"/>
              <a:ext cx="2980647" cy="1929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509675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7E506F2-24BC-D21B-DF8A-CA2A5BF9B597}"/>
              </a:ext>
            </a:extLst>
          </p:cNvPr>
          <p:cNvGrpSpPr/>
          <p:nvPr/>
        </p:nvGrpSpPr>
        <p:grpSpPr>
          <a:xfrm>
            <a:off x="5325799" y="2835891"/>
            <a:ext cx="3087413" cy="2229962"/>
            <a:chOff x="8945823" y="2835891"/>
            <a:chExt cx="3087413" cy="222996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DD44C7A7-16A3-0E75-F0C3-AE43E07DAD69}"/>
                </a:ext>
              </a:extLst>
            </p:cNvPr>
            <p:cNvSpPr/>
            <p:nvPr/>
          </p:nvSpPr>
          <p:spPr>
            <a:xfrm>
              <a:off x="8945823" y="3312414"/>
              <a:ext cx="928048" cy="45968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A1CA6A9F-AFE8-E2EA-E6A7-22339071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7582" y="2835891"/>
              <a:ext cx="1186218" cy="11862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EFBA49-C73A-8FE8-473B-52EB50323941}"/>
                </a:ext>
              </a:extLst>
            </p:cNvPr>
            <p:cNvSpPr txBox="1"/>
            <p:nvPr/>
          </p:nvSpPr>
          <p:spPr>
            <a:xfrm>
              <a:off x="9239535" y="4142523"/>
              <a:ext cx="2793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Timestamps &amp; Pixel Coordinates of flagged actions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9E54271-BF60-2DB1-D2E7-03A96202FF93}"/>
              </a:ext>
            </a:extLst>
          </p:cNvPr>
          <p:cNvSpPr/>
          <p:nvPr/>
        </p:nvSpPr>
        <p:spPr>
          <a:xfrm>
            <a:off x="4680836" y="1863347"/>
            <a:ext cx="3599706" cy="4558352"/>
          </a:xfrm>
          <a:prstGeom prst="rect">
            <a:avLst/>
          </a:prstGeom>
          <a:solidFill>
            <a:srgbClr val="FE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Proposed Innovation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725417-E12A-700B-4649-EE638E1E9313}"/>
              </a:ext>
            </a:extLst>
          </p:cNvPr>
          <p:cNvSpPr txBox="1">
            <a:spLocks/>
          </p:cNvSpPr>
          <p:nvPr/>
        </p:nvSpPr>
        <p:spPr>
          <a:xfrm>
            <a:off x="3539887" y="3137569"/>
            <a:ext cx="5112225" cy="107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F Pro Display Ultralight" pitchFamily="2" charset="0"/>
                <a:ea typeface="SF Pro Display Ultralight" pitchFamily="2" charset="0"/>
                <a:cs typeface="SF Pro Display Ultralight" pitchFamily="2" charset="0"/>
              </a:rPr>
              <a:t>Computer Vision AI system to detect and flag likely voyeuristic actions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3C520E-2EF0-EF39-D3CB-1E290A29E47A}"/>
              </a:ext>
            </a:extLst>
          </p:cNvPr>
          <p:cNvGrpSpPr/>
          <p:nvPr/>
        </p:nvGrpSpPr>
        <p:grpSpPr>
          <a:xfrm>
            <a:off x="813861" y="2356563"/>
            <a:ext cx="2950935" cy="2432291"/>
            <a:chOff x="295241" y="2356563"/>
            <a:chExt cx="2950935" cy="2432291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50898191-47BB-8618-37DE-4E0B640FFE2A}"/>
                </a:ext>
              </a:extLst>
            </p:cNvPr>
            <p:cNvSpPr/>
            <p:nvPr/>
          </p:nvSpPr>
          <p:spPr>
            <a:xfrm>
              <a:off x="2318128" y="3312414"/>
              <a:ext cx="928048" cy="45968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Logo, icon&#10;&#10;Description automatically generated">
              <a:extLst>
                <a:ext uri="{FF2B5EF4-FFF2-40B4-BE49-F238E27FC236}">
                  <a16:creationId xmlns:a16="http://schemas.microsoft.com/office/drawing/2014/main" id="{F8D3B65A-1F70-654C-F078-FBDD0BB71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98483" y="2356563"/>
              <a:ext cx="1595524" cy="15620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CBD494-ADE7-D8D0-3446-8077BE147FE2}"/>
                </a:ext>
              </a:extLst>
            </p:cNvPr>
            <p:cNvSpPr txBox="1"/>
            <p:nvPr/>
          </p:nvSpPr>
          <p:spPr>
            <a:xfrm>
              <a:off x="295241" y="4142523"/>
              <a:ext cx="2402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Frames from CCTV video streams</a:t>
              </a:r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F88EB88-5C82-8DE0-CFC2-BA2E13E9526F}"/>
              </a:ext>
            </a:extLst>
          </p:cNvPr>
          <p:cNvSpPr/>
          <p:nvPr/>
        </p:nvSpPr>
        <p:spPr>
          <a:xfrm>
            <a:off x="4145269" y="2574593"/>
            <a:ext cx="4135272" cy="1708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63804"/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SAFE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SECURE</a:t>
            </a:r>
          </a:p>
        </p:txBody>
      </p:sp>
    </p:spTree>
    <p:extLst>
      <p:ext uri="{BB962C8B-B14F-4D97-AF65-F5344CB8AC3E}">
        <p14:creationId xmlns:p14="http://schemas.microsoft.com/office/powerpoint/2010/main" val="311345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26758 4.07407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E54271-BF60-2DB1-D2E7-03A96202FF93}"/>
              </a:ext>
            </a:extLst>
          </p:cNvPr>
          <p:cNvSpPr/>
          <p:nvPr/>
        </p:nvSpPr>
        <p:spPr>
          <a:xfrm>
            <a:off x="4680836" y="1863347"/>
            <a:ext cx="3599706" cy="4558352"/>
          </a:xfrm>
          <a:prstGeom prst="rect">
            <a:avLst/>
          </a:prstGeom>
          <a:solidFill>
            <a:srgbClr val="FE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Proposed Innovation</a:t>
            </a:r>
          </a:p>
        </p:txBody>
      </p:sp>
      <p:pic>
        <p:nvPicPr>
          <p:cNvPr id="45" name="Picture 44" descr="Diagram&#10;&#10;Description automatically generated">
            <a:extLst>
              <a:ext uri="{FF2B5EF4-FFF2-40B4-BE49-F238E27FC236}">
                <a16:creationId xmlns:a16="http://schemas.microsoft.com/office/drawing/2014/main" id="{92489880-443B-9F6F-46E2-01F505EC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56" y="1554008"/>
            <a:ext cx="6425288" cy="51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A96-FE64-BDEA-6938-A12A95F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Quicksand" pitchFamily="2" charset="77"/>
              </a:rPr>
              <a:t>Features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D6EB73-4BDD-B6C3-431A-B417C98A9007}"/>
              </a:ext>
            </a:extLst>
          </p:cNvPr>
          <p:cNvGrpSpPr/>
          <p:nvPr/>
        </p:nvGrpSpPr>
        <p:grpSpPr>
          <a:xfrm>
            <a:off x="1061704" y="2486503"/>
            <a:ext cx="2638636" cy="2909013"/>
            <a:chOff x="1061704" y="2042003"/>
            <a:chExt cx="2638636" cy="29090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FF0C5C-B5D0-8784-0431-4B2F15EDF270}"/>
                </a:ext>
              </a:extLst>
            </p:cNvPr>
            <p:cNvSpPr/>
            <p:nvPr/>
          </p:nvSpPr>
          <p:spPr>
            <a:xfrm>
              <a:off x="1339584" y="2042003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71F700-52AC-51FA-B346-B22C7DED6563}"/>
                </a:ext>
              </a:extLst>
            </p:cNvPr>
            <p:cNvSpPr txBox="1"/>
            <p:nvPr/>
          </p:nvSpPr>
          <p:spPr>
            <a:xfrm>
              <a:off x="1061704" y="4304685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Panton Black Caps" pitchFamily="2" charset="77"/>
                </a:rPr>
                <a:t>Analyse</a:t>
              </a:r>
              <a:r>
                <a:rPr lang="en-US" b="1" dirty="0">
                  <a:latin typeface="Panton Black Caps" pitchFamily="2" charset="77"/>
                </a:rPr>
                <a:t> Threats &amp; Identify Suspects</a:t>
              </a: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F15301AC-A1BE-1551-43F9-0F770C656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3750" y="2420659"/>
              <a:ext cx="1607538" cy="160753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BDC915-9146-783D-0058-7E04947699D8}"/>
              </a:ext>
            </a:extLst>
          </p:cNvPr>
          <p:cNvGrpSpPr/>
          <p:nvPr/>
        </p:nvGrpSpPr>
        <p:grpSpPr>
          <a:xfrm>
            <a:off x="4776682" y="2068550"/>
            <a:ext cx="2638636" cy="3326966"/>
            <a:chOff x="4776682" y="1624050"/>
            <a:chExt cx="2638636" cy="332696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E142F1-9F47-5A74-8A17-645817C277D8}"/>
                </a:ext>
              </a:extLst>
            </p:cNvPr>
            <p:cNvSpPr/>
            <p:nvPr/>
          </p:nvSpPr>
          <p:spPr>
            <a:xfrm>
              <a:off x="5054562" y="2042003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E6DAFE-22D8-E418-91F2-5C112711847E}"/>
                </a:ext>
              </a:extLst>
            </p:cNvPr>
            <p:cNvSpPr txBox="1"/>
            <p:nvPr/>
          </p:nvSpPr>
          <p:spPr>
            <a:xfrm>
              <a:off x="4776682" y="4304685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Enhanced Policing Capabilities</a:t>
              </a: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6AEF0E13-66C2-082F-5428-D1A52834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791" t="16903" r="7791"/>
            <a:stretch>
              <a:fillRect/>
            </a:stretch>
          </p:blipFill>
          <p:spPr>
            <a:xfrm>
              <a:off x="5054562" y="2042003"/>
              <a:ext cx="2082876" cy="2070004"/>
            </a:xfrm>
            <a:custGeom>
              <a:avLst/>
              <a:gdLst>
                <a:gd name="connsiteX0" fmla="*/ 1041438 w 2082876"/>
                <a:gd name="connsiteY0" fmla="*/ 0 h 2070004"/>
                <a:gd name="connsiteX1" fmla="*/ 2082876 w 2082876"/>
                <a:gd name="connsiteY1" fmla="*/ 1041438 h 2070004"/>
                <a:gd name="connsiteX2" fmla="*/ 1251324 w 2082876"/>
                <a:gd name="connsiteY2" fmla="*/ 2061718 h 2070004"/>
                <a:gd name="connsiteX3" fmla="*/ 1197030 w 2082876"/>
                <a:gd name="connsiteY3" fmla="*/ 2070004 h 2070004"/>
                <a:gd name="connsiteX4" fmla="*/ 885847 w 2082876"/>
                <a:gd name="connsiteY4" fmla="*/ 2070004 h 2070004"/>
                <a:gd name="connsiteX5" fmla="*/ 831552 w 2082876"/>
                <a:gd name="connsiteY5" fmla="*/ 2061718 h 2070004"/>
                <a:gd name="connsiteX6" fmla="*/ 0 w 2082876"/>
                <a:gd name="connsiteY6" fmla="*/ 1041438 h 2070004"/>
                <a:gd name="connsiteX7" fmla="*/ 1041438 w 2082876"/>
                <a:gd name="connsiteY7" fmla="*/ 0 h 207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2876" h="2070004">
                  <a:moveTo>
                    <a:pt x="1041438" y="0"/>
                  </a:moveTo>
                  <a:cubicBezTo>
                    <a:pt x="1616608" y="0"/>
                    <a:pt x="2082876" y="466268"/>
                    <a:pt x="2082876" y="1041438"/>
                  </a:cubicBezTo>
                  <a:cubicBezTo>
                    <a:pt x="2082876" y="1544712"/>
                    <a:pt x="1725890" y="1964608"/>
                    <a:pt x="1251324" y="2061718"/>
                  </a:cubicBezTo>
                  <a:lnTo>
                    <a:pt x="1197030" y="2070004"/>
                  </a:lnTo>
                  <a:lnTo>
                    <a:pt x="885847" y="2070004"/>
                  </a:lnTo>
                  <a:lnTo>
                    <a:pt x="831552" y="2061718"/>
                  </a:lnTo>
                  <a:cubicBezTo>
                    <a:pt x="356987" y="1964608"/>
                    <a:pt x="0" y="1544712"/>
                    <a:pt x="0" y="1041438"/>
                  </a:cubicBezTo>
                  <a:cubicBezTo>
                    <a:pt x="0" y="466268"/>
                    <a:pt x="466268" y="0"/>
                    <a:pt x="1041438" y="0"/>
                  </a:cubicBezTo>
                  <a:close/>
                </a:path>
              </a:pathLst>
            </a:custGeom>
          </p:spPr>
        </p:pic>
        <p:pic>
          <p:nvPicPr>
            <p:cNvPr id="35" name="Picture 5" descr="Icon&#10;&#10;Description automatically generated">
              <a:extLst>
                <a:ext uri="{FF2B5EF4-FFF2-40B4-BE49-F238E27FC236}">
                  <a16:creationId xmlns:a16="http://schemas.microsoft.com/office/drawing/2014/main" id="{1B81E98C-5CAC-7F29-7F4A-23E95DD37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3244"/>
            <a:stretch/>
          </p:blipFill>
          <p:spPr>
            <a:xfrm>
              <a:off x="4862325" y="1624050"/>
              <a:ext cx="2467349" cy="1662929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FADEC6-71EB-E031-D15A-80E464BFB573}"/>
              </a:ext>
            </a:extLst>
          </p:cNvPr>
          <p:cNvGrpSpPr/>
          <p:nvPr/>
        </p:nvGrpSpPr>
        <p:grpSpPr>
          <a:xfrm>
            <a:off x="8491660" y="2473631"/>
            <a:ext cx="2638636" cy="2921884"/>
            <a:chOff x="8491660" y="2029131"/>
            <a:chExt cx="2638636" cy="29218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89895F-20F3-0117-29E4-CBA083F4448E}"/>
                </a:ext>
              </a:extLst>
            </p:cNvPr>
            <p:cNvSpPr txBox="1"/>
            <p:nvPr/>
          </p:nvSpPr>
          <p:spPr>
            <a:xfrm>
              <a:off x="8491660" y="4304684"/>
              <a:ext cx="263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Panton Black Caps" pitchFamily="2" charset="77"/>
                </a:rPr>
                <a:t>Sensitive to minute Movements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9C001D1-73E1-6A47-1A36-A902DDFBB548}"/>
                </a:ext>
              </a:extLst>
            </p:cNvPr>
            <p:cNvSpPr/>
            <p:nvPr/>
          </p:nvSpPr>
          <p:spPr>
            <a:xfrm>
              <a:off x="8769540" y="2029131"/>
              <a:ext cx="2082876" cy="2082876"/>
            </a:xfrm>
            <a:prstGeom prst="ellipse">
              <a:avLst/>
            </a:prstGeom>
            <a:solidFill>
              <a:srgbClr val="E6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6" descr="Icon&#10;&#10;Description automatically generated">
              <a:extLst>
                <a:ext uri="{FF2B5EF4-FFF2-40B4-BE49-F238E27FC236}">
                  <a16:creationId xmlns:a16="http://schemas.microsoft.com/office/drawing/2014/main" id="{E81ADC50-35F0-BC05-539D-020F0872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2686" y="2516998"/>
              <a:ext cx="1325564" cy="1325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325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1369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Euphemia UCAS</vt:lpstr>
      <vt:lpstr>Panton Black Caps</vt:lpstr>
      <vt:lpstr>Panton Light Caps</vt:lpstr>
      <vt:lpstr>Quicksand</vt:lpstr>
      <vt:lpstr>Quicksand Light</vt:lpstr>
      <vt:lpstr>SF Pro Display Ultralight</vt:lpstr>
      <vt:lpstr>Arial</vt:lpstr>
      <vt:lpstr>Calibri</vt:lpstr>
      <vt:lpstr>Calibri Light</vt:lpstr>
      <vt:lpstr>Office Theme</vt:lpstr>
      <vt:lpstr>Combating Voyeurism with AI</vt:lpstr>
      <vt:lpstr>PowerPoint Presentation</vt:lpstr>
      <vt:lpstr>Problem Statement</vt:lpstr>
      <vt:lpstr>Problem Statement</vt:lpstr>
      <vt:lpstr>Problem Statement</vt:lpstr>
      <vt:lpstr>Target Audience</vt:lpstr>
      <vt:lpstr>Proposed Innovation</vt:lpstr>
      <vt:lpstr>Proposed Innovation</vt:lpstr>
      <vt:lpstr>Features</vt:lpstr>
      <vt:lpstr>Features</vt:lpstr>
      <vt:lpstr>Features</vt:lpstr>
      <vt:lpstr>Features</vt:lpstr>
      <vt:lpstr>Feasibility</vt:lpstr>
      <vt:lpstr>Feasibility</vt:lpstr>
      <vt:lpstr>Feasibility</vt:lpstr>
      <vt:lpstr>Cost</vt:lpstr>
      <vt:lpstr>Cost</vt:lpstr>
      <vt:lpstr>Benefit</vt:lpstr>
      <vt:lpstr>Benefit</vt:lpstr>
      <vt:lpstr>Benefit</vt:lpstr>
      <vt:lpstr>Concluding Thoughts</vt:lpstr>
      <vt:lpstr>PowerPoint Presentation</vt:lpstr>
      <vt:lpstr>References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Combating Voyeurism with AI</dc:title>
  <dc:creator>#WANG JIE RUI, JEROME#</dc:creator>
  <cp:lastModifiedBy>#LIM DONG WAN#</cp:lastModifiedBy>
  <cp:revision>90</cp:revision>
  <dcterms:created xsi:type="dcterms:W3CDTF">2022-11-18T22:10:46Z</dcterms:created>
  <dcterms:modified xsi:type="dcterms:W3CDTF">2023-01-24T04:43:54Z</dcterms:modified>
</cp:coreProperties>
</file>