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70" r:id="rId5"/>
    <p:sldId id="281" r:id="rId6"/>
    <p:sldId id="272" r:id="rId7"/>
    <p:sldId id="274" r:id="rId8"/>
    <p:sldId id="276" r:id="rId9"/>
    <p:sldId id="273" r:id="rId10"/>
    <p:sldId id="275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4:58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24575,'13'1'0,"-1"1"0,0 0 0,0 1 0,0 0 0,0 1 0,0 0 0,-1 1 0,1 0 0,-1 1 0,-1 0 0,21 16 0,15 7 0,-44-27 0,1-1 0,0 0 0,0 1 0,0-1 0,0 0 0,0 0 0,0 0 0,0-1 0,0 1 0,0-1 0,0 0 0,0 0 0,0 0 0,1 0 0,-1 0 0,0-1 0,0 1 0,0-1 0,0 0 0,0 0 0,0 0 0,0 0 0,3-2 0,3-4 0,1 1 0,-1-1 0,0-1 0,15-16 0,3-4 0,-26 27 0,0 0 0,0 0 0,0 0 0,1 1 0,-1-1 0,0 0 0,0 0 0,1 1 0,-1-1 0,0 1 0,1-1 0,-1 1 0,0-1 0,1 1 0,-1 0 0,1 0 0,-1-1 0,1 1 0,-1 0 0,0 0 0,1 1 0,-1-1 0,1 0 0,-1 0 0,0 1 0,1-1 0,-1 1 0,2 0 0,2 2 0,-1 1 0,1-1 0,-1 1 0,0 0 0,0 0 0,3 5 0,18 16 0,-17-18 0,0 0 0,-1 0 0,0 1 0,7 10 0,-9-11 0,0 0 0,1 0 0,0-1 0,0 0 0,0 0 0,9 5 0,-12-9 0,-1-1 0,1 0 0,-1 0 0,1 0 0,-1 0 0,1-1 0,0 1 0,-1-1 0,1 1 0,0-1 0,0 0 0,-1 0 0,1 0 0,0-1 0,-1 1 0,1-1 0,0 1 0,-1-1 0,1 0 0,-1 0 0,1 0 0,-1 0 0,1-1 0,2-1 0,48-37 0,-43 31 0,1 0 0,-1 1 0,1 1 0,1-1 0,18-7 0,-27 13 0,0 1 0,0 0 0,1 1 0,-1-1 0,1 1 0,-1-1 0,0 1 0,1 0 0,-1 0 0,1 0 0,-1 1 0,1-1 0,-1 1 0,0 0 0,1 0 0,-1 0 0,0 0 0,0 1 0,0-1 0,0 1 0,0 0 0,0 0 0,0 0 0,-1 0 0,1 1 0,2 2 0,-1-1 0,0 0 0,1 0 0,-1 0 0,1-1 0,0 1 0,0-1 0,0 0 0,1-1 0,-1 1 0,1-1 0,-1 0 0,1 0 0,0-1 0,0 0 0,-1 0 0,1 0 0,0-1 0,0 0 0,11-1 0,-4 2 0,1-2 0,-1 1 0,0-2 0,0 0 0,0-1 0,0 0 0,0-1 0,0 0 0,-1-1 0,16-8 0,-11 4 0,2-1 0,-1 0 0,1 0 0,-2-2 0,0 0 0,0-2 0,27-27 0,-44 40 0,1 0 0,0 0 0,0 0 0,0 1 0,0-1 0,0 0 0,0 0 0,1 1 0,-1-1 0,0 1 0,0-1 0,0 1 0,1-1 0,-1 1 0,0 0 0,0 0 0,1 0 0,-1 0 0,0 0 0,0 0 0,1 0 0,-1 0 0,0 0 0,1 0 0,-1 1 0,0-1 0,0 0 0,0 1 0,1-1 0,-1 1 0,0 0 0,0-1 0,0 1 0,0 0 0,1 0 0,45 41 0,-20-16 0,-18-21 0,-1 0 0,1-1 0,0 0 0,0 0 0,1-1 0,-1 0 0,1 0 0,-1-1 0,1-1 0,0 0 0,0 0 0,0-1 0,0 0 0,-1 0 0,1-1 0,0-1 0,0 1 0,-1-2 0,1 1 0,-1-1 0,15-7 0,4-2 0,54-15 0,21-8 0,-89 29 0,0 1 0,0 1 0,1 0 0,-1 1 0,1 0 0,0 1 0,29 0 0,-37 4 0,-1 0 0,-1 1 0,1-1 0,0 1 0,-1 1 0,1-1 0,-1 1 0,0 0 0,0 0 0,0 1 0,6 8 0,10 6 0,-9-9 0,1 0 0,1-1 0,-1 0 0,2-1 0,-1 0 0,1-1 0,0-1 0,0-1 0,1 0 0,0 0 0,0-2 0,0 0 0,0-1 0,0-1 0,1 0 0,-1-1 0,0-1 0,0 0 0,1-1 0,-1-1 0,0-1 0,26-9 0,-38 11-1,1 0-1,-1 1 0,1 0 1,0 0-1,-1 0 0,1 0 1,0 1-1,0-1 0,-1 1 1,1 1-1,0-1 0,0 1 1,8 1-1,-2 2 33,0 1 0,0-1-1,19 13 1,-20-11-275,0 0 0,1-1 0,-1 0-1,1-1 1,12 4 0,-17-7-6582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4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1348 1554 24575,'-2'-3'0,"-1"0"0,1 0 0,-1 0 0,0 1 0,1 0 0,-1-1 0,0 1 0,-1 0 0,1 0 0,0 1 0,0-1 0,-1 1 0,1-1 0,-5 0 0,3 0 0,-55-21 0,-31-15 0,-128-79 0,15 8 0,159 82 0,1-2 0,-46-39 0,33 23 0,-131-105 0,157 120 0,0-1 0,2-1 0,2-2 0,1-1 0,-30-52 0,38 58 0,7 10 0,1 0 0,-10-30 0,4 10 0,11 21 0,0-1 0,1 0 0,1 0 0,1 0 0,1 0 0,0 0 0,2 0 0,3-24 0,-2-24 0,-2 53 0,0 0 0,1 1 0,5-25 0,-4 32 0,0 0 0,0 0 0,1 0 0,-1 1 0,1-1 0,1 1 0,-1 0 0,1 0 0,0 0 0,8-7 0,-4 6 0,0-1 0,1 1 0,0 1 0,0-1 0,0 2 0,1-1 0,14-4 0,73-19 0,-70 21 0,1 1 0,-1 1 0,1 2 0,38-1 0,-35 4 0,-8-1 0,-1 2 0,1 0 0,-1 1 0,1 1 0,-1 1 0,35 11 0,-12 3 0,0 2 0,-1 2 0,-1 2 0,-1 1 0,-2 3 0,-1 1 0,62 59 0,-71-63 0,-24-21 0,0 0 0,0 0 0,-1 1 0,0 0 0,7 8 0,87 94 0,-83-88 0,-1-2 0,0 1 0,-1 0 0,-1 1 0,16 33 0,-12-9 0,-1 1 0,-3 0 0,14 88 0,-4 58 0,-21-170 0,-1-16 0,0-1 0,-1 1 0,1 0 0,-1 0 0,1-1 0,-1 1 0,0 0 0,-1 0 0,1-1 0,-1 1 0,1 0 0,-1 0 0,0-1 0,-1 1 0,1-1 0,-1 1 0,1-1 0,-1 0 0,0 1 0,0-1 0,0 0 0,-1 0 0,1 0 0,-1-1 0,-5 5 0,-8 8 0,1-1 0,0 2 0,1 0 0,0 1 0,2 0 0,0 1 0,1 0 0,-11 25 0,10-20 0,5-10 0,1-1 0,0 1 0,0 1 0,1-1 0,1 1 0,0 0 0,-3 22 0,1 3-1365,7-30-5461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4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624 728 24575,'-81'2'0,"-85"-4"0,148-1 0,0-1 0,1-1 0,-1-1 0,2 0 0,-1-1 0,1-1 0,-20-11 0,-9-5 0,40 20 0,0 0 0,1 0 0,-1-1 0,1 1 0,0-1 0,1 0 0,-1 0 0,1-1 0,0 1 0,0-1 0,0 1 0,1-1 0,-4-11 0,-18-35 0,13 35 0,2-1 0,0 0 0,0 0 0,-7-30 0,-10-19 0,22 52 0,0 0 0,1-1 0,0 1 0,1-1 0,1 0 0,1 1 0,0-1 0,3-22 0,0-17 0,-3 52 0,0 0 0,1 0 0,-1-1 0,1 1 0,0 0 0,0 0 0,0 0 0,0 0 0,0 0 0,1 0 0,-1 1 0,1-1 0,0 0 0,0 1 0,0-1 0,0 1 0,0 0 0,1-1 0,-1 1 0,1 0 0,-1 1 0,1-1 0,0 0 0,0 1 0,0-1 0,3 0 0,11-4 0,-1 1 0,1 0 0,31-3 0,-12 1 0,-14 3 0,0 1 0,0 1 0,1 1 0,-1 1 0,1 0 0,-1 2 0,38 7 0,-43-2 0,0 0 0,0 1 0,0 1 0,-1 1 0,0 0 0,-1 1 0,0 0 0,-1 1 0,0 1 0,-1 0 0,0 1 0,-1 1 0,10 16 0,-11-13 0,-2 0 0,0 0 0,-1 1 0,0 1 0,-2-1 0,-1 1 0,0 0 0,-1 0 0,1 24 0,-1 30 0,-6 90 0,0-54 0,0-100 0,1-1 0,-1 0 0,0 1 0,-1-1 0,0 0 0,-1 0 0,0-1 0,0 1 0,-1-1 0,0 0 0,-1 0 0,-7 9 0,-8-3-1365,10-11-5461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24575,'0'35'0,"-1"-11"0,0-1 0,2 1 0,1-1 0,1 0 0,1 1 0,12 42 0,-7-40 0,-2 0 0,7 50 0,-9-43 0,12 42 0,39 139 0,-49-183 0,11 25 0,3 12 0,-16-46 0,1 0 0,1 1 0,11 23 0,-8-23 0,-2 1 0,8 30 0,-7-19 0,2 0 0,23 48 0,-17-41 0,134 303 0,-9-38 0,-92-204 0,-17-38 0,45 65 0,33 54 0,-74-121 0,180 243 0,-187-267 0,33 43 0,242 297 0,-136-180 0,-133-153 0,2-2 0,2-2 0,71 58 0,-36-33 0,-48-42 0,0-1 0,32 20 0,-21-17 0,40 38 0,13 9 0,119 81 0,-157-119 0,57 29 0,104 61 0,-193-113 0,-2-1 0,257 151 0,-195-121 0,68 37 0,-110-59 0,0-1 0,57 17 0,-31-12 0,55 18 0,44 18 0,-38-11 0,-93-35 0,51 12 0,19 8 0,-66-20 0,50 11 0,-53-17 0,-1 2 0,41 17 0,66 26 0,97 42 0,-89-38 0,85 39 0,55 33 0,-88-44 0,-35-5 0,-125-61 0,53 35 0,17 9 0,-55-29 0,-44-26 0,0 0 0,1-1 0,-1-1 0,17 7 0,132 58 0,-109-51 0,-22-8 0,42 11 0,-33-12 0,39 18 0,23 6 0,-45-18 0,-21-6 0,69 13 0,55 11 0,-127-29 0,0 2 0,30 11 0,-31-9 0,0-1 0,35 5 0,2 6 0,-54-15 0,0-1 0,0 0 0,20 3 0,127 28 0,-99-18 0,-52-13 0,2-1 0,-1 0 0,0 0 0,1-1 0,18 1 0,-7-1 0,-1 1 0,42 10 0,-42-8 0,1 0 0,41 2 0,-48-5 0,1 0 0,-1 0 0,0 2 0,17 5 0,33 8 0,-31-12 0,-8 0 0,-1-2 0,32 1 0,-34-2 0,0 1 0,0 1 0,0 1 0,-1 1 0,1 1 0,31 15 0,54 15 0,-48-19 0,61 27 0,-92-33 0,-11-5-273,-2 1 0,1 1 0,-1 0 0,28 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24575,'0'3'0,"1"0"0,-1-1 0,1 1 0,0 0 0,0 0 0,0 0 0,0 0 0,0-1 0,1 1 0,-1-1 0,1 1 0,0-1 0,0 1 0,0-1 0,0 0 0,0 0 0,3 2 0,48 34 0,-25-19 0,6 6 0,71 42 0,-1-6 0,-87-50 0,65 33 0,-17-4 0,-32-20 0,58 44 0,-26-22 0,-19-14 0,-17-7 0,16 8 0,-2 3 0,48 45 0,-81-68 0,1-1 0,0 1 0,24 11 0,11 8 0,83 60 0,-15-21 0,-32-21 0,-21-14 0,6 8 0,120 65 0,-113-67 0,-33-16 0,74 29 0,5 8 0,-60-34 0,89 52 0,14 6 0,5-2 0,-124-60 0,206 107 0,-104-55 0,-37-29 0,-46-19 0,66 35 0,-103-48 0,0 0 0,37 9 0,25 12 0,57 21 0,-50-21 0,71 20 0,-87-32 0,-48-14 0,47 18 0,126 46 0,-154-54 0,27 4 0,23 8 0,-68-18 0,59 11 0,-59-15 0,63 20 0,-55-13 0,45 9 0,-2-1 0,8 1 0,-61-17 0,0 2 0,-1 1 0,31 14 0,-36-14 0,-1-1 0,43 10 0,1-1 0,-32-7 0,1-2 0,57 5 0,-69-11 0,17 1 0,1 2 0,-1 2 0,58 18 0,-56-13 0,1-2 0,44 5 0,-50-9 0,106 27 0,10-1 0,4 2 0,-117-24 0,1-3 0,49 4 0,-73-9 0,20 3 0,59 17 0,15 3 0,83 10 0,-170-30 0,46 16 0,-48-12 0,1-2 0,27 5 0,-20-6 0,0 2 0,38 14 0,29 9 0,51 17 0,11-6 0,-109-30 0,87 8 0,-113-17-143,0-2 0,27-1 0,-35 0-793,-1 0-5890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24575,'4'1'0,"0"0"0,0 0 0,0 0 0,0 1 0,0-1 0,-1 1 0,1 0 0,0 0 0,-1 0 0,1 1 0,5 4 0,33 34 0,143 190 0,-158-201 0,-17-20 0,-1 0 0,-1 0 0,14 22 0,58 79 0,-77-107 0,0 0 0,1 0 0,0 0 0,0 0 0,0-1 0,0 1 0,0-1 0,1 0 0,-1 0 0,10 3 0,-10-4 0,0 0 0,0 0 0,-1 0 0,1 1 0,0-1 0,-1 1 0,1 0 0,-1 0 0,0 0 0,0 0 0,0 0 0,-1 1 0,1-1 0,2 6 0,-5-8 0,1 1 0,-1-1 0,0 0 0,0 1 0,-1-1 0,1 0 0,0 0 0,0 1 0,0-1 0,-1 0 0,1 0 0,-1 1 0,1-1 0,-1 0 0,0 0 0,1 0 0,-1 0 0,0 0 0,0 0 0,1 0 0,-1 0 0,0 0 0,0 0 0,0 0 0,0-1 0,0 1 0,-1 0 0,1-1 0,0 1 0,0-1 0,-2 1 0,-47 20 0,36-16 0,-318 138 0,301-127-1365,20-8-5461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21D1-FB6C-45D2-B3F9-92D6DF61F5DB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A51EB-9ADF-4976-BEE6-D72191B13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A51EB-9ADF-4976-BEE6-D72191B13C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A51EB-9ADF-4976-BEE6-D72191B13C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11-SkinnedSkeletalMesh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BE90F2-E2F5-452C-AB6E-1EC14F34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773" y="1838878"/>
            <a:ext cx="9141867" cy="49115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763079-06D2-7510-DF67-2BBE0630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 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4EC8-EA5C-4557-B757-0F375F781923}"/>
              </a:ext>
            </a:extLst>
          </p:cNvPr>
          <p:cNvSpPr txBox="1"/>
          <p:nvPr/>
        </p:nvSpPr>
        <p:spPr>
          <a:xfrm>
            <a:off x="1300575" y="1395451"/>
            <a:ext cx="87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쉽게 설계하고 애니메이션과 </a:t>
            </a:r>
            <a:r>
              <a:rPr lang="ko-KR" altLang="en-US" dirty="0" err="1"/>
              <a:t>메쉬</a:t>
            </a:r>
            <a:r>
              <a:rPr lang="ko-KR" altLang="en-US" dirty="0"/>
              <a:t> </a:t>
            </a:r>
            <a:r>
              <a:rPr lang="ko-KR" altLang="en-US" dirty="0" err="1"/>
              <a:t>스키닝이</a:t>
            </a:r>
            <a:r>
              <a:rPr lang="ko-KR" altLang="en-US" dirty="0"/>
              <a:t> 올바르게 작동하는데 집중합니다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71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56C6A-F1A2-AE62-7E41-8D1A9D42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Buffer/</a:t>
            </a:r>
            <a:r>
              <a:rPr lang="en-US" altLang="ko-KR" dirty="0" err="1"/>
              <a:t>StructuredBuffer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88E7-E529-19C5-A673-D8ED8C76A9BD}"/>
              </a:ext>
            </a:extLst>
          </p:cNvPr>
          <p:cNvSpPr txBox="1"/>
          <p:nvPr/>
        </p:nvSpPr>
        <p:spPr>
          <a:xfrm>
            <a:off x="391886" y="1690688"/>
            <a:ext cx="111397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>
                <a:effectLst/>
              </a:rPr>
              <a:t> Direct3D 11</a:t>
            </a:r>
            <a:r>
              <a:rPr lang="ko-KR" altLang="en-US" dirty="0">
                <a:effectLst/>
              </a:rPr>
              <a:t>에서 </a:t>
            </a:r>
            <a:r>
              <a:rPr lang="en-US" altLang="ko-KR" dirty="0">
                <a:effectLst/>
              </a:rPr>
              <a:t>ID3D11Buffer</a:t>
            </a:r>
            <a:r>
              <a:rPr lang="ko-KR" altLang="en-US" dirty="0">
                <a:effectLst/>
              </a:rPr>
              <a:t>는 다양한 용도로 사용되는 </a:t>
            </a:r>
            <a:r>
              <a:rPr lang="en-US" altLang="ko-KR" dirty="0">
                <a:effectLst/>
              </a:rPr>
              <a:t>GPU </a:t>
            </a:r>
            <a:r>
              <a:rPr lang="ko-KR" altLang="en-US" dirty="0">
                <a:effectLst/>
              </a:rPr>
              <a:t>메모리의 데이터 블록</a:t>
            </a:r>
            <a:r>
              <a:rPr lang="ko-KR" altLang="en-US" dirty="0"/>
              <a:t>이</a:t>
            </a:r>
            <a:r>
              <a:rPr lang="ko-KR" altLang="en-US" dirty="0">
                <a:effectLst/>
              </a:rPr>
              <a:t>다</a:t>
            </a:r>
            <a:r>
              <a:rPr lang="en-US" altLang="ko-KR" dirty="0">
                <a:effectLst/>
              </a:rPr>
              <a:t>. </a:t>
            </a:r>
          </a:p>
          <a:p>
            <a:pPr>
              <a:buNone/>
            </a:pPr>
            <a:r>
              <a:rPr lang="ko-KR" altLang="en-US" dirty="0">
                <a:effectLst/>
              </a:rPr>
              <a:t>주요 용도와 버퍼의 종류는 다음과 같다</a:t>
            </a:r>
            <a:r>
              <a:rPr lang="en-US" altLang="ko-KR" dirty="0">
                <a:effectLst/>
              </a:rPr>
              <a:t>:</a:t>
            </a:r>
          </a:p>
          <a:p>
            <a:pPr>
              <a:buNone/>
            </a:pPr>
            <a:endParaRPr lang="en-US" altLang="ko-KR" dirty="0">
              <a:effectLst/>
            </a:endParaRPr>
          </a:p>
          <a:p>
            <a:r>
              <a:rPr lang="ko-KR" altLang="en-US" dirty="0"/>
              <a:t>정점 버퍼</a:t>
            </a:r>
            <a:r>
              <a:rPr lang="en-US" altLang="ko-KR" dirty="0"/>
              <a:t>(Vertex Buffer): </a:t>
            </a:r>
            <a:r>
              <a:rPr lang="ko-KR" altLang="en-US" dirty="0"/>
              <a:t>정점 데이터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법선</a:t>
            </a:r>
            <a:r>
              <a:rPr lang="en-US" altLang="ko-KR" dirty="0"/>
              <a:t>, </a:t>
            </a:r>
            <a:r>
              <a:rPr lang="ko-KR" altLang="en-US" dirty="0"/>
              <a:t>텍스처 좌표 등</a:t>
            </a:r>
            <a:r>
              <a:rPr lang="en-US" altLang="ko-KR" dirty="0"/>
              <a:t>) </a:t>
            </a:r>
            <a:r>
              <a:rPr lang="ko-KR" altLang="en-US" dirty="0"/>
              <a:t>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버퍼</a:t>
            </a:r>
            <a:r>
              <a:rPr lang="en-US" altLang="ko-KR" dirty="0"/>
              <a:t>(Index Buffer): </a:t>
            </a:r>
            <a:r>
              <a:rPr lang="ko-KR" altLang="en-US" dirty="0"/>
              <a:t>정점 인덱스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 버퍼</a:t>
            </a:r>
            <a:r>
              <a:rPr lang="en-US" altLang="ko-KR" dirty="0"/>
              <a:t>(Constant Buffer): </a:t>
            </a:r>
            <a:r>
              <a:rPr lang="ko-KR" altLang="en-US" dirty="0" err="1"/>
              <a:t>셰이더에서</a:t>
            </a:r>
            <a:r>
              <a:rPr lang="ko-KR" altLang="en-US" dirty="0"/>
              <a:t> 사용하는 상수 데이터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조명 파라미터</a:t>
            </a:r>
            <a:r>
              <a:rPr lang="en-US" altLang="ko-KR" dirty="0"/>
              <a:t>) 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표준 버퍼</a:t>
            </a:r>
            <a:r>
              <a:rPr lang="en-US" altLang="ko-KR" b="1" dirty="0"/>
              <a:t>(Non Structured Buffer)</a:t>
            </a:r>
            <a:r>
              <a:rPr lang="en-US" altLang="ko-KR" dirty="0"/>
              <a:t>: HLSL</a:t>
            </a:r>
            <a:r>
              <a:rPr lang="ko-KR" altLang="en-US" dirty="0"/>
              <a:t>에서 기본 타입으로 접근 가능한 배열 버퍼</a:t>
            </a:r>
            <a:endParaRPr lang="en-US" altLang="ko-KR" dirty="0"/>
          </a:p>
          <a:p>
            <a:r>
              <a:rPr lang="ko-KR" altLang="en-US" b="1" dirty="0"/>
              <a:t>구조화된 버퍼</a:t>
            </a:r>
            <a:r>
              <a:rPr lang="en-US" altLang="ko-KR" b="1" dirty="0"/>
              <a:t>(Structured Buffer)</a:t>
            </a:r>
            <a:r>
              <a:rPr lang="en-US" altLang="ko-KR" dirty="0"/>
              <a:t>: HLSL</a:t>
            </a:r>
            <a:r>
              <a:rPr lang="ko-KR" altLang="en-US" dirty="0"/>
              <a:t>에서 사용자 정의 구조체로 접근 가능한 배열 버퍼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버퍼</a:t>
            </a:r>
            <a:r>
              <a:rPr lang="en-US" altLang="ko-KR" dirty="0"/>
              <a:t>(</a:t>
            </a:r>
            <a:r>
              <a:rPr lang="en-US" altLang="ko-KR" dirty="0" err="1"/>
              <a:t>ByteAddressBuffer</a:t>
            </a:r>
            <a:r>
              <a:rPr lang="en-US" altLang="ko-KR" dirty="0"/>
              <a:t>): </a:t>
            </a:r>
            <a:r>
              <a:rPr lang="ko-KR" altLang="en-US" dirty="0"/>
              <a:t>바이트 단위로 접근 가능한 버퍼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83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A13D-F0E3-C5EA-4269-F34CD9A5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버퍼의 용도</a:t>
            </a:r>
            <a:r>
              <a:rPr lang="en-US" altLang="ko-KR" dirty="0"/>
              <a:t>(</a:t>
            </a:r>
            <a:r>
              <a:rPr lang="en-US" altLang="ko-KR" i="1" dirty="0"/>
              <a:t>Usage)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2E606-7AF9-9152-89FE-A51BDCEB66D7}"/>
              </a:ext>
            </a:extLst>
          </p:cNvPr>
          <p:cNvSpPr txBox="1"/>
          <p:nvPr/>
        </p:nvSpPr>
        <p:spPr>
          <a:xfrm>
            <a:off x="352148" y="1454007"/>
            <a:ext cx="1057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버퍼의 용도 설정은 사용 패턴과 메모리 관리 정책을 의미한다</a:t>
            </a:r>
            <a:r>
              <a:rPr lang="en-US" altLang="ko-KR" dirty="0"/>
              <a:t>. </a:t>
            </a:r>
            <a:r>
              <a:rPr lang="ko-KR" altLang="en-US" dirty="0"/>
              <a:t>이 설정에 따라 내부 드라이버는 버퍼의 데이터를 이동</a:t>
            </a:r>
            <a:r>
              <a:rPr lang="en-US" altLang="ko-KR" dirty="0"/>
              <a:t>(System RAM &lt;-&gt; Video RAM)</a:t>
            </a:r>
            <a:r>
              <a:rPr lang="ko-KR" altLang="en-US" dirty="0"/>
              <a:t>시키거나 특정 위치에 유지한다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용도에 </a:t>
            </a:r>
            <a:r>
              <a:rPr lang="en-US" altLang="ko-KR" dirty="0" err="1"/>
              <a:t>CPUAccessFlag</a:t>
            </a:r>
            <a:r>
              <a:rPr lang="ko-KR" altLang="en-US" dirty="0"/>
              <a:t>를 설정하여 한번 더 드라이버의 동작이 최적화된다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9A06F-EBD5-1454-53BC-4F3FFBF22F1B}"/>
              </a:ext>
            </a:extLst>
          </p:cNvPr>
          <p:cNvSpPr txBox="1"/>
          <p:nvPr/>
        </p:nvSpPr>
        <p:spPr>
          <a:xfrm>
            <a:off x="268915" y="4008741"/>
            <a:ext cx="116541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highlight>
                  <a:srgbClr val="FFFFFF"/>
                </a:highlight>
                <a:latin typeface="+mn-ea"/>
              </a:rPr>
              <a:t>D3D11_USAGE_IMMUTABLE:   </a:t>
            </a:r>
            <a:r>
              <a:rPr lang="ko-KR" altLang="en-US" sz="1600" b="1" dirty="0">
                <a:highlight>
                  <a:srgbClr val="FFFFFF"/>
                </a:highlight>
                <a:latin typeface="+mn-ea"/>
              </a:rPr>
              <a:t>불변 하며 </a:t>
            </a:r>
            <a:r>
              <a:rPr lang="en-US" altLang="ko-KR" sz="1600" b="1" dirty="0">
                <a:highlight>
                  <a:srgbClr val="FFFFFF"/>
                </a:highlight>
                <a:latin typeface="+mn-ea"/>
              </a:rPr>
              <a:t>GPU</a:t>
            </a:r>
            <a:r>
              <a:rPr lang="ko-KR" altLang="en-US" sz="1600" b="1" dirty="0">
                <a:highlight>
                  <a:srgbClr val="FFFFFF"/>
                </a:highlight>
                <a:latin typeface="+mn-ea"/>
              </a:rPr>
              <a:t>만 읽기 가능한 용도 이므로 가능한 </a:t>
            </a:r>
            <a:r>
              <a:rPr lang="en-US" altLang="ko-KR" sz="1600" b="1" dirty="0">
                <a:highlight>
                  <a:srgbClr val="FFFFFF"/>
                </a:highlight>
                <a:latin typeface="+mn-ea"/>
              </a:rPr>
              <a:t>Video RAM</a:t>
            </a:r>
            <a:r>
              <a:rPr lang="ko-KR" altLang="en-US" sz="1600" b="1" dirty="0">
                <a:highlight>
                  <a:srgbClr val="FFFFFF"/>
                </a:highlight>
                <a:latin typeface="+mn-ea"/>
              </a:rPr>
              <a:t>에 유지한다</a:t>
            </a:r>
            <a:r>
              <a:rPr lang="en-US" altLang="ko-KR" sz="1600" b="1" dirty="0">
                <a:highlight>
                  <a:srgbClr val="FFFFFF"/>
                </a:highlight>
                <a:latin typeface="+mn-ea"/>
              </a:rPr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D3D11_USAGE_DEFAULT:  GPU</a:t>
            </a:r>
            <a:r>
              <a:rPr lang="ko-KR" altLang="en-US" sz="1600" dirty="0"/>
              <a:t>만 읽기</a:t>
            </a:r>
            <a:r>
              <a:rPr lang="en-US" altLang="ko-KR" sz="1600" dirty="0"/>
              <a:t>,</a:t>
            </a:r>
            <a:r>
              <a:rPr lang="ko-KR" altLang="en-US" sz="1600" dirty="0"/>
              <a:t>쓰기</a:t>
            </a:r>
            <a:r>
              <a:rPr lang="en-US" altLang="ko-KR" sz="1600" dirty="0"/>
              <a:t>. CPU</a:t>
            </a:r>
            <a:r>
              <a:rPr lang="ko-KR" altLang="en-US" sz="1600" dirty="0"/>
              <a:t>가 직접 메모리접근이 불가이므로 가능한 </a:t>
            </a:r>
            <a:r>
              <a:rPr lang="en-US" altLang="ko-KR" sz="1600" dirty="0"/>
              <a:t>Video</a:t>
            </a:r>
            <a:r>
              <a:rPr lang="ko-KR" altLang="en-US" sz="1600" dirty="0"/>
              <a:t> </a:t>
            </a:r>
            <a:r>
              <a:rPr lang="en-US" altLang="ko-KR" sz="1600" dirty="0"/>
              <a:t>RAM </a:t>
            </a:r>
            <a:r>
              <a:rPr lang="ko-KR" altLang="en-US" sz="1600" dirty="0"/>
              <a:t>유지</a:t>
            </a:r>
            <a:endParaRPr lang="en-US" altLang="ko-KR" sz="1600" dirty="0"/>
          </a:p>
          <a:p>
            <a:r>
              <a:rPr lang="ko-KR" altLang="en-US" sz="1600" dirty="0"/>
              <a:t>간접명령</a:t>
            </a:r>
            <a:r>
              <a:rPr lang="en-US" altLang="ko-KR" sz="1600" dirty="0"/>
              <a:t>(ID3D11DeviceContext::</a:t>
            </a:r>
            <a:r>
              <a:rPr lang="en-US" altLang="ko-KR" sz="1600" dirty="0" err="1"/>
              <a:t>UpdateSubresource</a:t>
            </a:r>
            <a:r>
              <a:rPr lang="en-US" altLang="ko-KR" sz="1600" dirty="0"/>
              <a:t>)</a:t>
            </a:r>
            <a:r>
              <a:rPr lang="ko-KR" altLang="en-US" sz="1600" dirty="0"/>
              <a:t>으로 드라이버가 </a:t>
            </a:r>
            <a:r>
              <a:rPr lang="en-US" altLang="ko-KR" sz="1600" dirty="0" err="1"/>
              <a:t>SystemRAM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데이터를 복사하게 할 수 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D3D11_USAGE_DYNAMIC: CPU</a:t>
            </a:r>
            <a:r>
              <a:rPr lang="ko-KR" altLang="en-US" sz="1600" dirty="0"/>
              <a:t>가 자주 갱신</a:t>
            </a:r>
            <a:r>
              <a:rPr lang="en-US" altLang="ko-KR" sz="1600" dirty="0"/>
              <a:t>(Update)</a:t>
            </a:r>
            <a:r>
              <a:rPr lang="ko-KR" altLang="en-US" sz="1600" dirty="0"/>
              <a:t>하고</a:t>
            </a:r>
            <a:r>
              <a:rPr lang="en-US" altLang="ko-KR" sz="1600" dirty="0"/>
              <a:t>, GPU</a:t>
            </a:r>
            <a:r>
              <a:rPr lang="ko-KR" altLang="en-US" sz="1600" dirty="0"/>
              <a:t>가 읽기만</a:t>
            </a:r>
            <a:r>
              <a:rPr lang="en-US" altLang="ko-KR" sz="1600" dirty="0"/>
              <a:t>(Read-only)</a:t>
            </a:r>
            <a:r>
              <a:rPr lang="ko-KR" altLang="en-US" sz="1600" dirty="0"/>
              <a:t> 하는 용도로 사용하는 버퍼 타입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이때 버퍼는 시스템 메모리</a:t>
            </a:r>
            <a:r>
              <a:rPr lang="en-US" altLang="ko-KR" sz="1600" dirty="0"/>
              <a:t>(System RAM)</a:t>
            </a:r>
            <a:r>
              <a:rPr lang="ko-KR" altLang="en-US" sz="1600" dirty="0"/>
              <a:t> 에 위치하지만</a:t>
            </a:r>
            <a:r>
              <a:rPr lang="en-US" altLang="ko-KR" sz="1600" dirty="0"/>
              <a:t>, GPU</a:t>
            </a:r>
            <a:r>
              <a:rPr lang="ko-KR" altLang="en-US" sz="1600" dirty="0"/>
              <a:t>에서 접근할 수 있도록 드라이버가 내부적으로 비디오 메모리</a:t>
            </a:r>
            <a:r>
              <a:rPr lang="en-US" altLang="ko-KR" sz="1600" dirty="0"/>
              <a:t>(VRAM)</a:t>
            </a:r>
            <a:r>
              <a:rPr lang="ko-KR" altLang="en-US" sz="1600" dirty="0"/>
              <a:t>로 전송하는 과정을 거친다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D3D11_USAGE_STAGING: GPU </a:t>
            </a:r>
            <a:r>
              <a:rPr lang="ko-KR" altLang="en-US" sz="1600" dirty="0"/>
              <a:t>리소스 내용을 </a:t>
            </a:r>
            <a:r>
              <a:rPr lang="en-US" altLang="ko-KR" sz="1600" dirty="0"/>
              <a:t>CPU</a:t>
            </a:r>
            <a:r>
              <a:rPr lang="ko-KR" altLang="en-US" sz="1600" dirty="0"/>
              <a:t>로 복사해 확인하는 용도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Debug)</a:t>
            </a:r>
            <a:r>
              <a:rPr lang="ko-KR" altLang="en-US" dirty="0">
                <a:solidFill>
                  <a:srgbClr val="2F4F4F"/>
                </a:solidFill>
                <a:highlight>
                  <a:srgbClr val="FFFFFF"/>
                </a:highlight>
                <a:latin typeface="+mn-ea"/>
              </a:rPr>
              <a:t>  </a:t>
            </a:r>
            <a:endParaRPr lang="ko-KR" altLang="en-US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0C3DBA-BE65-6680-4809-57F52AF292FB}"/>
              </a:ext>
            </a:extLst>
          </p:cNvPr>
          <p:cNvGrpSpPr/>
          <p:nvPr/>
        </p:nvGrpSpPr>
        <p:grpSpPr>
          <a:xfrm>
            <a:off x="1320943" y="2377337"/>
            <a:ext cx="7001852" cy="1514686"/>
            <a:chOff x="1001628" y="2211026"/>
            <a:chExt cx="7001852" cy="15146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6C827E-0D79-4908-E97E-28383FBC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628" y="2211026"/>
              <a:ext cx="7001852" cy="15146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684D8-572C-8CFF-3721-66917165DAA9}"/>
                </a:ext>
              </a:extLst>
            </p:cNvPr>
            <p:cNvSpPr txBox="1"/>
            <p:nvPr/>
          </p:nvSpPr>
          <p:spPr>
            <a:xfrm>
              <a:off x="5626869" y="290354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C5E2C-71D5-B0EB-8B65-0B489C38A853}"/>
                </a:ext>
              </a:extLst>
            </p:cNvPr>
            <p:cNvSpPr txBox="1"/>
            <p:nvPr/>
          </p:nvSpPr>
          <p:spPr>
            <a:xfrm>
              <a:off x="4364127" y="29035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7C58F-F6D5-2CF7-73FC-ACF6AB6187BB}"/>
                </a:ext>
              </a:extLst>
            </p:cNvPr>
            <p:cNvSpPr txBox="1"/>
            <p:nvPr/>
          </p:nvSpPr>
          <p:spPr>
            <a:xfrm>
              <a:off x="3060426" y="31520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1F7419-B470-1F7B-5AA0-34F223E47DCD}"/>
                </a:ext>
              </a:extLst>
            </p:cNvPr>
            <p:cNvSpPr txBox="1"/>
            <p:nvPr/>
          </p:nvSpPr>
          <p:spPr>
            <a:xfrm>
              <a:off x="3060426" y="34055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C24F9-24F4-2C57-033D-E648BD908029}"/>
                </a:ext>
              </a:extLst>
            </p:cNvPr>
            <p:cNvSpPr txBox="1"/>
            <p:nvPr/>
          </p:nvSpPr>
          <p:spPr>
            <a:xfrm>
              <a:off x="4364127" y="31285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6143A-DC98-036B-E523-4530BB1A7778}"/>
                </a:ext>
              </a:extLst>
            </p:cNvPr>
            <p:cNvSpPr txBox="1"/>
            <p:nvPr/>
          </p:nvSpPr>
          <p:spPr>
            <a:xfrm>
              <a:off x="5626868" y="318054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349F0-E81F-8988-E919-BE99AE6B9F1A}"/>
                </a:ext>
              </a:extLst>
            </p:cNvPr>
            <p:cNvSpPr txBox="1"/>
            <p:nvPr/>
          </p:nvSpPr>
          <p:spPr>
            <a:xfrm>
              <a:off x="5638977" y="340552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아니오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34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02FA-0621-05B7-7D8B-A766917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8A9E5-5291-B986-2A22-3DFBC218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1" y="1828800"/>
            <a:ext cx="8605447" cy="35400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AEB834-88DF-D779-E621-5C9B06534390}"/>
              </a:ext>
            </a:extLst>
          </p:cNvPr>
          <p:cNvSpPr/>
          <p:nvPr/>
        </p:nvSpPr>
        <p:spPr>
          <a:xfrm>
            <a:off x="702491" y="2483166"/>
            <a:ext cx="4716379" cy="413886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49" y="1862088"/>
            <a:ext cx="114435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리깅</a:t>
            </a:r>
            <a:r>
              <a:rPr lang="en-US" altLang="ko-KR" dirty="0"/>
              <a:t>(Rigging)</a:t>
            </a:r>
            <a:r>
              <a:rPr lang="ko-KR" altLang="en-US" dirty="0"/>
              <a:t>된 </a:t>
            </a:r>
            <a:r>
              <a:rPr lang="en-US" altLang="ko-KR" dirty="0"/>
              <a:t>Skinned Skeletal Mesh(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Assimp</a:t>
            </a:r>
            <a:r>
              <a:rPr lang="ko-KR" altLang="en-US" dirty="0"/>
              <a:t>가 </a:t>
            </a:r>
            <a:r>
              <a:rPr lang="ko-KR" altLang="en-US" dirty="0" err="1"/>
              <a:t>리깅된</a:t>
            </a:r>
            <a:r>
              <a:rPr lang="ko-KR" altLang="en-US" dirty="0"/>
              <a:t> </a:t>
            </a:r>
            <a:r>
              <a:rPr lang="en-US" altLang="ko-KR" dirty="0"/>
              <a:t>Mesh</a:t>
            </a:r>
            <a:r>
              <a:rPr lang="ko-KR" altLang="en-US" dirty="0"/>
              <a:t>를 표현하는 </a:t>
            </a:r>
            <a:r>
              <a:rPr lang="en-US" altLang="ko-KR" dirty="0"/>
              <a:t>Bone(Joint),</a:t>
            </a:r>
            <a:r>
              <a:rPr lang="en-US" altLang="ko-KR" dirty="0" err="1"/>
              <a:t>VertexWeight</a:t>
            </a:r>
            <a:r>
              <a:rPr lang="ko-KR" altLang="en-US" dirty="0"/>
              <a:t> 데이터를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기본 포즈 </a:t>
            </a:r>
            <a:r>
              <a:rPr lang="en-US" altLang="ko-KR" dirty="0"/>
              <a:t>Bone </a:t>
            </a:r>
            <a:r>
              <a:rPr lang="ko-KR" altLang="en-US" dirty="0"/>
              <a:t>기준의 </a:t>
            </a:r>
            <a:r>
              <a:rPr lang="ko-KR" altLang="en-US" dirty="0" err="1"/>
              <a:t>메쉬의</a:t>
            </a:r>
            <a:r>
              <a:rPr lang="ko-KR" altLang="en-US" dirty="0"/>
              <a:t> 상대적 변환을 표현하는 </a:t>
            </a:r>
            <a:r>
              <a:rPr lang="en-US" altLang="ko-KR" dirty="0" err="1"/>
              <a:t>OffsetMatrix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새로운 </a:t>
            </a:r>
            <a:r>
              <a:rPr lang="ko-KR" altLang="en-US" dirty="0" err="1"/>
              <a:t>버텍스</a:t>
            </a:r>
            <a:r>
              <a:rPr lang="ko-KR" altLang="en-US" dirty="0"/>
              <a:t> 포맷을 선언합니다</a:t>
            </a:r>
            <a:r>
              <a:rPr lang="en-US" altLang="ko-KR" dirty="0"/>
              <a:t>. </a:t>
            </a:r>
            <a:r>
              <a:rPr lang="en-US" altLang="ko-KR" dirty="0" err="1"/>
              <a:t>BoneWeightVertex</a:t>
            </a:r>
            <a:r>
              <a:rPr lang="en-US" altLang="ko-KR" dirty="0"/>
              <a:t>  ( </a:t>
            </a:r>
            <a:r>
              <a:rPr lang="en-US" altLang="ko-KR" dirty="0" err="1"/>
              <a:t>BoneIndex,BoneWeight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메쉬에</a:t>
            </a:r>
            <a:r>
              <a:rPr lang="ko-KR" altLang="en-US" dirty="0"/>
              <a:t> 영향을 주는</a:t>
            </a:r>
            <a:r>
              <a:rPr lang="en-US" altLang="ko-KR" dirty="0"/>
              <a:t> </a:t>
            </a:r>
            <a:r>
              <a:rPr lang="en-US" altLang="ko-KR" dirty="0" err="1"/>
              <a:t>aiBone</a:t>
            </a:r>
            <a:r>
              <a:rPr lang="ko-KR" altLang="en-US" dirty="0"/>
              <a:t>의 </a:t>
            </a:r>
            <a:r>
              <a:rPr lang="en-US" altLang="ko-KR" dirty="0" err="1"/>
              <a:t>Index,Weight</a:t>
            </a:r>
            <a:r>
              <a:rPr lang="ko-KR" altLang="en-US" dirty="0"/>
              <a:t>처리하여 </a:t>
            </a:r>
            <a:r>
              <a:rPr lang="en-US" altLang="ko-KR" dirty="0"/>
              <a:t> </a:t>
            </a:r>
            <a:r>
              <a:rPr lang="en-US" altLang="ko-KR" dirty="0" err="1"/>
              <a:t>VertexBuffer</a:t>
            </a:r>
            <a:r>
              <a:rPr lang="en-US" altLang="ko-KR" dirty="0"/>
              <a:t>, </a:t>
            </a:r>
            <a:r>
              <a:rPr lang="en-US" altLang="ko-KR" dirty="0" err="1"/>
              <a:t>IndexBuffer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애니메이션을 업데이트한</a:t>
            </a:r>
            <a:r>
              <a:rPr lang="en-US" altLang="ko-KR" dirty="0"/>
              <a:t> Pose</a:t>
            </a:r>
            <a:r>
              <a:rPr lang="ko-KR" altLang="en-US" dirty="0"/>
              <a:t>와 </a:t>
            </a:r>
            <a:r>
              <a:rPr lang="ko-KR" altLang="en-US" dirty="0" err="1"/>
              <a:t>고정값</a:t>
            </a:r>
            <a:r>
              <a:rPr lang="ko-KR" altLang="en-US" dirty="0"/>
              <a:t> </a:t>
            </a:r>
            <a:r>
              <a:rPr lang="en-US" altLang="ko-KR" dirty="0"/>
              <a:t>Offset</a:t>
            </a:r>
            <a:r>
              <a:rPr lang="ko-KR" altLang="en-US" dirty="0"/>
              <a:t>을 </a:t>
            </a:r>
            <a:r>
              <a:rPr lang="en-US" altLang="ko-KR" dirty="0" err="1"/>
              <a:t>MatrixPalette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업데이트합니다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en-US" altLang="ko-KR" dirty="0" err="1"/>
              <a:t>VertexShader</a:t>
            </a:r>
            <a:r>
              <a:rPr lang="ko-KR" altLang="en-US" dirty="0"/>
              <a:t>에서 인덱스와 가중치로 </a:t>
            </a:r>
            <a:r>
              <a:rPr lang="en-US" altLang="ko-KR" dirty="0"/>
              <a:t>vertex</a:t>
            </a:r>
            <a:r>
              <a:rPr lang="ko-KR" altLang="en-US" dirty="0"/>
              <a:t>의 위치를 계산합니다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B333FFF-0140-4006-AF5E-B3CAE59DF3D2}"/>
              </a:ext>
            </a:extLst>
          </p:cNvPr>
          <p:cNvGrpSpPr/>
          <p:nvPr/>
        </p:nvGrpSpPr>
        <p:grpSpPr>
          <a:xfrm>
            <a:off x="748030" y="2981631"/>
            <a:ext cx="8883650" cy="3105229"/>
            <a:chOff x="786130" y="2388791"/>
            <a:chExt cx="8883650" cy="31052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0712D99-3357-F88B-9B85-70F3D1A79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" b="29818"/>
            <a:stretch/>
          </p:blipFill>
          <p:spPr>
            <a:xfrm>
              <a:off x="901700" y="2388791"/>
              <a:ext cx="8768080" cy="31052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23045F-79C6-3576-C928-0CD6C8BA88A5}"/>
                </a:ext>
              </a:extLst>
            </p:cNvPr>
            <p:cNvSpPr txBox="1"/>
            <p:nvPr/>
          </p:nvSpPr>
          <p:spPr>
            <a:xfrm>
              <a:off x="901700" y="3222356"/>
              <a:ext cx="18229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2"/>
                  </a:solidFill>
                </a:rPr>
                <a:t>일반적인 의미의 </a:t>
              </a:r>
              <a:r>
                <a:rPr lang="en-US" altLang="ko-KR" sz="1100" dirty="0">
                  <a:solidFill>
                    <a:schemeClr val="bg2"/>
                  </a:solidFill>
                </a:rPr>
                <a:t>Bone(</a:t>
              </a:r>
              <a:r>
                <a:rPr lang="ko-KR" altLang="en-US" sz="1100" dirty="0">
                  <a:solidFill>
                    <a:schemeClr val="bg2"/>
                  </a:solidFill>
                </a:rPr>
                <a:t>뼈</a:t>
              </a:r>
              <a:r>
                <a:rPr lang="en-US" altLang="ko-KR" sz="1100" dirty="0">
                  <a:solidFill>
                    <a:schemeClr val="bg2"/>
                  </a:solidFill>
                </a:rPr>
                <a:t>)</a:t>
              </a:r>
              <a:endParaRPr lang="ko-KR" alt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F55956-C964-C502-CB07-D3CC98704B7E}"/>
                </a:ext>
              </a:extLst>
            </p:cNvPr>
            <p:cNvSpPr txBox="1"/>
            <p:nvPr/>
          </p:nvSpPr>
          <p:spPr>
            <a:xfrm>
              <a:off x="1560324" y="4170170"/>
              <a:ext cx="15055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/>
                  </a:solidFill>
                </a:rPr>
                <a:t>3D </a:t>
              </a:r>
              <a:r>
                <a:rPr lang="ko-KR" altLang="en-US" sz="1100" dirty="0">
                  <a:solidFill>
                    <a:schemeClr val="bg2"/>
                  </a:solidFill>
                </a:rPr>
                <a:t>애니메이션의 </a:t>
              </a:r>
              <a:endParaRPr lang="en-US" altLang="ko-KR" sz="1100" dirty="0">
                <a:solidFill>
                  <a:schemeClr val="bg2"/>
                </a:solidFill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</a:rPr>
                <a:t>Bone(</a:t>
              </a:r>
              <a:r>
                <a:rPr lang="ko-KR" altLang="en-US" sz="1100" dirty="0">
                  <a:solidFill>
                    <a:schemeClr val="bg2"/>
                  </a:solidFill>
                </a:rPr>
                <a:t>뼈</a:t>
              </a:r>
              <a:r>
                <a:rPr lang="en-US" altLang="ko-KR" sz="1100" dirty="0">
                  <a:solidFill>
                    <a:schemeClr val="bg2"/>
                  </a:solidFill>
                </a:rPr>
                <a:t>)=</a:t>
              </a:r>
              <a:r>
                <a:rPr lang="en-US" altLang="ko-KR" sz="1100" dirty="0">
                  <a:solidFill>
                    <a:srgbClr val="FFC000"/>
                  </a:solidFill>
                </a:rPr>
                <a:t>Joint(</a:t>
              </a:r>
              <a:r>
                <a:rPr lang="ko-KR" altLang="en-US" sz="1100" dirty="0">
                  <a:solidFill>
                    <a:srgbClr val="FFC000"/>
                  </a:solidFill>
                </a:rPr>
                <a:t>관절</a:t>
              </a:r>
              <a:r>
                <a:rPr lang="en-US" altLang="ko-KR" sz="1100" dirty="0">
                  <a:solidFill>
                    <a:srgbClr val="FFC000"/>
                  </a:solidFill>
                </a:rPr>
                <a:t>)</a:t>
              </a:r>
              <a:endParaRPr lang="ko-KR" altLang="en-US" sz="1100" dirty="0">
                <a:solidFill>
                  <a:srgbClr val="FFC000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3C9B914-4900-C692-3493-67A00FE6D2F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50" y="4151090"/>
              <a:ext cx="2286000" cy="449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B52A4-A7F0-4BA8-90D1-4D5D837B49D5}"/>
                </a:ext>
              </a:extLst>
            </p:cNvPr>
            <p:cNvSpPr/>
            <p:nvPr/>
          </p:nvSpPr>
          <p:spPr>
            <a:xfrm>
              <a:off x="786130" y="2649756"/>
              <a:ext cx="53644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</a:rPr>
                <a:t>ObjectMode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 -&gt; </a:t>
              </a:r>
              <a:r>
                <a:rPr lang="ko-KR" altLang="en-US" sz="1200" dirty="0" err="1">
                  <a:solidFill>
                    <a:schemeClr val="bg1">
                      <a:lumMod val="75000"/>
                    </a:schemeClr>
                  </a:solidFill>
                </a:rPr>
                <a:t>메쉬선택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-&gt; weight paint -&gt;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</a:rPr>
                <a:t>EditMode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-&gt; 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화살표 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Item 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탭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2885E7-7B9F-C637-7A88-FB33ED04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리깅</a:t>
            </a:r>
            <a:r>
              <a:rPr lang="en-US" altLang="ko-KR" dirty="0"/>
              <a:t>(Rigging)</a:t>
            </a:r>
            <a:r>
              <a:rPr lang="ko-KR" altLang="en-US" dirty="0"/>
              <a:t>된 캐릭터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E3267-69B5-CA95-77AC-53A231128B1A}"/>
              </a:ext>
            </a:extLst>
          </p:cNvPr>
          <p:cNvSpPr txBox="1"/>
          <p:nvPr/>
        </p:nvSpPr>
        <p:spPr>
          <a:xfrm>
            <a:off x="257328" y="1492758"/>
            <a:ext cx="11599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Vertex</a:t>
            </a:r>
            <a:r>
              <a:rPr lang="ko-KR" altLang="en-US" dirty="0"/>
              <a:t> 는 </a:t>
            </a:r>
            <a:r>
              <a:rPr lang="en-US" altLang="ko-KR" dirty="0"/>
              <a:t>1</a:t>
            </a:r>
            <a:r>
              <a:rPr lang="ko-KR" altLang="en-US" dirty="0"/>
              <a:t>개 이상의 관절</a:t>
            </a:r>
            <a:r>
              <a:rPr lang="en-US" altLang="ko-KR" dirty="0"/>
              <a:t>(Bone or Joint)</a:t>
            </a:r>
            <a:r>
              <a:rPr lang="ko-KR" altLang="en-US" dirty="0"/>
              <a:t>의 </a:t>
            </a:r>
            <a:r>
              <a:rPr lang="en-US" altLang="ko-KR" b="1" dirty="0"/>
              <a:t>Transform</a:t>
            </a:r>
            <a:r>
              <a:rPr lang="ko-KR" altLang="en-US" dirty="0"/>
              <a:t>과 연결되고 각 관절에 대한 가중치 값에 따라 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의 최종 월드 위치가 결정된다</a:t>
            </a:r>
            <a:r>
              <a:rPr lang="en-US" altLang="ko-KR" dirty="0"/>
              <a:t>.  vertex</a:t>
            </a:r>
            <a:r>
              <a:rPr lang="ko-KR" altLang="en-US" dirty="0"/>
              <a:t>를 관절</a:t>
            </a:r>
            <a:r>
              <a:rPr lang="en-US" altLang="ko-KR" dirty="0"/>
              <a:t> </a:t>
            </a:r>
            <a:r>
              <a:rPr lang="ko-KR" altLang="en-US" dirty="0"/>
              <a:t>변환 이후 비율로 </a:t>
            </a:r>
            <a:r>
              <a:rPr lang="ko-KR" altLang="en-US" dirty="0" err="1"/>
              <a:t>누적합</a:t>
            </a:r>
            <a:r>
              <a:rPr lang="ko-KR" altLang="en-US" dirty="0"/>
              <a:t>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dirty="0"/>
              <a:t>*Bone</a:t>
            </a:r>
            <a:r>
              <a:rPr lang="ko-KR" altLang="en-US" sz="1200" dirty="0"/>
              <a:t>은 정확한 명칭이라고 할 수는 없지만 </a:t>
            </a:r>
            <a:r>
              <a:rPr lang="en-US" altLang="ko-KR" sz="1200" dirty="0"/>
              <a:t>3D</a:t>
            </a:r>
            <a:r>
              <a:rPr lang="ko-KR" altLang="en-US" sz="1200" dirty="0"/>
              <a:t>애니메이션에서는 </a:t>
            </a:r>
            <a:r>
              <a:rPr lang="en-US" altLang="ko-KR" sz="1200" dirty="0"/>
              <a:t>Bone(</a:t>
            </a:r>
            <a:r>
              <a:rPr lang="ko-KR" altLang="en-US" sz="1200" dirty="0"/>
              <a:t>뼈</a:t>
            </a:r>
            <a:r>
              <a:rPr lang="en-US" altLang="ko-KR" sz="1200" dirty="0"/>
              <a:t>) = Joint(</a:t>
            </a:r>
            <a:r>
              <a:rPr lang="ko-KR" altLang="en-US" sz="1200" dirty="0"/>
              <a:t>관절</a:t>
            </a:r>
            <a:r>
              <a:rPr lang="en-US" altLang="ko-KR" sz="1200" dirty="0"/>
              <a:t>) </a:t>
            </a:r>
            <a:r>
              <a:rPr lang="ko-KR" altLang="en-US" sz="1200" dirty="0"/>
              <a:t>같은 의미로 통용하여 사용한다</a:t>
            </a:r>
            <a:r>
              <a:rPr lang="en-US" altLang="ko-KR" sz="1200" dirty="0"/>
              <a:t>.  </a:t>
            </a:r>
            <a:r>
              <a:rPr lang="ko-KR" altLang="en-US" sz="1200" dirty="0"/>
              <a:t>회색 그림은 관절의 연결을 보여줄 뿐이다</a:t>
            </a:r>
            <a:endParaRPr lang="en-US" altLang="ko-KR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A46A3B-EEF2-1813-D91F-80BC542B0BC9}"/>
              </a:ext>
            </a:extLst>
          </p:cNvPr>
          <p:cNvCxnSpPr>
            <a:cxnSpLocks/>
          </p:cNvCxnSpPr>
          <p:nvPr/>
        </p:nvCxnSpPr>
        <p:spPr>
          <a:xfrm>
            <a:off x="1701531" y="4032014"/>
            <a:ext cx="438165" cy="50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720949-1458-29FC-FC42-5FAC9DA25ADB}"/>
              </a:ext>
            </a:extLst>
          </p:cNvPr>
          <p:cNvCxnSpPr>
            <a:cxnSpLocks/>
          </p:cNvCxnSpPr>
          <p:nvPr/>
        </p:nvCxnSpPr>
        <p:spPr>
          <a:xfrm flipV="1">
            <a:off x="2429488" y="4567864"/>
            <a:ext cx="0" cy="1951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19ACC81-AF4B-4829-906A-BF6C63EC7D55}"/>
              </a:ext>
            </a:extLst>
          </p:cNvPr>
          <p:cNvSpPr/>
          <p:nvPr/>
        </p:nvSpPr>
        <p:spPr>
          <a:xfrm>
            <a:off x="2386318" y="4471736"/>
            <a:ext cx="86341" cy="69647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5861E-5C73-C27C-814F-4FCF82A73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" t="1715" b="41328"/>
          <a:stretch/>
        </p:blipFill>
        <p:spPr>
          <a:xfrm>
            <a:off x="569910" y="5493525"/>
            <a:ext cx="6147442" cy="12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94D9C2-0A35-FC30-05AD-8D4CC555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59" y="1881160"/>
            <a:ext cx="1693082" cy="39990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504A3-E132-F718-05B9-AAF26B61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리깅된</a:t>
            </a:r>
            <a:r>
              <a:rPr lang="ko-KR" altLang="en-US" dirty="0"/>
              <a:t> 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 err="1"/>
              <a:t>assimp</a:t>
            </a:r>
            <a:r>
              <a:rPr lang="ko-KR" altLang="en-US" dirty="0"/>
              <a:t> 데이터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7F1213-CF1C-AD70-9DC2-D70A4BCE5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7" t="27729" b="40353"/>
          <a:stretch/>
        </p:blipFill>
        <p:spPr>
          <a:xfrm>
            <a:off x="2815512" y="3429000"/>
            <a:ext cx="6154980" cy="2178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84732-C9CD-4856-61B0-03751DFD6979}"/>
              </a:ext>
            </a:extLst>
          </p:cNvPr>
          <p:cNvSpPr txBox="1"/>
          <p:nvPr/>
        </p:nvSpPr>
        <p:spPr>
          <a:xfrm>
            <a:off x="2741673" y="3267668"/>
            <a:ext cx="188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ko-KR" altLang="en-US" sz="1100" b="1" dirty="0">
                <a:solidFill>
                  <a:srgbClr val="FF0000"/>
                </a:solidFill>
              </a:rPr>
              <a:t>와 연결된 </a:t>
            </a:r>
            <a:r>
              <a:rPr lang="en-US" altLang="ko-KR" sz="1100" b="1" dirty="0">
                <a:solidFill>
                  <a:srgbClr val="FF0000"/>
                </a:solidFill>
              </a:rPr>
              <a:t>Mesh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E5EF7-D500-AE23-ED79-DACBB345336C}"/>
              </a:ext>
            </a:extLst>
          </p:cNvPr>
          <p:cNvSpPr txBox="1"/>
          <p:nvPr/>
        </p:nvSpPr>
        <p:spPr>
          <a:xfrm>
            <a:off x="4920726" y="3217905"/>
            <a:ext cx="3707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r>
              <a:rPr lang="ko-KR" altLang="en-US" sz="1100" b="1" dirty="0">
                <a:solidFill>
                  <a:srgbClr val="FF0000"/>
                </a:solidFill>
              </a:rPr>
              <a:t>에게 영향을 주는 </a:t>
            </a:r>
            <a:r>
              <a:rPr lang="en-US" altLang="ko-KR" sz="1100" b="1" dirty="0">
                <a:solidFill>
                  <a:srgbClr val="FF0000"/>
                </a:solidFill>
              </a:rPr>
              <a:t>Bone(</a:t>
            </a:r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en-US" altLang="ko-KR" sz="1100" b="1" dirty="0">
                <a:solidFill>
                  <a:srgbClr val="FF0000"/>
                </a:solidFill>
              </a:rPr>
              <a:t>) </a:t>
            </a:r>
            <a:r>
              <a:rPr lang="ko-KR" altLang="en-US" sz="1100" b="1" dirty="0">
                <a:solidFill>
                  <a:srgbClr val="FF0000"/>
                </a:solidFill>
              </a:rPr>
              <a:t>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09ABA-0968-E223-7A9D-7523AA14E226}"/>
              </a:ext>
            </a:extLst>
          </p:cNvPr>
          <p:cNvSpPr txBox="1"/>
          <p:nvPr/>
        </p:nvSpPr>
        <p:spPr>
          <a:xfrm>
            <a:off x="7703757" y="3374081"/>
            <a:ext cx="180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영향을 주는 </a:t>
            </a:r>
            <a:r>
              <a:rPr lang="en-US" altLang="ko-KR" sz="1100" b="1" dirty="0">
                <a:solidFill>
                  <a:srgbClr val="FF0000"/>
                </a:solidFill>
              </a:rPr>
              <a:t>Vertex</a:t>
            </a:r>
            <a:r>
              <a:rPr lang="ko-KR" altLang="en-US" sz="1100" b="1" dirty="0">
                <a:solidFill>
                  <a:srgbClr val="FF0000"/>
                </a:solidFill>
              </a:rPr>
              <a:t>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AFD21-53B0-7ADA-93B4-F3391470164F}"/>
              </a:ext>
            </a:extLst>
          </p:cNvPr>
          <p:cNvSpPr txBox="1"/>
          <p:nvPr/>
        </p:nvSpPr>
        <p:spPr>
          <a:xfrm>
            <a:off x="9693445" y="1444072"/>
            <a:ext cx="2373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Spine1</a:t>
            </a:r>
            <a:r>
              <a:rPr lang="ko-KR" altLang="en-US" sz="1100" dirty="0"/>
              <a:t>이 영향을 주는 </a:t>
            </a:r>
            <a:r>
              <a:rPr lang="ko-KR" altLang="en-US" sz="1100" dirty="0" err="1"/>
              <a:t>버텍스와</a:t>
            </a:r>
            <a:endParaRPr lang="en-US" altLang="ko-KR" sz="1100" dirty="0"/>
          </a:p>
          <a:p>
            <a:r>
              <a:rPr lang="ko-KR" altLang="en-US" sz="1100" dirty="0"/>
              <a:t>그 가중치를 색으로 표현한 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74AFAC-F75F-3C63-9021-8521FAC56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16" t="7066" r="710" b="94"/>
          <a:stretch/>
        </p:blipFill>
        <p:spPr>
          <a:xfrm>
            <a:off x="204113" y="1393845"/>
            <a:ext cx="2373050" cy="43477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63354-08B0-AAA1-3F5C-C6A57CB94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7" r="43294" b="74527"/>
          <a:stretch/>
        </p:blipFill>
        <p:spPr>
          <a:xfrm>
            <a:off x="2729777" y="1454222"/>
            <a:ext cx="2190949" cy="1738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252A43-6382-E89D-F39B-3D1BCD70D50A}"/>
              </a:ext>
            </a:extLst>
          </p:cNvPr>
          <p:cNvSpPr txBox="1"/>
          <p:nvPr/>
        </p:nvSpPr>
        <p:spPr>
          <a:xfrm>
            <a:off x="5367132" y="156594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RootNode</a:t>
            </a:r>
            <a:r>
              <a:rPr lang="en-US" altLang="ko-KR" sz="1100" dirty="0"/>
              <a:t>(</a:t>
            </a:r>
            <a:r>
              <a:rPr lang="ko-KR" altLang="en-US" sz="1100" dirty="0"/>
              <a:t>컨테이너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A2C2E-C1E9-754E-AF8B-C7F3FA3884E6}"/>
              </a:ext>
            </a:extLst>
          </p:cNvPr>
          <p:cNvSpPr txBox="1"/>
          <p:nvPr/>
        </p:nvSpPr>
        <p:spPr>
          <a:xfrm>
            <a:off x="5490691" y="1847614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Mixamorig:Hips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BoneNode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FEC59-3466-DC08-95B5-A4DF1064B56B}"/>
              </a:ext>
            </a:extLst>
          </p:cNvPr>
          <p:cNvSpPr txBox="1"/>
          <p:nvPr/>
        </p:nvSpPr>
        <p:spPr>
          <a:xfrm>
            <a:off x="5966453" y="2158586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Mixamorig:Spine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BoneNode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64C58-6CDF-0AC7-0B52-B45E297EA2A9}"/>
              </a:ext>
            </a:extLst>
          </p:cNvPr>
          <p:cNvGrpSpPr/>
          <p:nvPr/>
        </p:nvGrpSpPr>
        <p:grpSpPr>
          <a:xfrm>
            <a:off x="5490691" y="2674532"/>
            <a:ext cx="1779654" cy="462707"/>
            <a:chOff x="7469155" y="2340667"/>
            <a:chExt cx="1779654" cy="4627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3B8A1-C750-0217-7E51-2D198424E7A2}"/>
                </a:ext>
              </a:extLst>
            </p:cNvPr>
            <p:cNvSpPr txBox="1"/>
            <p:nvPr/>
          </p:nvSpPr>
          <p:spPr>
            <a:xfrm>
              <a:off x="7469155" y="2340667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Beta_Joint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MeshNode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610F2-66FE-6982-789F-3BCD5FD065BC}"/>
                </a:ext>
              </a:extLst>
            </p:cNvPr>
            <p:cNvSpPr txBox="1"/>
            <p:nvPr/>
          </p:nvSpPr>
          <p:spPr>
            <a:xfrm>
              <a:off x="7469155" y="2541764"/>
              <a:ext cx="17796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Beta_Surface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MeshNode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93390-7338-5865-3E94-3E44789AF72D}"/>
              </a:ext>
            </a:extLst>
          </p:cNvPr>
          <p:cNvCxnSpPr>
            <a:cxnSpLocks/>
          </p:cNvCxnSpPr>
          <p:nvPr/>
        </p:nvCxnSpPr>
        <p:spPr>
          <a:xfrm>
            <a:off x="5676180" y="1827559"/>
            <a:ext cx="0" cy="1306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F4A55D1-0246-891C-A6AA-BC93324B733F}"/>
              </a:ext>
            </a:extLst>
          </p:cNvPr>
          <p:cNvCxnSpPr>
            <a:cxnSpLocks/>
          </p:cNvCxnSpPr>
          <p:nvPr/>
        </p:nvCxnSpPr>
        <p:spPr>
          <a:xfrm>
            <a:off x="6155886" y="2105284"/>
            <a:ext cx="0" cy="293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C22F5F-CFA9-241B-D9DA-9B3CD69BEA7A}"/>
              </a:ext>
            </a:extLst>
          </p:cNvPr>
          <p:cNvSpPr txBox="1"/>
          <p:nvPr/>
        </p:nvSpPr>
        <p:spPr>
          <a:xfrm>
            <a:off x="7694758" y="4346853"/>
            <a:ext cx="2551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mVertexId</a:t>
            </a:r>
            <a:r>
              <a:rPr lang="en-US" altLang="ko-KR" sz="1100" dirty="0">
                <a:solidFill>
                  <a:srgbClr val="FF0000"/>
                </a:solidFill>
              </a:rPr>
              <a:t> : Mesh</a:t>
            </a:r>
            <a:r>
              <a:rPr lang="ko-KR" altLang="en-US" sz="1100" dirty="0">
                <a:solidFill>
                  <a:srgbClr val="FF0000"/>
                </a:solidFill>
              </a:rPr>
              <a:t>의 </a:t>
            </a:r>
            <a:r>
              <a:rPr lang="en-US" altLang="ko-KR" sz="1100" dirty="0" err="1">
                <a:solidFill>
                  <a:srgbClr val="FF0000"/>
                </a:solidFill>
              </a:rPr>
              <a:t>VertexIndex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mWeight</a:t>
            </a:r>
            <a:r>
              <a:rPr lang="en-US" altLang="ko-KR" sz="1100" dirty="0">
                <a:solidFill>
                  <a:srgbClr val="FF0000"/>
                </a:solidFill>
              </a:rPr>
              <a:t>: bone</a:t>
            </a:r>
            <a:r>
              <a:rPr lang="ko-KR" altLang="en-US" sz="1100" dirty="0">
                <a:solidFill>
                  <a:srgbClr val="FF0000"/>
                </a:solidFill>
              </a:rPr>
              <a:t>에 대한 가중치 값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F4EAA-EC4B-7A8C-A852-3BA77E6D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013" y="1837811"/>
            <a:ext cx="2162174" cy="5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B00D3E-3884-D9D1-4FDB-9FD2E0E4A41B}"/>
              </a:ext>
            </a:extLst>
          </p:cNvPr>
          <p:cNvCxnSpPr>
            <a:cxnSpLocks/>
          </p:cNvCxnSpPr>
          <p:nvPr/>
        </p:nvCxnSpPr>
        <p:spPr>
          <a:xfrm flipH="1">
            <a:off x="5283200" y="4000965"/>
            <a:ext cx="599856" cy="199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C9A10EDF-90F0-19FE-6D17-A15EBC6E49D1}"/>
                  </a:ext>
                </a:extLst>
              </p14:cNvPr>
              <p14:cNvContentPartPr/>
              <p14:nvPr/>
            </p14:nvContentPartPr>
            <p14:xfrm>
              <a:off x="5556010" y="3949210"/>
              <a:ext cx="965880" cy="80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C9A10EDF-90F0-19FE-6D17-A15EBC6E4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1690" y="3944890"/>
                <a:ext cx="97452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11BBE52-4E9B-968B-AD01-49F48B854540}"/>
              </a:ext>
            </a:extLst>
          </p:cNvPr>
          <p:cNvSpPr txBox="1"/>
          <p:nvPr/>
        </p:nvSpPr>
        <p:spPr>
          <a:xfrm>
            <a:off x="3544799" y="6051426"/>
            <a:ext cx="842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(inverse bind pose matrix) </a:t>
            </a:r>
            <a:r>
              <a:rPr lang="en-US" altLang="ko-KR" sz="1100" b="1" dirty="0" err="1">
                <a:solidFill>
                  <a:srgbClr val="FF0000"/>
                </a:solidFill>
              </a:rPr>
              <a:t>OffsetMatrix</a:t>
            </a:r>
            <a:r>
              <a:rPr lang="en-US" altLang="ko-KR" sz="1100" b="1" dirty="0">
                <a:solidFill>
                  <a:srgbClr val="FF0000"/>
                </a:solidFill>
              </a:rPr>
              <a:t> =  </a:t>
            </a:r>
            <a:r>
              <a:rPr lang="en-US" altLang="ko-KR" sz="1100" b="1" dirty="0" err="1">
                <a:solidFill>
                  <a:srgbClr val="FF0000"/>
                </a:solidFill>
              </a:rPr>
              <a:t>MeshGlobalTransform</a:t>
            </a:r>
            <a:r>
              <a:rPr lang="en-US" altLang="ko-KR" sz="1100" b="1" dirty="0">
                <a:solidFill>
                  <a:srgbClr val="FF0000"/>
                </a:solidFill>
              </a:rPr>
              <a:t> * </a:t>
            </a:r>
            <a:r>
              <a:rPr lang="en-US" altLang="ko-KR" sz="1100" b="1" dirty="0" err="1">
                <a:solidFill>
                  <a:srgbClr val="FF0000"/>
                </a:solidFill>
              </a:rPr>
              <a:t>InverseGlobalBoneTransform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기본 본의 포즈 기준으로 본 기준에서 메시의 상대적인  변환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회전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</a:rPr>
              <a:t>위치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을 하는 행렬을 의미한다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r>
              <a:rPr lang="ko-KR" altLang="en-US" sz="1100" b="1" dirty="0">
                <a:solidFill>
                  <a:srgbClr val="FF0000"/>
                </a:solidFill>
              </a:rPr>
              <a:t> 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95EAC9-A6F4-A1BC-C0A5-04B30C0D4D11}"/>
              </a:ext>
            </a:extLst>
          </p:cNvPr>
          <p:cNvSpPr txBox="1"/>
          <p:nvPr/>
        </p:nvSpPr>
        <p:spPr>
          <a:xfrm>
            <a:off x="5330262" y="1353133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메모리에 생성되는 계층구조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58FA3F-51DC-B149-CA27-C53977458840}"/>
              </a:ext>
            </a:extLst>
          </p:cNvPr>
          <p:cNvCxnSpPr>
            <a:cxnSpLocks/>
          </p:cNvCxnSpPr>
          <p:nvPr/>
        </p:nvCxnSpPr>
        <p:spPr>
          <a:xfrm>
            <a:off x="10905650" y="4668362"/>
            <a:ext cx="321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BD7B38-8712-1B93-1623-FD214FD36814}"/>
              </a:ext>
            </a:extLst>
          </p:cNvPr>
          <p:cNvCxnSpPr>
            <a:cxnSpLocks/>
          </p:cNvCxnSpPr>
          <p:nvPr/>
        </p:nvCxnSpPr>
        <p:spPr>
          <a:xfrm flipV="1">
            <a:off x="10905650" y="4346853"/>
            <a:ext cx="0" cy="32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9A5314-6BC2-4206-C80C-82A6481F4FD0}"/>
              </a:ext>
            </a:extLst>
          </p:cNvPr>
          <p:cNvCxnSpPr>
            <a:cxnSpLocks/>
          </p:cNvCxnSpPr>
          <p:nvPr/>
        </p:nvCxnSpPr>
        <p:spPr>
          <a:xfrm flipV="1">
            <a:off x="10918350" y="4453663"/>
            <a:ext cx="237943" cy="21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DC81F1-5D5D-3286-FF18-1721D1669DFA}"/>
              </a:ext>
            </a:extLst>
          </p:cNvPr>
          <p:cNvCxnSpPr>
            <a:cxnSpLocks/>
          </p:cNvCxnSpPr>
          <p:nvPr/>
        </p:nvCxnSpPr>
        <p:spPr>
          <a:xfrm>
            <a:off x="10766537" y="5741634"/>
            <a:ext cx="321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0D123A-269F-C150-37D4-31817C91E974}"/>
              </a:ext>
            </a:extLst>
          </p:cNvPr>
          <p:cNvCxnSpPr>
            <a:cxnSpLocks/>
          </p:cNvCxnSpPr>
          <p:nvPr/>
        </p:nvCxnSpPr>
        <p:spPr>
          <a:xfrm flipV="1">
            <a:off x="10766537" y="5420125"/>
            <a:ext cx="0" cy="321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386653-2419-0E5E-1893-AD1856551748}"/>
              </a:ext>
            </a:extLst>
          </p:cNvPr>
          <p:cNvCxnSpPr>
            <a:cxnSpLocks/>
          </p:cNvCxnSpPr>
          <p:nvPr/>
        </p:nvCxnSpPr>
        <p:spPr>
          <a:xfrm flipV="1">
            <a:off x="10779237" y="5526935"/>
            <a:ext cx="237943" cy="214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27519A-6E06-DFD6-0B75-732E62B938C4}"/>
              </a:ext>
            </a:extLst>
          </p:cNvPr>
          <p:cNvSpPr txBox="1"/>
          <p:nvPr/>
        </p:nvSpPr>
        <p:spPr>
          <a:xfrm>
            <a:off x="10496429" y="5836741"/>
            <a:ext cx="12643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B66B1-8C97-380F-DDD7-E61221F50EFE}"/>
              </a:ext>
            </a:extLst>
          </p:cNvPr>
          <p:cNvSpPr txBox="1"/>
          <p:nvPr/>
        </p:nvSpPr>
        <p:spPr>
          <a:xfrm>
            <a:off x="10879969" y="4038165"/>
            <a:ext cx="13347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Bone</a:t>
            </a:r>
          </a:p>
          <a:p>
            <a:r>
              <a:rPr lang="en-US" altLang="ko-KR" sz="1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1E7B39-C17F-2618-A9E9-61441103BE76}"/>
              </a:ext>
            </a:extLst>
          </p:cNvPr>
          <p:cNvCxnSpPr>
            <a:cxnSpLocks/>
          </p:cNvCxnSpPr>
          <p:nvPr/>
        </p:nvCxnSpPr>
        <p:spPr>
          <a:xfrm>
            <a:off x="10905650" y="3811878"/>
            <a:ext cx="321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005E19-B39A-938F-66FF-B201CECAEA37}"/>
              </a:ext>
            </a:extLst>
          </p:cNvPr>
          <p:cNvCxnSpPr>
            <a:cxnSpLocks/>
          </p:cNvCxnSpPr>
          <p:nvPr/>
        </p:nvCxnSpPr>
        <p:spPr>
          <a:xfrm flipV="1">
            <a:off x="10905650" y="3490369"/>
            <a:ext cx="0" cy="32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96B6F7-2BEF-29C0-1813-4FA92CBD4E81}"/>
              </a:ext>
            </a:extLst>
          </p:cNvPr>
          <p:cNvCxnSpPr>
            <a:cxnSpLocks/>
          </p:cNvCxnSpPr>
          <p:nvPr/>
        </p:nvCxnSpPr>
        <p:spPr>
          <a:xfrm flipV="1">
            <a:off x="10918350" y="3597179"/>
            <a:ext cx="237943" cy="21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D14C29-408E-3901-E327-B3D85C974506}"/>
              </a:ext>
            </a:extLst>
          </p:cNvPr>
          <p:cNvSpPr txBox="1"/>
          <p:nvPr/>
        </p:nvSpPr>
        <p:spPr>
          <a:xfrm>
            <a:off x="11017180" y="3192534"/>
            <a:ext cx="12794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Bone</a:t>
            </a:r>
          </a:p>
          <a:p>
            <a:r>
              <a:rPr lang="en-US" altLang="ko-KR" sz="1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7B58E98-7515-4DB7-A91C-B61CCB28BAAE}"/>
              </a:ext>
            </a:extLst>
          </p:cNvPr>
          <p:cNvCxnSpPr>
            <a:cxnSpLocks/>
          </p:cNvCxnSpPr>
          <p:nvPr/>
        </p:nvCxnSpPr>
        <p:spPr>
          <a:xfrm flipH="1" flipV="1">
            <a:off x="3798976" y="2059123"/>
            <a:ext cx="1851085" cy="1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AC32B6-7FCD-43E6-B05B-3D30DC767D8B}"/>
              </a:ext>
            </a:extLst>
          </p:cNvPr>
          <p:cNvSpPr/>
          <p:nvPr/>
        </p:nvSpPr>
        <p:spPr>
          <a:xfrm>
            <a:off x="10691443" y="3148244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Spine1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542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EC53-FB25-4F64-8F66-7C297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SkeletonInfo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60D9-7BA8-42B7-AB93-A7F76CB5AA22}"/>
              </a:ext>
            </a:extLst>
          </p:cNvPr>
          <p:cNvSpPr txBox="1"/>
          <p:nvPr/>
        </p:nvSpPr>
        <p:spPr>
          <a:xfrm>
            <a:off x="214421" y="1478279"/>
            <a:ext cx="1167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aiNode</a:t>
            </a:r>
            <a:r>
              <a:rPr lang="ko-KR" altLang="en-US" dirty="0"/>
              <a:t>을 순회하여 캐릭터의 전체 본 이름과 해당 본의 </a:t>
            </a:r>
            <a:r>
              <a:rPr lang="en-US" altLang="ko-KR" dirty="0" err="1"/>
              <a:t>RelativeMatrix</a:t>
            </a:r>
            <a:r>
              <a:rPr lang="en-US" altLang="ko-KR" dirty="0"/>
              <a:t> </a:t>
            </a:r>
            <a:r>
              <a:rPr lang="ko-KR" altLang="en-US" dirty="0"/>
              <a:t>정보를 수집하고 본에 번호를 부여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map</a:t>
            </a:r>
            <a:r>
              <a:rPr lang="ko-KR" altLang="en-US" dirty="0"/>
              <a:t>컨테이너를 두어 본 이름으로 번호를 얻거나  </a:t>
            </a:r>
            <a:r>
              <a:rPr lang="en-US" altLang="ko-KR" dirty="0"/>
              <a:t>  </a:t>
            </a:r>
            <a:r>
              <a:rPr lang="ko-KR" altLang="en-US" dirty="0"/>
              <a:t>번호로 본 정보를 얻는데 활용한다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AA85-2475-4FF1-9879-659B2A6EEFB5}"/>
              </a:ext>
            </a:extLst>
          </p:cNvPr>
          <p:cNvSpPr txBox="1"/>
          <p:nvPr/>
        </p:nvSpPr>
        <p:spPr>
          <a:xfrm>
            <a:off x="487680" y="2743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F1BF8-CEB4-482C-8EE1-E059728D2A83}"/>
              </a:ext>
            </a:extLst>
          </p:cNvPr>
          <p:cNvSpPr txBox="1"/>
          <p:nvPr/>
        </p:nvSpPr>
        <p:spPr>
          <a:xfrm>
            <a:off x="5846405" y="2803842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모은 </a:t>
            </a:r>
            <a:r>
              <a:rPr lang="en-US" altLang="ko-KR" dirty="0" err="1"/>
              <a:t>SkeletonInfo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F730A-C84F-437F-9E0E-5EFD160B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95" y="3239741"/>
            <a:ext cx="5434427" cy="1755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B1B39-33C7-D758-A47E-6CD0B577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1" y="3239741"/>
            <a:ext cx="5120626" cy="3408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03122-FD81-B1C8-0AD8-6A9279080A81}"/>
              </a:ext>
            </a:extLst>
          </p:cNvPr>
          <p:cNvSpPr txBox="1"/>
          <p:nvPr/>
        </p:nvSpPr>
        <p:spPr>
          <a:xfrm>
            <a:off x="566530" y="5102722"/>
            <a:ext cx="370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OffsetMatrix</a:t>
            </a:r>
            <a:r>
              <a:rPr lang="ko-KR" altLang="en-US" sz="1200" dirty="0"/>
              <a:t>는 </a:t>
            </a:r>
            <a:r>
              <a:rPr lang="en-US" altLang="ko-KR" sz="1200" dirty="0"/>
              <a:t>GPU </a:t>
            </a:r>
            <a:r>
              <a:rPr lang="ko-KR" altLang="en-US" sz="1200" dirty="0"/>
              <a:t>에 전달하기 쉽게 배열로 보관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E596FE-6E31-9C76-AE6D-5DE9EDEFF709}"/>
              </a:ext>
            </a:extLst>
          </p:cNvPr>
          <p:cNvCxnSpPr>
            <a:stCxn id="4" idx="3"/>
          </p:cNvCxnSpPr>
          <p:nvPr/>
        </p:nvCxnSpPr>
        <p:spPr>
          <a:xfrm flipV="1">
            <a:off x="4267200" y="4293704"/>
            <a:ext cx="1888435" cy="9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8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6533F-59EA-9517-B49A-E8254DD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Layout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6160-72F3-4E67-3A5D-6E97C63A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833" y="2282711"/>
            <a:ext cx="4010025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60047-8694-6088-C0FC-F12C9052ADB0}"/>
              </a:ext>
            </a:extLst>
          </p:cNvPr>
          <p:cNvSpPr txBox="1"/>
          <p:nvPr/>
        </p:nvSpPr>
        <p:spPr>
          <a:xfrm>
            <a:off x="894664" y="1690688"/>
            <a:ext cx="765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추가할것은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r>
              <a:rPr lang="ko-KR" altLang="en-US" dirty="0"/>
              <a:t>가 참조할 </a:t>
            </a:r>
            <a:r>
              <a:rPr lang="en-US" altLang="ko-KR" dirty="0"/>
              <a:t>Matrix </a:t>
            </a:r>
            <a:r>
              <a:rPr lang="en-US" altLang="ko-KR" dirty="0" err="1"/>
              <a:t>Pallete</a:t>
            </a:r>
            <a:r>
              <a:rPr lang="ko-KR" altLang="en-US" dirty="0"/>
              <a:t>의</a:t>
            </a:r>
            <a:r>
              <a:rPr lang="en-US" altLang="ko-KR" dirty="0"/>
              <a:t> Index</a:t>
            </a:r>
            <a:r>
              <a:rPr lang="ko-KR" altLang="en-US" dirty="0"/>
              <a:t>와 </a:t>
            </a:r>
            <a:r>
              <a:rPr lang="ko-KR" altLang="en-US" dirty="0" err="1"/>
              <a:t>가충치</a:t>
            </a:r>
            <a:r>
              <a:rPr lang="ko-KR" altLang="en-US" dirty="0"/>
              <a:t> 값이다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21A974-3867-37F4-CB1A-7F95DF69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2" y="2282711"/>
            <a:ext cx="6431991" cy="43417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B143D-02FA-4170-2AA5-CE912118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5083837"/>
            <a:ext cx="7008112" cy="140903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E1FE47-C541-4D9F-4CD5-1EBE0FA0E8C0}"/>
              </a:ext>
            </a:extLst>
          </p:cNvPr>
          <p:cNvGrpSpPr/>
          <p:nvPr/>
        </p:nvGrpSpPr>
        <p:grpSpPr>
          <a:xfrm>
            <a:off x="1787890" y="3269530"/>
            <a:ext cx="3804120" cy="2961360"/>
            <a:chOff x="1787890" y="3269530"/>
            <a:chExt cx="3804120" cy="29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2791445-8277-8CF7-F41B-FA473BC7958E}"/>
                    </a:ext>
                  </a:extLst>
                </p14:cNvPr>
                <p14:cNvContentPartPr/>
                <p14:nvPr/>
              </p14:nvContentPartPr>
              <p14:xfrm>
                <a:off x="1787890" y="3269530"/>
                <a:ext cx="507240" cy="559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2791445-8277-8CF7-F41B-FA473BC795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78890" y="3260530"/>
                  <a:ext cx="5248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7594AB4-CE06-4B5E-3324-94799BE1638B}"/>
                    </a:ext>
                  </a:extLst>
                </p14:cNvPr>
                <p14:cNvContentPartPr/>
                <p14:nvPr/>
              </p14:nvContentPartPr>
              <p14:xfrm>
                <a:off x="2366050" y="4716010"/>
                <a:ext cx="252000" cy="319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7594AB4-CE06-4B5E-3324-94799BE163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7410" y="4707370"/>
                  <a:ext cx="269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863A0D2-5176-4F57-A44F-625B9652B70F}"/>
                    </a:ext>
                  </a:extLst>
                </p14:cNvPr>
                <p14:cNvContentPartPr/>
                <p14:nvPr/>
              </p14:nvContentPartPr>
              <p14:xfrm>
                <a:off x="2304130" y="3701530"/>
                <a:ext cx="3266280" cy="2412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863A0D2-5176-4F57-A44F-625B9652B7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5130" y="3692890"/>
                  <a:ext cx="3283920" cy="24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E50107D-75EB-2474-B306-F80AA7082BDE}"/>
                    </a:ext>
                  </a:extLst>
                </p14:cNvPr>
                <p14:cNvContentPartPr/>
                <p14:nvPr/>
              </p14:nvContentPartPr>
              <p14:xfrm>
                <a:off x="2590330" y="4990690"/>
                <a:ext cx="2958840" cy="1131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E50107D-75EB-2474-B306-F80AA7082B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1690" y="4982050"/>
                  <a:ext cx="297648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FB430A3-7C97-AAB1-2B66-A2733BF9E101}"/>
                    </a:ext>
                  </a:extLst>
                </p14:cNvPr>
                <p14:cNvContentPartPr/>
                <p14:nvPr/>
              </p14:nvContentPartPr>
              <p14:xfrm>
                <a:off x="5397250" y="5937130"/>
                <a:ext cx="194760" cy="293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FB430A3-7C97-AAB1-2B66-A2733BF9E1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88610" y="5928130"/>
                  <a:ext cx="212400" cy="31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B33C04-F577-B9D6-880E-8E202B5656CC}"/>
              </a:ext>
            </a:extLst>
          </p:cNvPr>
          <p:cNvSpPr txBox="1"/>
          <p:nvPr/>
        </p:nvSpPr>
        <p:spPr>
          <a:xfrm>
            <a:off x="4598691" y="23347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C++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B9118-E442-EC05-EC0F-1781B159DCEE}"/>
              </a:ext>
            </a:extLst>
          </p:cNvPr>
          <p:cNvSpPr txBox="1"/>
          <p:nvPr/>
        </p:nvSpPr>
        <p:spPr>
          <a:xfrm>
            <a:off x="10193041" y="23412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HLSL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550C4-228E-4269-BB2D-C5E551CA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7" y="2020968"/>
            <a:ext cx="6581085" cy="4701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557C7F-E18C-B5F2-B9E4-6932826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Data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10755-AD37-0563-A4E2-E23B68D4FC05}"/>
              </a:ext>
            </a:extLst>
          </p:cNvPr>
          <p:cNvSpPr txBox="1"/>
          <p:nvPr/>
        </p:nvSpPr>
        <p:spPr>
          <a:xfrm>
            <a:off x="158320" y="1651636"/>
            <a:ext cx="105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Bone</a:t>
            </a:r>
            <a:r>
              <a:rPr lang="ko-KR" altLang="en-US" dirty="0"/>
              <a:t>이 </a:t>
            </a:r>
            <a:r>
              <a:rPr lang="en-US" altLang="ko-KR" dirty="0" err="1"/>
              <a:t>MatrixPalette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사용할 </a:t>
            </a:r>
            <a:r>
              <a:rPr lang="en-US" altLang="ko-KR" dirty="0"/>
              <a:t>Index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결정하고 </a:t>
            </a:r>
            <a:r>
              <a:rPr lang="en-US" altLang="ko-KR" dirty="0"/>
              <a:t>, </a:t>
            </a:r>
            <a:r>
              <a:rPr lang="ko-KR" altLang="en-US" dirty="0"/>
              <a:t>영향을 주는 </a:t>
            </a:r>
            <a:r>
              <a:rPr lang="en-US" altLang="ko-KR" dirty="0"/>
              <a:t>Vertex</a:t>
            </a:r>
            <a:r>
              <a:rPr lang="ko-KR" altLang="en-US" dirty="0"/>
              <a:t>에 </a:t>
            </a:r>
            <a:r>
              <a:rPr lang="en-US" altLang="ko-KR" dirty="0"/>
              <a:t>Index</a:t>
            </a:r>
            <a:r>
              <a:rPr lang="ko-KR" altLang="en-US" dirty="0"/>
              <a:t>와 가중치를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352647-D981-4BDA-BF10-7C048182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7" t="27729" b="43791"/>
          <a:stretch/>
        </p:blipFill>
        <p:spPr>
          <a:xfrm>
            <a:off x="5197955" y="2336638"/>
            <a:ext cx="6822408" cy="21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1D92F-5943-ED7D-7A45-85AE793A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3"/>
            <a:ext cx="10515600" cy="1325563"/>
          </a:xfrm>
        </p:spPr>
        <p:txBody>
          <a:bodyPr/>
          <a:lstStyle/>
          <a:p>
            <a:r>
              <a:rPr lang="en-US" altLang="ko-KR" dirty="0"/>
              <a:t>Matrix Palette Update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10DC87-BBEF-CACA-CFB3-3E9F47402EF2}"/>
              </a:ext>
            </a:extLst>
          </p:cNvPr>
          <p:cNvGrpSpPr/>
          <p:nvPr/>
        </p:nvGrpSpPr>
        <p:grpSpPr>
          <a:xfrm>
            <a:off x="352772" y="2627782"/>
            <a:ext cx="2318347" cy="4230218"/>
            <a:chOff x="977859" y="2262657"/>
            <a:chExt cx="2318347" cy="423021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1C8A48-4101-C0EE-ED6E-F09CCCE1F041}"/>
                </a:ext>
              </a:extLst>
            </p:cNvPr>
            <p:cNvGrpSpPr/>
            <p:nvPr/>
          </p:nvGrpSpPr>
          <p:grpSpPr>
            <a:xfrm>
              <a:off x="977859" y="2262657"/>
              <a:ext cx="1927627" cy="4230218"/>
              <a:chOff x="977859" y="2262657"/>
              <a:chExt cx="1927627" cy="423021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CE536AE-B423-4E3B-320C-DEF5681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7859" y="2262657"/>
                <a:ext cx="1693082" cy="3999089"/>
              </a:xfrm>
              <a:prstGeom prst="rect">
                <a:avLst/>
              </a:prstGeom>
            </p:spPr>
          </p:pic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95434172-739B-FF85-D81F-D54D306D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950" y="5049859"/>
                <a:ext cx="3211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8B16CBE8-81B6-8DE9-5C83-995F0AD40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2950" y="4728350"/>
                <a:ext cx="0" cy="3215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437AC54-1513-5E46-D9CC-1381B5F8F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650" y="4835160"/>
                <a:ext cx="237943" cy="2146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C37502E9-ABAB-4348-5CE7-B9523957B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3837" y="6123131"/>
                <a:ext cx="3211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7688ECB-8AD0-921B-5A37-05DAE669C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3837" y="5801622"/>
                <a:ext cx="0" cy="3215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EF6163A3-D5F1-0939-B379-7B9242507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6537" y="5908432"/>
                <a:ext cx="237943" cy="2146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65B87-53CA-09E7-1D4F-E07454DCBF6E}"/>
                  </a:ext>
                </a:extLst>
              </p:cNvPr>
              <p:cNvSpPr txBox="1"/>
              <p:nvPr/>
            </p:nvSpPr>
            <p:spPr>
              <a:xfrm>
                <a:off x="1850355" y="6215876"/>
                <a:ext cx="10551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MeshGloba</a:t>
                </a:r>
                <a:r>
                  <a:rPr lang="en-US" altLang="ko-KR" sz="1200" dirty="0" err="1">
                    <a:solidFill>
                      <a:srgbClr val="FF0000"/>
                    </a:solidFill>
                  </a:rPr>
                  <a:t>l</a:t>
                </a:r>
                <a:endParaRPr lang="ko-KR" altLang="en-US" sz="1200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1D3429A-C2FB-6829-8518-65C95EB2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950" y="4193375"/>
                <a:ext cx="3211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F8F1240-ADC0-72BB-5250-31AA4E1C5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2950" y="3871866"/>
                <a:ext cx="0" cy="3215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29E2800-A900-E461-38BF-ED47F62B6D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650" y="3978676"/>
                <a:ext cx="237943" cy="2146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EC863-37A1-7D2A-DB3E-3704835F03CE}"/>
                </a:ext>
              </a:extLst>
            </p:cNvPr>
            <p:cNvSpPr txBox="1"/>
            <p:nvPr/>
          </p:nvSpPr>
          <p:spPr>
            <a:xfrm>
              <a:off x="2241075" y="4750605"/>
              <a:ext cx="1055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BoneGlobal</a:t>
              </a:r>
              <a:endParaRPr lang="ko-K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B9A69C-7EB6-5FB3-6B22-61D87AD2BF3F}"/>
                </a:ext>
              </a:extLst>
            </p:cNvPr>
            <p:cNvSpPr txBox="1"/>
            <p:nvPr/>
          </p:nvSpPr>
          <p:spPr>
            <a:xfrm>
              <a:off x="2241075" y="3894121"/>
              <a:ext cx="1055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BoneGlobal</a:t>
              </a:r>
              <a:endParaRPr lang="ko-K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57046F5-8D96-4491-B089-CF709F17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3313" y="4262459"/>
            <a:ext cx="3309630" cy="180828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EC63AA-08C1-9077-88DD-1AB72CAD7528}"/>
              </a:ext>
            </a:extLst>
          </p:cNvPr>
          <p:cNvCxnSpPr>
            <a:cxnSpLocks/>
          </p:cNvCxnSpPr>
          <p:nvPr/>
        </p:nvCxnSpPr>
        <p:spPr>
          <a:xfrm>
            <a:off x="5009322" y="4764157"/>
            <a:ext cx="28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89EF73-D7D7-664F-29C6-172BEBB2D197}"/>
              </a:ext>
            </a:extLst>
          </p:cNvPr>
          <p:cNvSpPr txBox="1"/>
          <p:nvPr/>
        </p:nvSpPr>
        <p:spPr>
          <a:xfrm>
            <a:off x="8063313" y="3867659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Shader model 5.0 </a:t>
            </a:r>
            <a:r>
              <a:rPr lang="ko-KR" altLang="en-US" dirty="0">
                <a:solidFill>
                  <a:srgbClr val="FF0000"/>
                </a:solidFill>
              </a:rPr>
              <a:t>이상 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6BE2-8EAF-C194-7910-367B9CA9DCBE}"/>
              </a:ext>
            </a:extLst>
          </p:cNvPr>
          <p:cNvSpPr txBox="1"/>
          <p:nvPr/>
        </p:nvSpPr>
        <p:spPr>
          <a:xfrm>
            <a:off x="341163" y="1542038"/>
            <a:ext cx="11777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Vertex Skinning </a:t>
            </a:r>
            <a:r>
              <a:rPr lang="ko-KR" altLang="en-US" dirty="0"/>
              <a:t>이란 결국</a:t>
            </a:r>
            <a:r>
              <a:rPr lang="en-US" altLang="ko-KR" dirty="0"/>
              <a:t>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en-US" altLang="ko-KR" dirty="0"/>
              <a:t>vertex</a:t>
            </a:r>
            <a:r>
              <a:rPr lang="ko-KR" altLang="en-US" dirty="0"/>
              <a:t>에 영향을 주는 </a:t>
            </a:r>
            <a:r>
              <a:rPr lang="en-US" altLang="ko-KR" dirty="0"/>
              <a:t>Bone</a:t>
            </a:r>
            <a:r>
              <a:rPr lang="ko-KR" altLang="en-US" dirty="0"/>
              <a:t>의 가중치에 따라 위치를 결정하므로</a:t>
            </a:r>
            <a:endParaRPr lang="en-US" altLang="ko-KR" dirty="0"/>
          </a:p>
          <a:p>
            <a:r>
              <a:rPr lang="ko-KR" altLang="en-US" dirty="0"/>
              <a:t>① </a:t>
            </a:r>
            <a:r>
              <a:rPr lang="en-US" altLang="ko-KR" dirty="0"/>
              <a:t>Animation Update</a:t>
            </a:r>
            <a:r>
              <a:rPr lang="ko-KR" altLang="en-US" dirty="0"/>
              <a:t> 이후 스켈레톤 </a:t>
            </a:r>
            <a:r>
              <a:rPr lang="en-US" altLang="ko-KR" dirty="0"/>
              <a:t>Pose, </a:t>
            </a:r>
            <a:r>
              <a:rPr lang="ko-KR" altLang="en-US" dirty="0"/>
              <a:t>즉 </a:t>
            </a:r>
            <a:r>
              <a:rPr lang="en-US" altLang="ko-KR" dirty="0" err="1"/>
              <a:t>BoneGlobal</a:t>
            </a:r>
            <a:r>
              <a:rPr lang="en-US" altLang="ko-KR" dirty="0"/>
              <a:t>(Node)</a:t>
            </a:r>
            <a:r>
              <a:rPr lang="ko-KR" altLang="en-US" dirty="0"/>
              <a:t>의 누적된 행렬</a:t>
            </a:r>
            <a:r>
              <a:rPr lang="en-US" altLang="ko-KR" dirty="0"/>
              <a:t>  (</a:t>
            </a:r>
            <a:r>
              <a:rPr lang="ko-KR" altLang="en-US" dirty="0"/>
              <a:t>실시간 갱신</a:t>
            </a:r>
            <a:r>
              <a:rPr lang="en-US" altLang="ko-KR" dirty="0"/>
              <a:t>:</a:t>
            </a:r>
            <a:r>
              <a:rPr lang="ko-KR" altLang="en-US" dirty="0"/>
              <a:t>인스턴스 데이터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en-US" altLang="ko-KR" dirty="0"/>
              <a:t>Bone</a:t>
            </a:r>
            <a:r>
              <a:rPr lang="ko-KR" altLang="en-US" dirty="0"/>
              <a:t>기준에서의 메시의 상대적인  변환</a:t>
            </a:r>
            <a:r>
              <a:rPr lang="en-US" altLang="ko-KR" dirty="0"/>
              <a:t>(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을 하는 행렬 </a:t>
            </a:r>
            <a:r>
              <a:rPr lang="en-US" altLang="ko-KR" dirty="0"/>
              <a:t>(</a:t>
            </a:r>
            <a:r>
              <a:rPr lang="ko-KR" altLang="en-US" dirty="0" err="1"/>
              <a:t>고정값</a:t>
            </a:r>
            <a:r>
              <a:rPr lang="en-US" altLang="ko-KR" dirty="0"/>
              <a:t>: </a:t>
            </a:r>
            <a:r>
              <a:rPr lang="ko-KR" altLang="en-US" dirty="0"/>
              <a:t>리소스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                   이 두가지를  </a:t>
            </a:r>
            <a:r>
              <a:rPr lang="en-US" altLang="ko-KR" dirty="0" err="1"/>
              <a:t>VertexShader</a:t>
            </a:r>
            <a:r>
              <a:rPr lang="ko-KR" altLang="en-US" dirty="0"/>
              <a:t>에 전달해야 한다</a:t>
            </a:r>
            <a:r>
              <a:rPr lang="en-US" altLang="ko-KR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CD6EA-54DD-EFA2-9E4D-A2C176FF9A3B}"/>
              </a:ext>
            </a:extLst>
          </p:cNvPr>
          <p:cNvSpPr txBox="1"/>
          <p:nvPr/>
        </p:nvSpPr>
        <p:spPr>
          <a:xfrm>
            <a:off x="3304896" y="2884276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HLSL</a:t>
            </a:r>
            <a:r>
              <a:rPr lang="ko-KR" altLang="en-US" sz="1400" dirty="0"/>
              <a:t>의 상수 버퍼에 넉넉한 본 개수만큼 </a:t>
            </a:r>
            <a:r>
              <a:rPr lang="en-US" altLang="ko-KR" sz="1400" dirty="0"/>
              <a:t>Matrix</a:t>
            </a:r>
            <a:r>
              <a:rPr lang="ko-KR" altLang="en-US" sz="1400" dirty="0"/>
              <a:t>를 선언 하여 매 프레임 갱신한다</a:t>
            </a:r>
            <a:endParaRPr lang="en-US" altLang="ko-KR" sz="1400" dirty="0"/>
          </a:p>
          <a:p>
            <a:r>
              <a:rPr lang="en-US" altLang="ko-KR" sz="1400" dirty="0"/>
              <a:t>System RAM -&gt; Video RAM </a:t>
            </a:r>
            <a:r>
              <a:rPr lang="ko-KR" altLang="en-US" sz="1400" dirty="0"/>
              <a:t>전달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EC9B2A-DFDE-0448-8554-A995A1AC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29194" r="76390" b="26260"/>
          <a:stretch>
            <a:fillRect/>
          </a:stretch>
        </p:blipFill>
        <p:spPr>
          <a:xfrm>
            <a:off x="3048482" y="3370057"/>
            <a:ext cx="2108219" cy="218790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8FD964-F3AB-6C2D-7733-CC6353312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5" t="17066" r="16467" b="58496"/>
          <a:stretch>
            <a:fillRect/>
          </a:stretch>
        </p:blipFill>
        <p:spPr>
          <a:xfrm>
            <a:off x="3048482" y="5557963"/>
            <a:ext cx="2621723" cy="120032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441AED-0DD4-C265-549A-BA6763962D95}"/>
              </a:ext>
            </a:extLst>
          </p:cNvPr>
          <p:cNvCxnSpPr>
            <a:cxnSpLocks/>
          </p:cNvCxnSpPr>
          <p:nvPr/>
        </p:nvCxnSpPr>
        <p:spPr>
          <a:xfrm flipV="1">
            <a:off x="5210312" y="5473148"/>
            <a:ext cx="2621723" cy="80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F0B966AD-F556-583C-B618-1C8C25A600F3}"/>
              </a:ext>
            </a:extLst>
          </p:cNvPr>
          <p:cNvSpPr/>
          <p:nvPr/>
        </p:nvSpPr>
        <p:spPr>
          <a:xfrm>
            <a:off x="3371733" y="1854964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6856EA0B-4D4B-6D7E-B9F6-50E05032B271}"/>
              </a:ext>
            </a:extLst>
          </p:cNvPr>
          <p:cNvSpPr/>
          <p:nvPr/>
        </p:nvSpPr>
        <p:spPr>
          <a:xfrm>
            <a:off x="716607" y="1819859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6FE235-FD7D-BB4D-40F8-10EDA1B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Skinning Vertex Shader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F90ECA-10A1-7D32-3954-AF74FD4CB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2557" y="1459872"/>
            <a:ext cx="6161607" cy="531368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D49969-39A0-C9ED-5374-99F4771EE3CC}"/>
              </a:ext>
            </a:extLst>
          </p:cNvPr>
          <p:cNvGrpSpPr/>
          <p:nvPr/>
        </p:nvGrpSpPr>
        <p:grpSpPr>
          <a:xfrm>
            <a:off x="223366" y="1611515"/>
            <a:ext cx="5566025" cy="1202710"/>
            <a:chOff x="2416601" y="1643352"/>
            <a:chExt cx="5566025" cy="12027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89F282-2AA2-8B52-02DA-1EFF696AD09B}"/>
                </a:ext>
              </a:extLst>
            </p:cNvPr>
            <p:cNvGrpSpPr/>
            <p:nvPr/>
          </p:nvGrpSpPr>
          <p:grpSpPr>
            <a:xfrm>
              <a:off x="2983780" y="1643352"/>
              <a:ext cx="4998846" cy="1202710"/>
              <a:chOff x="4878644" y="627484"/>
              <a:chExt cx="4998846" cy="12027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B96897-1827-5E03-CDD8-89153676740D}"/>
                  </a:ext>
                </a:extLst>
              </p:cNvPr>
              <p:cNvSpPr txBox="1"/>
              <p:nvPr/>
            </p:nvSpPr>
            <p:spPr>
              <a:xfrm>
                <a:off x="8451715" y="1205938"/>
                <a:ext cx="1425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WorldSpace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FC87A-944A-DEA3-3184-D369AAC8D423}"/>
                  </a:ext>
                </a:extLst>
              </p:cNvPr>
              <p:cNvSpPr txBox="1"/>
              <p:nvPr/>
            </p:nvSpPr>
            <p:spPr>
              <a:xfrm>
                <a:off x="5810140" y="1183863"/>
                <a:ext cx="2540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ModelSpace</a:t>
                </a:r>
                <a:endParaRPr lang="en-US" altLang="ko-KR" dirty="0"/>
              </a:p>
              <a:p>
                <a:r>
                  <a:rPr lang="en-US" altLang="ko-KR" dirty="0" err="1"/>
                  <a:t>Vertex,Normal,Tangent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F2D98-DE4D-69A3-BD79-8C1243E0D8DF}"/>
                  </a:ext>
                </a:extLst>
              </p:cNvPr>
              <p:cNvSpPr txBox="1"/>
              <p:nvPr/>
            </p:nvSpPr>
            <p:spPr>
              <a:xfrm>
                <a:off x="7459832" y="640493"/>
                <a:ext cx="1935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③ 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World Matrix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674EA-8003-3660-0624-F30BA2C6E4A1}"/>
                  </a:ext>
                </a:extLst>
              </p:cNvPr>
              <p:cNvSpPr txBox="1"/>
              <p:nvPr/>
            </p:nvSpPr>
            <p:spPr>
              <a:xfrm>
                <a:off x="4878644" y="627484"/>
                <a:ext cx="255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② 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Pose Matrix(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실시간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58749-C117-74FD-5BB4-A286B31B589E}"/>
                </a:ext>
              </a:extLst>
            </p:cNvPr>
            <p:cNvSpPr txBox="1"/>
            <p:nvPr/>
          </p:nvSpPr>
          <p:spPr>
            <a:xfrm>
              <a:off x="2416601" y="2244707"/>
              <a:ext cx="1325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BoneSpace</a:t>
              </a:r>
              <a:endParaRPr lang="ko-KR" altLang="en-US" dirty="0"/>
            </a:p>
          </p:txBody>
        </p:sp>
      </p:grp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14A3F311-B29B-EF5D-4DA5-E753D85253D3}"/>
              </a:ext>
            </a:extLst>
          </p:cNvPr>
          <p:cNvSpPr/>
          <p:nvPr/>
        </p:nvSpPr>
        <p:spPr>
          <a:xfrm flipH="1" flipV="1">
            <a:off x="716607" y="2814225"/>
            <a:ext cx="1307191" cy="321996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2432A-2BFF-EBA8-6850-25053A14ED37}"/>
              </a:ext>
            </a:extLst>
          </p:cNvPr>
          <p:cNvSpPr txBox="1"/>
          <p:nvPr/>
        </p:nvSpPr>
        <p:spPr>
          <a:xfrm>
            <a:off x="717800" y="285170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 Matrix(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고정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61BE7A-3CEF-EC45-1DF5-82DB95E8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6" y="3761255"/>
            <a:ext cx="3011976" cy="17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837</Words>
  <Application>Microsoft Office PowerPoint</Application>
  <PresentationFormat>와이드스크린</PresentationFormat>
  <Paragraphs>113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Direct3D11 프로그래밍</vt:lpstr>
      <vt:lpstr>학습목표</vt:lpstr>
      <vt:lpstr>리깅(Rigging)된 캐릭터</vt:lpstr>
      <vt:lpstr>리깅된 Mesh의 assimp 데이터 구조</vt:lpstr>
      <vt:lpstr>SkeletonInfo</vt:lpstr>
      <vt:lpstr>Vertex Layout</vt:lpstr>
      <vt:lpstr>Vertex Data</vt:lpstr>
      <vt:lpstr>Matrix Palette Update</vt:lpstr>
      <vt:lpstr>Skinning Vertex Shader</vt:lpstr>
      <vt:lpstr>클래스 설계 참고</vt:lpstr>
      <vt:lpstr>Buffer/StructuredBuffer</vt:lpstr>
      <vt:lpstr>버퍼의 용도(Usage)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818</cp:revision>
  <dcterms:created xsi:type="dcterms:W3CDTF">2023-10-17T05:27:19Z</dcterms:created>
  <dcterms:modified xsi:type="dcterms:W3CDTF">2025-10-28T00:23:39Z</dcterms:modified>
</cp:coreProperties>
</file>