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7" r:id="rId6"/>
    <p:sldId id="284" r:id="rId7"/>
    <p:sldId id="289" r:id="rId8"/>
    <p:sldId id="290" r:id="rId9"/>
    <p:sldId id="283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36.06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5318.26416"/>
      <inkml:brushProperty name="anchorY" value="-2886.81348"/>
      <inkml:brushProperty name="scaleFactor" value="0.5"/>
    </inkml:brush>
  </inkml:definitions>
  <inkml:trace contextRef="#ctx0" brushRef="#br0">0 1 24575,'0'0'0,"3"0"0,2 3 0,3 1 0,-1 4 0,-1 3 0,2-1 0,3 2 0,3-1 0,-2 0 0,-3 2 0,2-1 0,-3 0 0,6 2 0,-2 1 0,2-2 0,-3 1 0,1 0 0,2 2 0,1-3 0,-2 1 0,1 1 0,0 0 0,-2 2 0,1-3 0,-3 1 0,1 0 0,2 0 0,2 2 0,1 1 0,1 0 0,1 1 0,-3 0 0,1 0 0,-1 0 0,1-3 0,-3 3 0,1-4 0,0 1 0,2-4 0,-3 0 0,0 2 0,2 1 0,1 1 0,0 1 0,2 1 0,-3 1 0,-1-4 0,2 4 0,-1-3 0,-1 0 0,-1 0 0,6 1 0,0 0 0,2 1 0,-4 0 0,3-3 0,-3 4 0,-1-4 0,1 5 0,0-4 0,-4 1 0,1 0 0,-3 0 0,4 1 0,2-4 0,1 4 0,5 5 0,1 4 0,-1-3 0,0 3 0,2-2 0,-4-1 0,3-1 0,-1-2 0,-1-1 0,-1 3 0,-1-4 0,0 0 0,-4-1 0,-1 3 0,4-3 0,-4 4 0,2 0 0,-1 0 0,2-1 0,-1-1 0,1 0 0,1 3 0,0-3 0,0 2 0,4 1 0,-4-2 0,0 1 0,-1-2 0,0-4 0,1 4 0,-1-1 0,0 0 0,1 1 0,-4 0 0,4-1 0,-4 0 0,1-3 0,0 3 0,0-4 0,-2 1 0,0 0 0,1 0 0,0 5 0,2-3 0,0 1 0,2-1 0,-1 3 0,1 2 0,0-1 0,1 0 0,-1-1 0,0-1 0,0 0 0,0-4 0,-4-1 0,0 0 0,0 0 0,-3 2 0,1 0 0,1 1 0,1-3 0,-3 4 0,2-4 0,-4 1 0,2 0 0,1 1 0,-2 0 0,1-2 0,1 3 0,2-3 0,-2 1 0,1 0 0,-3 0 0,4 2 0,-1 0 0,-4 0 0,6 1 0,-4 0 0,3-3 0,0-1 0,-3 0 0,2-3 0,-4 1 0,2 4 0,0-2 0,-1 2 0,1-1 0,-2 2 0,1-4 0,2 4 0,1 1 0,-1 1 0,0 0 0,-2 0 0,1-4 0,1 3 0,1 0 0,-1 1 0,0 0 0,2 0 0,-3-1 0,1 1 0,-3-1 0,1-4 0,2 4 0,-3 0 0,3-3 0,0 4 0,2-1 0,-2 2 0,5-1 0,-4 0 0,-2 0 0,0-1 0,1-3 0,-2-1 0,1 0 0,-2 1 0,0-3 0,-1 0 0,2 1 0,1 2 0,-2 0 0,3 2 0,0 0 0,-1 1 0,0-4 0,-1 0 0,0 1 0,-2 0 0,2-3 0,-3 4 0,2-2 0,-1 0 0,1-3 0,-2 1 0,3 1 0,-3 1 0,3-3 0,-3 1 0,3-2 0,-3 1 0,3 1 0,-3 1 0,-1 2 0,1-2 0,-1 0 0,2-3 0,-1 1 0,2-2 0,-2 0 0,-1 3 0,1 1 0,-1 2 0,2-3 0,-1 2 0,-2 0 0,-2 1 0,3-3 0,-2 1 0,3-3 0,-1 0 0,-1 2 0,2-2 0,-1 1 0,-2 1 0,3 3 0,-2 0 0,3 2 0,-1 0 0,2-3 0,-2 1 0,-1-1 0,1 1 0,-1 1 0,2-3 0,-1 0 0,-2 1 0,-2 1 0,3-3 0,-2 0 0,0 2 0,2 0 0,3-2 0,-1 1 0,-2 1 0,3-4 0,-3 2 0,-1 1 0,2 1 0,-2 1 0,3-2 0,-1 1 0,-2 0 0,2 1 0,-2 1 0,4-3 0,-3 0 0,0 1 0,-3 1 0,3-3 0,-2 1 0,-1 0 0,3-2 0,3 1 0,-1 0 0,-1 2 0,1-2 0,-1 1 0,-2 4 0,1-2 0,0 1 0,2 0 0,2-3 0,-1 0 0,-2 0 0,2 2 0,-2 0 0,2-2 0,-2 0 0,-2 1 0,2-3 0,-2 1 0,3-3 0,-1 1 0,-2 2 0,2-3 0,-1 3 0,2 0 0,-1 2 0,2-2 0,-2 1 0,3 1 0,1 0 0,2 2 0,3-3 0,-3 1 0,0-4 0,-2 1 0,0-3 0,1 1 0,2-1 0,1-3 0,1-1 0,-2 1 0,-1-1 0,2-1 0,-4 3 0,1-1 0,-3 3 0,1-2 0,2 0 0,1-3 0,-2 3 0,2-2 0,-4 4 0,-5-2 0,-8 6 0,-2 3 0,-4-1 0,-4-4 0,1 2 0,-1-4 0,2 1 0,-2-1 0,4 1 0,-2 2 0,2 2 0,-2-2 0,-1-2 0,2 0 0,-2-1 0,2 0 0,2 3 0,-1-2 0,2 2 0,-2-2 0,-2 1 0,-3-2 0,2 2 0,3 1 0,-2-1 0,3 1 0,-2-2 0,-2 1 0,-2 2 0,2 1 0,-1-1 0,2 0 0,-1-2 0,-1 1 0,-2 1 0,3 2 0,-2-3 0,4 2 0,-2-4 0,-1 2 0,-2 1 0,3 1 0,-9 6 0,-1-2 0,2 0 0,4 0 0,2-3 0,3-1 0,0-3 0,-1 1 0,2 1 0,-2-3 0,3 2 0,-2-2 0,2 1 0,-1-3 0,-2-1 0,1 2 0,-1-3 0,2 3 0,-1-1 0,2 2 0,-2-2 0,3 2 0,-3-2 0,-1-1 0,2 1 0,-3-1 0,3 2 0,-1-1 0,2 2 0,-2 2 0,-1-1 0,1 1 0,-1-2 0,3 1 0,-3-2 0,3 2 0,-1 2 0,-3-3 0,3 2 0,-2-2 0,2 2 0,-2-3 0,3 1 0,-1 2 0,-3-1 0,-1-3 0,2 2 0,-2-2 0,3 1 0,-1-1 0,-1-2 0,2 2 0,-1-1 0,2 2 0,-1-2 0,3 3 0,-3-1 0,-5 5 0,-2 2 0,-2-1 0,3 0 0,0-2 0,4-1 0,0-2 0,0-2 0,2 0 0,3 3 0,-2-3 0,3 3 0,-2-1 0,-3-3 0,3 1 0,-3-1 0,2 2 0,-1-1 0,2 2 0,-2-2 0,2 3 0,-1-3 0,1 3 0,-1-3 0,1 3 0,-1-3 0,2 3 0,-3-3 0,3 3 0,-3-2 0,3 1 0,-3-2 0,3 3 0,-3-3 0,3 3 0,1 1 0,-1-2 0,-3-1 0,2 1 0,-2-3 0,1 3 0,-1-2 0,2 2 0,2 2 0,-1-2 0,-3-1 0,2 0 0,-2-1 0,2 2 0,-3 1 0,3 3 0,-1-1 0,1 0 0,-1-2 0,-3-3 0,3 1 0,1 2 0,0-2 0,1 2 0,-2-1 0,2 0 0,2 3 0,-2-2 0,2 1 0,1 2 0,-3-2 0,-2-3 0,1 1 0,2 1 0,-2-1 0,1 1 0,2 2 0,-2-1 0,2-4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36.953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1913.58484"/>
      <inkml:brushProperty name="anchorY" value="-11027.68262"/>
      <inkml:brushProperty name="scaleFactor" value="0.5"/>
    </inkml:brush>
  </inkml:definitions>
  <inkml:trace contextRef="#ctx0" brushRef="#br0">78 0 24575,'0'0'0,"-4"3"0,0 6 0,0 2 0,-3 0 0,1 2 0,0 2 0,2 1 0,2 1 0,-4-2 0,2 0 0,0 0 0,1 1 0,0 1 0,-2-3 0,1 0 0,0 1 0,1 1 0,1 1 0,1 1 0,0 0 0,1 1 0,4-4 0,0 0 0,3-4 0,4-2 0,4-4 0,1 1 0,2 0 0,1-2 0,0-2 0,1 0 0,-5 3 0,1-1 0,-1 0 0,1-1 0,1-1 0,-3 3 0,0-1 0,1 1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49.03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453.35089"/>
      <inkml:brushProperty name="anchorY" value="-12711.13379"/>
      <inkml:brushProperty name="scaleFactor" value="0.5"/>
    </inkml:brush>
  </inkml:definitions>
  <inkml:trace contextRef="#ctx0" brushRef="#br0">3614 0 24575,'0'0'0,"-3"0"0,-1 4 0,-4 4 0,1 3 0,-3 0 0,1 2 0,-1-2 0,1 2 0,-2-4 0,2 3 0,2 0 0,-1-1 0,1 1 0,-2-2 0,-3 1 0,2 2 0,-2-3 0,3 3 0,-3-4 0,3 3 0,-2 0 0,-1-1 0,1 2 0,-1-4 0,2 3 0,3 0 0,-2-1 0,2 2 0,-2 0 0,-2 2 0,-3 2 0,2 0 0,-2-2 0,3 0 0,-1 1 0,-1-4 0,2 1 0,-1 1 0,-2 1 0,3 1 0,-2 2 0,3 0 0,-5-3 0,2 0 0,3 1 0,-2-4 0,3 1 0,-1-3 0,-2 1 0,2 1 0,-2 3 0,-2 1 0,3 1 0,-2-3 0,-1 1 0,2 1 0,0 0 0,-2 1 0,-1-3 0,2 0 0,3 1 0,-1-3 0,3 1 0,2 1 0,-1-3 0,1 2 0,-3 0 0,-2 2 0,1 2 0,-2-3 0,2 0 0,-1 1 0,-2 1 0,-2 1 0,2 1 0,0 0 0,-2 1 0,3 0 0,-1 0 0,-1 0 0,3 0 0,-2-3 0,3 3 0,-1-4 0,2 1 0,-1 0 0,-3-3 0,3 4 0,-2-3 0,2 1 0,-1 1 0,-2 0 0,2 2 0,-1-4 0,2 1 0,2 0 0,0 1 0,-3 0 0,-2 2 0,-2 0 0,2 1 0,-2 0 0,1 4 0,-2 0 0,2 0 0,0-4 0,3-2 0,0 0 0,-2-1 0,2 1 0,2 1 0,0-4 0,2 1 0,-3-4 0,2 4 0,-1 2 0,-3-3 0,1 2 0,-1 3 0,2 1 0,-1 1 0,-2 1 0,-2-2 0,3 1 0,-2-1 0,0-1 0,-2 0 0,3 0 0,-1 0 0,3 0 0,3 0 0,-1-4 0,-2 0 0,-2 0 0,2 1 0,2 0 0,-1-2 0,2 0 0,-2-3 0,2 1 0,-2 1 0,2 1 0,-2 2 0,1 2 0,-1 0 0,-2 1 0,-3-4 0,3 4 0,-2 0 0,3 1 0,-1 0 0,3 0 0,-2-4 0,3 0 0,1-1 0,-1-3 0,-2 1 0,1 1 0,1 0 0,-1-1 0,2 0 0,1 2 0,-2-3 0,2 0 0,1 2 0,-3-2 0,-2 0 0,1 2 0,-2 1 0,2 2 0,1 1 0,-1-4 0,2 1 0,2 0 0,-3 1 0,-2-2 0,1-1 0,2 2 0,-2 0 0,1 2 0,-1-3 0,1 0 0,1 1 0,-1-3 0,1 1 0,-2-3 0,2 2 0,-3-4 0,1 3 0,-1 1 0,1 2 0,3 2 0,-3-3 0,2 2 0,-2 0 0,2 1 0,-3-3 0,2 1 0,-3-3 0,3 5 0,-3-3 0,-1 1 0,1 1 0,-1 2 0,2 0 0,-1 1 0,-2 5 0,-2-4 0,3 0 0,-2-1 0,3 1 0,-1-1 0,3 0 0,-2-3 0,3 0 0,-2 0 0,1 1 0,-1-3 0,2 0 0,-3 1 0,3 2 0,1 0 0,-1-2 0,1 1 0,-2-4 0,2 1 0,0 1 0,-1-3 0,2 3 0,0 0 0,-1-2 0,1 2 0,0 1 0,-1-3 0,1 2 0,-3-3 0,1 1 0,-2 2 0,2 1 0,1 2 0,-1 2 0,1 0 0,-2 1 0,-3-3 0,2-1 0,2 1 0,-2-4 0,-1 5 0,-10 15 0,-3 3 0,3 0 0,0-3 0,2-3 0,3-3 0,2-7 0,3-3 0,-1 0 0,3-1 0,-1-3 0,2 1 0,-2-3 0,2 1 0,-2 1 0,2 3 0,-2-3 0,1 1 0,-1-2 0,1 1 0,3 1 0,1 1 0,-2-1 0,-2 0 0,1 2 0,1 0 0,-2-2 0,2 1 0,-3 1 0,2 1 0,-2 0 0,-2 2 0,1 0 0,-1-3 0,2 0 0,-2 1 0,3 0 0,-1-3 0,1 1 0,-1-4 0,1 2 0,-1 1 0,2 1 0,-3-2 0,3 1 0,-3-2 0,3 1 0,-3 1 0,-1 1 0,1 2 0,-1 2 0,-2-4 0,3 1 0,-2 1 0,3 0 0,2 1 0,-1-3 0,2 0 0,-2-3 0,-2 1 0,1 1 0,2 1 0,-1-1 0,1 0 0,-2 1 0,3 2 0,-3 1 0,1 0 0,-1-2 0,1 0 0,-1 0 0,1 1 0,-1 1 0,1 1 0,-1-4 0,1 1 0,3 0 0,-3-3 0,2 1 0,2 1 0,-2-3 0,1 2 0,1 0 0,-3-1 0,2 0 0,-3 2 0,-2-2 0,1 0 0,1 2 0,0-2 0,1 0 0,2 2 0,-2-2 0,2 0 0,-3-2 0,-2 1 0,1 2 0,-2-2 0,2 1 0,-2-2 0,3 1 0,2 2 0,-2-2 0,-1 1 0,1 1 0,-3-1 0,3 1 0,-2-3 0,2 1 0,-2-2 0,3 2 0,1 1 0,6-2 0,6-2 0,1 2 0,5-2 0,2-3 0,-1 3 0,2-2 0,-3 3 0,1-1 0,-3 1 0,2 0 0,2 1 0,1-1 0,-1 1 0,0-1 0,-2 1 0,1-1 0,1-2 0,-3 1 0,3-1 0,-4 2 0,2-1 0,2-2 0,-2 2 0,1-2 0,-2 4 0,1-3 0,-2 3 0,2-1 0,1-3 0,-1 3 0,1-3 0,-2 3 0,1-1 0,-2 2 0,2-2 0,-3 3 0,3-3 0,1 3 0,2-3 0,-2 3 0,2-2 0,0 1 0,2-1 0,-3 1 0,1-1 0,-3 1 0,1-1 0,1-3 0,-2 3 0,1-3 0,2 0 0,-3 1 0,-2 3 0,1-1 0,1-2 0,2 2 0,3-1 0,-3 1 0,1-1 0,1-1 0,1 1 0,-3 2 0,1 0 0,1-3 0,-3 2 0,0-1 0,2-2 0,-2 2 0,0-2 0,2 3 0,-3 2 0,2-1 0,1-2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50.26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4452.60791"/>
      <inkml:brushProperty name="anchorY" value="-17388.36328"/>
      <inkml:brushProperty name="scaleFactor" value="0.5"/>
    </inkml:brush>
  </inkml:definitions>
  <inkml:trace contextRef="#ctx0" brushRef="#br0">130 1 24575,'0'0'0,"0"3"0,4 1 0,0 4 0,0 3 0,3-1 0,2 3 0,1 1 0,1-2 0,-1 1 0,-2 1 0,-3 1 0,2-2 0,-1 1 0,-2 1 0,3-3 0,-1 1 0,3-3 0,-2 1 0,-1 2 0,-1 1 0,-6-2 0,-1 2 0,-5-4 0,-1 2 0,-2-2 0,1 0 0,-2-1 0,-2-3 0,2 2 0,-1 3 0,-2-2 0,2 2 0,-1-2 0,-1-2 0,3 2 0,-2-2 0,3 2 0,-1-1 0,2 2 0,-2-2 0,3 3 0,-3-3 0,3 3 0,-2-3 0,1 3 0,3 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6:15.767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5852.33691"/>
      <inkml:brushProperty name="anchorY" value="-16611.69922"/>
      <inkml:brushProperty name="scaleFactor" value="0.5"/>
    </inkml:brush>
  </inkml:definitions>
  <inkml:trace contextRef="#ctx0" brushRef="#br0">155 1230 24575,'0'0'0,"3"-3"0,1-6 0,0-2 0,0-4 0,-2-2 0,0-2 0,-2 0 0,1-1 0,2 1 0,1-1 0,0 1 0,-1-4 0,-1-1 0,-1 2 0,0-1 0,-1 2 0,0 1 0,0 0 0,0 1 0,0 0 0,0 0 0,0 0 0,0 0 0,0 1 0,0-1 0,0 0 0,0 0 0,0 0 0,0-4 0,0 0 0,0 0 0,0 1 0,0 1 0,0 1 0,0 0 0,0 1 0,0 0 0,0 0 0,0 0 0,0 0 0,0 0 0,0 0 0,0 1 0,0-1 0,0 0 0,0 0 0,0 0 0,0 0 0,0 0 0,0 0 0,0 0 0,0 0 0,0 0 0,0 0 0,0 0 0,0 0 0,0 0 0,0 0 0,0 0 0,0 0 0,0 0 0,0 0 0,0 0 0,0 0 0,0 8 0,0 7 0,-4 5 0,0 5 0,-4 2 0,1 3 0,-3-1 0,2 2 0,1 1 0,-2-1 0,2 1 0,-2 1 0,-3-3 0,2 2 0,2 1 0,-2-2 0,2 0 0,-1 2 0,1 1 0,-2 2 0,-2-3 0,1 0 0,-1 1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6:16.659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7276.95264"/>
      <inkml:brushProperty name="anchorY" value="-14375.25781"/>
      <inkml:brushProperty name="scaleFactor" value="0.5"/>
    </inkml:brush>
  </inkml:definitions>
  <inkml:trace contextRef="#ctx0" brushRef="#br0">1 1 24575,'0'0'0,"3"0"0,5 0 0,0 3 0,3 1 0,2 0 0,-1 3 0,1-1 0,1 3 0,2-1 0,-3 3 0,1-3 0,-3 3 0,1-2 0,-3 1 0,2-1 0,-3 1 0,2-1 0,2-2 0,-1 1 0,1-1 0,-2 2 0,1-2 0,-2 3 0,2-1 0,-3-3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alculator.net/matrix-calculator.html" TargetMode="External"/><Relationship Id="rId4" Type="http://schemas.openxmlformats.org/officeDocument/2006/relationships/hyperlink" Target="https://www.desmos.com/calculator/jyyysmrsru?lang=k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mathsisfun.com/geometry/unit-circle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05. Lambertian Shading 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CC378-3633-784C-2F77-ABC81051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음영처리를 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C6CA5-A042-26FC-F903-BA7EE7F21764}"/>
              </a:ext>
            </a:extLst>
          </p:cNvPr>
          <p:cNvSpPr txBox="1"/>
          <p:nvPr/>
        </p:nvSpPr>
        <p:spPr>
          <a:xfrm>
            <a:off x="388619" y="1873210"/>
            <a:ext cx="11450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큐브의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Normal</a:t>
            </a:r>
            <a:r>
              <a:rPr lang="ko-KR" altLang="en-US" dirty="0"/>
              <a:t>을 포함하여 </a:t>
            </a:r>
            <a:r>
              <a:rPr lang="en-US" altLang="ko-KR" dirty="0"/>
              <a:t>Vertex</a:t>
            </a:r>
            <a:r>
              <a:rPr lang="ko-KR" altLang="en-US" dirty="0"/>
              <a:t>를 정의합니다</a:t>
            </a:r>
            <a:br>
              <a:rPr lang="en-US" altLang="ko-KR" dirty="0"/>
            </a:br>
            <a:r>
              <a:rPr lang="ko-KR" altLang="en-US" dirty="0"/>
              <a:t>큐브의 </a:t>
            </a:r>
            <a:r>
              <a:rPr lang="en-US" altLang="ko-KR" dirty="0"/>
              <a:t>Color</a:t>
            </a:r>
            <a:r>
              <a:rPr lang="ko-KR" altLang="en-US" dirty="0"/>
              <a:t>는 </a:t>
            </a:r>
            <a:r>
              <a:rPr lang="en-US" altLang="ko-KR" dirty="0" err="1"/>
              <a:t>PixelShader</a:t>
            </a:r>
            <a:r>
              <a:rPr lang="ko-KR" altLang="en-US" dirty="0"/>
              <a:t>에서 임의의 </a:t>
            </a:r>
            <a:r>
              <a:rPr lang="en-US" altLang="ko-KR" dirty="0"/>
              <a:t>Color</a:t>
            </a:r>
            <a:r>
              <a:rPr lang="ko-KR" altLang="en-US" dirty="0"/>
              <a:t>로 하드 코딩합니다 </a:t>
            </a:r>
            <a:r>
              <a:rPr lang="en-US" altLang="ko-KR" dirty="0"/>
              <a:t>(</a:t>
            </a:r>
            <a:r>
              <a:rPr lang="ko-KR" altLang="en-US" dirty="0"/>
              <a:t>나중에 텍스처 맵핑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en-US" altLang="ko-KR" dirty="0"/>
              <a:t>Local Normal</a:t>
            </a:r>
            <a:r>
              <a:rPr lang="ko-KR" altLang="en-US" dirty="0"/>
              <a:t>을 </a:t>
            </a:r>
            <a:r>
              <a:rPr lang="en-US" altLang="ko-KR" dirty="0" err="1"/>
              <a:t>WorldNormal</a:t>
            </a:r>
            <a:r>
              <a:rPr lang="ko-KR" altLang="en-US" dirty="0"/>
              <a:t>로 변환하여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err="1"/>
              <a:t>PixelShader</a:t>
            </a:r>
            <a:r>
              <a:rPr lang="ko-KR" altLang="en-US" dirty="0"/>
              <a:t>에서 </a:t>
            </a:r>
            <a:r>
              <a:rPr lang="en-US" altLang="ko-KR" dirty="0"/>
              <a:t>Normal</a:t>
            </a:r>
            <a:r>
              <a:rPr lang="ko-KR" altLang="en-US" dirty="0"/>
              <a:t>과 </a:t>
            </a:r>
            <a:r>
              <a:rPr lang="en-US" altLang="ko-KR" dirty="0"/>
              <a:t>Direction Light </a:t>
            </a:r>
            <a:r>
              <a:rPr lang="ko-KR" altLang="en-US" dirty="0"/>
              <a:t>으로 </a:t>
            </a:r>
            <a:r>
              <a:rPr lang="en-US" altLang="ko-KR" dirty="0"/>
              <a:t>Cube </a:t>
            </a:r>
            <a:r>
              <a:rPr lang="ko-KR" altLang="en-US" dirty="0"/>
              <a:t>의 음영처리를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Light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사용합니다</a:t>
            </a:r>
            <a:r>
              <a:rPr lang="en-US" altLang="ko-KR" dirty="0"/>
              <a:t>.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en-US" altLang="ko-KR" dirty="0"/>
              <a:t>Light</a:t>
            </a:r>
            <a:r>
              <a:rPr lang="ko-KR" altLang="en-US" dirty="0"/>
              <a:t>의 </a:t>
            </a:r>
            <a:r>
              <a:rPr lang="en-US" altLang="ko-KR" dirty="0"/>
              <a:t>Color </a:t>
            </a:r>
            <a:r>
              <a:rPr lang="ko-KR" altLang="en-US" dirty="0"/>
              <a:t>와 </a:t>
            </a:r>
            <a:r>
              <a:rPr lang="en-US" altLang="ko-KR" dirty="0"/>
              <a:t>Direction</a:t>
            </a:r>
            <a:r>
              <a:rPr lang="ko-KR" altLang="en-US" dirty="0"/>
              <a:t> 를 바꿀 수 있도록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큐브는 색상을 확인하기위해 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en-US" altLang="ko-KR" dirty="0"/>
              <a:t>Yaw , Pitch </a:t>
            </a:r>
            <a:r>
              <a:rPr lang="ko-KR" altLang="en-US" dirty="0"/>
              <a:t>회전 할 수 있도록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0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36003" y="1862088"/>
            <a:ext cx="10433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음영 처리 기본 개념을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Lambertian Shading Model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Normal Vector 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Vector </a:t>
            </a:r>
            <a:r>
              <a:rPr lang="ko-KR" altLang="en-US" dirty="0"/>
              <a:t>내적</a:t>
            </a:r>
            <a:r>
              <a:rPr lang="en-US" altLang="ko-KR" dirty="0"/>
              <a:t>(</a:t>
            </a:r>
            <a:r>
              <a:rPr lang="en-US" altLang="ko-KR" dirty="0" err="1"/>
              <a:t>DotProduct</a:t>
            </a:r>
            <a:r>
              <a:rPr lang="en-US" altLang="ko-KR" dirty="0"/>
              <a:t>)</a:t>
            </a:r>
            <a:r>
              <a:rPr lang="ko-KR" altLang="en-US" dirty="0"/>
              <a:t>의 특성을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큐브의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Normal</a:t>
            </a:r>
            <a:r>
              <a:rPr lang="ko-KR" altLang="en-US" dirty="0"/>
              <a:t>을 포함하여 정의하고</a:t>
            </a:r>
            <a:r>
              <a:rPr lang="en-US" altLang="ko-KR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에서 </a:t>
            </a:r>
            <a:r>
              <a:rPr lang="en-US" altLang="ko-KR" dirty="0"/>
              <a:t>Normal</a:t>
            </a:r>
            <a:r>
              <a:rPr lang="ko-KR" altLang="en-US" dirty="0"/>
              <a:t>과 </a:t>
            </a:r>
            <a:r>
              <a:rPr lang="en-US" altLang="ko-KR" dirty="0"/>
              <a:t>Light Direction </a:t>
            </a:r>
            <a:r>
              <a:rPr lang="ko-KR" altLang="en-US" dirty="0"/>
              <a:t>으로 </a:t>
            </a:r>
            <a:r>
              <a:rPr lang="en-US" altLang="ko-KR" dirty="0"/>
              <a:t>Cube </a:t>
            </a:r>
            <a:r>
              <a:rPr lang="ko-KR" altLang="en-US" dirty="0"/>
              <a:t>의 음영처리를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BAD01-8826-9CF6-3F79-3FFDD41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 처리 </a:t>
            </a:r>
            <a:r>
              <a:rPr lang="en-US" altLang="ko-KR" dirty="0"/>
              <a:t>(Shading)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0646-97F2-CF83-2CFB-45599020E43E}"/>
              </a:ext>
            </a:extLst>
          </p:cNvPr>
          <p:cNvSpPr txBox="1"/>
          <p:nvPr/>
        </p:nvSpPr>
        <p:spPr>
          <a:xfrm>
            <a:off x="975251" y="1690688"/>
            <a:ext cx="6452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빛에 의하여 색상이 밝아지거나 </a:t>
            </a:r>
            <a:r>
              <a:rPr lang="ko-KR" altLang="en-US" dirty="0" err="1"/>
              <a:t>어두워지는것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면체</a:t>
            </a:r>
            <a:r>
              <a:rPr lang="ko-KR" altLang="en-US" dirty="0"/>
              <a:t> 큐브도 단일 색상으로 표현된다면 </a:t>
            </a:r>
            <a:r>
              <a:rPr lang="en-US" altLang="ko-KR" dirty="0"/>
              <a:t>2</a:t>
            </a:r>
            <a:r>
              <a:rPr lang="ko-KR" altLang="en-US" dirty="0"/>
              <a:t>차원 처럼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11236-8499-4611-6538-574C552E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763"/>
            <a:ext cx="4427614" cy="38217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37B019-C4E8-D45B-B994-390AFF09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70" y="2720763"/>
            <a:ext cx="4427614" cy="38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3C551-B251-0119-2CB0-D9C8C798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기초적인 빛</a:t>
            </a:r>
            <a:r>
              <a:rPr lang="en-US" altLang="ko-KR" dirty="0"/>
              <a:t> (Light) </a:t>
            </a:r>
            <a:r>
              <a:rPr lang="ko-KR" altLang="en-US" dirty="0"/>
              <a:t>의 종류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C5558D8-A7BB-A526-2D98-9A2EFC7B6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8760" y="3276600"/>
            <a:ext cx="473964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씬의 점 광원 효과">
            <a:extLst>
              <a:ext uri="{FF2B5EF4-FFF2-40B4-BE49-F238E27FC236}">
                <a16:creationId xmlns:a16="http://schemas.microsoft.com/office/drawing/2014/main" id="{D3A16D92-7931-2BAE-C30B-324243EB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38" y="4695270"/>
            <a:ext cx="3144481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E1E683-0D2E-A614-3C97-8FD46134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14" y="2403674"/>
            <a:ext cx="2782474" cy="2238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5E680C-C044-93B3-9DBD-1B093A0B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2" y="2329803"/>
            <a:ext cx="2476500" cy="2238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2D840-DB61-F552-D331-79BDBA2CF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33" y="4594963"/>
            <a:ext cx="3589027" cy="2151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32B11-09EB-405A-3442-B8ABFFA23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947" y="4608546"/>
            <a:ext cx="3262073" cy="2198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DC0687-26D0-1552-AD69-85B30C42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241" y="2303020"/>
            <a:ext cx="2849062" cy="229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135602-8F90-7114-F3D1-5782286A1880}"/>
              </a:ext>
            </a:extLst>
          </p:cNvPr>
          <p:cNvSpPr txBox="1"/>
          <p:nvPr/>
        </p:nvSpPr>
        <p:spPr>
          <a:xfrm>
            <a:off x="1004356" y="1846183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Direction Light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31F2D-EE32-5CFB-1585-597ABB6CC13F}"/>
              </a:ext>
            </a:extLst>
          </p:cNvPr>
          <p:cNvSpPr txBox="1"/>
          <p:nvPr/>
        </p:nvSpPr>
        <p:spPr>
          <a:xfrm>
            <a:off x="4727492" y="1846183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Light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2B422-36C9-1AFC-2A77-316ACBB49B48}"/>
              </a:ext>
            </a:extLst>
          </p:cNvPr>
          <p:cNvSpPr txBox="1"/>
          <p:nvPr/>
        </p:nvSpPr>
        <p:spPr>
          <a:xfrm>
            <a:off x="8991600" y="1862515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Light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F6F246-CACE-DF37-913A-4D21486334A3}"/>
              </a:ext>
            </a:extLst>
          </p:cNvPr>
          <p:cNvSpPr/>
          <p:nvPr/>
        </p:nvSpPr>
        <p:spPr>
          <a:xfrm>
            <a:off x="1866900" y="3802379"/>
            <a:ext cx="1417455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03BB3-F15E-CB33-A172-E88BCBA3D679}"/>
              </a:ext>
            </a:extLst>
          </p:cNvPr>
          <p:cNvSpPr txBox="1"/>
          <p:nvPr/>
        </p:nvSpPr>
        <p:spPr>
          <a:xfrm>
            <a:off x="2471087" y="2406682"/>
            <a:ext cx="1626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</a:t>
            </a:r>
            <a:r>
              <a:rPr lang="en-US" altLang="ko-KR" sz="1400" dirty="0"/>
              <a:t>(Vector3)</a:t>
            </a:r>
          </a:p>
          <a:p>
            <a:r>
              <a:rPr lang="ko-KR" altLang="en-US" sz="1400" dirty="0" err="1"/>
              <a:t>빛의세기</a:t>
            </a:r>
            <a:r>
              <a:rPr lang="en-US" altLang="ko-KR" sz="1400" dirty="0"/>
              <a:t>(Vector3)</a:t>
            </a:r>
          </a:p>
          <a:p>
            <a:r>
              <a:rPr lang="en-US" altLang="ko-KR" sz="1400" dirty="0"/>
              <a:t>    R(0.0 ~ 1.0)</a:t>
            </a:r>
          </a:p>
          <a:p>
            <a:r>
              <a:rPr lang="en-US" altLang="ko-KR" sz="1400" dirty="0"/>
              <a:t>    G(0.0 ~ 1.0)</a:t>
            </a:r>
          </a:p>
          <a:p>
            <a:r>
              <a:rPr lang="en-US" altLang="ko-KR" sz="1400" dirty="0"/>
              <a:t>    B(0.0 ~ 1.0)</a:t>
            </a:r>
          </a:p>
        </p:txBody>
      </p:sp>
    </p:spTree>
    <p:extLst>
      <p:ext uri="{BB962C8B-B14F-4D97-AF65-F5344CB8AC3E}">
        <p14:creationId xmlns:p14="http://schemas.microsoft.com/office/powerpoint/2010/main" val="3290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07DC-2BB0-5455-A543-91B412FC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조명</a:t>
            </a:r>
            <a:r>
              <a:rPr lang="en-US" altLang="ko-KR" dirty="0"/>
              <a:t> (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Illumination</a:t>
            </a:r>
            <a:r>
              <a:rPr lang="en-US" altLang="ko-KR" dirty="0"/>
              <a:t>) 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E2558-3E78-54A5-B7EC-3643F7F1CA40}"/>
              </a:ext>
            </a:extLst>
          </p:cNvPr>
          <p:cNvSpPr txBox="1"/>
          <p:nvPr/>
        </p:nvSpPr>
        <p:spPr>
          <a:xfrm>
            <a:off x="777449" y="1588728"/>
            <a:ext cx="9928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공간에 빛을 공급하고 그 공간을 밝게 하여 만들어 내는 행위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</a:t>
            </a:r>
            <a:r>
              <a:rPr lang="en-US" altLang="ko-KR" dirty="0" err="1"/>
              <a:t>Illuminaion</a:t>
            </a:r>
            <a:r>
              <a:rPr lang="en-US" altLang="ko-KR" dirty="0"/>
              <a:t>: </a:t>
            </a:r>
            <a:r>
              <a:rPr lang="ko-KR" altLang="en-US" dirty="0"/>
              <a:t> 빛과 물체 또는 표면을 독립적으로 계산하는 단순한 모델</a:t>
            </a:r>
            <a:endParaRPr lang="en-US" altLang="ko-KR" dirty="0"/>
          </a:p>
          <a:p>
            <a:r>
              <a:rPr lang="en-US" altLang="ko-KR" dirty="0"/>
              <a:t>Global Illumination: </a:t>
            </a:r>
            <a:r>
              <a:rPr lang="ko-KR" altLang="en-US" dirty="0"/>
              <a:t>빛이 다른 물체 또는 대기와 상호작용 하여 여러 번 반사</a:t>
            </a:r>
            <a:r>
              <a:rPr lang="en-US" altLang="ko-KR" dirty="0"/>
              <a:t>,</a:t>
            </a:r>
            <a:r>
              <a:rPr lang="ko-KR" altLang="en-US" dirty="0"/>
              <a:t>굴절</a:t>
            </a:r>
            <a:r>
              <a:rPr lang="en-US" altLang="ko-KR" dirty="0"/>
              <a:t>,</a:t>
            </a:r>
            <a:r>
              <a:rPr lang="ko-KR" altLang="en-US" dirty="0"/>
              <a:t>산란 되는 등의 과정으로 만들어지는 </a:t>
            </a:r>
            <a:r>
              <a:rPr lang="ko-KR" altLang="en-US" b="1" dirty="0" err="1"/>
              <a:t>간접광</a:t>
            </a:r>
            <a:r>
              <a:rPr lang="ko-KR" altLang="en-US" b="1" dirty="0"/>
              <a:t> 까지 계산</a:t>
            </a:r>
            <a:r>
              <a:rPr lang="ko-KR" altLang="en-US" dirty="0"/>
              <a:t>하는 복잡한 모델</a:t>
            </a:r>
          </a:p>
        </p:txBody>
      </p:sp>
      <p:pic>
        <p:nvPicPr>
          <p:cNvPr id="2052" name="Picture 4" descr="Figure 1 from Comparing a Clipmap to a Sparse Voxel Octree for Global  Illumination | Semantic Scholar">
            <a:extLst>
              <a:ext uri="{FF2B5EF4-FFF2-40B4-BE49-F238E27FC236}">
                <a16:creationId xmlns:a16="http://schemas.microsoft.com/office/drawing/2014/main" id="{D60526F4-4173-4AF3-7EC1-0B73403D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67" y="2866479"/>
            <a:ext cx="7414260" cy="386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D3905C-A86B-EBDA-1DF6-AEFDB1B1AF89}"/>
              </a:ext>
            </a:extLst>
          </p:cNvPr>
          <p:cNvSpPr/>
          <p:nvPr/>
        </p:nvSpPr>
        <p:spPr>
          <a:xfrm>
            <a:off x="2306918" y="6556189"/>
            <a:ext cx="1757081" cy="22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3BE027-2DE1-67C9-0850-97F3C10BAD97}"/>
              </a:ext>
            </a:extLst>
          </p:cNvPr>
          <p:cNvGrpSpPr/>
          <p:nvPr/>
        </p:nvGrpSpPr>
        <p:grpSpPr>
          <a:xfrm>
            <a:off x="7246730" y="3063562"/>
            <a:ext cx="1436400" cy="2523960"/>
            <a:chOff x="7246730" y="3063562"/>
            <a:chExt cx="1436400" cy="252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04C52A1-6283-93E4-39A6-981098815D3D}"/>
                    </a:ext>
                  </a:extLst>
                </p14:cNvPr>
                <p14:cNvContentPartPr/>
                <p14:nvPr/>
              </p14:nvContentPartPr>
              <p14:xfrm>
                <a:off x="7246730" y="3063562"/>
                <a:ext cx="1436400" cy="24739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04C52A1-6283-93E4-39A6-981098815D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2410" y="3059242"/>
                  <a:ext cx="1445040" cy="24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8D01D20-C656-2501-DC68-CF26D817DDEC}"/>
                    </a:ext>
                  </a:extLst>
                </p14:cNvPr>
                <p14:cNvContentPartPr/>
                <p14:nvPr/>
              </p14:nvContentPartPr>
              <p14:xfrm>
                <a:off x="7996970" y="5438482"/>
                <a:ext cx="96480" cy="149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8D01D20-C656-2501-DC68-CF26D817DD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92650" y="5434162"/>
                  <a:ext cx="1051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60713C-453D-D8F9-14A4-248AA437F851}"/>
              </a:ext>
            </a:extLst>
          </p:cNvPr>
          <p:cNvGrpSpPr/>
          <p:nvPr/>
        </p:nvGrpSpPr>
        <p:grpSpPr>
          <a:xfrm>
            <a:off x="5509010" y="3138802"/>
            <a:ext cx="1301400" cy="2955240"/>
            <a:chOff x="5509010" y="3138802"/>
            <a:chExt cx="1301400" cy="2955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AB1395-520A-FE6E-2FD9-778FF7D4BB6E}"/>
                    </a:ext>
                  </a:extLst>
                </p14:cNvPr>
                <p14:cNvContentPartPr/>
                <p14:nvPr/>
              </p14:nvContentPartPr>
              <p14:xfrm>
                <a:off x="5509010" y="3138802"/>
                <a:ext cx="1301400" cy="2141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AB1395-520A-FE6E-2FD9-778FF7D4BB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4690" y="3134482"/>
                  <a:ext cx="1310040" cy="21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576D7A2-FDC4-7BD8-2C16-C1C3CDE2BEBB}"/>
                    </a:ext>
                  </a:extLst>
                </p14:cNvPr>
                <p14:cNvContentPartPr/>
                <p14:nvPr/>
              </p14:nvContentPartPr>
              <p14:xfrm>
                <a:off x="5767130" y="5178922"/>
                <a:ext cx="93600" cy="177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576D7A2-FDC4-7BD8-2C16-C1C3CDE2BE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62810" y="5174602"/>
                  <a:ext cx="102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E6D6141-8A56-B94D-D991-B1B98A0CE12E}"/>
                    </a:ext>
                  </a:extLst>
                </p14:cNvPr>
                <p14:cNvContentPartPr/>
                <p14:nvPr/>
              </p14:nvContentPartPr>
              <p14:xfrm>
                <a:off x="6208490" y="5650882"/>
                <a:ext cx="69840" cy="443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E6D6141-8A56-B94D-D991-B1B98A0CE1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4170" y="5646562"/>
                  <a:ext cx="78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C590718-D18D-A224-D3DD-604F676C30D6}"/>
                    </a:ext>
                  </a:extLst>
                </p14:cNvPr>
                <p14:cNvContentPartPr/>
                <p14:nvPr/>
              </p14:nvContentPartPr>
              <p14:xfrm>
                <a:off x="6277610" y="5677162"/>
                <a:ext cx="97920" cy="65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C590718-D18D-A224-D3DD-604F676C30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3290" y="5672842"/>
                  <a:ext cx="106560" cy="7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7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88671-1225-FA15-F13A-DE1E3E03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Lambertian Shading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81F51-E8BA-2C62-D985-324620269495}"/>
              </a:ext>
            </a:extLst>
          </p:cNvPr>
          <p:cNvSpPr txBox="1"/>
          <p:nvPr/>
        </p:nvSpPr>
        <p:spPr>
          <a:xfrm>
            <a:off x="341325" y="1438849"/>
            <a:ext cx="96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입사한 빛의 양은  표면 방향과 입사한 빛의 방향 두 사이각의  </a:t>
            </a:r>
            <a:r>
              <a:rPr lang="en-US" altLang="ko-KR" dirty="0"/>
              <a:t>cos</a:t>
            </a:r>
            <a:r>
              <a:rPr lang="ko-KR" altLang="en-US" dirty="0"/>
              <a:t>법칙을 따른다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같은 양의 빛은 </a:t>
            </a:r>
            <a:r>
              <a:rPr lang="en-US" altLang="ko-KR" dirty="0"/>
              <a:t>90</a:t>
            </a:r>
            <a:r>
              <a:rPr lang="ko-KR" altLang="en-US" dirty="0"/>
              <a:t>에 가까울수록 더 많은 면적에 분산되므로 약해진다</a:t>
            </a:r>
            <a:r>
              <a:rPr lang="en-US" altLang="ko-KR" dirty="0"/>
              <a:t>.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3CABBE-50E5-35E6-F5B8-E5CBD244CEA6}"/>
              </a:ext>
            </a:extLst>
          </p:cNvPr>
          <p:cNvGrpSpPr/>
          <p:nvPr/>
        </p:nvGrpSpPr>
        <p:grpSpPr>
          <a:xfrm>
            <a:off x="869598" y="2877578"/>
            <a:ext cx="3869141" cy="2754386"/>
            <a:chOff x="5960659" y="3846511"/>
            <a:chExt cx="3869141" cy="27543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1CEB0B8-FD91-DCE4-E3C5-FBCAD997962C}"/>
                </a:ext>
              </a:extLst>
            </p:cNvPr>
            <p:cNvGrpSpPr/>
            <p:nvPr/>
          </p:nvGrpSpPr>
          <p:grpSpPr>
            <a:xfrm>
              <a:off x="5960659" y="3846511"/>
              <a:ext cx="3869141" cy="2754386"/>
              <a:chOff x="5960659" y="3846511"/>
              <a:chExt cx="3869141" cy="275438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34B141-F83A-E458-F714-0728D00B4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98655" y="3846511"/>
                <a:ext cx="2867025" cy="24193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F0E6E-C11B-A16C-E693-AC29234E336B}"/>
                  </a:ext>
                </a:extLst>
              </p:cNvPr>
              <p:cNvSpPr txBox="1"/>
              <p:nvPr/>
            </p:nvSpPr>
            <p:spPr>
              <a:xfrm>
                <a:off x="5960659" y="6323898"/>
                <a:ext cx="3869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빛의 양 </a:t>
                </a:r>
                <a:r>
                  <a:rPr lang="en-US" altLang="ko-KR" sz="1200" dirty="0"/>
                  <a:t>90</a:t>
                </a:r>
                <a:r>
                  <a:rPr lang="ko-KR" altLang="en-US" sz="1200" dirty="0"/>
                  <a:t>도에서 </a:t>
                </a:r>
                <a:r>
                  <a:rPr lang="en-US" altLang="ko-KR" sz="1200" dirty="0"/>
                  <a:t>180</a:t>
                </a:r>
                <a:r>
                  <a:rPr lang="ko-KR" altLang="en-US" sz="1200" dirty="0"/>
                  <a:t>도는 </a:t>
                </a:r>
                <a:r>
                  <a:rPr lang="en-US" altLang="ko-KR" sz="1200" dirty="0"/>
                  <a:t>0%</a:t>
                </a:r>
                <a:endParaRPr lang="ko-KR" altLang="en-US" sz="1200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EEFBB30-EADF-A031-CC9F-B2A366C98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9757" y="5536504"/>
              <a:ext cx="0" cy="6450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0B39ED-9A73-D5FE-9787-FB2BF46F5B99}"/>
              </a:ext>
            </a:extLst>
          </p:cNvPr>
          <p:cNvGrpSpPr/>
          <p:nvPr/>
        </p:nvGrpSpPr>
        <p:grpSpPr>
          <a:xfrm>
            <a:off x="6241749" y="2430666"/>
            <a:ext cx="4879057" cy="3386909"/>
            <a:chOff x="626713" y="3467116"/>
            <a:chExt cx="4879057" cy="3386909"/>
          </a:xfrm>
        </p:grpSpPr>
        <p:pic>
          <p:nvPicPr>
            <p:cNvPr id="4" name="Picture 2" descr="OpenGL Normal Vector Transformation">
              <a:extLst>
                <a:ext uri="{FF2B5EF4-FFF2-40B4-BE49-F238E27FC236}">
                  <a16:creationId xmlns:a16="http://schemas.microsoft.com/office/drawing/2014/main" id="{3156D4BD-2989-B535-4687-D3D84DB7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9" y="4526354"/>
              <a:ext cx="2728548" cy="23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CC0C57-5272-5C0C-6C4B-7F496CA0A6C4}"/>
                </a:ext>
              </a:extLst>
            </p:cNvPr>
            <p:cNvGrpSpPr/>
            <p:nvPr/>
          </p:nvGrpSpPr>
          <p:grpSpPr>
            <a:xfrm>
              <a:off x="626713" y="3467116"/>
              <a:ext cx="4879057" cy="2931763"/>
              <a:chOff x="626713" y="3467116"/>
              <a:chExt cx="4879057" cy="293176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919ACB-F397-EBC1-BB31-16D80580852F}"/>
                  </a:ext>
                </a:extLst>
              </p:cNvPr>
              <p:cNvSpPr txBox="1"/>
              <p:nvPr/>
            </p:nvSpPr>
            <p:spPr>
              <a:xfrm>
                <a:off x="626713" y="3467116"/>
                <a:ext cx="3392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sz="1100" dirty="0"/>
                  <a:t>법선 벡터</a:t>
                </a:r>
                <a:r>
                  <a:rPr lang="en-US" altLang="ko-KR" sz="1100" dirty="0"/>
                  <a:t>(Normal Vector)</a:t>
                </a:r>
                <a:r>
                  <a:rPr lang="ko-KR" altLang="en-US" sz="1100" dirty="0"/>
                  <a:t>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특정 점이나 </a:t>
                </a:r>
                <a:endParaRPr lang="en-US" altLang="ko-KR" sz="1100" dirty="0"/>
              </a:p>
              <a:p>
                <a:r>
                  <a:rPr lang="ko-KR" altLang="en-US" sz="1100" dirty="0"/>
                  <a:t>표면의 수직 방향을 가리키는 벡터를 의미한다</a:t>
                </a:r>
                <a:r>
                  <a:rPr lang="en-US" altLang="ko-KR" sz="1100" dirty="0"/>
                  <a:t>.</a:t>
                </a:r>
              </a:p>
              <a:p>
                <a:r>
                  <a:rPr lang="ko-KR" altLang="en-US" sz="1100" dirty="0"/>
                  <a:t>방향만 가리키는 단위벡터 즉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길이가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인 벡터이다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338148DE-9B55-7909-102A-87511DB07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5922" y="4670337"/>
                <a:ext cx="1149848" cy="6080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3B04781-ABCC-1929-F445-7E06AD2F1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591" y="3725415"/>
                <a:ext cx="1189255" cy="6197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16EB4F-32E2-1150-8FB4-2F17DC69E05E}"/>
                  </a:ext>
                </a:extLst>
              </p:cNvPr>
              <p:cNvSpPr txBox="1"/>
              <p:nvPr/>
            </p:nvSpPr>
            <p:spPr>
              <a:xfrm>
                <a:off x="4570888" y="3881779"/>
                <a:ext cx="7607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vecLight</a:t>
                </a:r>
                <a:endParaRPr lang="ko-KR" altLang="en-US" sz="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8A6F32-6D86-24A4-404D-0FBF89A439F3}"/>
                  </a:ext>
                </a:extLst>
              </p:cNvPr>
              <p:cNvSpPr txBox="1"/>
              <p:nvPr/>
            </p:nvSpPr>
            <p:spPr>
              <a:xfrm>
                <a:off x="1472446" y="5413189"/>
                <a:ext cx="9303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vecNormal</a:t>
                </a:r>
                <a:endParaRPr lang="ko-KR" altLang="en-US" sz="800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503CD7E-8D94-134E-5676-6DF68C131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585" y="4419674"/>
                <a:ext cx="3747548" cy="1979205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E6F9F0-2756-4E36-8B00-32A9025F2AE9}"/>
                  </a:ext>
                </a:extLst>
              </p:cNvPr>
              <p:cNvSpPr txBox="1"/>
              <p:nvPr/>
            </p:nvSpPr>
            <p:spPr>
              <a:xfrm>
                <a:off x="2440894" y="5278372"/>
                <a:ext cx="43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Θ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51C988C9-BBF1-FBDF-BB8F-4D681302A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6604" y="4220351"/>
                <a:ext cx="1101804" cy="5954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3AAC09-2B9E-7436-FDA4-B34D93CDA1DF}"/>
              </a:ext>
            </a:extLst>
          </p:cNvPr>
          <p:cNvSpPr txBox="1"/>
          <p:nvPr/>
        </p:nvSpPr>
        <p:spPr>
          <a:xfrm>
            <a:off x="8388381" y="6105559"/>
            <a:ext cx="227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표면의 색상 </a:t>
            </a:r>
            <a:r>
              <a:rPr lang="en-US" altLang="ko-KR" dirty="0"/>
              <a:t>RGB   *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493BF-C663-C4AE-929D-530BB820DBB0}"/>
              </a:ext>
            </a:extLst>
          </p:cNvPr>
          <p:cNvSpPr txBox="1"/>
          <p:nvPr/>
        </p:nvSpPr>
        <p:spPr>
          <a:xfrm>
            <a:off x="6312205" y="6110556"/>
            <a:ext cx="196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빛의 색상 </a:t>
            </a:r>
            <a:r>
              <a:rPr lang="en-US" altLang="ko-KR" dirty="0"/>
              <a:t>RGB  *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AA258B-99D3-39B3-56C8-04CAB8E3F156}"/>
              </a:ext>
            </a:extLst>
          </p:cNvPr>
          <p:cNvSpPr txBox="1"/>
          <p:nvPr/>
        </p:nvSpPr>
        <p:spPr>
          <a:xfrm>
            <a:off x="10804789" y="6110554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입사량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b="1" dirty="0"/>
              <a:t>Float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26E32C-3901-E584-A388-EB6DF8351314}"/>
              </a:ext>
            </a:extLst>
          </p:cNvPr>
          <p:cNvSpPr txBox="1"/>
          <p:nvPr/>
        </p:nvSpPr>
        <p:spPr>
          <a:xfrm>
            <a:off x="4178247" y="6110555"/>
            <a:ext cx="203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색상 </a:t>
            </a:r>
            <a:r>
              <a:rPr lang="en-US" altLang="ko-KR" dirty="0"/>
              <a:t>RGB  =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BDE267-D083-2859-95AC-1D14E8D3D112}"/>
              </a:ext>
            </a:extLst>
          </p:cNvPr>
          <p:cNvCxnSpPr>
            <a:cxnSpLocks/>
          </p:cNvCxnSpPr>
          <p:nvPr/>
        </p:nvCxnSpPr>
        <p:spPr>
          <a:xfrm>
            <a:off x="2865005" y="3213686"/>
            <a:ext cx="1147679" cy="20237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0DFDC2-B247-18C6-7420-5A936A735A9C}"/>
              </a:ext>
            </a:extLst>
          </p:cNvPr>
          <p:cNvCxnSpPr>
            <a:cxnSpLocks/>
          </p:cNvCxnSpPr>
          <p:nvPr/>
        </p:nvCxnSpPr>
        <p:spPr>
          <a:xfrm>
            <a:off x="2015095" y="3715944"/>
            <a:ext cx="2655952" cy="157956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3CFAC-7858-46F5-B6AD-AE7070BC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의 월드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B8B0-B8A0-451B-AD0A-14DEBDBAB35E}"/>
              </a:ext>
            </a:extLst>
          </p:cNvPr>
          <p:cNvSpPr txBox="1"/>
          <p:nvPr/>
        </p:nvSpPr>
        <p:spPr>
          <a:xfrm>
            <a:off x="238980" y="1558413"/>
            <a:ext cx="118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Local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Object </a:t>
            </a:r>
            <a:r>
              <a:rPr lang="ko-KR" altLang="en-US" dirty="0"/>
              <a:t>공간의 </a:t>
            </a:r>
            <a:r>
              <a:rPr lang="en-US" altLang="ko-KR" dirty="0"/>
              <a:t>Normal</a:t>
            </a:r>
            <a:r>
              <a:rPr lang="ko-KR" altLang="en-US" dirty="0"/>
              <a:t>은 </a:t>
            </a:r>
            <a:r>
              <a:rPr lang="en-US" altLang="ko-KR" dirty="0"/>
              <a:t>World Matrix</a:t>
            </a:r>
            <a:r>
              <a:rPr lang="ko-KR" altLang="en-US" dirty="0"/>
              <a:t>를 그대로 변환하면 스케일 또는 이동 성분에 의해 </a:t>
            </a:r>
            <a:r>
              <a:rPr lang="en-US" altLang="ko-KR" dirty="0"/>
              <a:t>Vector</a:t>
            </a:r>
            <a:r>
              <a:rPr lang="ko-KR" altLang="en-US" dirty="0"/>
              <a:t>의 크기</a:t>
            </a:r>
            <a:endParaRPr lang="en-US" altLang="ko-KR" dirty="0"/>
          </a:p>
          <a:p>
            <a:r>
              <a:rPr lang="ko-KR" altLang="en-US" dirty="0"/>
              <a:t>가 더 이상 </a:t>
            </a:r>
            <a:r>
              <a:rPr lang="en-US" altLang="ko-KR" dirty="0"/>
              <a:t>1</a:t>
            </a:r>
            <a:r>
              <a:rPr lang="ko-KR" altLang="en-US" dirty="0"/>
              <a:t>이 아니게 될 수 있다</a:t>
            </a:r>
            <a:r>
              <a:rPr lang="en-US" altLang="ko-KR" dirty="0"/>
              <a:t>.   </a:t>
            </a:r>
            <a:r>
              <a:rPr lang="ko-KR" altLang="en-US" dirty="0"/>
              <a:t>이동 성분을 제외한 </a:t>
            </a:r>
            <a:r>
              <a:rPr lang="en-US" altLang="ko-KR" dirty="0"/>
              <a:t>World Matrix</a:t>
            </a:r>
            <a:r>
              <a:rPr lang="ko-KR" altLang="en-US" dirty="0"/>
              <a:t>의 </a:t>
            </a:r>
            <a:r>
              <a:rPr lang="en-US" altLang="ko-KR" dirty="0"/>
              <a:t>3x3</a:t>
            </a:r>
            <a:r>
              <a:rPr lang="ko-KR" altLang="en-US" dirty="0"/>
              <a:t> 행렬을 곱하고 스케일에 의한 크기 </a:t>
            </a:r>
            <a:endParaRPr lang="en-US" altLang="ko-KR" dirty="0"/>
          </a:p>
          <a:p>
            <a:r>
              <a:rPr lang="ko-KR" altLang="en-US" dirty="0"/>
              <a:t>변화에 대비하여 </a:t>
            </a:r>
            <a:r>
              <a:rPr lang="en-US" altLang="ko-KR" dirty="0"/>
              <a:t>normalize </a:t>
            </a:r>
            <a:r>
              <a:rPr lang="ko-KR" altLang="en-US" dirty="0"/>
              <a:t>를 다시 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ECD0D-A068-40EF-B40D-8EEFCBCD5513}"/>
              </a:ext>
            </a:extLst>
          </p:cNvPr>
          <p:cNvGrpSpPr/>
          <p:nvPr/>
        </p:nvGrpSpPr>
        <p:grpSpPr>
          <a:xfrm>
            <a:off x="0" y="3340988"/>
            <a:ext cx="5201376" cy="2351753"/>
            <a:chOff x="856241" y="3325139"/>
            <a:chExt cx="5201376" cy="23517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9D64AC-90F6-4CF7-B8B5-8E7121C42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241" y="3377381"/>
              <a:ext cx="5201376" cy="211484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55D14A-851A-4914-9513-8EF01ACC5586}"/>
                </a:ext>
              </a:extLst>
            </p:cNvPr>
            <p:cNvSpPr/>
            <p:nvPr/>
          </p:nvSpPr>
          <p:spPr>
            <a:xfrm>
              <a:off x="3223355" y="3726426"/>
              <a:ext cx="2005781" cy="11602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B71F55-8AC0-49B0-92FF-170A6985A138}"/>
                </a:ext>
              </a:extLst>
            </p:cNvPr>
            <p:cNvSpPr/>
            <p:nvPr/>
          </p:nvSpPr>
          <p:spPr>
            <a:xfrm>
              <a:off x="3223355" y="4950542"/>
              <a:ext cx="2005781" cy="3490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4F704-32F5-4350-951A-76FA2828D71C}"/>
                </a:ext>
              </a:extLst>
            </p:cNvPr>
            <p:cNvSpPr txBox="1"/>
            <p:nvPr/>
          </p:nvSpPr>
          <p:spPr>
            <a:xfrm>
              <a:off x="3260753" y="3325139"/>
              <a:ext cx="22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회전 </a:t>
              </a:r>
              <a:r>
                <a:rPr lang="en-US" altLang="ko-KR" dirty="0"/>
                <a:t>&amp; </a:t>
              </a:r>
              <a:r>
                <a:rPr lang="ko-KR" altLang="en-US" dirty="0"/>
                <a:t>스케일 성분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AC33B6-7976-44F3-8CF2-D09E188949FD}"/>
                </a:ext>
              </a:extLst>
            </p:cNvPr>
            <p:cNvSpPr txBox="1"/>
            <p:nvPr/>
          </p:nvSpPr>
          <p:spPr>
            <a:xfrm>
              <a:off x="3467986" y="530756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이동 성분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23C244-956C-4660-84F4-801477E0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93" y="3101100"/>
            <a:ext cx="6651418" cy="2550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4291B-2CCD-049A-9E46-7F3E4D8A7AED}"/>
              </a:ext>
            </a:extLst>
          </p:cNvPr>
          <p:cNvSpPr txBox="1"/>
          <p:nvPr/>
        </p:nvSpPr>
        <p:spPr>
          <a:xfrm>
            <a:off x="380390" y="6308209"/>
            <a:ext cx="239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Vector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Normalization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EBA8-1E18-6EDC-2E21-BD80CB0E2CB5}"/>
              </a:ext>
            </a:extLst>
          </p:cNvPr>
          <p:cNvSpPr txBox="1"/>
          <p:nvPr/>
        </p:nvSpPr>
        <p:spPr>
          <a:xfrm>
            <a:off x="380390" y="5859763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Matrix Calculator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2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5DF5412-AACA-2DA4-E45A-7AEFC4506E6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17" y="3056534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FA93E1-7118-535C-8282-D7C18DDF59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76" y="1981200"/>
            <a:ext cx="2438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EFB6F0-C740-1131-859B-8969B8DA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비균등</a:t>
            </a:r>
            <a:r>
              <a:rPr lang="ko-KR" altLang="en-US" dirty="0"/>
              <a:t> 스케일</a:t>
            </a:r>
            <a:r>
              <a:rPr lang="en-US" altLang="ko-KR" dirty="0"/>
              <a:t>(</a:t>
            </a:r>
            <a:r>
              <a:rPr lang="en-US" altLang="ko-KR" dirty="0" err="1"/>
              <a:t>NonUniform</a:t>
            </a:r>
            <a:r>
              <a:rPr lang="en-US" altLang="ko-KR" dirty="0"/>
              <a:t> Scale) </a:t>
            </a:r>
            <a:r>
              <a:rPr lang="ko-KR" altLang="en-US" dirty="0"/>
              <a:t>문제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1395B-003B-4848-A934-3F4F1E60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31784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0D4467C-D753-756F-3A90-178EC3C7753E}"/>
              </a:ext>
            </a:extLst>
          </p:cNvPr>
          <p:cNvCxnSpPr>
            <a:cxnSpLocks/>
          </p:cNvCxnSpPr>
          <p:nvPr/>
        </p:nvCxnSpPr>
        <p:spPr>
          <a:xfrm flipV="1">
            <a:off x="5119307" y="2292479"/>
            <a:ext cx="1165956" cy="235009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017D0C-1B62-6A5E-6B50-B8C11D4691D3}"/>
              </a:ext>
            </a:extLst>
          </p:cNvPr>
          <p:cNvCxnSpPr>
            <a:cxnSpLocks/>
          </p:cNvCxnSpPr>
          <p:nvPr/>
        </p:nvCxnSpPr>
        <p:spPr>
          <a:xfrm flipH="1" flipV="1">
            <a:off x="5083298" y="3178454"/>
            <a:ext cx="618987" cy="26712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D985F1-4F96-9367-FB7E-9A0B2C6CFF32}"/>
              </a:ext>
            </a:extLst>
          </p:cNvPr>
          <p:cNvCxnSpPr>
            <a:cxnSpLocks/>
          </p:cNvCxnSpPr>
          <p:nvPr/>
        </p:nvCxnSpPr>
        <p:spPr>
          <a:xfrm flipV="1">
            <a:off x="7505395" y="3209277"/>
            <a:ext cx="2282343" cy="11265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2769B0B-D19F-E88A-7285-9285A83F2239}"/>
              </a:ext>
            </a:extLst>
          </p:cNvPr>
          <p:cNvCxnSpPr>
            <a:cxnSpLocks/>
          </p:cNvCxnSpPr>
          <p:nvPr/>
        </p:nvCxnSpPr>
        <p:spPr>
          <a:xfrm flipH="1" flipV="1">
            <a:off x="8310067" y="3209277"/>
            <a:ext cx="321869" cy="56327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7D8989BB-72A6-8809-D113-CDB24355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1" y="37262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48EAB3-6886-4CA0-EACC-276ABFD13E60}"/>
              </a:ext>
            </a:extLst>
          </p:cNvPr>
          <p:cNvSpPr txBox="1"/>
          <p:nvPr/>
        </p:nvSpPr>
        <p:spPr>
          <a:xfrm>
            <a:off x="279686" y="1523775"/>
            <a:ext cx="1174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비균등</a:t>
            </a:r>
            <a:r>
              <a:rPr lang="ko-KR" altLang="en-US" dirty="0"/>
              <a:t> 스케일이란 모든 축이 동일한 값의 스케일이 </a:t>
            </a:r>
            <a:r>
              <a:rPr lang="ko-KR" altLang="en-US" dirty="0" err="1"/>
              <a:t>아닌것</a:t>
            </a:r>
            <a:r>
              <a:rPr lang="en-US" altLang="ko-KR" dirty="0"/>
              <a:t>.  World Transform</a:t>
            </a:r>
            <a:r>
              <a:rPr lang="ko-KR" altLang="en-US" dirty="0"/>
              <a:t>의 스케일이 </a:t>
            </a:r>
            <a:r>
              <a:rPr lang="en-US" altLang="ko-KR" dirty="0" err="1"/>
              <a:t>x,y,z</a:t>
            </a:r>
            <a:r>
              <a:rPr lang="ko-KR" altLang="en-US" dirty="0"/>
              <a:t>  다르게 스케일 </a:t>
            </a:r>
            <a:r>
              <a:rPr lang="ko-KR" altLang="en-US" dirty="0" err="1"/>
              <a:t>될때는</a:t>
            </a:r>
            <a:r>
              <a:rPr lang="ko-KR" altLang="en-US" dirty="0"/>
              <a:t> </a:t>
            </a:r>
            <a:r>
              <a:rPr lang="en-US" altLang="ko-KR" dirty="0"/>
              <a:t>Normal </a:t>
            </a:r>
            <a:r>
              <a:rPr lang="ko-KR" altLang="en-US" dirty="0"/>
              <a:t>방향이 달라진다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필요하다면 </a:t>
            </a:r>
            <a:r>
              <a:rPr lang="en-US" altLang="ko-KR" dirty="0"/>
              <a:t>World </a:t>
            </a:r>
            <a:r>
              <a:rPr lang="en-US" altLang="ko-KR" dirty="0" err="1"/>
              <a:t>Trasnform</a:t>
            </a:r>
            <a:r>
              <a:rPr lang="ko-KR" altLang="en-US" dirty="0"/>
              <a:t>의 역 전치행렬</a:t>
            </a:r>
            <a:r>
              <a:rPr lang="en-US" altLang="ko-KR" dirty="0"/>
              <a:t>(Inverse Transpose)</a:t>
            </a:r>
            <a:r>
              <a:rPr lang="ko-KR" altLang="en-US" dirty="0"/>
              <a:t>을 곱한다</a:t>
            </a:r>
            <a:r>
              <a:rPr lang="en-US" altLang="ko-KR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5F7D7-D5E7-FAC3-C95A-B47047EF282E}"/>
              </a:ext>
            </a:extLst>
          </p:cNvPr>
          <p:cNvSpPr txBox="1"/>
          <p:nvPr/>
        </p:nvSpPr>
        <p:spPr>
          <a:xfrm>
            <a:off x="5853644" y="42732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2A8F2-E9B3-1E7D-A4BD-7E8B9BBDC3D0}"/>
              </a:ext>
            </a:extLst>
          </p:cNvPr>
          <p:cNvSpPr txBox="1"/>
          <p:nvPr/>
        </p:nvSpPr>
        <p:spPr>
          <a:xfrm>
            <a:off x="2955939" y="41699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0.5,0.5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1B490F-1E03-2642-AB50-71C6456C81FB}"/>
              </a:ext>
            </a:extLst>
          </p:cNvPr>
          <p:cNvSpPr txBox="1"/>
          <p:nvPr/>
        </p:nvSpPr>
        <p:spPr>
          <a:xfrm>
            <a:off x="9237660" y="40502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35E6-60F5-C99A-89FE-9C2796C7FA38}"/>
              </a:ext>
            </a:extLst>
          </p:cNvPr>
          <p:cNvSpPr txBox="1"/>
          <p:nvPr/>
        </p:nvSpPr>
        <p:spPr>
          <a:xfrm>
            <a:off x="976135" y="4169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</p:spTree>
    <p:extLst>
      <p:ext uri="{BB962C8B-B14F-4D97-AF65-F5344CB8AC3E}">
        <p14:creationId xmlns:p14="http://schemas.microsoft.com/office/powerpoint/2010/main" val="31393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16444-6FF6-474D-DEF5-1FB32080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CE5C-786E-715D-87A1-D6F13C3A7A92}"/>
              </a:ext>
            </a:extLst>
          </p:cNvPr>
          <p:cNvSpPr txBox="1"/>
          <p:nvPr/>
        </p:nvSpPr>
        <p:spPr>
          <a:xfrm>
            <a:off x="7787433" y="1390492"/>
            <a:ext cx="46377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             </a:t>
            </a:r>
            <a:r>
              <a:rPr lang="ko-KR" altLang="en-US" sz="1000" dirty="0"/>
              <a:t>벡터의 절대값은 길이</a:t>
            </a:r>
            <a:r>
              <a:rPr lang="en-US" altLang="ko-KR" sz="1000" dirty="0"/>
              <a:t>(</a:t>
            </a:r>
            <a:r>
              <a:rPr lang="ko-KR" altLang="en-US" sz="1000" dirty="0"/>
              <a:t>크기</a:t>
            </a:r>
            <a:r>
              <a:rPr lang="en-US" altLang="ko-KR" sz="1000" dirty="0"/>
              <a:t>)</a:t>
            </a:r>
            <a:r>
              <a:rPr lang="ko-KR" altLang="en-US" sz="1000" dirty="0"/>
              <a:t>를 의미</a:t>
            </a:r>
            <a:endParaRPr lang="en-US" altLang="ko-KR" sz="1000" dirty="0"/>
          </a:p>
          <a:p>
            <a:r>
              <a:rPr lang="en-US" altLang="ko-KR" sz="1200" dirty="0"/>
              <a:t>dot(</a:t>
            </a:r>
            <a:r>
              <a:rPr lang="en-US" altLang="ko-KR" sz="1200" dirty="0" err="1"/>
              <a:t>vecA,vecB</a:t>
            </a:r>
            <a:r>
              <a:rPr lang="en-US" altLang="ko-KR" sz="1200" dirty="0"/>
              <a:t>)  = 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en-US" altLang="ko-KR" sz="1200" dirty="0" err="1"/>
              <a:t>vecA</a:t>
            </a:r>
            <a:r>
              <a:rPr lang="en-US" altLang="ko-KR" sz="1200" dirty="0"/>
              <a:t> | × | </a:t>
            </a:r>
            <a:r>
              <a:rPr lang="en-US" altLang="ko-KR" sz="1200" dirty="0" err="1"/>
              <a:t>vecB</a:t>
            </a:r>
            <a:r>
              <a:rPr lang="en-US" altLang="ko-KR" sz="1200" dirty="0"/>
              <a:t> | × cosΘ</a:t>
            </a:r>
          </a:p>
          <a:p>
            <a:r>
              <a:rPr lang="en-US" altLang="ko-KR" sz="1200" dirty="0"/>
              <a:t>saturate(Input) = input</a:t>
            </a:r>
            <a:r>
              <a:rPr lang="ko-KR" altLang="en-US" sz="1200" dirty="0"/>
              <a:t>의 각성분을</a:t>
            </a:r>
            <a:r>
              <a:rPr lang="en-US" altLang="ko-KR" sz="1200" dirty="0"/>
              <a:t> -&gt; 0~1 </a:t>
            </a:r>
            <a:r>
              <a:rPr lang="ko-KR" altLang="en-US" sz="1200" dirty="0" err="1"/>
              <a:t>잘라냄</a:t>
            </a:r>
            <a:endParaRPr lang="en-US" altLang="ko-KR" sz="1200" dirty="0"/>
          </a:p>
          <a:p>
            <a:r>
              <a:rPr lang="en-US" altLang="ko-KR" sz="1200" dirty="0"/>
              <a:t>vec3Color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LightColor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ObjectColor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498EF-AFFD-7F88-CF09-BF6640B36B07}"/>
              </a:ext>
            </a:extLst>
          </p:cNvPr>
          <p:cNvSpPr txBox="1"/>
          <p:nvPr/>
        </p:nvSpPr>
        <p:spPr>
          <a:xfrm>
            <a:off x="171744" y="4211383"/>
            <a:ext cx="48429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|</a:t>
            </a:r>
            <a:r>
              <a:rPr lang="ko-KR" altLang="en-US" sz="1800" dirty="0"/>
              <a:t> </a:t>
            </a:r>
            <a:r>
              <a:rPr lang="en-US" altLang="ko-KR" sz="1800" dirty="0" err="1"/>
              <a:t>vecNormal</a:t>
            </a:r>
            <a:r>
              <a:rPr lang="en-US" altLang="ko-KR" sz="1800" dirty="0"/>
              <a:t> | × | -</a:t>
            </a:r>
            <a:r>
              <a:rPr lang="en-US" altLang="ko-KR" sz="1800" dirty="0" err="1"/>
              <a:t>vecLight</a:t>
            </a:r>
            <a:r>
              <a:rPr lang="en-US" altLang="ko-KR" sz="1800" dirty="0"/>
              <a:t> | × </a:t>
            </a:r>
            <a:r>
              <a:rPr lang="en-US" altLang="ko-KR" sz="1800" dirty="0" err="1"/>
              <a:t>cosΘ</a:t>
            </a:r>
            <a:r>
              <a:rPr lang="en-US" altLang="ko-KR" sz="1800" dirty="0"/>
              <a:t>   </a:t>
            </a:r>
          </a:p>
          <a:p>
            <a:r>
              <a:rPr lang="en-US" altLang="ko-KR" sz="1800" dirty="0"/>
              <a:t>=   1 x 1 x </a:t>
            </a:r>
            <a:r>
              <a:rPr lang="en-US" altLang="ko-KR" sz="1800" dirty="0" err="1">
                <a:hlinkClick r:id="rId2"/>
              </a:rPr>
              <a:t>cosΘ</a:t>
            </a:r>
            <a:r>
              <a:rPr lang="en-US" altLang="ko-KR" sz="1800" dirty="0"/>
              <a:t>   </a:t>
            </a:r>
          </a:p>
          <a:p>
            <a:r>
              <a:rPr lang="en-US" altLang="ko-KR" sz="1800" dirty="0"/>
              <a:t>=  -1.0 ~ 1.0  </a:t>
            </a:r>
            <a:r>
              <a:rPr lang="ko-KR" altLang="en-US" dirty="0"/>
              <a:t>  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0~90 </a:t>
            </a:r>
            <a:r>
              <a:rPr lang="ko-KR" altLang="en-US" dirty="0"/>
              <a:t>도     값의 범위는  </a:t>
            </a:r>
            <a:r>
              <a:rPr lang="en-US" altLang="ko-KR" dirty="0"/>
              <a:t>1.0 ~ 0.0 </a:t>
            </a:r>
          </a:p>
          <a:p>
            <a:r>
              <a:rPr lang="en-US" altLang="ko-KR" dirty="0"/>
              <a:t>90~270</a:t>
            </a:r>
            <a:r>
              <a:rPr lang="ko-KR" altLang="en-US" dirty="0"/>
              <a:t>도</a:t>
            </a:r>
            <a:r>
              <a:rPr lang="en-US" altLang="ko-KR" dirty="0"/>
              <a:t>                     0.0 ~ -1 ~ 0.0</a:t>
            </a:r>
          </a:p>
          <a:p>
            <a:r>
              <a:rPr lang="en-US" altLang="ko-KR" dirty="0"/>
              <a:t>270~360</a:t>
            </a:r>
            <a:r>
              <a:rPr lang="ko-KR" altLang="en-US" dirty="0"/>
              <a:t>도</a:t>
            </a:r>
            <a:r>
              <a:rPr lang="en-US" altLang="ko-KR" dirty="0"/>
              <a:t>                   0.0 ~ 1.0 </a:t>
            </a:r>
            <a:endParaRPr lang="en-US" altLang="ko-KR" sz="1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5673CB-9134-4128-4801-326D5A0A15A5}"/>
              </a:ext>
            </a:extLst>
          </p:cNvPr>
          <p:cNvCxnSpPr/>
          <p:nvPr/>
        </p:nvCxnSpPr>
        <p:spPr>
          <a:xfrm>
            <a:off x="3945965" y="1534499"/>
            <a:ext cx="470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017015-D199-A212-03B1-F4981E749399}"/>
              </a:ext>
            </a:extLst>
          </p:cNvPr>
          <p:cNvCxnSpPr>
            <a:cxnSpLocks/>
          </p:cNvCxnSpPr>
          <p:nvPr/>
        </p:nvCxnSpPr>
        <p:spPr>
          <a:xfrm flipV="1">
            <a:off x="5134447" y="1534499"/>
            <a:ext cx="555811" cy="1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D02D1A-0DF7-7630-BDFA-7B8D383A3D14}"/>
              </a:ext>
            </a:extLst>
          </p:cNvPr>
          <p:cNvSpPr txBox="1"/>
          <p:nvPr/>
        </p:nvSpPr>
        <p:spPr>
          <a:xfrm>
            <a:off x="388755" y="1621325"/>
            <a:ext cx="732745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vec3FinalColor = saturate( </a:t>
            </a:r>
            <a:r>
              <a:rPr lang="en-US" altLang="ko-KR" dirty="0">
                <a:solidFill>
                  <a:srgbClr val="0070C0"/>
                </a:solidFill>
              </a:rPr>
              <a:t>dot(vec3Normal,-vec3Light) </a:t>
            </a:r>
            <a:r>
              <a:rPr lang="en-US" altLang="ko-KR" dirty="0"/>
              <a:t>* vec3Color 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4DB1F-C9B1-60D2-FB3B-173BFDE6C56E}"/>
              </a:ext>
            </a:extLst>
          </p:cNvPr>
          <p:cNvSpPr txBox="1"/>
          <p:nvPr/>
        </p:nvSpPr>
        <p:spPr>
          <a:xfrm>
            <a:off x="3745826" y="12085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표면의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D2202-B23D-0AE7-3F3A-B418BD52CCC1}"/>
              </a:ext>
            </a:extLst>
          </p:cNvPr>
          <p:cNvSpPr txBox="1"/>
          <p:nvPr/>
        </p:nvSpPr>
        <p:spPr>
          <a:xfrm>
            <a:off x="5014646" y="12161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빛의 방향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C3772-C3B7-A6F0-0CBB-71AAF122950A}"/>
              </a:ext>
            </a:extLst>
          </p:cNvPr>
          <p:cNvSpPr txBox="1"/>
          <p:nvPr/>
        </p:nvSpPr>
        <p:spPr>
          <a:xfrm>
            <a:off x="567441" y="3915628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길이가 </a:t>
            </a:r>
            <a:r>
              <a:rPr lang="en-US" altLang="ko-KR" sz="1400" dirty="0"/>
              <a:t>1</a:t>
            </a:r>
            <a:r>
              <a:rPr lang="ko-KR" altLang="en-US" sz="1400" dirty="0"/>
              <a:t>인 방향벡터들은 생략 가능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4B793-644C-A7E3-5007-A5ADA579C867}"/>
              </a:ext>
            </a:extLst>
          </p:cNvPr>
          <p:cNvSpPr txBox="1"/>
          <p:nvPr/>
        </p:nvSpPr>
        <p:spPr>
          <a:xfrm>
            <a:off x="335429" y="2385620"/>
            <a:ext cx="780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식을 이해 하려면 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en-US" altLang="ko-KR" dirty="0"/>
              <a:t>vector normalize </a:t>
            </a:r>
            <a:r>
              <a:rPr lang="ko-KR" altLang="en-US" dirty="0"/>
              <a:t>결과인 길이가 </a:t>
            </a:r>
            <a:r>
              <a:rPr lang="en-US" altLang="ko-KR" dirty="0"/>
              <a:t>1</a:t>
            </a:r>
            <a:r>
              <a:rPr lang="ko-KR" altLang="en-US" dirty="0"/>
              <a:t>인 단위벡터의 의미 </a:t>
            </a:r>
            <a:endParaRPr lang="en-US" altLang="ko-KR" dirty="0"/>
          </a:p>
          <a:p>
            <a:r>
              <a:rPr lang="en-US" altLang="ko-KR" dirty="0"/>
              <a:t>b.</a:t>
            </a:r>
            <a:r>
              <a:rPr lang="ko-KR" altLang="en-US" dirty="0"/>
              <a:t> 벡터가 </a:t>
            </a:r>
            <a:r>
              <a:rPr lang="ko-KR" altLang="en-US" dirty="0" err="1"/>
              <a:t>단위벡터인</a:t>
            </a:r>
            <a:r>
              <a:rPr lang="ko-KR" altLang="en-US" dirty="0"/>
              <a:t> </a:t>
            </a:r>
            <a:r>
              <a:rPr lang="en-US" altLang="ko-KR" dirty="0"/>
              <a:t>Dot Product </a:t>
            </a:r>
            <a:r>
              <a:rPr lang="ko-KR" altLang="en-US" dirty="0"/>
              <a:t>의  </a:t>
            </a:r>
            <a:r>
              <a:rPr lang="en-US" altLang="ko-KR" dirty="0"/>
              <a:t>| </a:t>
            </a:r>
            <a:r>
              <a:rPr lang="en-US" altLang="ko-KR" dirty="0" err="1"/>
              <a:t>vecA</a:t>
            </a:r>
            <a:r>
              <a:rPr lang="en-US" altLang="ko-KR" dirty="0"/>
              <a:t> | * | </a:t>
            </a:r>
            <a:r>
              <a:rPr lang="en-US" altLang="ko-KR" dirty="0" err="1"/>
              <a:t>vecB</a:t>
            </a:r>
            <a:r>
              <a:rPr lang="en-US" altLang="ko-KR" dirty="0"/>
              <a:t> | * </a:t>
            </a:r>
            <a:r>
              <a:rPr lang="en-US" altLang="ko-KR" dirty="0" err="1"/>
              <a:t>cos</a:t>
            </a:r>
            <a:r>
              <a:rPr lang="en-US" altLang="ko-KR" sz="1800" dirty="0" err="1"/>
              <a:t>Θ</a:t>
            </a:r>
            <a:r>
              <a:rPr lang="en-US" altLang="ko-KR" sz="1800" dirty="0"/>
              <a:t>  </a:t>
            </a:r>
            <a:r>
              <a:rPr lang="ko-KR" altLang="en-US" sz="1800" dirty="0"/>
              <a:t>의 의미</a:t>
            </a:r>
            <a:r>
              <a:rPr lang="en-US" altLang="ko-KR" sz="1800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코사인함수의 그래프 – GeoGebra">
            <a:extLst>
              <a:ext uri="{FF2B5EF4-FFF2-40B4-BE49-F238E27FC236}">
                <a16:creationId xmlns:a16="http://schemas.microsoft.com/office/drawing/2014/main" id="{9B95C27A-37C8-5822-BB6D-6A37B243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33" y="4211383"/>
            <a:ext cx="6667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5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604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함초롬돋움</vt:lpstr>
      <vt:lpstr>Arial</vt:lpstr>
      <vt:lpstr>Office 테마</vt:lpstr>
      <vt:lpstr>Direct3D11 프로그래밍</vt:lpstr>
      <vt:lpstr>학습목표</vt:lpstr>
      <vt:lpstr>음영 처리 (Shading) </vt:lpstr>
      <vt:lpstr>기초적인 빛 (Light) 의 종류</vt:lpstr>
      <vt:lpstr>조명 (Illumination) 의 종류</vt:lpstr>
      <vt:lpstr>Lambertian Shading Model</vt:lpstr>
      <vt:lpstr>Normal의 월드 변환</vt:lpstr>
      <vt:lpstr>비균등 스케일(NonUniform Scale) 문제</vt:lpstr>
      <vt:lpstr>수식 설명</vt:lpstr>
      <vt:lpstr>음영처리를 합시다.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863</cp:revision>
  <dcterms:created xsi:type="dcterms:W3CDTF">2023-08-01T07:18:03Z</dcterms:created>
  <dcterms:modified xsi:type="dcterms:W3CDTF">2024-12-25T17:04:26Z</dcterms:modified>
</cp:coreProperties>
</file>