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3" r:id="rId6"/>
    <p:sldId id="264" r:id="rId7"/>
    <p:sldId id="265" r:id="rId8"/>
    <p:sldId id="268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xaudio2/xaudio2-apis-portal" TargetMode="External"/><Relationship Id="rId13" Type="http://schemas.openxmlformats.org/officeDocument/2006/relationships/hyperlink" Target="https://en.wikipedia.org/wiki/Computer_keyboard" TargetMode="External"/><Relationship Id="rId18" Type="http://schemas.openxmlformats.org/officeDocument/2006/relationships/hyperlink" Target="https://en.wikipedia.org/wiki/Xbox_360" TargetMode="External"/><Relationship Id="rId26" Type="http://schemas.openxmlformats.org/officeDocument/2006/relationships/hyperlink" Target="https://en.wikipedia.org/wiki/DirectMusic" TargetMode="External"/><Relationship Id="rId3" Type="http://schemas.openxmlformats.org/officeDocument/2006/relationships/hyperlink" Target="https://learn.microsoft.com/en-us/windows/win32/direct2d/direct2d-portal" TargetMode="External"/><Relationship Id="rId21" Type="http://schemas.openxmlformats.org/officeDocument/2006/relationships/hyperlink" Target="https://en.wikipedia.org/wiki/Xbox_Live" TargetMode="External"/><Relationship Id="rId7" Type="http://schemas.openxmlformats.org/officeDocument/2006/relationships/hyperlink" Target="https://learn.microsoft.com/en-us/windows/win32/dxmath/directxmath-portal" TargetMode="External"/><Relationship Id="rId12" Type="http://schemas.openxmlformats.org/officeDocument/2006/relationships/hyperlink" Target="https://en.wikipedia.org/wiki/DirectInput" TargetMode="External"/><Relationship Id="rId17" Type="http://schemas.openxmlformats.org/officeDocument/2006/relationships/hyperlink" Target="https://en.wikipedia.org/wiki/XInput" TargetMode="External"/><Relationship Id="rId25" Type="http://schemas.openxmlformats.org/officeDocument/2006/relationships/hyperlink" Target="https://en.wikipedia.org/wiki/3D_audio_effect" TargetMode="External"/><Relationship Id="rId2" Type="http://schemas.openxmlformats.org/officeDocument/2006/relationships/hyperlink" Target="https://learn.microsoft.com/en-us/windows/win32/directx" TargetMode="External"/><Relationship Id="rId16" Type="http://schemas.openxmlformats.org/officeDocument/2006/relationships/hyperlink" Target="https://en.wikipedia.org/wiki/Game_controller" TargetMode="External"/><Relationship Id="rId20" Type="http://schemas.openxmlformats.org/officeDocument/2006/relationships/hyperlink" Target="https://en.wikipedia.org/wiki/Games_for_Windows_Liv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windows/win32/directwrite/direct-write-portal" TargetMode="External"/><Relationship Id="rId11" Type="http://schemas.openxmlformats.org/officeDocument/2006/relationships/hyperlink" Target="https://en.wikipedia.org/wiki/Direct2D" TargetMode="External"/><Relationship Id="rId24" Type="http://schemas.openxmlformats.org/officeDocument/2006/relationships/hyperlink" Target="https://en.wikipedia.org/wiki/DirectSound3D" TargetMode="External"/><Relationship Id="rId5" Type="http://schemas.openxmlformats.org/officeDocument/2006/relationships/hyperlink" Target="https://learn.microsoft.com/en-us/windows/win32/dxcore/dxcore" TargetMode="External"/><Relationship Id="rId15" Type="http://schemas.openxmlformats.org/officeDocument/2006/relationships/hyperlink" Target="https://en.wikipedia.org/wiki/Joystick" TargetMode="External"/><Relationship Id="rId23" Type="http://schemas.openxmlformats.org/officeDocument/2006/relationships/hyperlink" Target="https://en.wikipedia.org/wiki/XAudio2" TargetMode="External"/><Relationship Id="rId10" Type="http://schemas.openxmlformats.org/officeDocument/2006/relationships/hyperlink" Target="https://en.wikipedia.org/wiki/DirectDraw" TargetMode="External"/><Relationship Id="rId19" Type="http://schemas.openxmlformats.org/officeDocument/2006/relationships/hyperlink" Target="https://en.wikipedia.org/wiki/DirectPlay" TargetMode="External"/><Relationship Id="rId4" Type="http://schemas.openxmlformats.org/officeDocument/2006/relationships/hyperlink" Target="https://learn.microsoft.com/en-us/windows/win32/direct3d" TargetMode="External"/><Relationship Id="rId9" Type="http://schemas.openxmlformats.org/officeDocument/2006/relationships/hyperlink" Target="https://learn.microsoft.com/en-us/windows/win32/xinput/xinput-game-controller-apis-portal" TargetMode="External"/><Relationship Id="rId14" Type="http://schemas.openxmlformats.org/officeDocument/2006/relationships/hyperlink" Target="https://en.wikipedia.org/wiki/Computer_mouse" TargetMode="External"/><Relationship Id="rId22" Type="http://schemas.openxmlformats.org/officeDocument/2006/relationships/hyperlink" Target="https://en.wikipedia.org/wiki/DirectSoun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d3d11/nn-d3d11-id3d11devicecontex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learn.microsoft.com/en-us/windows/win32/api/d3d11/nn-d3d11-id3d11devic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w9981/D3D11_Tutorial.git" TargetMode="External"/><Relationship Id="rId2" Type="http://schemas.openxmlformats.org/officeDocument/2006/relationships/hyperlink" Target="https://github.com/walbourn/directx-sdk-samples/tree/main/Direct3D11Tutorials/Tutorial0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기초</a:t>
            </a:r>
            <a:r>
              <a:rPr lang="en-US" altLang="ko-KR" dirty="0"/>
              <a:t> – </a:t>
            </a:r>
            <a:r>
              <a:rPr lang="ko-KR" altLang="en-US" dirty="0"/>
              <a:t>초기화 하고 화면 지우기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Direct3D11</a:t>
            </a:r>
            <a:r>
              <a:rPr lang="ko-KR" altLang="en-US" dirty="0"/>
              <a:t>과</a:t>
            </a:r>
            <a:r>
              <a:rPr lang="en-US" altLang="ko-KR" dirty="0"/>
              <a:t> DXGI </a:t>
            </a:r>
            <a:r>
              <a:rPr lang="ko-KR" altLang="en-US" dirty="0"/>
              <a:t>를 간략히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Direct3D11</a:t>
            </a:r>
            <a:r>
              <a:rPr lang="ko-KR" altLang="en-US" dirty="0"/>
              <a:t>의 렌더링 파이프라인을 간략히 이해합니다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Device</a:t>
            </a:r>
            <a:r>
              <a:rPr lang="ko-KR" altLang="en-US" dirty="0"/>
              <a:t>와 </a:t>
            </a:r>
            <a:r>
              <a:rPr lang="en-US" altLang="ko-KR" dirty="0" err="1"/>
              <a:t>DeviceContext</a:t>
            </a:r>
            <a:r>
              <a:rPr lang="ko-KR" altLang="en-US" dirty="0"/>
              <a:t>를 이해하고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SwapChain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RenderTargetView</a:t>
            </a:r>
            <a:r>
              <a:rPr lang="ko-KR" altLang="en-US" dirty="0"/>
              <a:t>를 이해하고 생성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화면을 지우고 모니터에 표현합니다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EEAA3-4A57-67DF-7B75-5E39751B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DirectX</a:t>
            </a:r>
            <a:r>
              <a:rPr lang="ko-KR" altLang="en-US" dirty="0"/>
              <a:t> </a:t>
            </a:r>
            <a:r>
              <a:rPr lang="en-US" altLang="ko-KR" dirty="0"/>
              <a:t>COM Library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5CB5A-2B45-B244-1E32-53F220138A9A}"/>
              </a:ext>
            </a:extLst>
          </p:cNvPr>
          <p:cNvSpPr txBox="1"/>
          <p:nvPr/>
        </p:nvSpPr>
        <p:spPr>
          <a:xfrm>
            <a:off x="128775" y="1335078"/>
            <a:ext cx="11774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366CC"/>
                </a:solidFill>
                <a:latin typeface="Arial" panose="020B0604020202020204" pitchFamily="34" charset="0"/>
                <a:hlinkClick r:id="rId2"/>
              </a:rPr>
              <a:t>DirectX graphics and gaming</a:t>
            </a:r>
            <a:endParaRPr lang="en-US" altLang="ko-KR" sz="14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l"/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Direct2D</a:t>
            </a:r>
            <a:r>
              <a:rPr lang="en-US" altLang="ko-KR" sz="1400" dirty="0"/>
              <a:t>: </a:t>
            </a:r>
            <a:r>
              <a:rPr lang="en-US" altLang="ko-KR" sz="1400" u="sng" dirty="0"/>
              <a:t>Direct2D</a:t>
            </a:r>
            <a:r>
              <a:rPr lang="ko-KR" altLang="en-US" sz="1400" u="sng" dirty="0"/>
              <a:t>는 </a:t>
            </a:r>
            <a:r>
              <a:rPr lang="en-US" altLang="ko-KR" sz="1400" u="sng" dirty="0"/>
              <a:t>2D </a:t>
            </a:r>
            <a:r>
              <a:rPr lang="en-US" altLang="ko-KR" sz="1400" u="sng" dirty="0" err="1"/>
              <a:t>Geometry,Bitmap</a:t>
            </a:r>
            <a:r>
              <a:rPr lang="ko-KR" altLang="en-US" sz="1400" u="sng" dirty="0"/>
              <a:t> 및 </a:t>
            </a:r>
            <a:r>
              <a:rPr lang="en-US" altLang="ko-KR" sz="1400" u="sng" dirty="0"/>
              <a:t>Text</a:t>
            </a:r>
            <a:r>
              <a:rPr lang="ko-KR" altLang="en-US" sz="1400" u="sng" dirty="0"/>
              <a:t> 대한 고성능 및 고품질 렌더링을 제공하는 하드웨어 가속</a:t>
            </a:r>
            <a:r>
              <a:rPr lang="en-US" altLang="ko-KR" sz="1400" u="sng" dirty="0"/>
              <a:t>, </a:t>
            </a:r>
            <a:r>
              <a:rPr lang="ko-KR" altLang="en-US" sz="1400" u="sng" dirty="0"/>
              <a:t>즉시 모드</a:t>
            </a:r>
            <a:r>
              <a:rPr lang="en-US" altLang="ko-KR" sz="1400" u="sng" dirty="0"/>
              <a:t>, 2D </a:t>
            </a:r>
            <a:r>
              <a:rPr lang="ko-KR" altLang="en-US" sz="1400" u="sng" dirty="0"/>
              <a:t>그래픽 </a:t>
            </a:r>
            <a:r>
              <a:rPr lang="en-US" altLang="ko-KR" sz="1400" u="sng" dirty="0"/>
              <a:t>API</a:t>
            </a:r>
            <a:r>
              <a:rPr lang="ko-KR" altLang="en-US" sz="1400" u="sng" dirty="0"/>
              <a:t>입니다</a:t>
            </a:r>
            <a:r>
              <a:rPr lang="en-US" altLang="ko-KR" sz="1400" u="sng" dirty="0"/>
              <a:t>.</a:t>
            </a:r>
          </a:p>
          <a:p>
            <a:r>
              <a:rPr lang="en-US" altLang="ko-KR" sz="1400" dirty="0">
                <a:hlinkClick r:id="rId4"/>
              </a:rPr>
              <a:t>Direct3D</a:t>
            </a:r>
            <a:r>
              <a:rPr lang="en-US" altLang="ko-KR" sz="1400" dirty="0"/>
              <a:t>: </a:t>
            </a:r>
            <a:r>
              <a:rPr lang="en-US" altLang="ko-KR" sz="1400" u="sng" dirty="0"/>
              <a:t>Direct3D</a:t>
            </a:r>
            <a:r>
              <a:rPr lang="ko-KR" altLang="en-US" sz="1400" u="sng" dirty="0"/>
              <a:t>를 사용하면 게임 및 과학 </a:t>
            </a:r>
            <a:r>
              <a:rPr lang="ko-KR" altLang="en-US" sz="1400" u="sng" dirty="0" err="1"/>
              <a:t>앱용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3D </a:t>
            </a:r>
            <a:r>
              <a:rPr lang="ko-KR" altLang="en-US" sz="1400" u="sng" dirty="0"/>
              <a:t>그래픽을 만들 수 있습니다</a:t>
            </a:r>
            <a:r>
              <a:rPr lang="en-US" altLang="ko-KR" sz="1400" u="sng" dirty="0"/>
              <a:t>. </a:t>
            </a:r>
            <a:br>
              <a:rPr lang="ko-KR" altLang="en-US" sz="1400" u="sng" dirty="0"/>
            </a:br>
            <a:r>
              <a:rPr lang="en-US" altLang="ko-KR" sz="1400" dirty="0" err="1">
                <a:hlinkClick r:id="rId5"/>
              </a:rPr>
              <a:t>DXCore</a:t>
            </a:r>
            <a:r>
              <a:rPr lang="en-US" altLang="ko-KR" sz="1400" dirty="0"/>
              <a:t>(DXGI): DXGI(Microsoft DirectX </a:t>
            </a:r>
            <a:r>
              <a:rPr lang="ko-KR" altLang="en-US" sz="1400" dirty="0"/>
              <a:t>그래픽 인프라</a:t>
            </a:r>
            <a:r>
              <a:rPr lang="en-US" altLang="ko-KR" sz="1400" dirty="0"/>
              <a:t>)</a:t>
            </a:r>
            <a:r>
              <a:rPr lang="ko-KR" altLang="en-US" sz="1400" dirty="0"/>
              <a:t>는 그래픽 어댑터 열거</a:t>
            </a:r>
            <a:r>
              <a:rPr lang="en-US" altLang="ko-KR" sz="1400" dirty="0"/>
              <a:t>, </a:t>
            </a:r>
            <a:r>
              <a:rPr lang="ko-KR" altLang="en-US" sz="1400" dirty="0"/>
              <a:t>디스플레이 모드 열거</a:t>
            </a:r>
            <a:r>
              <a:rPr lang="en-US" altLang="ko-KR" sz="1400" dirty="0"/>
              <a:t>, </a:t>
            </a:r>
            <a:r>
              <a:rPr lang="ko-KR" altLang="en-US" sz="1400" dirty="0"/>
              <a:t>버퍼 형식 선택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 간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응용 프로그램과 </a:t>
            </a:r>
            <a:r>
              <a:rPr lang="en-US" altLang="ko-KR" sz="1400" dirty="0"/>
              <a:t>DWM(</a:t>
            </a:r>
            <a:r>
              <a:rPr lang="ko-KR" altLang="en-US" sz="1400" dirty="0"/>
              <a:t>데스크톱 창 관리자</a:t>
            </a:r>
            <a:r>
              <a:rPr lang="en-US" altLang="ko-KR" sz="1400" dirty="0"/>
              <a:t>) </a:t>
            </a:r>
            <a:r>
              <a:rPr lang="ko-KR" altLang="en-US" sz="1400" dirty="0"/>
              <a:t>간</a:t>
            </a:r>
            <a:r>
              <a:rPr lang="en-US" altLang="ko-KR" sz="1400" dirty="0"/>
              <a:t>) </a:t>
            </a:r>
            <a:r>
              <a:rPr lang="ko-KR" altLang="en-US" sz="1400" dirty="0"/>
              <a:t>리소스 공유 및 </a:t>
            </a:r>
            <a:r>
              <a:rPr lang="ko-KR" altLang="en-US" sz="1400" dirty="0" err="1"/>
              <a:t>렌더링된</a:t>
            </a:r>
            <a:r>
              <a:rPr lang="ko-KR" altLang="en-US" sz="1400" dirty="0"/>
              <a:t> 프레임을 </a:t>
            </a:r>
            <a:r>
              <a:rPr lang="ko-KR" altLang="en-US" sz="1400" u="sng" dirty="0"/>
              <a:t>창이나 모니터에 표시하는 작업을 처리합니다</a:t>
            </a:r>
            <a:r>
              <a:rPr lang="en-US" altLang="ko-KR" sz="1400" u="sng" dirty="0"/>
              <a:t>.</a:t>
            </a:r>
          </a:p>
          <a:p>
            <a:r>
              <a:rPr lang="en-US" altLang="ko-KR" sz="1400" dirty="0" err="1">
                <a:hlinkClick r:id="rId6"/>
              </a:rPr>
              <a:t>DirectWrite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DirectWrite</a:t>
            </a:r>
            <a:r>
              <a:rPr lang="ko-KR" altLang="en-US" sz="1400" dirty="0"/>
              <a:t>는 고품질 텍스트 렌더링</a:t>
            </a:r>
            <a:r>
              <a:rPr lang="en-US" altLang="ko-KR" sz="1400" dirty="0"/>
              <a:t>, </a:t>
            </a:r>
            <a:r>
              <a:rPr lang="ko-KR" altLang="en-US" sz="1400" dirty="0"/>
              <a:t>해상도 독립적인 윤곽선 글꼴</a:t>
            </a:r>
            <a:r>
              <a:rPr lang="en-US" altLang="ko-KR" sz="1400" dirty="0"/>
              <a:t>, </a:t>
            </a:r>
            <a:r>
              <a:rPr lang="ko-KR" altLang="en-US" sz="1400" dirty="0"/>
              <a:t>전체 유니코드 텍스트 및 레이아웃을 지원합니다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>
                <a:hlinkClick r:id="rId7"/>
              </a:rPr>
              <a:t>DirectXMath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DirectXMath</a:t>
            </a:r>
            <a:r>
              <a:rPr lang="ko-KR" altLang="en-US" sz="1400" dirty="0"/>
              <a:t>는 단정밀도 부동 소수점 벡터</a:t>
            </a:r>
            <a:r>
              <a:rPr lang="en-US" altLang="ko-KR" sz="1400" dirty="0"/>
              <a:t>(2D, 3D </a:t>
            </a:r>
            <a:r>
              <a:rPr lang="ko-KR" altLang="en-US" sz="1400" dirty="0"/>
              <a:t>및 </a:t>
            </a:r>
            <a:r>
              <a:rPr lang="en-US" altLang="ko-KR" sz="1400" dirty="0"/>
              <a:t>4D) </a:t>
            </a:r>
            <a:r>
              <a:rPr lang="ko-KR" altLang="en-US" sz="1400" dirty="0"/>
              <a:t>또는 행렬</a:t>
            </a:r>
            <a:r>
              <a:rPr lang="en-US" altLang="ko-KR" sz="1400" dirty="0"/>
              <a:t>(3×3 </a:t>
            </a:r>
            <a:r>
              <a:rPr lang="ko-KR" altLang="en-US" sz="1400" dirty="0"/>
              <a:t>및 </a:t>
            </a:r>
            <a:r>
              <a:rPr lang="en-US" altLang="ko-KR" sz="1400" dirty="0"/>
              <a:t>4×4)</a:t>
            </a:r>
            <a:r>
              <a:rPr lang="ko-KR" altLang="en-US" sz="1400" dirty="0"/>
              <a:t>에 대한 산술 및 선형 대수 연산을 위한 최적의 이식 가능한 인터페이스를 제공합니다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hlinkClick r:id="rId8"/>
              </a:rPr>
              <a:t>XAudio2 APIs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게임을 위한 신호 처리 및 </a:t>
            </a:r>
            <a:r>
              <a:rPr lang="ko-KR" altLang="en-US" sz="1400" dirty="0" err="1"/>
              <a:t>믹싱</a:t>
            </a:r>
            <a:r>
              <a:rPr lang="ko-KR" altLang="en-US" sz="1400" dirty="0"/>
              <a:t> 기반을 제공합니다</a:t>
            </a:r>
            <a:r>
              <a:rPr lang="en-US" altLang="ko-KR" sz="1400" dirty="0"/>
              <a:t>. XAudio2</a:t>
            </a:r>
            <a:r>
              <a:rPr lang="ko-KR" altLang="en-US" sz="1400" dirty="0"/>
              <a:t>는 </a:t>
            </a:r>
            <a:r>
              <a:rPr lang="en-US" altLang="ko-KR" sz="1400" dirty="0"/>
              <a:t>DirectSound</a:t>
            </a:r>
            <a:r>
              <a:rPr lang="ko-KR" altLang="en-US" sz="1400" dirty="0"/>
              <a:t>를 대체합니다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>
                <a:hlinkClick r:id="rId9"/>
              </a:rPr>
              <a:t>XInput</a:t>
            </a:r>
            <a:r>
              <a:rPr lang="en-US" altLang="ko-KR" sz="1400" dirty="0">
                <a:hlinkClick r:id="rId9"/>
              </a:rPr>
              <a:t> game controller APIs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XInput</a:t>
            </a:r>
            <a:r>
              <a:rPr lang="ko-KR" altLang="en-US" sz="1400" dirty="0"/>
              <a:t>은 </a:t>
            </a:r>
            <a:r>
              <a:rPr lang="en-US" altLang="ko-KR" sz="1400" dirty="0"/>
              <a:t>Windows </a:t>
            </a:r>
            <a:r>
              <a:rPr lang="ko-KR" altLang="en-US" sz="1400" dirty="0"/>
              <a:t>애플리케이션이 컨트롤러 상호 작용</a:t>
            </a:r>
            <a:r>
              <a:rPr lang="en-US" altLang="ko-KR" sz="1400" dirty="0"/>
              <a:t>(</a:t>
            </a:r>
            <a:r>
              <a:rPr lang="ko-KR" altLang="en-US" sz="1400" dirty="0"/>
              <a:t>컨트롤러 </a:t>
            </a:r>
            <a:r>
              <a:rPr lang="ko-KR" altLang="en-US" sz="1400" dirty="0" err="1"/>
              <a:t>럼블</a:t>
            </a:r>
            <a:r>
              <a:rPr lang="ko-KR" altLang="en-US" sz="1400" dirty="0"/>
              <a:t> 효과 및 음성 입력 및 출력 포함</a:t>
            </a:r>
            <a:r>
              <a:rPr lang="en-US" altLang="ko-KR" sz="1400" dirty="0"/>
              <a:t>)</a:t>
            </a:r>
            <a:r>
              <a:rPr lang="ko-KR" altLang="en-US" sz="1400" dirty="0"/>
              <a:t>을 처리할 수 있도록 하는 게임 컨트롤러 </a:t>
            </a:r>
            <a:r>
              <a:rPr lang="en-US" altLang="ko-KR" sz="1400" dirty="0"/>
              <a:t>API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XInput</a:t>
            </a:r>
            <a:r>
              <a:rPr lang="ko-KR" altLang="en-US" sz="1400" dirty="0"/>
              <a:t>은 </a:t>
            </a:r>
            <a:r>
              <a:rPr lang="en-US" altLang="ko-KR" sz="1400" dirty="0"/>
              <a:t>DirectInput</a:t>
            </a:r>
            <a:r>
              <a:rPr lang="ko-KR" altLang="en-US" sz="1400" dirty="0"/>
              <a:t>을 대체합니다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4D07F-4DC9-AC4A-00A0-9BB7C22DC2EA}"/>
              </a:ext>
            </a:extLst>
          </p:cNvPr>
          <p:cNvSpPr txBox="1"/>
          <p:nvPr/>
        </p:nvSpPr>
        <p:spPr>
          <a:xfrm>
            <a:off x="128775" y="4923215"/>
            <a:ext cx="169055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Deprecated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Söhne"/>
              </a:rPr>
              <a:t>더 이상 사용을 권장하지 않으며 향후 버전에서 제거 또는 교체될 가능성이 있음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DirectDraw"/>
              </a:rPr>
              <a:t>DirectDraw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2D graphics API (Deprecated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Direct2D"/>
              </a:rPr>
              <a:t>Direct2D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DirectInput"/>
              </a:rPr>
              <a:t>DirectInput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Input API for interfacing with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Computer keyboard"/>
              </a:rPr>
              <a:t>keyboards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4" tooltip="Computer mouse"/>
              </a:rPr>
              <a:t>mice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5" tooltip="Joystick"/>
              </a:rPr>
              <a:t>joysticks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6" tooltip="Game controller"/>
              </a:rPr>
              <a:t>game controllers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(Deprecated after version 8 in favor of </a:t>
            </a:r>
            <a:r>
              <a:rPr lang="en-US" altLang="ko-KR" sz="1200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7" tooltip="XInput"/>
              </a:rPr>
              <a:t>XInput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8" tooltip="Xbox 360"/>
              </a:rPr>
              <a:t>Xbox 360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controllers or standard WM_INPUT window message processing for keyboard and mouse input)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9" tooltip="DirectPlay"/>
              </a:rPr>
              <a:t>DirectPlay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Network API for communication over a local-area or wide-area network (Deprecated after version 8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0" tooltip="Games for Windows Live"/>
              </a:rPr>
              <a:t>Games for Windows Live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1" tooltip="Xbox Live"/>
              </a:rPr>
              <a:t>Xbox Live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2" tooltip="DirectSound"/>
              </a:rPr>
              <a:t>DirectSound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Audio API (Deprecated since DirectX 8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3" tooltip="XAudio2"/>
              </a:rPr>
              <a:t>XAudio2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XACT3)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4" tooltip="DirectSound3D"/>
              </a:rPr>
              <a:t>DirectSound3D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(DS3D):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5"/>
              </a:rPr>
              <a:t>3D sounds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API (Deprecated since DirectX 8 in favor of XAudio2 and XACT3)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6" tooltip="DirectMusic"/>
              </a:rPr>
              <a:t>DirectMusic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Components for playing soundtracks authored in DirectMusic Producer (Deprecated since DirectX 8 in favor of XAudio2 and XACT3)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6" tooltip="DirectMusic"/>
              </a:rPr>
              <a:t>D3</a:t>
            </a:r>
            <a:r>
              <a:rPr lang="en-US" altLang="ko-KR" sz="1200" dirty="0">
                <a:solidFill>
                  <a:srgbClr val="3366CC"/>
                </a:solidFill>
                <a:latin typeface="Arial" panose="020B0604020202020204" pitchFamily="34" charset="0"/>
                <a:hlinkClick r:id="rId26" tooltip="DirectMusic"/>
              </a:rPr>
              <a:t>DX</a:t>
            </a:r>
            <a:r>
              <a:rPr lang="en-US" altLang="ko-KR" sz="1200" dirty="0">
                <a:solidFill>
                  <a:srgbClr val="3366CC"/>
                </a:solidFill>
                <a:latin typeface="Arial" panose="020B0604020202020204" pitchFamily="34" charset="0"/>
              </a:rPr>
              <a:t>(Direct3D 9)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D3DX is a library of tools designed to provide additional graphics functionality on top of Direct3D. D3DX is provided as a dynamic-link library (DLL).</a:t>
            </a:r>
            <a:endParaRPr lang="en-US" altLang="ko-KR" sz="1200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2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4E5EF12D-0933-AA9F-0459-AE1E782A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58" y="4092158"/>
            <a:ext cx="938598" cy="11462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F0B878-D597-7B4E-9596-F975F38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와 </a:t>
            </a:r>
            <a:r>
              <a:rPr lang="en-US" altLang="ko-KR" dirty="0"/>
              <a:t>DXGI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525CC-D48A-D412-1A33-550B30DE8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9"/>
          <a:stretch/>
        </p:blipFill>
        <p:spPr>
          <a:xfrm>
            <a:off x="69848" y="3198769"/>
            <a:ext cx="3117850" cy="2767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CD410-BC5E-2B5B-9625-6B3257B7976B}"/>
              </a:ext>
            </a:extLst>
          </p:cNvPr>
          <p:cNvSpPr txBox="1"/>
          <p:nvPr/>
        </p:nvSpPr>
        <p:spPr>
          <a:xfrm>
            <a:off x="577761" y="3810463"/>
            <a:ext cx="8446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Direct3D11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B954C-B6FE-411B-E61C-9B4DDB545698}"/>
              </a:ext>
            </a:extLst>
          </p:cNvPr>
          <p:cNvSpPr txBox="1"/>
          <p:nvPr/>
        </p:nvSpPr>
        <p:spPr>
          <a:xfrm>
            <a:off x="69848" y="1634347"/>
            <a:ext cx="1067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응용프로그램은 </a:t>
            </a:r>
            <a:r>
              <a:rPr lang="en-US" altLang="ko-KR" dirty="0"/>
              <a:t>Direct3D11</a:t>
            </a:r>
            <a:r>
              <a:rPr lang="ko-KR" altLang="en-US" dirty="0"/>
              <a:t>으로 </a:t>
            </a:r>
            <a:r>
              <a:rPr lang="en-US" altLang="ko-KR" dirty="0"/>
              <a:t>3D</a:t>
            </a:r>
            <a:r>
              <a:rPr lang="ko-KR" altLang="en-US" dirty="0"/>
              <a:t>데이터를 렌더링하여 </a:t>
            </a:r>
            <a:r>
              <a:rPr lang="en-US" altLang="ko-KR" dirty="0"/>
              <a:t>2D</a:t>
            </a:r>
            <a:r>
              <a:rPr lang="ko-KR" altLang="en-US" dirty="0"/>
              <a:t>프레임을 만들고</a:t>
            </a:r>
            <a:r>
              <a:rPr lang="en-US" altLang="ko-KR" dirty="0"/>
              <a:t>  </a:t>
            </a:r>
            <a:r>
              <a:rPr lang="ko-KR" altLang="en-US" dirty="0"/>
              <a:t>이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렌더링 된 프레임을 </a:t>
            </a:r>
            <a:endParaRPr lang="en-US" altLang="ko-KR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 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DXGI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의 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SwapChain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을 사용하여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 화면과 연결된 </a:t>
            </a:r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Front Buffer Texture(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메모리 공간</a:t>
            </a:r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)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에</a:t>
            </a:r>
            <a:r>
              <a:rPr lang="ko-KR" altLang="en-US" dirty="0"/>
              <a:t> 표현한다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Direct3D11</a:t>
            </a:r>
            <a:r>
              <a:rPr lang="ko-KR" altLang="en-US" dirty="0"/>
              <a:t>와 </a:t>
            </a:r>
            <a:r>
              <a:rPr lang="en-US" altLang="ko-KR" dirty="0"/>
              <a:t>DXGI</a:t>
            </a:r>
            <a:r>
              <a:rPr lang="ko-KR" altLang="en-US" dirty="0"/>
              <a:t>의 역할은 분리되어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49F27B-DAAB-726E-A01B-8C032D458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078" y="4008054"/>
            <a:ext cx="3344922" cy="2212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5D4C03-B236-3281-80E4-4AE37E18D28A}"/>
              </a:ext>
            </a:extLst>
          </p:cNvPr>
          <p:cNvSpPr/>
          <p:nvPr/>
        </p:nvSpPr>
        <p:spPr>
          <a:xfrm>
            <a:off x="5957428" y="4200874"/>
            <a:ext cx="1684457" cy="1037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7D45F-1322-D9FF-4D71-F7D2188D3B2C}"/>
              </a:ext>
            </a:extLst>
          </p:cNvPr>
          <p:cNvSpPr txBox="1"/>
          <p:nvPr/>
        </p:nvSpPr>
        <p:spPr>
          <a:xfrm>
            <a:off x="5992523" y="365447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Back Buffer</a:t>
            </a:r>
          </a:p>
          <a:p>
            <a:r>
              <a:rPr lang="en-US" altLang="ko-KR" sz="1400" dirty="0"/>
              <a:t>Texture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EDC91-82D0-E9FD-0858-840E6EE91F1E}"/>
              </a:ext>
            </a:extLst>
          </p:cNvPr>
          <p:cNvSpPr txBox="1"/>
          <p:nvPr/>
        </p:nvSpPr>
        <p:spPr>
          <a:xfrm>
            <a:off x="8760323" y="3752579"/>
            <a:ext cx="115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 Buffer</a:t>
            </a:r>
          </a:p>
          <a:p>
            <a:r>
              <a:rPr lang="en-US" altLang="ko-KR" sz="1400" dirty="0"/>
              <a:t>Texture</a:t>
            </a:r>
            <a:endParaRPr lang="ko-KR" altLang="en-US" sz="14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B768D86-9941-AFF1-EBCA-C221F85B5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431" y="4239392"/>
            <a:ext cx="734998" cy="90621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4457A2A-57DB-1F12-4414-82D3EDF2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793" y="4467568"/>
            <a:ext cx="388567" cy="4790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976160D-8D00-651C-46FF-BDB2ED6638E7}"/>
              </a:ext>
            </a:extLst>
          </p:cNvPr>
          <p:cNvSpPr txBox="1"/>
          <p:nvPr/>
        </p:nvSpPr>
        <p:spPr>
          <a:xfrm>
            <a:off x="7620962" y="462810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SwapChain</a:t>
            </a:r>
            <a:r>
              <a:rPr lang="en-US" altLang="ko-KR" sz="1000" dirty="0"/>
              <a:t>::Present</a:t>
            </a:r>
            <a:endParaRPr lang="ko-KR" altLang="en-US" sz="1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B8563F-4EB1-0805-21E8-A27614F47ABC}"/>
              </a:ext>
            </a:extLst>
          </p:cNvPr>
          <p:cNvCxnSpPr>
            <a:cxnSpLocks/>
          </p:cNvCxnSpPr>
          <p:nvPr/>
        </p:nvCxnSpPr>
        <p:spPr>
          <a:xfrm>
            <a:off x="4524188" y="4700718"/>
            <a:ext cx="13439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A41C2E-1F66-82C0-46B8-19DD232D96D6}"/>
              </a:ext>
            </a:extLst>
          </p:cNvPr>
          <p:cNvSpPr txBox="1"/>
          <p:nvPr/>
        </p:nvSpPr>
        <p:spPr>
          <a:xfrm>
            <a:off x="4353133" y="4823543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::Draw</a:t>
            </a:r>
          </a:p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DrawIndexed</a:t>
            </a:r>
            <a:endParaRPr lang="ko-KR" altLang="en-US" sz="1000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711D25A-433A-4C96-357F-FCFB19AB00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6229" y="3820751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11F5419C-2587-0623-2FFA-81A2B9EF480F}"/>
              </a:ext>
            </a:extLst>
          </p:cNvPr>
          <p:cNvCxnSpPr>
            <a:cxnSpLocks/>
          </p:cNvCxnSpPr>
          <p:nvPr/>
        </p:nvCxnSpPr>
        <p:spPr>
          <a:xfrm rot="27000000" flipH="1">
            <a:off x="8256758" y="4509307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Textures Resource - Full Texture View - Quake - Ogre">
            <a:extLst>
              <a:ext uri="{FF2B5EF4-FFF2-40B4-BE49-F238E27FC236}">
                <a16:creationId xmlns:a16="http://schemas.microsoft.com/office/drawing/2014/main" id="{8C834E3B-0904-40E5-AAE4-49304B30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72" y="3487810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0317DE-BA25-4F75-845C-1859A0939DDB}"/>
              </a:ext>
            </a:extLst>
          </p:cNvPr>
          <p:cNvSpPr/>
          <p:nvPr/>
        </p:nvSpPr>
        <p:spPr>
          <a:xfrm>
            <a:off x="5883804" y="3544392"/>
            <a:ext cx="4097986" cy="1844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EC558-FD00-4566-82A6-08052256A28D}"/>
              </a:ext>
            </a:extLst>
          </p:cNvPr>
          <p:cNvSpPr txBox="1"/>
          <p:nvPr/>
        </p:nvSpPr>
        <p:spPr>
          <a:xfrm>
            <a:off x="7454146" y="3298171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46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렌더링 파이프 라인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72A0E-8512-13A3-7959-D7D7E1DB5040}"/>
              </a:ext>
            </a:extLst>
          </p:cNvPr>
          <p:cNvSpPr txBox="1"/>
          <p:nvPr/>
        </p:nvSpPr>
        <p:spPr>
          <a:xfrm>
            <a:off x="596900" y="1690688"/>
            <a:ext cx="11604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Direct3D11</a:t>
            </a:r>
            <a:r>
              <a:rPr lang="ko-KR" altLang="en-US" dirty="0"/>
              <a:t>이 </a:t>
            </a:r>
            <a:r>
              <a:rPr lang="en-US" altLang="ko-KR" dirty="0"/>
              <a:t>GPU</a:t>
            </a:r>
            <a:r>
              <a:rPr lang="ko-KR" altLang="en-US" dirty="0"/>
              <a:t>에서 </a:t>
            </a:r>
            <a:r>
              <a:rPr lang="en-US" altLang="ko-KR" dirty="0"/>
              <a:t>3D</a:t>
            </a:r>
            <a:r>
              <a:rPr lang="ko-KR" altLang="en-US" dirty="0"/>
              <a:t>데이터를 최종 </a:t>
            </a:r>
            <a:r>
              <a:rPr lang="en-US" altLang="ko-KR" dirty="0"/>
              <a:t>2D </a:t>
            </a:r>
            <a:r>
              <a:rPr lang="ko-KR" altLang="en-US" dirty="0"/>
              <a:t>프레임 이미지를 만드는 과정</a:t>
            </a:r>
            <a:r>
              <a:rPr lang="en-US" altLang="ko-KR" dirty="0"/>
              <a:t>. </a:t>
            </a:r>
            <a:r>
              <a:rPr lang="ko-KR" altLang="en-US" dirty="0"/>
              <a:t>각 단계를 스테이지 라고 하며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이전 단계에서 전달받은 데이터</a:t>
            </a:r>
            <a:r>
              <a:rPr lang="ko-KR" altLang="en-US" dirty="0"/>
              <a:t>와 </a:t>
            </a:r>
            <a:r>
              <a:rPr lang="ko-KR" altLang="en-US" dirty="0">
                <a:solidFill>
                  <a:srgbClr val="FF0000"/>
                </a:solidFill>
              </a:rPr>
              <a:t>스테이지에 설정한 데이터 또는 개체</a:t>
            </a:r>
            <a:r>
              <a:rPr lang="ko-KR" altLang="en-US" dirty="0"/>
              <a:t>와 함께 처리하여 다음단계로 전달한다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  는 고정기능</a:t>
            </a:r>
            <a:r>
              <a:rPr lang="en-US" altLang="ko-KR" dirty="0"/>
              <a:t>(Fixed Function)</a:t>
            </a:r>
            <a:r>
              <a:rPr lang="ko-KR" altLang="en-US" dirty="0"/>
              <a:t>이며        는 프로그래밍이 가능하다</a:t>
            </a:r>
            <a:r>
              <a:rPr lang="en-US" altLang="ko-KR" dirty="0"/>
              <a:t>.      </a:t>
            </a:r>
            <a:r>
              <a:rPr lang="ko-KR" altLang="en-US" dirty="0"/>
              <a:t>는 생략 가능한 스테이지 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078" y="5857003"/>
            <a:ext cx="8547100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1506366" y="5826175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2468236" y="5826175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F0FE59-E2F9-1A69-E4F1-3E5D62B46FC9}"/>
              </a:ext>
            </a:extLst>
          </p:cNvPr>
          <p:cNvSpPr/>
          <p:nvPr/>
        </p:nvSpPr>
        <p:spPr>
          <a:xfrm>
            <a:off x="3634601" y="5910627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8038869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8985525" y="5814977"/>
            <a:ext cx="632435" cy="5299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7039079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E12591-DF90-B62B-DE23-129D47EF30D1}"/>
              </a:ext>
            </a:extLst>
          </p:cNvPr>
          <p:cNvSpPr/>
          <p:nvPr/>
        </p:nvSpPr>
        <p:spPr>
          <a:xfrm>
            <a:off x="5114949" y="5903245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71242D-ED9A-3717-F0F7-A15E401AEA67}"/>
              </a:ext>
            </a:extLst>
          </p:cNvPr>
          <p:cNvSpPr/>
          <p:nvPr/>
        </p:nvSpPr>
        <p:spPr>
          <a:xfrm>
            <a:off x="5991374" y="5903244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FD5D9-E581-3FC8-4934-15864C9C0D03}"/>
              </a:ext>
            </a:extLst>
          </p:cNvPr>
          <p:cNvSpPr/>
          <p:nvPr/>
        </p:nvSpPr>
        <p:spPr>
          <a:xfrm>
            <a:off x="4358201" y="5903244"/>
            <a:ext cx="479478" cy="340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TS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34DEF3-6BC9-0C85-518D-346D6505CA42}"/>
              </a:ext>
            </a:extLst>
          </p:cNvPr>
          <p:cNvSpPr/>
          <p:nvPr/>
        </p:nvSpPr>
        <p:spPr>
          <a:xfrm>
            <a:off x="667239" y="2295197"/>
            <a:ext cx="341921" cy="2518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F749E99-6069-A2CB-27F1-2A2EE955A4D1}"/>
              </a:ext>
            </a:extLst>
          </p:cNvPr>
          <p:cNvSpPr/>
          <p:nvPr/>
        </p:nvSpPr>
        <p:spPr>
          <a:xfrm>
            <a:off x="4620970" y="2300871"/>
            <a:ext cx="382226" cy="246221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2138801" y="6087353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3100671" y="6081021"/>
            <a:ext cx="533930" cy="10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ABB332-69D2-1543-7DDC-44D0E6AAECA3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4114079" y="6073638"/>
            <a:ext cx="244122" cy="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09F9D0-C5D0-7C33-F6D6-78EC04443370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4837679" y="6073638"/>
            <a:ext cx="2772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D28009-CA3D-2F0E-50A0-B90D8887878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5594427" y="6073638"/>
            <a:ext cx="3969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FE4875-7AF8-1C51-E78B-1F0E1F01490D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6470852" y="6073638"/>
            <a:ext cx="568227" cy="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7671514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671304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6DD0-304E-D98E-81D0-6A545A36BB5F}"/>
              </a:ext>
            </a:extLst>
          </p:cNvPr>
          <p:cNvSpPr/>
          <p:nvPr/>
        </p:nvSpPr>
        <p:spPr>
          <a:xfrm>
            <a:off x="3556222" y="5857957"/>
            <a:ext cx="2067797" cy="445852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A57E69-B205-1ACE-DD03-5F7422E4983C}"/>
              </a:ext>
            </a:extLst>
          </p:cNvPr>
          <p:cNvSpPr/>
          <p:nvPr/>
        </p:nvSpPr>
        <p:spPr>
          <a:xfrm>
            <a:off x="7893451" y="2310185"/>
            <a:ext cx="322870" cy="236907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4FB38F-0D6D-50E7-9A88-D971B7D7784A}"/>
              </a:ext>
            </a:extLst>
          </p:cNvPr>
          <p:cNvSpPr txBox="1"/>
          <p:nvPr/>
        </p:nvSpPr>
        <p:spPr>
          <a:xfrm>
            <a:off x="125500" y="2927076"/>
            <a:ext cx="1204425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Input-Assembler: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조립기</a:t>
            </a:r>
            <a:r>
              <a:rPr lang="en-US" altLang="ko-KR" sz="1400" dirty="0"/>
              <a:t>.</a:t>
            </a:r>
            <a:r>
              <a:rPr lang="ko-KR" altLang="en-US" sz="1400" dirty="0"/>
              <a:t> 파이프 라인이 사용할 </a:t>
            </a:r>
            <a:r>
              <a:rPr lang="ko-KR" altLang="en-US" sz="1400" dirty="0" err="1"/>
              <a:t>버텍스</a:t>
            </a:r>
            <a:r>
              <a:rPr lang="ko-KR" altLang="en-US" sz="1400" dirty="0"/>
              <a:t> 데이터</a:t>
            </a:r>
            <a:r>
              <a:rPr lang="en-US" altLang="ko-KR" sz="1400" dirty="0"/>
              <a:t>,</a:t>
            </a:r>
            <a:r>
              <a:rPr lang="ko-KR" altLang="en-US" sz="1400" dirty="0"/>
              <a:t>포맷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그리는방법을</a:t>
            </a:r>
            <a:r>
              <a:rPr lang="ko-KR" altLang="en-US" sz="1400" dirty="0"/>
              <a:t> 설정하는 단계</a:t>
            </a:r>
            <a:endParaRPr lang="en-US" altLang="ko-KR" sz="1400" dirty="0"/>
          </a:p>
          <a:p>
            <a:r>
              <a:rPr lang="en-US" altLang="ko-KR" sz="1400" dirty="0"/>
              <a:t>Vertex Shader: Model </a:t>
            </a:r>
            <a:r>
              <a:rPr lang="ko-KR" altLang="en-US" sz="1400" dirty="0"/>
              <a:t>좌표계 </a:t>
            </a:r>
            <a:r>
              <a:rPr lang="ko-KR" altLang="en-US" sz="1400" dirty="0" err="1"/>
              <a:t>버텍스를</a:t>
            </a:r>
            <a:r>
              <a:rPr lang="ko-KR" altLang="en-US" sz="1400" dirty="0"/>
              <a:t> </a:t>
            </a:r>
            <a:r>
              <a:rPr lang="en-US" altLang="ko-KR" sz="1400" dirty="0"/>
              <a:t>Matrix </a:t>
            </a:r>
            <a:r>
              <a:rPr lang="ko-KR" altLang="en-US" sz="1400" dirty="0"/>
              <a:t>곱셈하여 </a:t>
            </a:r>
            <a:r>
              <a:rPr lang="en-US" altLang="ko-KR" sz="1400" dirty="0"/>
              <a:t>World Space -&gt; Camera Space -&gt;Clip Space(</a:t>
            </a:r>
            <a:r>
              <a:rPr lang="en-US" altLang="ko-KR" sz="1400" dirty="0" err="1"/>
              <a:t>x,y,z,w</a:t>
            </a:r>
            <a:r>
              <a:rPr lang="en-US" altLang="ko-KR" sz="1400" dirty="0"/>
              <a:t>) </a:t>
            </a:r>
            <a:r>
              <a:rPr lang="ko-KR" altLang="en-US" sz="1400" dirty="0"/>
              <a:t>좌표계 까지 </a:t>
            </a:r>
            <a:r>
              <a:rPr lang="ko-KR" altLang="en-US" sz="1400" dirty="0" err="1"/>
              <a:t>변환하는단계</a:t>
            </a:r>
            <a:endParaRPr lang="en-US" altLang="ko-KR" sz="1400" dirty="0"/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Hull Shader 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Tesselator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/ Domain Shader: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삼각형을 쪼개 추가적인 삼각형으로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만드는단계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생략가능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Geometry Shader: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삼각형 단위에 추가 작업을 하는 단계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생략가능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400" dirty="0"/>
              <a:t>Rasterizer:  </a:t>
            </a:r>
            <a:r>
              <a:rPr lang="ko-KR" altLang="en-US" sz="1400" dirty="0"/>
              <a:t>좌표계를 </a:t>
            </a:r>
            <a:r>
              <a:rPr lang="en-US" altLang="ko-KR" sz="1400" dirty="0"/>
              <a:t>Clip-&gt;NDC-&gt;Screen</a:t>
            </a:r>
            <a:r>
              <a:rPr lang="ko-KR" altLang="en-US" sz="1400" dirty="0"/>
              <a:t> 변환하며 삼각형 후면을 걸러내고 </a:t>
            </a:r>
            <a:r>
              <a:rPr lang="ko-KR" altLang="en-US" sz="1400" dirty="0" err="1"/>
              <a:t>클립핑</a:t>
            </a:r>
            <a:r>
              <a:rPr lang="ko-KR" altLang="en-US" sz="1400" dirty="0"/>
              <a:t> 영역으로 자르면서 깊이 값 있는 </a:t>
            </a:r>
            <a:r>
              <a:rPr lang="en-US" altLang="ko-KR" sz="1400" dirty="0"/>
              <a:t>fragment(</a:t>
            </a:r>
            <a:r>
              <a:rPr lang="ko-KR" altLang="en-US" sz="1400" dirty="0"/>
              <a:t>조각</a:t>
            </a:r>
            <a:r>
              <a:rPr lang="en-US" altLang="ko-KR" sz="1400" dirty="0"/>
              <a:t>)</a:t>
            </a:r>
            <a:r>
              <a:rPr lang="ko-KR" altLang="en-US" sz="1400" dirty="0"/>
              <a:t>을 만드는 단계</a:t>
            </a:r>
            <a:endParaRPr lang="en-US" altLang="ko-KR" sz="1400" dirty="0"/>
          </a:p>
          <a:p>
            <a:r>
              <a:rPr lang="en-US" altLang="ko-KR" sz="1400" dirty="0"/>
              <a:t>Pixel Shader: </a:t>
            </a:r>
            <a:r>
              <a:rPr lang="ko-KR" altLang="en-US" sz="1400" dirty="0"/>
              <a:t>삼각형의 </a:t>
            </a:r>
            <a:r>
              <a:rPr lang="ko-KR" altLang="en-US" sz="1400" dirty="0" err="1"/>
              <a:t>보간된</a:t>
            </a:r>
            <a:r>
              <a:rPr lang="ko-KR" altLang="en-US" sz="1400" dirty="0"/>
              <a:t> 정보</a:t>
            </a:r>
            <a:r>
              <a:rPr lang="en-US" altLang="ko-KR" sz="1400" dirty="0"/>
              <a:t>(</a:t>
            </a:r>
            <a:r>
              <a:rPr lang="ko-KR" altLang="en-US" sz="1400" dirty="0"/>
              <a:t>주로 텍스처 </a:t>
            </a:r>
            <a:r>
              <a:rPr lang="en-US" altLang="ko-KR" sz="1400" dirty="0" err="1"/>
              <a:t>u,v</a:t>
            </a:r>
            <a:r>
              <a:rPr lang="en-US" altLang="ko-KR" sz="1400" dirty="0"/>
              <a:t> </a:t>
            </a:r>
            <a:r>
              <a:rPr lang="ko-KR" altLang="en-US" sz="1400" dirty="0"/>
              <a:t>좌표</a:t>
            </a:r>
            <a:r>
              <a:rPr lang="en-US" altLang="ko-KR" sz="1400" dirty="0"/>
              <a:t>)</a:t>
            </a:r>
            <a:r>
              <a:rPr lang="ko-KR" altLang="en-US" sz="1400" dirty="0"/>
              <a:t>와 스테이지에 설정된 다른 입력 정보</a:t>
            </a:r>
            <a:r>
              <a:rPr lang="en-US" altLang="ko-KR" sz="1400" dirty="0"/>
              <a:t>(</a:t>
            </a:r>
            <a:r>
              <a:rPr lang="ko-KR" altLang="en-US" sz="1400" dirty="0"/>
              <a:t>주로 텍스처</a:t>
            </a:r>
            <a:r>
              <a:rPr lang="en-US" altLang="ko-KR" sz="1400" dirty="0"/>
              <a:t>)</a:t>
            </a:r>
            <a:r>
              <a:rPr lang="ko-KR" altLang="en-US" sz="1400" dirty="0"/>
              <a:t> 로</a:t>
            </a:r>
            <a:r>
              <a:rPr lang="en-US" altLang="ko-KR" sz="1400" dirty="0"/>
              <a:t> </a:t>
            </a:r>
            <a:r>
              <a:rPr lang="ko-KR" altLang="en-US" sz="1400" dirty="0"/>
              <a:t>최종 픽셀을 결정하는 단계</a:t>
            </a:r>
            <a:endParaRPr lang="en-US" altLang="ko-KR" sz="1400" dirty="0"/>
          </a:p>
          <a:p>
            <a:r>
              <a:rPr lang="en-US" altLang="ko-KR" sz="1400" dirty="0"/>
              <a:t>Output-Merger: </a:t>
            </a:r>
            <a:r>
              <a:rPr lang="ko-KR" altLang="en-US" sz="1400" dirty="0"/>
              <a:t>픽셀을 깊이판정이나 스텐실 판정에 의해 폐기 또는 후면 버퍼에 기록하는 단계 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8760952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RenderTargetView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DepthStencilView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2276761" y="5225914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VertexShader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6886993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ViewPortInfo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7619601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PixelShader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ShaderResourceView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SamplerState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1188153" y="4966375"/>
            <a:ext cx="12875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PrimitiveTopology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InputLayout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VertexBuffer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endParaRPr lang="en-US" altLang="ko-KR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130443-B75D-06C8-2361-50D3887EAC8B}"/>
              </a:ext>
            </a:extLst>
          </p:cNvPr>
          <p:cNvSpPr txBox="1"/>
          <p:nvPr/>
        </p:nvSpPr>
        <p:spPr>
          <a:xfrm>
            <a:off x="2777535" y="6481765"/>
            <a:ext cx="569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DeviceContext</a:t>
            </a:r>
            <a:r>
              <a:rPr lang="en-US" altLang="ko-KR" sz="1200" dirty="0"/>
              <a:t>::Draw </a:t>
            </a:r>
            <a:r>
              <a:rPr lang="ko-KR" altLang="en-US" sz="1200" dirty="0"/>
              <a:t>함수를 호출하기 전에  각 스테이지에 설정이 필요하다  </a:t>
            </a:r>
          </a:p>
        </p:txBody>
      </p:sp>
      <p:pic>
        <p:nvPicPr>
          <p:cNvPr id="40" name="Picture 2" descr="The Textures Resource - Full Texture View - Quake - Ogre">
            <a:extLst>
              <a:ext uri="{FF2B5EF4-FFF2-40B4-BE49-F238E27FC236}">
                <a16:creationId xmlns:a16="http://schemas.microsoft.com/office/drawing/2014/main" id="{009745A5-7C47-440E-9309-FCB2BFC0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0" y="5688751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9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and </a:t>
            </a:r>
            <a:r>
              <a:rPr lang="en-US" altLang="ko-KR" dirty="0" err="1"/>
              <a:t>DeviceContext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72A0E-8512-13A3-7959-D7D7E1DB5040}"/>
              </a:ext>
            </a:extLst>
          </p:cNvPr>
          <p:cNvSpPr txBox="1"/>
          <p:nvPr/>
        </p:nvSpPr>
        <p:spPr>
          <a:xfrm>
            <a:off x="436282" y="1804133"/>
            <a:ext cx="1097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Device</a:t>
            </a:r>
            <a:r>
              <a:rPr lang="ko-KR" altLang="en-US" dirty="0"/>
              <a:t>는 각 스테이지에 설정</a:t>
            </a:r>
            <a:r>
              <a:rPr lang="en-US" altLang="ko-KR" dirty="0"/>
              <a:t>(Bind)</a:t>
            </a:r>
            <a:r>
              <a:rPr lang="ko-KR" altLang="en-US" dirty="0"/>
              <a:t>하는 개체를 생성한다</a:t>
            </a:r>
            <a:r>
              <a:rPr lang="en-US" altLang="ko-KR" dirty="0"/>
              <a:t>.  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>
                <a:hlinkClick r:id="rId2"/>
              </a:rPr>
              <a:t>IDevice</a:t>
            </a:r>
            <a:r>
              <a:rPr lang="en-US" altLang="ko-KR" dirty="0"/>
              <a:t>::</a:t>
            </a:r>
            <a:r>
              <a:rPr lang="en-US" altLang="ko-KR" dirty="0" err="1"/>
              <a:t>CreateInputLayOut</a:t>
            </a:r>
            <a:r>
              <a:rPr lang="en-US" altLang="ko-KR" dirty="0"/>
              <a:t>()   </a:t>
            </a:r>
          </a:p>
          <a:p>
            <a:r>
              <a:rPr lang="en-US" altLang="ko-KR" dirty="0" err="1"/>
              <a:t>DeviceContext</a:t>
            </a:r>
            <a:r>
              <a:rPr lang="ko-KR" altLang="en-US" dirty="0"/>
              <a:t>는 생성된 개체를 각 스테이지에 설정</a:t>
            </a:r>
            <a:r>
              <a:rPr lang="en-US" altLang="ko-KR" dirty="0"/>
              <a:t>(Bind)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>
                <a:hlinkClick r:id="rId2"/>
              </a:rPr>
              <a:t>IDeviceContext</a:t>
            </a:r>
            <a:r>
              <a:rPr lang="en-US" altLang="ko-KR" dirty="0"/>
              <a:t>::</a:t>
            </a:r>
            <a:r>
              <a:rPr lang="en-US" altLang="ko-KR" dirty="0" err="1"/>
              <a:t>IASetInpuLayout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모든 설정이 끝나고 </a:t>
            </a:r>
            <a:r>
              <a:rPr lang="en-US" altLang="ko-KR" dirty="0"/>
              <a:t>IDeviceContext::Draw </a:t>
            </a:r>
            <a:r>
              <a:rPr lang="ko-KR" altLang="en-US" dirty="0"/>
              <a:t>계열 함수를 호출한다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</a:t>
            </a:r>
            <a:r>
              <a:rPr lang="en-US" altLang="ko-KR" dirty="0"/>
              <a:t>Device</a:t>
            </a:r>
            <a:r>
              <a:rPr lang="ko-KR" altLang="en-US" dirty="0"/>
              <a:t>와 </a:t>
            </a:r>
            <a:r>
              <a:rPr lang="en-US" altLang="ko-KR" dirty="0" err="1"/>
              <a:t>DeviceContext</a:t>
            </a:r>
            <a:r>
              <a:rPr lang="ko-KR" altLang="en-US" dirty="0"/>
              <a:t>는 입문 단계이므로 </a:t>
            </a:r>
            <a:r>
              <a:rPr lang="en-US" altLang="ko-KR" dirty="0"/>
              <a:t>D3D11CreateDeviceAndSwapChain() </a:t>
            </a:r>
            <a:r>
              <a:rPr lang="ko-KR" altLang="en-US" dirty="0"/>
              <a:t>으로 생성하자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인터페이스 </a:t>
            </a:r>
            <a:r>
              <a:rPr lang="en-US" altLang="ko-KR" dirty="0" err="1">
                <a:hlinkClick r:id="rId2"/>
              </a:rPr>
              <a:t>IDevice</a:t>
            </a:r>
            <a:r>
              <a:rPr lang="ko-KR" altLang="en-US" dirty="0"/>
              <a:t>와 </a:t>
            </a:r>
            <a:r>
              <a:rPr lang="en-US" altLang="ko-KR" dirty="0">
                <a:hlinkClick r:id="rId3"/>
              </a:rPr>
              <a:t>IDeviceContext</a:t>
            </a:r>
            <a:r>
              <a:rPr lang="en-US" altLang="ko-KR" dirty="0"/>
              <a:t> </a:t>
            </a:r>
            <a:r>
              <a:rPr lang="ko-KR" altLang="en-US" dirty="0"/>
              <a:t>를 살펴보자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209692" y="6079970"/>
            <a:ext cx="397775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RenderTargetView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DepthStencilView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VertexShader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ViewPortInfo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PixelShader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ShaderResourceView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SamplerState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2280485" y="4987870"/>
            <a:ext cx="12875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PrimitiveTopology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InputLayout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VertexBuffer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endParaRPr lang="en-US" altLang="ko-KR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D985D-5B42-A94C-7F23-85BBB1DA93D5}"/>
              </a:ext>
            </a:extLst>
          </p:cNvPr>
          <p:cNvSpPr/>
          <p:nvPr/>
        </p:nvSpPr>
        <p:spPr>
          <a:xfrm>
            <a:off x="4607467" y="5903338"/>
            <a:ext cx="719618" cy="361467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6CAFFF-D698-DBB3-D736-8C2D8917A00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5327085" y="6079970"/>
            <a:ext cx="460950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The Textures Resource - Full Texture View - Quake - Ogre">
            <a:extLst>
              <a:ext uri="{FF2B5EF4-FFF2-40B4-BE49-F238E27FC236}">
                <a16:creationId xmlns:a16="http://schemas.microsoft.com/office/drawing/2014/main" id="{645E90FD-7F2F-440B-8CDC-C3E28061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2" y="5596881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F85B-3848-5F1C-3D6E-32365881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RederTargetView</a:t>
            </a:r>
            <a:r>
              <a:rPr lang="en-US" altLang="ko-KR" dirty="0"/>
              <a:t> and </a:t>
            </a:r>
            <a:r>
              <a:rPr lang="en-US" altLang="ko-KR" dirty="0" err="1"/>
              <a:t>SwapChain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A960C-9A47-A4C8-4F82-46B620CF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66" y="4548691"/>
            <a:ext cx="3412352" cy="2257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C12DB-FDAD-02BE-316D-212A5441B783}"/>
              </a:ext>
            </a:extLst>
          </p:cNvPr>
          <p:cNvSpPr txBox="1"/>
          <p:nvPr/>
        </p:nvSpPr>
        <p:spPr>
          <a:xfrm>
            <a:off x="8753548" y="5615718"/>
            <a:ext cx="91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Front Buffer </a:t>
            </a:r>
          </a:p>
          <a:p>
            <a:r>
              <a:rPr lang="en-US" altLang="ko-KR" sz="1000" dirty="0"/>
              <a:t>Texture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2A32DF-ED63-C3D4-8BA0-2EEBE86E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491" y="4994173"/>
            <a:ext cx="401987" cy="495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D19A70-C820-A29C-54C0-37F0E706B770}"/>
              </a:ext>
            </a:extLst>
          </p:cNvPr>
          <p:cNvSpPr txBox="1"/>
          <p:nvPr/>
        </p:nvSpPr>
        <p:spPr>
          <a:xfrm>
            <a:off x="6184496" y="5201548"/>
            <a:ext cx="136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r>
              <a:rPr lang="en-US" altLang="ko-KR" sz="1000" dirty="0"/>
              <a:t>::Present()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21A01C-C71E-8E97-C74B-5010A14573E1}"/>
              </a:ext>
            </a:extLst>
          </p:cNvPr>
          <p:cNvSpPr txBox="1"/>
          <p:nvPr/>
        </p:nvSpPr>
        <p:spPr>
          <a:xfrm>
            <a:off x="140446" y="1515386"/>
            <a:ext cx="11847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RenderTargetView</a:t>
            </a:r>
            <a:r>
              <a:rPr lang="ko-KR" altLang="en-US" b="1" dirty="0"/>
              <a:t>는 렌더링 파이프라인의 출력을 받을 자원</a:t>
            </a:r>
            <a:r>
              <a:rPr lang="en-US" altLang="ko-KR" b="1" dirty="0"/>
              <a:t>(Texture)</a:t>
            </a:r>
            <a:r>
              <a:rPr lang="ko-KR" altLang="en-US" b="1" dirty="0"/>
              <a:t>을 연결하는 역할을 한다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Device</a:t>
            </a:r>
            <a:r>
              <a:rPr lang="ko-KR" altLang="en-US" dirty="0"/>
              <a:t>로 </a:t>
            </a:r>
            <a:r>
              <a:rPr lang="en-US" altLang="ko-KR" dirty="0" err="1"/>
              <a:t>BackBuffer</a:t>
            </a:r>
            <a:r>
              <a:rPr lang="en-US" altLang="ko-KR" dirty="0"/>
              <a:t> Texture</a:t>
            </a:r>
            <a:r>
              <a:rPr lang="ko-KR" altLang="en-US" dirty="0"/>
              <a:t>를 참조하여 </a:t>
            </a:r>
            <a:r>
              <a:rPr lang="en-US" altLang="ko-KR" dirty="0"/>
              <a:t>RTV</a:t>
            </a:r>
            <a:r>
              <a:rPr lang="ko-KR" altLang="en-US" dirty="0"/>
              <a:t>를 생성하고 </a:t>
            </a:r>
            <a:r>
              <a:rPr lang="ko-KR" altLang="en-US" dirty="0" err="1"/>
              <a:t>렌더링파이프라인</a:t>
            </a:r>
            <a:r>
              <a:rPr lang="ko-KR" altLang="en-US" dirty="0"/>
              <a:t> </a:t>
            </a:r>
            <a:r>
              <a:rPr lang="en-US" altLang="ko-KR" dirty="0" err="1"/>
              <a:t>OutputMerger</a:t>
            </a:r>
            <a:r>
              <a:rPr lang="ko-KR" altLang="en-US" dirty="0"/>
              <a:t>에 등록</a:t>
            </a:r>
            <a:r>
              <a:rPr lang="en-US" altLang="ko-KR" dirty="0"/>
              <a:t>(Bind)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b="1" dirty="0" err="1"/>
              <a:t>SwapChain</a:t>
            </a:r>
            <a:r>
              <a:rPr lang="ko-KR" altLang="en-US" b="1" dirty="0"/>
              <a:t>은 </a:t>
            </a:r>
            <a:r>
              <a:rPr lang="en-US" altLang="ko-KR" b="1" dirty="0"/>
              <a:t>Device</a:t>
            </a:r>
            <a:r>
              <a:rPr lang="ko-KR" altLang="en-US" b="1" dirty="0"/>
              <a:t>가 렌더링하는 버퍼를 화면에 표시</a:t>
            </a:r>
            <a:r>
              <a:rPr lang="en-US" altLang="ko-KR" b="1" dirty="0"/>
              <a:t>(Present)</a:t>
            </a:r>
            <a:r>
              <a:rPr lang="ko-KR" altLang="en-US" b="1" dirty="0"/>
              <a:t>하는 역할을 한다</a:t>
            </a:r>
            <a:r>
              <a:rPr lang="en-US" altLang="ko-KR" b="1" dirty="0"/>
              <a:t>.</a:t>
            </a:r>
            <a:r>
              <a:rPr lang="en-US" altLang="ko-KR" dirty="0"/>
              <a:t>  </a:t>
            </a:r>
          </a:p>
          <a:p>
            <a:r>
              <a:rPr lang="en-US" altLang="ko-KR" dirty="0"/>
              <a:t>D3D11CreateDeviceAndSwapChain() </a:t>
            </a:r>
            <a:r>
              <a:rPr lang="ko-KR" altLang="en-US" dirty="0"/>
              <a:t>으로 생성한다</a:t>
            </a:r>
            <a:r>
              <a:rPr lang="en-US" altLang="ko-KR" dirty="0"/>
              <a:t>. (</a:t>
            </a:r>
            <a:r>
              <a:rPr lang="ko-KR" altLang="en-US" dirty="0" err="1"/>
              <a:t>짧은코드</a:t>
            </a:r>
            <a:r>
              <a:rPr lang="ko-KR" altLang="en-US" dirty="0"/>
              <a:t> </a:t>
            </a:r>
            <a:r>
              <a:rPr lang="ko-KR" altLang="en-US" dirty="0" err="1"/>
              <a:t>쉬운방법</a:t>
            </a:r>
            <a:r>
              <a:rPr lang="en-US" altLang="ko-KR" dirty="0"/>
              <a:t>)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86EEFE-A39B-9A7A-4F4A-85E500F055DE}"/>
              </a:ext>
            </a:extLst>
          </p:cNvPr>
          <p:cNvSpPr/>
          <p:nvPr/>
        </p:nvSpPr>
        <p:spPr>
          <a:xfrm>
            <a:off x="7666166" y="4961728"/>
            <a:ext cx="920376" cy="597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2DB2F-5650-2AFE-67F8-D32192B38FF2}"/>
              </a:ext>
            </a:extLst>
          </p:cNvPr>
          <p:cNvSpPr txBox="1"/>
          <p:nvPr/>
        </p:nvSpPr>
        <p:spPr>
          <a:xfrm>
            <a:off x="7666898" y="5616150"/>
            <a:ext cx="103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Back Buffer</a:t>
            </a:r>
          </a:p>
          <a:p>
            <a:r>
              <a:rPr lang="en-US" altLang="ko-KR" sz="1000" dirty="0"/>
              <a:t>Texture</a:t>
            </a:r>
            <a:endParaRPr lang="ko-KR" altLang="en-US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39CAA9-0E5B-AF5D-BDB0-66091AF9EE72}"/>
              </a:ext>
            </a:extLst>
          </p:cNvPr>
          <p:cNvCxnSpPr>
            <a:cxnSpLocks/>
          </p:cNvCxnSpPr>
          <p:nvPr/>
        </p:nvCxnSpPr>
        <p:spPr>
          <a:xfrm>
            <a:off x="3568797" y="5368954"/>
            <a:ext cx="57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45DE3D9-7373-0575-663C-57E1D67E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79" y="5025137"/>
            <a:ext cx="423612" cy="522295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861B78D-7711-6FA7-A01B-0E442AEAF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2449" y="4346674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522E5-B01D-A389-9F6C-63E2FDD1B775}"/>
              </a:ext>
            </a:extLst>
          </p:cNvPr>
          <p:cNvSpPr txBox="1"/>
          <p:nvPr/>
        </p:nvSpPr>
        <p:spPr>
          <a:xfrm>
            <a:off x="1967463" y="5147322"/>
            <a:ext cx="160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 err="1"/>
              <a:t>ClearRenderTargetView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0346DDC7-08B3-913E-8611-7A1A0BC14D82}"/>
              </a:ext>
            </a:extLst>
          </p:cNvPr>
          <p:cNvCxnSpPr>
            <a:cxnSpLocks/>
          </p:cNvCxnSpPr>
          <p:nvPr/>
        </p:nvCxnSpPr>
        <p:spPr>
          <a:xfrm rot="27000000" flipH="1">
            <a:off x="8702978" y="5035230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E27B4D-AA05-0C5C-9E42-879E747BAEA5}"/>
              </a:ext>
            </a:extLst>
          </p:cNvPr>
          <p:cNvSpPr txBox="1"/>
          <p:nvPr/>
        </p:nvSpPr>
        <p:spPr>
          <a:xfrm>
            <a:off x="4392431" y="5147322"/>
            <a:ext cx="17035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/>
              <a:t>Draw()</a:t>
            </a:r>
          </a:p>
          <a:p>
            <a:r>
              <a:rPr lang="en-US" altLang="ko-KR" sz="1000" dirty="0" err="1"/>
              <a:t>DrawIndexed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FB56D6-996D-3501-4B26-907453931375}"/>
              </a:ext>
            </a:extLst>
          </p:cNvPr>
          <p:cNvCxnSpPr>
            <a:cxnSpLocks/>
          </p:cNvCxnSpPr>
          <p:nvPr/>
        </p:nvCxnSpPr>
        <p:spPr>
          <a:xfrm>
            <a:off x="5569510" y="5368954"/>
            <a:ext cx="52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AC60D7-F654-2651-6238-2918E5913690}"/>
              </a:ext>
            </a:extLst>
          </p:cNvPr>
          <p:cNvCxnSpPr/>
          <p:nvPr/>
        </p:nvCxnSpPr>
        <p:spPr>
          <a:xfrm>
            <a:off x="1860466" y="3885078"/>
            <a:ext cx="0" cy="193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721C9A-11EA-1A65-11B0-7E2B165D4EDD}"/>
              </a:ext>
            </a:extLst>
          </p:cNvPr>
          <p:cNvSpPr txBox="1"/>
          <p:nvPr/>
        </p:nvSpPr>
        <p:spPr>
          <a:xfrm>
            <a:off x="4705234" y="409425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4CC66-D513-D6ED-8F78-95FF3EF3DE98}"/>
              </a:ext>
            </a:extLst>
          </p:cNvPr>
          <p:cNvSpPr txBox="1"/>
          <p:nvPr/>
        </p:nvSpPr>
        <p:spPr>
          <a:xfrm>
            <a:off x="311341" y="4104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C113AB-A277-CC03-28A1-D71CDBB68682}"/>
              </a:ext>
            </a:extLst>
          </p:cNvPr>
          <p:cNvSpPr txBox="1"/>
          <p:nvPr/>
        </p:nvSpPr>
        <p:spPr>
          <a:xfrm>
            <a:off x="69587" y="5116545"/>
            <a:ext cx="177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Device::</a:t>
            </a:r>
          </a:p>
          <a:p>
            <a:r>
              <a:rPr lang="en-US" altLang="ko-KR" sz="1000" dirty="0" err="1"/>
              <a:t>CreateRenderTargetView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백버퍼를</a:t>
            </a:r>
            <a:r>
              <a:rPr lang="ko-KR" altLang="en-US" sz="1000" dirty="0"/>
              <a:t> 참조하는 </a:t>
            </a:r>
            <a:r>
              <a:rPr lang="en-US" altLang="ko-KR" sz="1000" dirty="0"/>
              <a:t>RTV)</a:t>
            </a: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DCDABDDC-65AA-335A-5331-3FD4C6F4EBCA}"/>
              </a:ext>
            </a:extLst>
          </p:cNvPr>
          <p:cNvSpPr/>
          <p:nvPr/>
        </p:nvSpPr>
        <p:spPr>
          <a:xfrm flipH="1">
            <a:off x="2824521" y="4548691"/>
            <a:ext cx="4171577" cy="5361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36BB8-8823-F0BE-9011-6AA8AD1E5296}"/>
              </a:ext>
            </a:extLst>
          </p:cNvPr>
          <p:cNvSpPr txBox="1"/>
          <p:nvPr/>
        </p:nvSpPr>
        <p:spPr>
          <a:xfrm>
            <a:off x="1078237" y="5978319"/>
            <a:ext cx="177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 err="1"/>
              <a:t>OMSetRenderTargets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96CE44-E33C-4D5D-B8B2-225EFE4DC0B4}"/>
              </a:ext>
            </a:extLst>
          </p:cNvPr>
          <p:cNvSpPr/>
          <p:nvPr/>
        </p:nvSpPr>
        <p:spPr>
          <a:xfrm>
            <a:off x="7483875" y="4422778"/>
            <a:ext cx="2360677" cy="1480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910E9-0FFD-4439-A5BC-8C5D1BE28607}"/>
              </a:ext>
            </a:extLst>
          </p:cNvPr>
          <p:cNvSpPr txBox="1"/>
          <p:nvPr/>
        </p:nvSpPr>
        <p:spPr>
          <a:xfrm>
            <a:off x="8319691" y="417167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1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B34F-C40D-51C5-C7B0-29D0FFD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</a:t>
            </a:r>
            <a:r>
              <a:rPr lang="ko-KR" altLang="en-US" dirty="0"/>
              <a:t>방식비교</a:t>
            </a:r>
            <a:r>
              <a:rPr lang="en-US" altLang="ko-KR" dirty="0"/>
              <a:t> </a:t>
            </a:r>
            <a:r>
              <a:rPr lang="en-US" altLang="ko-KR" dirty="0" err="1"/>
              <a:t>BitBlt</a:t>
            </a:r>
            <a:r>
              <a:rPr lang="en-US" altLang="ko-KR" dirty="0"/>
              <a:t> vs</a:t>
            </a:r>
            <a:r>
              <a:rPr lang="ko-KR" altLang="en-US" dirty="0"/>
              <a:t> </a:t>
            </a:r>
            <a:r>
              <a:rPr lang="en-US" altLang="ko-KR" dirty="0"/>
              <a:t>Flip</a:t>
            </a:r>
            <a:endParaRPr lang="ko-KR" altLang="en-US" dirty="0"/>
          </a:p>
        </p:txBody>
      </p:sp>
      <p:pic>
        <p:nvPicPr>
          <p:cNvPr id="19" name="그림 18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58D43E40-E0BD-D724-F5B7-A47BF417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" y="2494125"/>
            <a:ext cx="4797324" cy="4363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75CFD0-18E4-18FC-EB5B-05D79819E863}"/>
              </a:ext>
            </a:extLst>
          </p:cNvPr>
          <p:cNvSpPr txBox="1"/>
          <p:nvPr/>
        </p:nvSpPr>
        <p:spPr>
          <a:xfrm>
            <a:off x="316753" y="3107765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FB888C-3D56-6433-DF5B-4023C9866F9E}"/>
              </a:ext>
            </a:extLst>
          </p:cNvPr>
          <p:cNvSpPr txBox="1"/>
          <p:nvPr/>
        </p:nvSpPr>
        <p:spPr>
          <a:xfrm>
            <a:off x="5025452" y="2965272"/>
            <a:ext cx="54995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BitBlt</a:t>
            </a:r>
            <a:r>
              <a:rPr lang="en-US" altLang="ko-KR" sz="1600" dirty="0"/>
              <a:t> Mode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스왑체인</a:t>
            </a:r>
            <a:r>
              <a:rPr lang="ko-KR" altLang="en-US" sz="1600" dirty="0"/>
              <a:t> 생성 옵션 </a:t>
            </a:r>
            <a:r>
              <a:rPr lang="en-US" altLang="ko-KR" sz="1600" dirty="0" err="1"/>
              <a:t>SwapEffect</a:t>
            </a:r>
            <a:r>
              <a:rPr lang="ko-KR" altLang="en-US" sz="1600" dirty="0"/>
              <a:t>의 기본값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Windows GDI</a:t>
            </a:r>
            <a:r>
              <a:rPr lang="ko-KR" altLang="en-US" sz="1600" dirty="0"/>
              <a:t>를 같이 쓸 경우 사용</a:t>
            </a:r>
            <a:endParaRPr lang="en-US" altLang="ko-KR" sz="1600" dirty="0"/>
          </a:p>
          <a:p>
            <a:r>
              <a:rPr lang="ko-KR" altLang="en-US" sz="1600" dirty="0"/>
              <a:t>메모리 복사 방식이므로 해상도 커질수록 </a:t>
            </a:r>
            <a:r>
              <a:rPr lang="ko-KR" altLang="en-US" sz="1600" dirty="0" err="1"/>
              <a:t>비용커짐</a:t>
            </a:r>
            <a:endParaRPr lang="en-US" altLang="ko-KR" sz="1600" dirty="0"/>
          </a:p>
          <a:p>
            <a:r>
              <a:rPr lang="ko-KR" altLang="en-US" sz="1600" dirty="0" err="1"/>
              <a:t>렌더링파이프라인</a:t>
            </a:r>
            <a:r>
              <a:rPr lang="ko-KR" altLang="en-US" sz="1600" dirty="0"/>
              <a:t> </a:t>
            </a:r>
            <a:r>
              <a:rPr lang="en-US" altLang="ko-KR" sz="1600" dirty="0"/>
              <a:t>OM</a:t>
            </a:r>
            <a:r>
              <a:rPr lang="ko-KR" altLang="en-US" sz="1600" dirty="0"/>
              <a:t>에  </a:t>
            </a:r>
            <a:r>
              <a:rPr lang="ko-KR" altLang="en-US" sz="1600" dirty="0" err="1"/>
              <a:t>렌더타겟뷰를</a:t>
            </a:r>
            <a:r>
              <a:rPr lang="ko-KR" altLang="en-US" sz="1600" dirty="0"/>
              <a:t> </a:t>
            </a:r>
            <a:r>
              <a:rPr lang="ko-KR" altLang="en-US" sz="1600" b="1" dirty="0"/>
              <a:t>한번만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F307D-F5DF-6BF1-1090-E2A42C75DC15}"/>
              </a:ext>
            </a:extLst>
          </p:cNvPr>
          <p:cNvSpPr txBox="1"/>
          <p:nvPr/>
        </p:nvSpPr>
        <p:spPr>
          <a:xfrm>
            <a:off x="5025452" y="4892437"/>
            <a:ext cx="71665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Flip Mode</a:t>
            </a:r>
            <a:endParaRPr lang="ko-KR" altLang="en-US" sz="1600" dirty="0"/>
          </a:p>
          <a:p>
            <a:endParaRPr lang="en-US" altLang="ko-KR" sz="16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SFMono-Regular"/>
              </a:rPr>
              <a:t>SwapEffect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ko-KR" altLang="en-US" sz="1600" b="0" i="0" dirty="0">
                <a:solidFill>
                  <a:srgbClr val="161616"/>
                </a:solidFill>
                <a:effectLst/>
                <a:latin typeface="SFMono-Regular"/>
              </a:rPr>
              <a:t>값을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FLIP_DISCARD or FLIP_ SEQUENTIAL </a:t>
            </a:r>
            <a:r>
              <a:rPr lang="ko-KR" altLang="en-US" sz="1600" b="0" i="0" dirty="0">
                <a:solidFill>
                  <a:srgbClr val="161616"/>
                </a:solidFill>
                <a:effectLst/>
                <a:latin typeface="SFMono-Regular"/>
              </a:rPr>
              <a:t>변경 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, </a:t>
            </a:r>
            <a:r>
              <a:rPr lang="ko-KR" altLang="en-US" sz="1600" dirty="0"/>
              <a:t>버퍼 최소</a:t>
            </a:r>
            <a:r>
              <a:rPr lang="en-US" altLang="ko-KR" sz="1600" dirty="0"/>
              <a:t>2</a:t>
            </a:r>
            <a:r>
              <a:rPr lang="ko-KR" altLang="en-US" sz="1600" dirty="0"/>
              <a:t>개 필요</a:t>
            </a:r>
            <a:endParaRPr lang="en-US" altLang="ko-KR" sz="16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ko-KR" altLang="en-US" sz="1600" dirty="0" err="1"/>
              <a:t>사용권장됨</a:t>
            </a:r>
            <a:r>
              <a:rPr lang="ko-KR" altLang="en-US" sz="1600" dirty="0"/>
              <a:t> </a:t>
            </a:r>
            <a:r>
              <a:rPr lang="en-US" altLang="ko-KR" sz="1600" dirty="0"/>
              <a:t>, D3D12</a:t>
            </a:r>
            <a:r>
              <a:rPr lang="ko-KR" altLang="en-US" sz="1600" dirty="0"/>
              <a:t>에서는 강제됨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포인터 교체 방식이므로 해상도에 따른 </a:t>
            </a:r>
            <a:r>
              <a:rPr lang="ko-KR" altLang="en-US" sz="1600" dirty="0" err="1"/>
              <a:t>비용없음</a:t>
            </a:r>
            <a:endParaRPr lang="en-US" altLang="ko-KR" sz="1600" dirty="0"/>
          </a:p>
          <a:p>
            <a:r>
              <a:rPr lang="ko-KR" altLang="en-US" sz="1600" dirty="0" err="1"/>
              <a:t>렌더링파이프라인</a:t>
            </a:r>
            <a:r>
              <a:rPr lang="ko-KR" altLang="en-US" sz="1600" dirty="0"/>
              <a:t> </a:t>
            </a:r>
            <a:r>
              <a:rPr lang="en-US" altLang="ko-KR" sz="1600" dirty="0"/>
              <a:t>OM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렌더타겟뷰를</a:t>
            </a:r>
            <a:r>
              <a:rPr lang="ko-KR" altLang="en-US" sz="1600" dirty="0"/>
              <a:t> </a:t>
            </a:r>
            <a:r>
              <a:rPr lang="ko-KR" altLang="en-US" sz="1600" b="1" dirty="0"/>
              <a:t>매프레임 설정 필요</a:t>
            </a:r>
            <a:endParaRPr lang="en-US" altLang="ko-KR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102A4-32DA-5F65-DAAF-9B2CE9F2138F}"/>
              </a:ext>
            </a:extLst>
          </p:cNvPr>
          <p:cNvSpPr txBox="1"/>
          <p:nvPr/>
        </p:nvSpPr>
        <p:spPr>
          <a:xfrm>
            <a:off x="400606" y="1595897"/>
            <a:ext cx="1139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BitBlt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Flip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의 차이점은 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백 버퍼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내용을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운영체제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DWM(Desktop Window Manager)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에 가져오는 방법이다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  </a:t>
            </a:r>
            <a:r>
              <a:rPr lang="en-US" altLang="ko-KR" dirty="0" err="1">
                <a:solidFill>
                  <a:srgbClr val="161616"/>
                </a:solidFill>
                <a:latin typeface="Segoe UI" panose="020B0502040204020203" pitchFamily="34" charset="0"/>
              </a:rPr>
              <a:t>B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itBlt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모델에서는 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Present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호출할 때마다 백 버퍼의 내용을 복사한다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플립 모델에서의 백 버퍼는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DWM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이 관리하는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GPU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메모리의 일부로 공유되므로 포인터 교체만 이루어진다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C379-562C-EEF0-D410-20D3BAFF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이후에 화면을 지워봅시다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0C3AE-D0E6-0A12-455A-12AB82B42BF0}"/>
              </a:ext>
            </a:extLst>
          </p:cNvPr>
          <p:cNvSpPr txBox="1"/>
          <p:nvPr/>
        </p:nvSpPr>
        <p:spPr>
          <a:xfrm>
            <a:off x="424330" y="1918448"/>
            <a:ext cx="111018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https://github.com/walbourn/directx-sdk-samples/tree/main/Direct3D11Tutorials/Tutorial01</a:t>
            </a:r>
            <a:r>
              <a:rPr lang="ko-KR" altLang="en-US" dirty="0"/>
              <a:t> 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https://github.com/ldw9981/D3D11_Tutorial.git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Draw</a:t>
            </a:r>
            <a:r>
              <a:rPr lang="ko-KR" altLang="en-US" dirty="0"/>
              <a:t>을 사용안하고  </a:t>
            </a:r>
            <a:r>
              <a:rPr lang="en-US" altLang="ko-KR" dirty="0" err="1"/>
              <a:t>ClearRenderTargetView</a:t>
            </a:r>
            <a:r>
              <a:rPr lang="ko-KR" altLang="en-US" dirty="0"/>
              <a:t>만 사용 하므로 스테이지 설정이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컬러값은</a:t>
            </a:r>
            <a:r>
              <a:rPr lang="ko-KR" altLang="en-US" dirty="0"/>
              <a:t> </a:t>
            </a:r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::Color</a:t>
            </a:r>
            <a:r>
              <a:rPr lang="ko-KR" altLang="en-US" dirty="0"/>
              <a:t>를 사용하여 </a:t>
            </a:r>
            <a:r>
              <a:rPr lang="en-US" altLang="ko-KR" dirty="0" err="1"/>
              <a:t>DirectXTK</a:t>
            </a:r>
            <a:r>
              <a:rPr lang="en-US" altLang="ko-KR" dirty="0"/>
              <a:t> </a:t>
            </a:r>
            <a:r>
              <a:rPr lang="en-US" altLang="ko-KR" dirty="0" err="1"/>
              <a:t>Simplemath</a:t>
            </a:r>
            <a:r>
              <a:rPr lang="ko-KR" altLang="en-US" dirty="0"/>
              <a:t>를 </a:t>
            </a:r>
            <a:r>
              <a:rPr lang="ko-KR" altLang="en-US" dirty="0" err="1"/>
              <a:t>사용할수</a:t>
            </a:r>
            <a:r>
              <a:rPr lang="ko-KR" altLang="en-US" dirty="0"/>
              <a:t> 있는지 확인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각종 옵션은 최대한 기본값을 사용합니다</a:t>
            </a:r>
            <a:r>
              <a:rPr lang="en-US" altLang="ko-KR" dirty="0"/>
              <a:t>. </a:t>
            </a:r>
            <a:r>
              <a:rPr lang="ko-KR" altLang="en-US" dirty="0"/>
              <a:t>세부항목 설정보다는 전체적인 흐름을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가능하면 기본코드는 생략하고 </a:t>
            </a:r>
            <a:r>
              <a:rPr lang="en-US" altLang="ko-KR" dirty="0"/>
              <a:t>Direc3D</a:t>
            </a:r>
            <a:r>
              <a:rPr lang="ko-KR" altLang="en-US" dirty="0"/>
              <a:t>코드 위주로 볼 수 있도록 </a:t>
            </a:r>
            <a:r>
              <a:rPr lang="en-US" altLang="ko-KR" dirty="0"/>
              <a:t> </a:t>
            </a:r>
            <a:r>
              <a:rPr lang="ko-KR" altLang="en-US" dirty="0"/>
              <a:t>본인의 </a:t>
            </a:r>
            <a:r>
              <a:rPr lang="en-US" altLang="ko-KR" dirty="0" err="1"/>
              <a:t>WindowApp</a:t>
            </a:r>
            <a:r>
              <a:rPr lang="en-US" altLang="ko-KR" dirty="0"/>
              <a:t> Base Class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기반으로 작성합니다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7.  </a:t>
            </a:r>
            <a:r>
              <a:rPr lang="ko-KR" altLang="en-US" dirty="0"/>
              <a:t>실행파일을 복사하고 작업이 끝난 </a:t>
            </a:r>
            <a:r>
              <a:rPr lang="ko-KR" altLang="en-US" dirty="0" err="1"/>
              <a:t>리비전</a:t>
            </a:r>
            <a:r>
              <a:rPr lang="ko-KR" altLang="en-US" dirty="0"/>
              <a:t> 번호를 </a:t>
            </a:r>
            <a:r>
              <a:rPr lang="en-US" altLang="ko-KR" dirty="0"/>
              <a:t>Text</a:t>
            </a:r>
            <a:r>
              <a:rPr lang="ko-KR" altLang="en-US" dirty="0"/>
              <a:t>파일로 남깁니다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37A26F-2795-DBCA-D5E7-61BECCD6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055" y="4817533"/>
            <a:ext cx="2327309" cy="18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4621</TotalTime>
  <Words>1194</Words>
  <Application>Microsoft Office PowerPoint</Application>
  <PresentationFormat>와이드스크린</PresentationFormat>
  <Paragraphs>162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SFMono-Regular</vt:lpstr>
      <vt:lpstr>Söhne</vt:lpstr>
      <vt:lpstr>맑은 고딕</vt:lpstr>
      <vt:lpstr>Arial</vt:lpstr>
      <vt:lpstr>Segoe UI</vt:lpstr>
      <vt:lpstr>Office 테마</vt:lpstr>
      <vt:lpstr>Direct3D11 프로그래밍</vt:lpstr>
      <vt:lpstr>학습목표</vt:lpstr>
      <vt:lpstr>DirectX COM Library </vt:lpstr>
      <vt:lpstr>Direct3D11 와 DXGI</vt:lpstr>
      <vt:lpstr>Direct3D11 렌더링 파이프 라인</vt:lpstr>
      <vt:lpstr>Device and DeviceContext</vt:lpstr>
      <vt:lpstr>RederTargetView and SwapChain</vt:lpstr>
      <vt:lpstr>Swap 방식비교 BitBlt vs Flip</vt:lpstr>
      <vt:lpstr>초기화 이후에 화면을 지워봅시다.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이동원</cp:lastModifiedBy>
  <cp:revision>512</cp:revision>
  <dcterms:created xsi:type="dcterms:W3CDTF">2023-08-01T07:18:03Z</dcterms:created>
  <dcterms:modified xsi:type="dcterms:W3CDTF">2024-09-04T08:14:37Z</dcterms:modified>
</cp:coreProperties>
</file>