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4" r:id="rId5"/>
    <p:sldId id="267" r:id="rId6"/>
    <p:sldId id="269" r:id="rId7"/>
    <p:sldId id="268" r:id="rId8"/>
    <p:sldId id="271" r:id="rId9"/>
    <p:sldId id="283" r:id="rId10"/>
    <p:sldId id="275" r:id="rId11"/>
    <p:sldId id="277" r:id="rId12"/>
    <p:sldId id="27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8DF17E-EA34-0446-C0CD-BBAB58A4CD7C}" name="동원 이" initials="동이" userId="5a98e330f1252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240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2024-09-10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hyperlink" Target="https://learn.microsoft.com/ko-kr/windows/win32/api/directxmath/nf-directxmath-xmmatrixperspectivelh" TargetMode="Externa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lookatlh" TargetMode="External"/><Relationship Id="rId5" Type="http://schemas.openxmlformats.org/officeDocument/2006/relationships/image" Target="../media/image5.png"/><Relationship Id="rId10" Type="http://schemas.openxmlformats.org/officeDocument/2006/relationships/image" Target="../media/image12.png"/><Relationship Id="rId4" Type="http://schemas.openxmlformats.org/officeDocument/2006/relationships/image" Target="../media/image2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삼각형 그리기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DE19-7771-8D13-94C6-8D8FBD8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Shader 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CDB2-981F-0D42-3C34-CD1AC2282608}"/>
              </a:ext>
            </a:extLst>
          </p:cNvPr>
          <p:cNvSpPr txBox="1"/>
          <p:nvPr/>
        </p:nvSpPr>
        <p:spPr>
          <a:xfrm>
            <a:off x="333971" y="1690688"/>
            <a:ext cx="1129365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 컴파일 된 </a:t>
            </a:r>
            <a:r>
              <a:rPr lang="en-US" altLang="ko-KR" dirty="0"/>
              <a:t>Pixel Shader </a:t>
            </a:r>
            <a:r>
              <a:rPr lang="ko-KR" altLang="en-US" dirty="0"/>
              <a:t>바이트 코드를</a:t>
            </a:r>
            <a:r>
              <a:rPr lang="en-US" altLang="ko-KR" dirty="0"/>
              <a:t> Rasterizer</a:t>
            </a:r>
            <a:r>
              <a:rPr lang="ko-KR" altLang="en-US" dirty="0"/>
              <a:t>의 각 </a:t>
            </a:r>
            <a:r>
              <a:rPr lang="en-US" altLang="ko-KR" dirty="0"/>
              <a:t>Fragment 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색상을 결정하기 위한 추가 데이터</a:t>
            </a:r>
            <a:r>
              <a:rPr lang="en-US" altLang="ko-KR" dirty="0"/>
              <a:t>(</a:t>
            </a:r>
            <a:r>
              <a:rPr lang="ko-KR" altLang="en-US" dirty="0"/>
              <a:t>텍스처나 상수 버퍼</a:t>
            </a:r>
            <a:r>
              <a:rPr lang="en-US" altLang="ko-KR" dirty="0"/>
              <a:t>)</a:t>
            </a:r>
            <a:r>
              <a:rPr lang="ko-KR" altLang="en-US" dirty="0"/>
              <a:t>와 연산하여 최종 색상을 </a:t>
            </a:r>
            <a:r>
              <a:rPr lang="ko-KR" altLang="en-US" dirty="0" err="1"/>
              <a:t>리턴값으로</a:t>
            </a:r>
            <a:r>
              <a:rPr lang="ko-KR" altLang="en-US" dirty="0"/>
              <a:t> 출력한다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ko-KR" altLang="en-US" dirty="0" err="1"/>
              <a:t>상수버퍼</a:t>
            </a:r>
            <a:r>
              <a:rPr lang="en-US" altLang="ko-KR" dirty="0"/>
              <a:t>(?) </a:t>
            </a:r>
            <a:r>
              <a:rPr lang="ko-KR" altLang="en-US" dirty="0"/>
              <a:t>어플리케이션에서 값을 바꾸고 </a:t>
            </a:r>
            <a:r>
              <a:rPr lang="en-US" altLang="ko-KR" dirty="0"/>
              <a:t>Shader </a:t>
            </a:r>
            <a:r>
              <a:rPr lang="ko-KR" altLang="en-US" dirty="0"/>
              <a:t>레벨에서는 값을 바꾸지 않기 때문에 상수를 의미</a:t>
            </a:r>
            <a:endParaRPr lang="en-US" altLang="ko-KR" dirty="0"/>
          </a:p>
          <a:p>
            <a:r>
              <a:rPr lang="ko-KR" altLang="en-US" dirty="0"/>
              <a:t>빛의 방향</a:t>
            </a:r>
            <a:r>
              <a:rPr lang="en-US" altLang="ko-KR" dirty="0"/>
              <a:t>,</a:t>
            </a:r>
            <a:r>
              <a:rPr lang="ko-KR" altLang="en-US" dirty="0"/>
              <a:t>세기</a:t>
            </a:r>
            <a:r>
              <a:rPr lang="en-US" altLang="ko-KR" dirty="0"/>
              <a:t>,</a:t>
            </a:r>
            <a:r>
              <a:rPr lang="ko-KR" altLang="en-US" dirty="0"/>
              <a:t>등등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94FC-4178-4555-992C-5DEF6D7C6DCF}"/>
              </a:ext>
            </a:extLst>
          </p:cNvPr>
          <p:cNvSpPr txBox="1"/>
          <p:nvPr/>
        </p:nvSpPr>
        <p:spPr>
          <a:xfrm>
            <a:off x="475876" y="3374207"/>
            <a:ext cx="9801157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200" dirty="0"/>
              <a:t>struct PS_INPUT	//  VertexShader</a:t>
            </a:r>
            <a:r>
              <a:rPr lang="ko-KR" altLang="en-US" sz="1200" dirty="0"/>
              <a:t>에서의 출력이 </a:t>
            </a:r>
            <a:r>
              <a:rPr lang="en-US" altLang="ko-KR" sz="1200" dirty="0"/>
              <a:t>Rasterizer</a:t>
            </a:r>
            <a:r>
              <a:rPr lang="ko-KR" altLang="en-US" sz="1200" dirty="0"/>
              <a:t>에 의해 </a:t>
            </a:r>
            <a:r>
              <a:rPr lang="ko-KR" altLang="en-US" sz="1200" dirty="0" err="1"/>
              <a:t>보간된값</a:t>
            </a:r>
            <a:r>
              <a:rPr lang="ko-KR" altLang="en-US" sz="1200" dirty="0"/>
              <a:t> 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float4 Pos : SV_POSITION;     // Rasterizer</a:t>
            </a:r>
            <a:r>
              <a:rPr lang="ko-KR" altLang="en-US" sz="1200" dirty="0"/>
              <a:t>가 </a:t>
            </a:r>
            <a:r>
              <a:rPr lang="ko-KR" altLang="en-US" sz="1200" dirty="0" err="1"/>
              <a:t>뷰포트에</a:t>
            </a:r>
            <a:r>
              <a:rPr lang="ko-KR" altLang="en-US" sz="1200" dirty="0"/>
              <a:t> </a:t>
            </a:r>
            <a:r>
              <a:rPr lang="ko-KR" altLang="en-US" sz="1200" dirty="0" err="1"/>
              <a:t>맵핑한</a:t>
            </a:r>
            <a:r>
              <a:rPr lang="ko-KR" altLang="en-US" sz="1200" dirty="0"/>
              <a:t> 스크린 좌표</a:t>
            </a:r>
            <a:r>
              <a:rPr lang="en-US" altLang="ko-KR" sz="1200" dirty="0"/>
              <a:t>(</a:t>
            </a:r>
            <a:r>
              <a:rPr lang="en-US" altLang="ko-KR" sz="1200" dirty="0" err="1"/>
              <a:t>x,y</a:t>
            </a:r>
            <a:r>
              <a:rPr lang="en-US" altLang="ko-KR" sz="1200" dirty="0"/>
              <a:t>)</a:t>
            </a:r>
            <a:r>
              <a:rPr lang="ko-KR" altLang="en-US" sz="1200" dirty="0"/>
              <a:t>와 </a:t>
            </a:r>
            <a:r>
              <a:rPr lang="ko-KR" altLang="en-US" sz="1200" dirty="0" err="1"/>
              <a:t>깊이값</a:t>
            </a:r>
            <a:r>
              <a:rPr lang="en-US" altLang="ko-KR" sz="1200" dirty="0"/>
              <a:t>(z) </a:t>
            </a:r>
            <a:r>
              <a:rPr lang="ko-KR" altLang="en-US" sz="1200" dirty="0"/>
              <a:t>이다</a:t>
            </a:r>
            <a:r>
              <a:rPr lang="en-US" altLang="ko-KR" sz="1200" dirty="0"/>
              <a:t>.</a:t>
            </a:r>
          </a:p>
          <a:p>
            <a:r>
              <a:rPr lang="en-US" altLang="ko-KR" sz="1200" dirty="0"/>
              <a:t>    float2 Tex : TEXCOORD0;       </a:t>
            </a:r>
          </a:p>
          <a:p>
            <a:r>
              <a:rPr lang="en-US" altLang="ko-KR" sz="1200" dirty="0"/>
              <a:t>};</a:t>
            </a:r>
          </a:p>
          <a:p>
            <a:endParaRPr lang="en-US" altLang="ko-KR" sz="1200" dirty="0"/>
          </a:p>
          <a:p>
            <a:r>
              <a:rPr lang="en-US" altLang="ko-KR" sz="1200" dirty="0"/>
              <a:t>float4 main(PS_INPUT input) : </a:t>
            </a:r>
            <a:r>
              <a:rPr lang="en-US" altLang="ko-KR" sz="1200" dirty="0" err="1"/>
              <a:t>SV_Target</a:t>
            </a:r>
            <a:endParaRPr lang="en-US" altLang="ko-KR" sz="1200" dirty="0"/>
          </a:p>
          <a:p>
            <a:r>
              <a:rPr lang="en-US" altLang="ko-KR" sz="1200" dirty="0"/>
              <a:t>{</a:t>
            </a:r>
          </a:p>
          <a:p>
            <a:r>
              <a:rPr lang="en-US" altLang="ko-KR" sz="1200" dirty="0"/>
              <a:t>     // </a:t>
            </a:r>
            <a:r>
              <a:rPr lang="ko-KR" altLang="en-US" sz="1200" dirty="0"/>
              <a:t>텍스처의 </a:t>
            </a:r>
            <a:r>
              <a:rPr lang="en-US" altLang="ko-KR" sz="1200" dirty="0" err="1"/>
              <a:t>u,v</a:t>
            </a:r>
            <a:r>
              <a:rPr lang="ko-KR" altLang="en-US" sz="1200" dirty="0"/>
              <a:t>좌표로 샘플링 하고 좀더 복잡한 계산</a:t>
            </a:r>
            <a:r>
              <a:rPr lang="en-US" altLang="ko-KR" sz="1200" dirty="0"/>
              <a:t>(</a:t>
            </a:r>
            <a:r>
              <a:rPr lang="ko-KR" altLang="en-US" sz="1200" dirty="0" err="1"/>
              <a:t>빛처리</a:t>
            </a:r>
            <a:r>
              <a:rPr lang="en-US" altLang="ko-KR" sz="1200" dirty="0"/>
              <a:t>)</a:t>
            </a:r>
            <a:r>
              <a:rPr lang="ko-KR" altLang="en-US" sz="1200" dirty="0"/>
              <a:t>을 하여 최종색상 결정한다</a:t>
            </a:r>
            <a:r>
              <a:rPr lang="en-US" altLang="ko-KR" sz="1200" dirty="0"/>
              <a:t>.</a:t>
            </a:r>
            <a:r>
              <a:rPr lang="ko-KR" altLang="en-US" sz="1200" dirty="0"/>
              <a:t>  </a:t>
            </a:r>
            <a:endParaRPr lang="en-US" altLang="ko-KR" sz="1200" dirty="0"/>
          </a:p>
          <a:p>
            <a:r>
              <a:rPr lang="en-US" altLang="ko-KR" sz="1200" dirty="0"/>
              <a:t>    return </a:t>
            </a:r>
            <a:r>
              <a:rPr lang="en-US" altLang="ko-KR" sz="1200" dirty="0" err="1"/>
              <a:t>txDiffuse.Sample</a:t>
            </a:r>
            <a:r>
              <a:rPr lang="en-US" altLang="ko-KR" sz="1200" dirty="0"/>
              <a:t>(</a:t>
            </a:r>
            <a:r>
              <a:rPr lang="en-US" altLang="ko-KR" sz="1200" dirty="0" err="1"/>
              <a:t>samLinear</a:t>
            </a:r>
            <a:r>
              <a:rPr lang="en-US" altLang="ko-KR" sz="1200" dirty="0"/>
              <a:t>, </a:t>
            </a:r>
            <a:r>
              <a:rPr lang="en-US" altLang="ko-KR" sz="1200" dirty="0" err="1"/>
              <a:t>input.Tex</a:t>
            </a:r>
            <a:r>
              <a:rPr lang="en-US" altLang="ko-KR" sz="1200" dirty="0"/>
              <a:t>);   // </a:t>
            </a:r>
            <a:r>
              <a:rPr lang="ko-KR" altLang="en-US" sz="1200" dirty="0"/>
              <a:t>이것은 간단하게 텍스처 색상 바로 출력</a:t>
            </a:r>
            <a:endParaRPr lang="en-US" altLang="ko-KR" sz="1200" dirty="0"/>
          </a:p>
          <a:p>
            <a:r>
              <a:rPr lang="en-US" altLang="ko-KR" sz="1200" dirty="0"/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22297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단일 색상 </a:t>
            </a:r>
            <a:r>
              <a:rPr lang="ko-KR" altLang="en-US" dirty="0"/>
              <a:t>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6" y="1883801"/>
            <a:ext cx="571948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</a:t>
            </a:r>
            <a:r>
              <a:rPr lang="ko-KR" altLang="en-US" dirty="0"/>
              <a:t> 만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 특정 단일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09614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보간 색상 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5" y="1883801"/>
            <a:ext cx="924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위치값과</a:t>
            </a:r>
            <a:r>
              <a:rPr lang="ko-KR" altLang="en-US" dirty="0"/>
              <a:t> 색상을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에서는 </a:t>
            </a:r>
            <a:r>
              <a:rPr lang="en-US" altLang="ko-KR" dirty="0"/>
              <a:t>VertexShader</a:t>
            </a:r>
            <a:r>
              <a:rPr lang="ko-KR" altLang="en-US" dirty="0"/>
              <a:t>에서 출력하여 </a:t>
            </a:r>
            <a:r>
              <a:rPr lang="ko-KR" altLang="en-US" dirty="0" err="1"/>
              <a:t>보간된</a:t>
            </a:r>
            <a:r>
              <a:rPr lang="ko-KR" altLang="en-US" dirty="0"/>
              <a:t>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9204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를 호출 할 때 작동되는 렌더링 파이프 라인을 살펴봅니다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렌더링 파이프라인 </a:t>
            </a:r>
            <a:r>
              <a:rPr lang="en-US" altLang="ko-KR" dirty="0"/>
              <a:t>Input-Assembler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렌더링 파이프라인 </a:t>
            </a:r>
            <a:r>
              <a:rPr lang="en-US" altLang="ko-KR" dirty="0"/>
              <a:t>VertexShader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렌더링 파이프라인 </a:t>
            </a:r>
            <a:r>
              <a:rPr lang="en-US" altLang="ko-KR" dirty="0"/>
              <a:t>Rasterizer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렌더링 파이프라인 </a:t>
            </a:r>
            <a:r>
              <a:rPr lang="en-US" altLang="ko-KR" dirty="0"/>
              <a:t>PixelShader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Normalized Device Coordinate</a:t>
            </a:r>
            <a:r>
              <a:rPr lang="ko-KR" altLang="en-US" dirty="0"/>
              <a:t> 위치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단일 색상 삼각형을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색상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</a:t>
            </a:r>
            <a:r>
              <a:rPr lang="ko-KR" altLang="en-US" dirty="0" err="1"/>
              <a:t>그라데이션</a:t>
            </a:r>
            <a:r>
              <a:rPr lang="en-US" altLang="ko-KR" dirty="0"/>
              <a:t>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  <a:r>
              <a:rPr lang="ko-KR" altLang="en-US" dirty="0"/>
              <a:t>된 삼각형을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2E73-0FBF-4B8C-AE99-66DE5D6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파이프 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5322A-8D6A-43C5-9B81-E345D0CF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3065791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AA099-E45C-4F5F-934F-CC66DED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44" y="3149075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66CF0-862A-4FD1-8940-192087562A0B}"/>
              </a:ext>
            </a:extLst>
          </p:cNvPr>
          <p:cNvSpPr/>
          <p:nvPr/>
        </p:nvSpPr>
        <p:spPr>
          <a:xfrm>
            <a:off x="9028895" y="3094177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E00-D3FF-4754-85F7-885EAD4A8AF9}"/>
              </a:ext>
            </a:extLst>
          </p:cNvPr>
          <p:cNvSpPr txBox="1"/>
          <p:nvPr/>
        </p:nvSpPr>
        <p:spPr>
          <a:xfrm>
            <a:off x="949502" y="48182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E6A23-D21A-4618-A3D4-D069E008E581}"/>
              </a:ext>
            </a:extLst>
          </p:cNvPr>
          <p:cNvSpPr txBox="1"/>
          <p:nvPr/>
        </p:nvSpPr>
        <p:spPr>
          <a:xfrm>
            <a:off x="9300944" y="4824275"/>
            <a:ext cx="19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Screen Space </a:t>
            </a:r>
            <a:r>
              <a:rPr lang="ko-KR" altLang="en-US" sz="1000" dirty="0"/>
              <a:t>의 </a:t>
            </a:r>
            <a:r>
              <a:rPr lang="en-US" altLang="ko-KR" sz="1000" dirty="0"/>
              <a:t>1 </a:t>
            </a:r>
            <a:r>
              <a:rPr lang="ko-KR" altLang="en-US" sz="1000" dirty="0"/>
              <a:t>장면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0F29-5F27-4B12-B084-73511FB404F2}"/>
              </a:ext>
            </a:extLst>
          </p:cNvPr>
          <p:cNvSpPr txBox="1"/>
          <p:nvPr/>
        </p:nvSpPr>
        <p:spPr>
          <a:xfrm>
            <a:off x="8981113" y="2807689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7CE2-DB4E-44E8-9FD8-5AD0E516C9B6}"/>
              </a:ext>
            </a:extLst>
          </p:cNvPr>
          <p:cNvSpPr txBox="1"/>
          <p:nvPr/>
        </p:nvSpPr>
        <p:spPr>
          <a:xfrm>
            <a:off x="10416988" y="4518031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ADA4B-DD03-4689-9F81-25F4E1218288}"/>
              </a:ext>
            </a:extLst>
          </p:cNvPr>
          <p:cNvCxnSpPr>
            <a:cxnSpLocks/>
          </p:cNvCxnSpPr>
          <p:nvPr/>
        </p:nvCxnSpPr>
        <p:spPr>
          <a:xfrm>
            <a:off x="2778596" y="3926362"/>
            <a:ext cx="58344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rectX 11 렌더링 파이프라인">
            <a:extLst>
              <a:ext uri="{FF2B5EF4-FFF2-40B4-BE49-F238E27FC236}">
                <a16:creationId xmlns:a16="http://schemas.microsoft.com/office/drawing/2014/main" id="{3E63514B-3121-4BEA-A6ED-75E5025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0" y="2372440"/>
            <a:ext cx="2471300" cy="4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Textures Resource - Full Texture View - Quake - Ogre">
            <a:extLst>
              <a:ext uri="{FF2B5EF4-FFF2-40B4-BE49-F238E27FC236}">
                <a16:creationId xmlns:a16="http://schemas.microsoft.com/office/drawing/2014/main" id="{07864E36-FF20-4C8A-8C66-8417B229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" y="3926362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CF622-65FD-4662-B165-35221807EC0F}"/>
              </a:ext>
            </a:extLst>
          </p:cNvPr>
          <p:cNvCxnSpPr>
            <a:cxnSpLocks/>
          </p:cNvCxnSpPr>
          <p:nvPr/>
        </p:nvCxnSpPr>
        <p:spPr>
          <a:xfrm>
            <a:off x="838200" y="4764252"/>
            <a:ext cx="2512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BF4736-5629-407D-8CA4-F06053981846}"/>
              </a:ext>
            </a:extLst>
          </p:cNvPr>
          <p:cNvCxnSpPr>
            <a:cxnSpLocks/>
          </p:cNvCxnSpPr>
          <p:nvPr/>
        </p:nvCxnSpPr>
        <p:spPr>
          <a:xfrm>
            <a:off x="1681062" y="2985074"/>
            <a:ext cx="0" cy="29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E20BA3-7E72-4DB2-8E22-0544A96C8477}"/>
              </a:ext>
            </a:extLst>
          </p:cNvPr>
          <p:cNvCxnSpPr>
            <a:cxnSpLocks/>
          </p:cNvCxnSpPr>
          <p:nvPr/>
        </p:nvCxnSpPr>
        <p:spPr>
          <a:xfrm flipH="1">
            <a:off x="1019604" y="3921378"/>
            <a:ext cx="1387585" cy="15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FFFB-AC6D-4C94-A494-A6D188B66A99}"/>
              </a:ext>
            </a:extLst>
          </p:cNvPr>
          <p:cNvSpPr/>
          <p:nvPr/>
        </p:nvSpPr>
        <p:spPr>
          <a:xfrm>
            <a:off x="4018455" y="3196123"/>
            <a:ext cx="1161278" cy="1830119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42581-050D-4A7E-AE70-3CAB14C99631}"/>
              </a:ext>
            </a:extLst>
          </p:cNvPr>
          <p:cNvSpPr txBox="1"/>
          <p:nvPr/>
        </p:nvSpPr>
        <p:spPr>
          <a:xfrm>
            <a:off x="595521" y="1664845"/>
            <a:ext cx="743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DeviceContext</a:t>
            </a:r>
            <a:r>
              <a:rPr lang="en-US" altLang="ko-KR" dirty="0"/>
              <a:t>::Draw </a:t>
            </a:r>
            <a:r>
              <a:rPr lang="ko-KR" altLang="en-US" dirty="0"/>
              <a:t>함수를 호출 할 때 </a:t>
            </a:r>
            <a:r>
              <a:rPr lang="en-US" altLang="ko-KR" dirty="0"/>
              <a:t>GPU</a:t>
            </a:r>
            <a:r>
              <a:rPr lang="ko-KR" altLang="en-US" dirty="0"/>
              <a:t>에서 각 단계를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A7AB2C-7687-43B4-A8AE-EDDA4C8C4E4E}"/>
              </a:ext>
            </a:extLst>
          </p:cNvPr>
          <p:cNvSpPr/>
          <p:nvPr/>
        </p:nvSpPr>
        <p:spPr>
          <a:xfrm>
            <a:off x="1284556" y="248481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1ED0C-386F-4C3F-A245-55DAD4D6E0AC}"/>
              </a:ext>
            </a:extLst>
          </p:cNvPr>
          <p:cNvSpPr/>
          <p:nvPr/>
        </p:nvSpPr>
        <p:spPr>
          <a:xfrm>
            <a:off x="9485653" y="236518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71F48-E96B-4A3A-96F0-688468108515}"/>
              </a:ext>
            </a:extLst>
          </p:cNvPr>
          <p:cNvSpPr/>
          <p:nvPr/>
        </p:nvSpPr>
        <p:spPr>
          <a:xfrm>
            <a:off x="6763927" y="5226129"/>
            <a:ext cx="640026" cy="2496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653B4-C39B-4655-88AD-2F0FD2BA6C28}"/>
              </a:ext>
            </a:extLst>
          </p:cNvPr>
          <p:cNvSpPr/>
          <p:nvPr/>
        </p:nvSpPr>
        <p:spPr>
          <a:xfrm>
            <a:off x="6763927" y="5693708"/>
            <a:ext cx="640026" cy="249679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BAF9E-2BB9-4A1D-A4A6-3B30A9F3522A}"/>
              </a:ext>
            </a:extLst>
          </p:cNvPr>
          <p:cNvSpPr/>
          <p:nvPr/>
        </p:nvSpPr>
        <p:spPr>
          <a:xfrm>
            <a:off x="6764659" y="6150932"/>
            <a:ext cx="639294" cy="249680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E495-182A-4ADE-9D1A-95C66564A169}"/>
              </a:ext>
            </a:extLst>
          </p:cNvPr>
          <p:cNvSpPr txBox="1"/>
          <p:nvPr/>
        </p:nvSpPr>
        <p:spPr>
          <a:xfrm>
            <a:off x="7526377" y="5218902"/>
            <a:ext cx="85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고정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697BF-4A35-437D-8E1D-F6179153F66B}"/>
              </a:ext>
            </a:extLst>
          </p:cNvPr>
          <p:cNvSpPr txBox="1"/>
          <p:nvPr/>
        </p:nvSpPr>
        <p:spPr>
          <a:xfrm>
            <a:off x="7526376" y="5684917"/>
            <a:ext cx="165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프로그래밍 가능 </a:t>
            </a:r>
            <a:r>
              <a:rPr lang="en-US" altLang="ko-KR" sz="1000" b="1" dirty="0"/>
              <a:t>(</a:t>
            </a:r>
            <a:r>
              <a:rPr lang="ko-KR" altLang="en-US" sz="1000" b="1" dirty="0"/>
              <a:t>필수</a:t>
            </a:r>
            <a:r>
              <a:rPr lang="en-US" altLang="ko-KR" sz="1000" b="1" dirty="0"/>
              <a:t>)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29624-AC91-4035-B90E-E01E3A0A1851}"/>
              </a:ext>
            </a:extLst>
          </p:cNvPr>
          <p:cNvSpPr txBox="1"/>
          <p:nvPr/>
        </p:nvSpPr>
        <p:spPr>
          <a:xfrm>
            <a:off x="7566343" y="6150932"/>
            <a:ext cx="78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Input-Assembler Stage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93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82743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209692" y="6069543"/>
            <a:ext cx="397775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PrimitiveTopology</a:t>
            </a:r>
          </a:p>
          <a:p>
            <a:pPr algn="ctr"/>
            <a:r>
              <a:rPr lang="en-US" altLang="ko-KR" sz="1050" dirty="0"/>
              <a:t>VertexBuffer</a:t>
            </a:r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r>
              <a:rPr lang="en-US" altLang="ko-KR" sz="1050" dirty="0"/>
              <a:t>InputLayout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814977"/>
            <a:ext cx="749147" cy="509131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56614" y="6069543"/>
            <a:ext cx="431421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5C0A1-FB69-8F3D-89EB-68CEA488506E}"/>
              </a:ext>
            </a:extLst>
          </p:cNvPr>
          <p:cNvSpPr txBox="1"/>
          <p:nvPr/>
        </p:nvSpPr>
        <p:spPr>
          <a:xfrm>
            <a:off x="697569" y="1748199"/>
            <a:ext cx="10783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en-US" altLang="ko-KR" dirty="0"/>
              <a:t>. </a:t>
            </a:r>
            <a:r>
              <a:rPr lang="ko-KR" altLang="en-US" dirty="0"/>
              <a:t>파이프라인에서 처리할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</a:t>
            </a:r>
            <a:r>
              <a:rPr lang="en-US" altLang="ko-KR" dirty="0"/>
              <a:t>,</a:t>
            </a:r>
            <a:r>
              <a:rPr lang="ko-KR" altLang="en-US" dirty="0" err="1"/>
              <a:t>그리는방법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인덱스버퍼를</a:t>
            </a:r>
            <a:r>
              <a:rPr lang="ko-KR" altLang="en-US" dirty="0"/>
              <a:t> 설정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렌더링할때</a:t>
            </a:r>
            <a:r>
              <a:rPr lang="ko-KR" altLang="en-US" dirty="0"/>
              <a:t> 버퍼를 조합하여 </a:t>
            </a:r>
            <a:r>
              <a:rPr lang="en-US" altLang="ko-KR" dirty="0"/>
              <a:t>VS </a:t>
            </a:r>
            <a:r>
              <a:rPr lang="ko-KR" altLang="en-US" dirty="0"/>
              <a:t>에 전달할 실제 </a:t>
            </a:r>
            <a:r>
              <a:rPr lang="ko-KR" altLang="en-US" dirty="0" err="1"/>
              <a:t>버텍스를</a:t>
            </a:r>
            <a:r>
              <a:rPr lang="ko-KR" altLang="en-US" dirty="0"/>
              <a:t> 조립한다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hlinkClick r:id="rId5" action="ppaction://hlinksldjump"/>
              </a:rPr>
              <a:t>PrimitiveTopology</a:t>
            </a:r>
            <a:r>
              <a:rPr lang="en-US" altLang="ko-KR" sz="1800" dirty="0"/>
              <a:t>: </a:t>
            </a:r>
            <a:r>
              <a:rPr lang="ko-KR" altLang="en-US" sz="1800" dirty="0"/>
              <a:t>점</a:t>
            </a:r>
            <a:r>
              <a:rPr lang="en-US" altLang="ko-KR" sz="1800" dirty="0"/>
              <a:t>,</a:t>
            </a:r>
            <a:r>
              <a:rPr lang="ko-KR" altLang="en-US" sz="1800" dirty="0"/>
              <a:t>선</a:t>
            </a:r>
            <a:r>
              <a:rPr lang="en-US" altLang="ko-KR" sz="1800" dirty="0"/>
              <a:t>,</a:t>
            </a:r>
            <a:r>
              <a:rPr lang="ko-KR" altLang="en-US" sz="1800" dirty="0"/>
              <a:t>삼각형 을 어떻게 </a:t>
            </a:r>
            <a:r>
              <a:rPr lang="ko-KR" altLang="en-US" sz="1800" dirty="0" err="1"/>
              <a:t>그릴것</a:t>
            </a:r>
            <a:r>
              <a:rPr lang="ko-KR" altLang="en-US" sz="1800" dirty="0"/>
              <a:t> 인가 </a:t>
            </a:r>
            <a:endParaRPr lang="en-US" altLang="ko-KR" sz="1800" dirty="0"/>
          </a:p>
          <a:p>
            <a:r>
              <a:rPr lang="en-US" altLang="ko-KR" sz="1800" dirty="0">
                <a:hlinkClick r:id="rId6" action="ppaction://hlinksldjump"/>
              </a:rPr>
              <a:t>VertexBuffer</a:t>
            </a:r>
            <a:r>
              <a:rPr lang="en-US" altLang="ko-KR" dirty="0"/>
              <a:t>: </a:t>
            </a:r>
            <a:r>
              <a:rPr lang="ko-KR" altLang="en-US" dirty="0" err="1"/>
              <a:t>버텍스</a:t>
            </a:r>
            <a:r>
              <a:rPr lang="ko-KR" altLang="en-US" dirty="0"/>
              <a:t> 정보를 담을 버퍼 </a:t>
            </a:r>
            <a:r>
              <a:rPr lang="en-US" altLang="ko-KR" dirty="0"/>
              <a:t>( 3D </a:t>
            </a:r>
            <a:r>
              <a:rPr lang="ko-KR" altLang="en-US" dirty="0"/>
              <a:t>위치좌표  </a:t>
            </a:r>
            <a:r>
              <a:rPr lang="en-US" altLang="ko-KR" dirty="0" err="1"/>
              <a:t>xyz</a:t>
            </a:r>
            <a:r>
              <a:rPr lang="en-US" altLang="ko-KR" dirty="0"/>
              <a:t>  , </a:t>
            </a:r>
            <a:r>
              <a:rPr lang="ko-KR" altLang="en-US" dirty="0"/>
              <a:t>텍스처좌표 </a:t>
            </a:r>
            <a:r>
              <a:rPr lang="en-US" altLang="ko-KR" dirty="0" err="1"/>
              <a:t>uv</a:t>
            </a:r>
            <a:r>
              <a:rPr lang="en-US" altLang="ko-KR" dirty="0"/>
              <a:t>  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IndexBuffer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버퍼를  인덱스로 접근할 인덱스가 </a:t>
            </a:r>
            <a:r>
              <a:rPr lang="ko-KR" altLang="en-US" dirty="0" err="1"/>
              <a:t>담긴버퍼</a:t>
            </a:r>
            <a:r>
              <a:rPr lang="ko-KR" altLang="en-US" dirty="0"/>
              <a:t>  </a:t>
            </a:r>
            <a:endParaRPr lang="en-US" altLang="ko-KR" sz="1800" dirty="0"/>
          </a:p>
          <a:p>
            <a:r>
              <a:rPr lang="en-US" altLang="ko-KR" sz="1800" dirty="0">
                <a:hlinkClick r:id="rId7" action="ppaction://hlinksldjump"/>
              </a:rPr>
              <a:t>InputLayout</a:t>
            </a:r>
            <a:r>
              <a:rPr lang="en-US" altLang="ko-KR" dirty="0"/>
              <a:t>: </a:t>
            </a:r>
            <a:r>
              <a:rPr lang="ko-KR" altLang="en-US" dirty="0"/>
              <a:t> 조립하여 </a:t>
            </a:r>
            <a:r>
              <a:rPr lang="en-US" altLang="ko-KR" dirty="0"/>
              <a:t>VS</a:t>
            </a:r>
            <a:r>
              <a:rPr lang="ko-KR" altLang="en-US" dirty="0"/>
              <a:t>에 전달 할 </a:t>
            </a:r>
            <a:r>
              <a:rPr lang="en-US" altLang="ko-KR" dirty="0"/>
              <a:t>Vertex </a:t>
            </a:r>
            <a:r>
              <a:rPr lang="ko-KR" altLang="en-US" dirty="0"/>
              <a:t>의 구조를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41D9-2AA8-62D7-A47F-F77551D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PrimitiveTopology</a:t>
            </a:r>
            <a:endParaRPr lang="ko-KR" altLang="en-US" dirty="0"/>
          </a:p>
        </p:txBody>
      </p:sp>
      <p:pic>
        <p:nvPicPr>
          <p:cNvPr id="7" name="그림 6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49D58AEF-E91E-8F84-FAFC-E00521FA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8"/>
          <a:stretch/>
        </p:blipFill>
        <p:spPr>
          <a:xfrm>
            <a:off x="531381" y="2542820"/>
            <a:ext cx="3990476" cy="2548143"/>
          </a:xfrm>
          <a:prstGeom prst="rect">
            <a:avLst/>
          </a:prstGeom>
        </p:spPr>
      </p:pic>
      <p:pic>
        <p:nvPicPr>
          <p:cNvPr id="8" name="그림 7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7FB2C77C-05DA-9D00-B308-4F1B29A0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5"/>
          <a:stretch/>
        </p:blipFill>
        <p:spPr>
          <a:xfrm>
            <a:off x="6084047" y="2471621"/>
            <a:ext cx="3990476" cy="414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B7DC4-4C17-6C7A-BE33-D7CE6B094C4C}"/>
              </a:ext>
            </a:extLst>
          </p:cNvPr>
          <p:cNvSpPr txBox="1"/>
          <p:nvPr/>
        </p:nvSpPr>
        <p:spPr>
          <a:xfrm>
            <a:off x="489393" y="1619490"/>
            <a:ext cx="10864407" cy="10926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 뿐만 아니라 점</a:t>
            </a:r>
            <a:r>
              <a:rPr lang="en-US" altLang="ko-KR" dirty="0"/>
              <a:t>,</a:t>
            </a:r>
            <a:r>
              <a:rPr lang="ko-KR" altLang="en-US" dirty="0"/>
              <a:t>선 도 그릴 수 있다</a:t>
            </a:r>
            <a:r>
              <a:rPr lang="en-US" altLang="ko-KR" dirty="0"/>
              <a:t>.  ( </a:t>
            </a:r>
            <a:r>
              <a:rPr lang="ko-KR" altLang="en-US" dirty="0"/>
              <a:t>전부 포함하는 단어로 </a:t>
            </a:r>
            <a:r>
              <a:rPr lang="en-US" altLang="ko-KR" dirty="0"/>
              <a:t>primitive </a:t>
            </a:r>
            <a:r>
              <a:rPr lang="ko-KR" altLang="en-US" dirty="0"/>
              <a:t>라고 한다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보통은 </a:t>
            </a:r>
            <a:r>
              <a:rPr lang="en-US" altLang="ko-KR" dirty="0"/>
              <a:t>List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 err="1"/>
              <a:t>어제이션시</a:t>
            </a:r>
            <a:r>
              <a:rPr lang="en-US" altLang="ko-KR" dirty="0"/>
              <a:t>? </a:t>
            </a:r>
            <a:r>
              <a:rPr lang="ko-KR" altLang="en-US" dirty="0"/>
              <a:t>인접 정보를 포함하는 한 선</a:t>
            </a:r>
            <a:r>
              <a:rPr lang="en-US" altLang="ko-KR" dirty="0"/>
              <a:t>,</a:t>
            </a:r>
            <a:r>
              <a:rPr lang="ko-KR" altLang="en-US" dirty="0"/>
              <a:t>삼각형</a:t>
            </a:r>
            <a:endParaRPr lang="en-US" altLang="ko-KR" dirty="0"/>
          </a:p>
          <a:p>
            <a:r>
              <a:rPr lang="en-US" altLang="ko-KR" sz="1100" dirty="0" err="1"/>
              <a:t>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IASetPrimitiveTopology</a:t>
            </a:r>
            <a:r>
              <a:rPr lang="en-US" altLang="ko-KR" sz="1100" dirty="0"/>
              <a:t>()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017B6-3944-6E81-43A6-A9DFFF00FA95}"/>
              </a:ext>
            </a:extLst>
          </p:cNvPr>
          <p:cNvSpPr/>
          <p:nvPr/>
        </p:nvSpPr>
        <p:spPr>
          <a:xfrm>
            <a:off x="5973483" y="2471621"/>
            <a:ext cx="4199218" cy="771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AE04-B5DB-3E1C-DFEA-7C4F4FD6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Vertex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6B161-1E7D-5A2D-28BB-02DF8F184CD7}"/>
              </a:ext>
            </a:extLst>
          </p:cNvPr>
          <p:cNvSpPr txBox="1"/>
          <p:nvPr/>
        </p:nvSpPr>
        <p:spPr>
          <a:xfrm>
            <a:off x="418352" y="1540488"/>
            <a:ext cx="1025562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en-US" altLang="ko-KR" dirty="0"/>
              <a:t>Vertex</a:t>
            </a:r>
            <a:r>
              <a:rPr lang="ko-KR" altLang="en-US" dirty="0"/>
              <a:t>를 조립할 때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VertexBuffer</a:t>
            </a:r>
            <a:r>
              <a:rPr lang="ko-KR" altLang="en-US" dirty="0"/>
              <a:t>로 부터 </a:t>
            </a:r>
            <a:r>
              <a:rPr lang="ko-KR" altLang="en-US" dirty="0" err="1"/>
              <a:t>조립할수있다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버퍼 하나에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ko-KR" altLang="en-US" dirty="0"/>
              <a:t>를 </a:t>
            </a:r>
            <a:r>
              <a:rPr lang="ko-KR" altLang="en-US" dirty="0" err="1"/>
              <a:t>담을수도</a:t>
            </a:r>
            <a:r>
              <a:rPr lang="ko-KR" altLang="en-US" dirty="0"/>
              <a:t>  버퍼 </a:t>
            </a:r>
            <a:r>
              <a:rPr lang="en-US" altLang="ko-KR" dirty="0"/>
              <a:t>2</a:t>
            </a:r>
            <a:r>
              <a:rPr lang="ko-KR" altLang="en-US" dirty="0"/>
              <a:t>개에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나눠 </a:t>
            </a:r>
            <a:r>
              <a:rPr lang="ko-KR" altLang="en-US" dirty="0" err="1"/>
              <a:t>담을수도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일반적 하나에 전부 포함</a:t>
            </a:r>
            <a:r>
              <a:rPr lang="en-US" altLang="ko-KR" dirty="0"/>
              <a:t>.</a:t>
            </a:r>
            <a:r>
              <a:rPr lang="ko-KR" altLang="en-US" dirty="0"/>
              <a:t> 버퍼는 </a:t>
            </a:r>
            <a:r>
              <a:rPr lang="en-US" altLang="ko-KR" dirty="0"/>
              <a:t>Input-Assembler</a:t>
            </a:r>
            <a:r>
              <a:rPr lang="ko-KR" altLang="en-US" dirty="0"/>
              <a:t>에 설정 </a:t>
            </a:r>
            <a:r>
              <a:rPr lang="ko-KR" altLang="en-US" dirty="0" err="1"/>
              <a:t>할때</a:t>
            </a:r>
            <a:r>
              <a:rPr lang="ko-KR" altLang="en-US" dirty="0"/>
              <a:t> 슬롯번호를 지정한다</a:t>
            </a:r>
            <a:r>
              <a:rPr lang="en-US" altLang="ko-KR" dirty="0"/>
              <a:t>.</a:t>
            </a:r>
          </a:p>
          <a:p>
            <a:r>
              <a:rPr lang="en-US" altLang="ko-KR" sz="1100" dirty="0"/>
              <a:t>ID</a:t>
            </a:r>
            <a:r>
              <a:rPr lang="ko-KR" altLang="en-US" sz="1100" dirty="0" err="1"/>
              <a:t>evice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CreateBuffer</a:t>
            </a:r>
            <a:r>
              <a:rPr lang="en-US" altLang="ko-KR" sz="1100" dirty="0"/>
              <a:t>() , ID</a:t>
            </a:r>
            <a:r>
              <a:rPr lang="ko-KR" altLang="en-US" sz="1100" dirty="0" err="1"/>
              <a:t>eviceContext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IASetVertexBuffers</a:t>
            </a:r>
            <a:r>
              <a:rPr lang="en-US" altLang="ko-KR" sz="1100" dirty="0"/>
              <a:t>()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204B4-BC98-0FBF-ABB6-3AA5C78CCD9E}"/>
              </a:ext>
            </a:extLst>
          </p:cNvPr>
          <p:cNvSpPr/>
          <p:nvPr/>
        </p:nvSpPr>
        <p:spPr>
          <a:xfrm>
            <a:off x="2683441" y="2803027"/>
            <a:ext cx="1535954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ID3D11Resource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1C4BD-8E89-229F-785E-051C89D2EE2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451416" y="3245285"/>
            <a:ext cx="2" cy="24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35583-1F5B-17A5-C8A8-C56828FEDFAD}"/>
              </a:ext>
            </a:extLst>
          </p:cNvPr>
          <p:cNvSpPr/>
          <p:nvPr/>
        </p:nvSpPr>
        <p:spPr>
          <a:xfrm>
            <a:off x="2683439" y="3486668"/>
            <a:ext cx="1535953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ID3D11Buffer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F0BB4-70CF-7050-CF71-FA933922F19A}"/>
              </a:ext>
            </a:extLst>
          </p:cNvPr>
          <p:cNvSpPr/>
          <p:nvPr/>
        </p:nvSpPr>
        <p:spPr>
          <a:xfrm>
            <a:off x="191342" y="3496307"/>
            <a:ext cx="1407180" cy="44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ID3D11Device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C2473-6942-80C3-FCC3-3FD5031071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85451" y="3707797"/>
            <a:ext cx="109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51D2B-B1AA-08EF-E4DD-BFB337D0907A}"/>
              </a:ext>
            </a:extLst>
          </p:cNvPr>
          <p:cNvSpPr txBox="1"/>
          <p:nvPr/>
        </p:nvSpPr>
        <p:spPr>
          <a:xfrm>
            <a:off x="1605007" y="3436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CreateBuffer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F2D15-E756-E36C-55A2-12FD743750A8}"/>
              </a:ext>
            </a:extLst>
          </p:cNvPr>
          <p:cNvSpPr txBox="1"/>
          <p:nvPr/>
        </p:nvSpPr>
        <p:spPr>
          <a:xfrm>
            <a:off x="157726" y="4054973"/>
            <a:ext cx="483701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Vertex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[] =</a:t>
            </a:r>
          </a:p>
          <a:p>
            <a:r>
              <a:rPr lang="ko-KR" altLang="en-US" sz="1100" dirty="0"/>
              <a:t>{</a:t>
            </a:r>
          </a:p>
          <a:p>
            <a:r>
              <a:rPr lang="es-ES" altLang="ko-KR" sz="1100" dirty="0"/>
              <a:t>   Vector3( -0.5, -0.5, 0.5), // v0    </a:t>
            </a:r>
          </a:p>
          <a:p>
            <a:r>
              <a:rPr lang="es-ES" altLang="ko-KR" sz="1100" dirty="0"/>
              <a:t>   Vector3(  0.0,  0.5, 0.5), // v1    </a:t>
            </a:r>
          </a:p>
          <a:p>
            <a:r>
              <a:rPr lang="es-ES" altLang="ko-KR" sz="1100" dirty="0"/>
              <a:t>   Vector3(  0.5, -0.5, 0.5), // v2	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D3D11_BUFFER_DESC 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vbDesc.ByteWidth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 * ARRAYSIZE(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vbDesc.BindFlags</a:t>
            </a:r>
            <a:r>
              <a:rPr lang="ko-KR" altLang="en-US" sz="1100" dirty="0"/>
              <a:t> = D3D11_BIND_VERTEX_BUFFER;</a:t>
            </a:r>
          </a:p>
          <a:p>
            <a:r>
              <a:rPr lang="ko-KR" altLang="en-US" sz="1100" dirty="0" err="1"/>
              <a:t>vbDesc.Usage</a:t>
            </a:r>
            <a:r>
              <a:rPr lang="ko-KR" altLang="en-US" sz="1100" dirty="0"/>
              <a:t> = D3D11_USAGE_DEFAULT;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D3D11_SUBRESOURCE_DATA 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vbData.pSysMem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;	// 배열 데이터 할당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CreateBuffer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));</a:t>
            </a:r>
          </a:p>
          <a:p>
            <a:r>
              <a:rPr lang="ko-KR" altLang="en-US" sz="1100" dirty="0" err="1"/>
              <a:t>m_VertextBufferStride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(Vertex);</a:t>
            </a:r>
          </a:p>
          <a:p>
            <a:r>
              <a:rPr lang="ko-KR" altLang="en-US" sz="1100" dirty="0" err="1"/>
              <a:t>m_VertextBufferOffset</a:t>
            </a:r>
            <a:r>
              <a:rPr lang="ko-KR" altLang="en-US" sz="1100" dirty="0"/>
              <a:t> = 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98520-104E-00C4-E353-0E95183254BD}"/>
              </a:ext>
            </a:extLst>
          </p:cNvPr>
          <p:cNvSpPr txBox="1"/>
          <p:nvPr/>
        </p:nvSpPr>
        <p:spPr>
          <a:xfrm>
            <a:off x="4629934" y="6362070"/>
            <a:ext cx="8193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m_pDeviceContext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IASetVertexBuffers</a:t>
            </a:r>
            <a:r>
              <a:rPr lang="ko-KR" altLang="en-US" sz="1100" dirty="0"/>
              <a:t>(0, 1,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m_VertextBufferStride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m_VertextBufferOffset</a:t>
            </a:r>
            <a:r>
              <a:rPr lang="ko-KR" altLang="en-US" sz="1100" dirty="0"/>
              <a:t>);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AAF353-16DE-AD03-AF32-81D6EE3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3" y="4215102"/>
            <a:ext cx="5164792" cy="20489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49B89AB-B450-438D-88FD-F79ECBE664E5}"/>
              </a:ext>
            </a:extLst>
          </p:cNvPr>
          <p:cNvSpPr txBox="1"/>
          <p:nvPr/>
        </p:nvSpPr>
        <p:spPr>
          <a:xfrm>
            <a:off x="7197260" y="4218498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연결 시작할 첫 슬롯의 번호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연결할 버퍼 개수 </a:t>
            </a:r>
            <a:r>
              <a:rPr lang="en-US" altLang="ko-KR" sz="1200" dirty="0"/>
              <a:t>(</a:t>
            </a:r>
            <a:r>
              <a:rPr lang="ko-KR" altLang="en-US" sz="1200" dirty="0"/>
              <a:t>여러 개 한번으로 연결가능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F4F48-545F-9C88-7C68-BB672D90BD55}"/>
              </a:ext>
            </a:extLst>
          </p:cNvPr>
          <p:cNvSpPr txBox="1"/>
          <p:nvPr/>
        </p:nvSpPr>
        <p:spPr>
          <a:xfrm>
            <a:off x="9687282" y="4770915"/>
            <a:ext cx="19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폭 크기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버퍼에서 시작 위치</a:t>
            </a:r>
            <a:endParaRPr lang="ko-KR" altLang="en-US" sz="900" dirty="0"/>
          </a:p>
        </p:txBody>
      </p:sp>
      <p:pic>
        <p:nvPicPr>
          <p:cNvPr id="1026" name="Picture 2" descr="ia 단계의 입력 슬롯 그림">
            <a:extLst>
              <a:ext uri="{FF2B5EF4-FFF2-40B4-BE49-F238E27FC236}">
                <a16:creationId xmlns:a16="http://schemas.microsoft.com/office/drawing/2014/main" id="{BD26ED57-15A2-B31B-4017-34EAC0A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0" y="3153626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046B-E756-6F30-79CC-DFEB7A8DAB1E}"/>
              </a:ext>
            </a:extLst>
          </p:cNvPr>
          <p:cNvSpPr txBox="1"/>
          <p:nvPr/>
        </p:nvSpPr>
        <p:spPr>
          <a:xfrm>
            <a:off x="8430078" y="290743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6EC6-B9EE-A6E7-D393-884A3786D9D4}"/>
              </a:ext>
            </a:extLst>
          </p:cNvPr>
          <p:cNvSpPr txBox="1"/>
          <p:nvPr/>
        </p:nvSpPr>
        <p:spPr>
          <a:xfrm>
            <a:off x="6678329" y="289576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2925-F27F-2A26-F256-7CC3DBF190F8}"/>
              </a:ext>
            </a:extLst>
          </p:cNvPr>
          <p:cNvSpPr txBox="1"/>
          <p:nvPr/>
        </p:nvSpPr>
        <p:spPr>
          <a:xfrm>
            <a:off x="6834660" y="321907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4FFEC-D42B-D304-F401-CB0A42C72621}"/>
              </a:ext>
            </a:extLst>
          </p:cNvPr>
          <p:cNvSpPr txBox="1"/>
          <p:nvPr/>
        </p:nvSpPr>
        <p:spPr>
          <a:xfrm>
            <a:off x="7250761" y="321355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787C-FA1C-3DC7-0D58-0F67A71CB582}"/>
              </a:ext>
            </a:extLst>
          </p:cNvPr>
          <p:cNvSpPr txBox="1"/>
          <p:nvPr/>
        </p:nvSpPr>
        <p:spPr>
          <a:xfrm>
            <a:off x="8505014" y="32209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6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7E2-ED8D-6AB8-A527-8B8537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InputLayout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A3F5-2BA6-ED98-AB2A-149E48F63553}"/>
              </a:ext>
            </a:extLst>
          </p:cNvPr>
          <p:cNvSpPr txBox="1"/>
          <p:nvPr/>
        </p:nvSpPr>
        <p:spPr>
          <a:xfrm>
            <a:off x="502024" y="1690688"/>
            <a:ext cx="89963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Input-Assembler </a:t>
            </a:r>
            <a:r>
              <a:rPr lang="ko-KR" altLang="en-US" dirty="0"/>
              <a:t>다음 단계인 </a:t>
            </a:r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구조를 정의하는 개체</a:t>
            </a:r>
            <a:endParaRPr lang="en-US" altLang="ko-KR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IDevice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CreateInputLayout</a:t>
            </a:r>
            <a:r>
              <a:rPr lang="en-US" altLang="ko-KR" sz="1100" dirty="0"/>
              <a:t>() , </a:t>
            </a:r>
            <a:r>
              <a:rPr lang="en-US" altLang="ko-KR" sz="1100" dirty="0" err="1"/>
              <a:t>IDeviceContext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IASetInputLayout</a:t>
            </a:r>
            <a:r>
              <a:rPr lang="en-US" altLang="ko-KR" sz="11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221E-1E61-1EE4-5D7C-C96748701685}"/>
              </a:ext>
            </a:extLst>
          </p:cNvPr>
          <p:cNvSpPr txBox="1"/>
          <p:nvPr/>
        </p:nvSpPr>
        <p:spPr>
          <a:xfrm>
            <a:off x="1183342" y="2497673"/>
            <a:ext cx="108057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2. </a:t>
            </a:r>
            <a:r>
              <a:rPr lang="ko-KR" altLang="en-US" sz="1100" dirty="0" err="1"/>
              <a:t>Render</a:t>
            </a:r>
            <a:r>
              <a:rPr lang="ko-KR" altLang="en-US" sz="1100" dirty="0"/>
              <a:t>() 에서 파이프라인에 바인딩할 </a:t>
            </a:r>
            <a:r>
              <a:rPr lang="ko-KR" altLang="en-US" sz="1100" dirty="0" err="1"/>
              <a:t>InputLayout</a:t>
            </a:r>
            <a:r>
              <a:rPr lang="ko-KR" altLang="en-US" sz="1100" dirty="0"/>
              <a:t> 생성 	</a:t>
            </a:r>
          </a:p>
          <a:p>
            <a:r>
              <a:rPr lang="ko-KR" altLang="en-US" sz="1100" dirty="0"/>
              <a:t>ID3D10Blob*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CompileShaderFromFile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L"BasicVertexShader.hlsl</a:t>
            </a:r>
            <a:r>
              <a:rPr lang="ko-KR" altLang="en-US" sz="1100" dirty="0"/>
              <a:t>", "main","vs_4_0",&amp;vertexShaderBuffer));</a:t>
            </a:r>
            <a:endParaRPr lang="en-US" altLang="ko-KR" sz="1100" dirty="0"/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D3D11_INPUT_ELEMENT_DESC 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[] = // 입력 레이아웃.</a:t>
            </a:r>
          </a:p>
          <a:p>
            <a:r>
              <a:rPr lang="ko-KR" altLang="en-US" sz="1100" dirty="0"/>
              <a:t>{   // </a:t>
            </a:r>
            <a:r>
              <a:rPr lang="ko-KR" altLang="en-US" sz="1100" dirty="0" err="1"/>
              <a:t>SemanticName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SemanticIndex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AlignedByteOffset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InputSlotClass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InstanceDataStepRate</a:t>
            </a:r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  { "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", 0, DXGI_FORMAT_R32G32B32_FLOAT,    0, 0,  D3D11_INPUT_PER_VERTEX_DATA, 0 },// 4byte * 3 = 12byte</a:t>
            </a:r>
          </a:p>
          <a:p>
            <a:r>
              <a:rPr lang="ko-KR" altLang="en-US" sz="1100" dirty="0"/>
              <a:t>    // 다른 정보를 더 추가한다면 다음 AlignedByteOffset은12가 된다</a:t>
            </a:r>
            <a:r>
              <a:rPr lang="en-US" altLang="ko-KR" sz="1100" dirty="0"/>
              <a:t>.</a:t>
            </a:r>
            <a:r>
              <a:rPr lang="ko-KR" altLang="en-US" sz="1100" dirty="0"/>
              <a:t>  </a:t>
            </a:r>
            <a:r>
              <a:rPr lang="en-US" altLang="ko-KR" sz="1100" dirty="0"/>
              <a:t>12 </a:t>
            </a:r>
            <a:r>
              <a:rPr lang="ko-KR" altLang="en-US" sz="1100" dirty="0"/>
              <a:t>대신 </a:t>
            </a:r>
            <a:r>
              <a:rPr lang="ko-KR" altLang="en-US" sz="1100" b="1" dirty="0">
                <a:solidFill>
                  <a:srgbClr val="FF0000"/>
                </a:solidFill>
              </a:rPr>
              <a:t>D3D11_APPEND_ALIGNED_ELEMENT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사용 가능.</a:t>
            </a:r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CreateInputLayout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, ARRAYSIZE(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),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GetBufferPointer</a:t>
            </a:r>
            <a:r>
              <a:rPr lang="ko-KR" altLang="en-US" sz="1100" dirty="0"/>
              <a:t>(),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GetBufferSize</a:t>
            </a:r>
            <a:r>
              <a:rPr lang="ko-KR" altLang="en-US" sz="1100" dirty="0"/>
              <a:t>(), &amp;</a:t>
            </a:r>
            <a:r>
              <a:rPr lang="ko-KR" altLang="en-US" sz="1100" dirty="0" err="1"/>
              <a:t>m_pInputLayout</a:t>
            </a:r>
            <a:r>
              <a:rPr lang="ko-KR" altLang="en-US" sz="1100" dirty="0"/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0662-40E9-FCC5-998D-E8873E706F06}"/>
              </a:ext>
            </a:extLst>
          </p:cNvPr>
          <p:cNvSpPr txBox="1"/>
          <p:nvPr/>
        </p:nvSpPr>
        <p:spPr>
          <a:xfrm>
            <a:off x="1123577" y="5745399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VertexShader </a:t>
            </a:r>
            <a:r>
              <a:rPr lang="ko-KR" altLang="en-US" sz="1100" dirty="0"/>
              <a:t>코드내용		</a:t>
            </a:r>
          </a:p>
          <a:p>
            <a:r>
              <a:rPr lang="ko-KR" altLang="en-US" sz="1100" dirty="0"/>
              <a:t>float4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(float4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 : 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) : SV_POSITION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B7D89-D3CC-6CB6-E05A-30523D42CB3B}"/>
              </a:ext>
            </a:extLst>
          </p:cNvPr>
          <p:cNvCxnSpPr>
            <a:cxnSpLocks/>
          </p:cNvCxnSpPr>
          <p:nvPr/>
        </p:nvCxnSpPr>
        <p:spPr>
          <a:xfrm>
            <a:off x="1834776" y="3723341"/>
            <a:ext cx="1362636" cy="22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02328-624F-BB95-7901-3B33137CE9A1}"/>
              </a:ext>
            </a:extLst>
          </p:cNvPr>
          <p:cNvSpPr txBox="1"/>
          <p:nvPr/>
        </p:nvSpPr>
        <p:spPr>
          <a:xfrm>
            <a:off x="425823" y="5206790"/>
            <a:ext cx="11425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HLSL VertexShader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에 맞게 입력의 값을 넣어준다</a:t>
            </a:r>
            <a:r>
              <a:rPr lang="en-US" altLang="ko-KR" dirty="0"/>
              <a:t>.. </a:t>
            </a:r>
            <a:r>
              <a:rPr lang="ko-KR" altLang="en-US" dirty="0"/>
              <a:t>일반적으로 </a:t>
            </a:r>
            <a:r>
              <a:rPr lang="ko-KR" altLang="en-US" dirty="0" err="1"/>
              <a:t>크기같아야함</a:t>
            </a:r>
            <a:endParaRPr lang="en-US" altLang="ko-KR" dirty="0"/>
          </a:p>
          <a:p>
            <a:r>
              <a:rPr lang="en-US" altLang="ko-KR" sz="1100" dirty="0"/>
              <a:t>*</a:t>
            </a:r>
            <a:r>
              <a:rPr lang="ko-KR" altLang="en-US" sz="1100" dirty="0"/>
              <a:t>일부 예제코드는 다른데</a:t>
            </a:r>
            <a:r>
              <a:rPr lang="en-US" altLang="ko-KR" sz="1100" dirty="0"/>
              <a:t>..  Shader</a:t>
            </a:r>
            <a:r>
              <a:rPr lang="ko-KR" altLang="en-US" sz="1100" dirty="0"/>
              <a:t> 코드의 크기가 더 크면 </a:t>
            </a:r>
            <a:r>
              <a:rPr lang="ko-KR" altLang="en-US" sz="1100" dirty="0" err="1"/>
              <a:t>모자른것은</a:t>
            </a:r>
            <a:r>
              <a:rPr lang="ko-KR" altLang="en-US" sz="1100" dirty="0"/>
              <a:t> 기본값으로 </a:t>
            </a:r>
            <a:r>
              <a:rPr lang="ko-KR" altLang="en-US" sz="1100" dirty="0" err="1"/>
              <a:t>채워짐</a:t>
            </a:r>
            <a:r>
              <a:rPr lang="ko-KR" altLang="en-US" sz="1100" dirty="0"/>
              <a:t>   </a:t>
            </a:r>
            <a:r>
              <a:rPr lang="en-US" altLang="ko-KR" sz="1100" dirty="0" err="1"/>
              <a:t>x,y,z,w</a:t>
            </a:r>
            <a:r>
              <a:rPr lang="en-US" altLang="ko-KR" sz="1100" dirty="0"/>
              <a:t>   </a:t>
            </a:r>
            <a:r>
              <a:rPr lang="ko-KR" altLang="en-US" sz="1100" dirty="0"/>
              <a:t>에서 </a:t>
            </a:r>
            <a:r>
              <a:rPr lang="en-US" altLang="ko-KR" sz="1100" dirty="0"/>
              <a:t>w =1 </a:t>
            </a:r>
            <a:r>
              <a:rPr lang="ko-KR" altLang="en-US" sz="1100" dirty="0"/>
              <a:t> </a:t>
            </a:r>
          </a:p>
        </p:txBody>
      </p:sp>
      <p:pic>
        <p:nvPicPr>
          <p:cNvPr id="20" name="Picture 2" descr="ia 단계의 입력 슬롯 그림">
            <a:extLst>
              <a:ext uri="{FF2B5EF4-FFF2-40B4-BE49-F238E27FC236}">
                <a16:creationId xmlns:a16="http://schemas.microsoft.com/office/drawing/2014/main" id="{383360B7-8E15-4488-10A6-DD71783C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6" y="2518639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55F18-5A84-977F-FF0A-299B64807BC9}"/>
              </a:ext>
            </a:extLst>
          </p:cNvPr>
          <p:cNvSpPr txBox="1"/>
          <p:nvPr/>
        </p:nvSpPr>
        <p:spPr>
          <a:xfrm>
            <a:off x="10758024" y="227245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1B3F-BA79-1C07-97E6-A96E1DDE88CE}"/>
              </a:ext>
            </a:extLst>
          </p:cNvPr>
          <p:cNvSpPr txBox="1"/>
          <p:nvPr/>
        </p:nvSpPr>
        <p:spPr>
          <a:xfrm>
            <a:off x="9006275" y="2260781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172B-2C5D-221D-B7A5-DE8C205A0BEF}"/>
              </a:ext>
            </a:extLst>
          </p:cNvPr>
          <p:cNvSpPr txBox="1"/>
          <p:nvPr/>
        </p:nvSpPr>
        <p:spPr>
          <a:xfrm>
            <a:off x="9162606" y="25840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C8201-B9FF-145B-7F4D-6DBA8486EF3A}"/>
              </a:ext>
            </a:extLst>
          </p:cNvPr>
          <p:cNvSpPr txBox="1"/>
          <p:nvPr/>
        </p:nvSpPr>
        <p:spPr>
          <a:xfrm>
            <a:off x="9578707" y="257856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62031-08B2-37B5-CD11-D2A51BF198BB}"/>
              </a:ext>
            </a:extLst>
          </p:cNvPr>
          <p:cNvSpPr txBox="1"/>
          <p:nvPr/>
        </p:nvSpPr>
        <p:spPr>
          <a:xfrm>
            <a:off x="10832960" y="258594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66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그룹 91">
            <a:extLst>
              <a:ext uri="{FF2B5EF4-FFF2-40B4-BE49-F238E27FC236}">
                <a16:creationId xmlns:a16="http://schemas.microsoft.com/office/drawing/2014/main" id="{7C361846-15D8-8CBC-3083-AED743289632}"/>
              </a:ext>
            </a:extLst>
          </p:cNvPr>
          <p:cNvGrpSpPr/>
          <p:nvPr/>
        </p:nvGrpSpPr>
        <p:grpSpPr>
          <a:xfrm>
            <a:off x="7488743" y="2449377"/>
            <a:ext cx="3863101" cy="2451753"/>
            <a:chOff x="8067861" y="2490048"/>
            <a:chExt cx="3863101" cy="2392029"/>
          </a:xfrm>
        </p:grpSpPr>
        <p:pic>
          <p:nvPicPr>
            <p:cNvPr id="78" name="그림 77">
              <a:extLst>
                <a:ext uri="{FF2B5EF4-FFF2-40B4-BE49-F238E27FC236}">
                  <a16:creationId xmlns:a16="http://schemas.microsoft.com/office/drawing/2014/main" id="{72C57EF8-01CF-9DF8-14A1-20EC769F04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26418" y="3409711"/>
              <a:ext cx="1645528" cy="1451543"/>
            </a:xfrm>
            <a:prstGeom prst="rect">
              <a:avLst/>
            </a:prstGeom>
          </p:spPr>
        </p:pic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192D735C-9261-4560-599B-83465B2DF9D8}"/>
                </a:ext>
              </a:extLst>
            </p:cNvPr>
            <p:cNvSpPr txBox="1"/>
            <p:nvPr/>
          </p:nvSpPr>
          <p:spPr>
            <a:xfrm>
              <a:off x="8191208" y="3095808"/>
              <a:ext cx="221406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Normalized Device Coordinate</a:t>
              </a:r>
            </a:p>
            <a:p>
              <a:r>
                <a:rPr lang="en-US" altLang="ko-KR" sz="1100" dirty="0"/>
                <a:t>x,y,z,1        (</a:t>
              </a:r>
              <a:r>
                <a:rPr lang="ko-KR" altLang="en-US" sz="1100" dirty="0" err="1"/>
                <a:t>깊이값</a:t>
              </a:r>
              <a:r>
                <a:rPr lang="en-US" altLang="ko-KR" sz="1100" dirty="0"/>
                <a:t>z</a:t>
              </a:r>
              <a:r>
                <a:rPr lang="ko-KR" altLang="en-US" sz="1100" dirty="0"/>
                <a:t>를 갖는 </a:t>
              </a:r>
              <a:r>
                <a:rPr lang="en-US" altLang="ko-KR" sz="1100" dirty="0" err="1"/>
                <a:t>x,y</a:t>
              </a:r>
              <a:r>
                <a:rPr lang="en-US" altLang="ko-KR" sz="1100" dirty="0"/>
                <a:t>)</a:t>
              </a:r>
              <a:endParaRPr lang="ko-KR" altLang="en-US" sz="1100" dirty="0"/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3F0B36E4-475E-2DFF-A4BB-FBC0EBFC4211}"/>
                </a:ext>
              </a:extLst>
            </p:cNvPr>
            <p:cNvSpPr txBox="1"/>
            <p:nvPr/>
          </p:nvSpPr>
          <p:spPr>
            <a:xfrm>
              <a:off x="8067861" y="2490048"/>
              <a:ext cx="3662074" cy="4053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100" dirty="0"/>
                <a:t>  </a:t>
              </a:r>
              <a:r>
                <a:rPr lang="en-US" altLang="ko-KR" sz="1000" dirty="0"/>
                <a:t>x`/w`, y`/w`, z`/w`, w`/w` </a:t>
              </a:r>
              <a:r>
                <a:rPr lang="ko-KR" altLang="en-US" sz="1000" dirty="0"/>
                <a:t> </a:t>
              </a:r>
              <a:r>
                <a:rPr lang="en-US" altLang="ko-KR" sz="1000" dirty="0"/>
                <a:t>, w`</a:t>
              </a:r>
              <a:r>
                <a:rPr lang="ko-KR" altLang="en-US" sz="1000" dirty="0"/>
                <a:t>로 나누어 차원을 줄인다</a:t>
              </a:r>
              <a:r>
                <a:rPr lang="en-US" altLang="ko-KR" sz="1000" dirty="0"/>
                <a:t>.</a:t>
              </a:r>
            </a:p>
            <a:p>
              <a:r>
                <a:rPr lang="en-US" altLang="ko-KR" sz="1000" dirty="0"/>
                <a:t>  </a:t>
              </a:r>
              <a:r>
                <a:rPr lang="ko-KR" altLang="en-US" sz="1000" dirty="0"/>
                <a:t>표현만 다를 뿐 동일한 위치</a:t>
              </a:r>
              <a:r>
                <a:rPr lang="en-US" altLang="ko-KR" sz="1000" dirty="0"/>
                <a:t>    </a:t>
              </a:r>
              <a:endParaRPr lang="ko-KR" altLang="en-US" sz="1000" dirty="0"/>
            </a:p>
          </p:txBody>
        </p:sp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8BD7CB66-9473-459A-9045-938F19073376}"/>
                </a:ext>
              </a:extLst>
            </p:cNvPr>
            <p:cNvSpPr/>
            <p:nvPr/>
          </p:nvSpPr>
          <p:spPr>
            <a:xfrm>
              <a:off x="8191208" y="2506699"/>
              <a:ext cx="3739754" cy="2375378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57629617-AAE0-A1D9-A18B-CBB4B6E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F7E5C-14F3-DCC2-01B4-E491CD6069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365BA-A90C-F67A-7E86-58DAC0C14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FF8CE-0A5A-1039-2598-CF2ECBBFE373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1FFF0-984F-4661-4191-BA8891A525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5134-4749-56D2-C7C3-6A3D01CD0834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9261-3CB9-7B18-5159-F276E63D61E3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B7998-9D41-DF8D-8366-545D806BF8C7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30B3A-3628-1305-EFDE-1B14A33F5DFE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52E7E-07FA-9BC9-BC9C-1318E948E4F0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F00BE-3344-A00E-F541-F1DAFF61EE94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E8849-7612-85CB-22F1-46285A791A3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7999D-6F13-5E20-9669-2F9526609BE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5196F-6436-8C50-1E3C-11A17A639058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14CE9F-23E0-EF57-A7FF-9325EE354D4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D17116-239F-CD4C-9A49-71245A38662A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DE565C-F1A8-C2D3-B027-14DCF4BF72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86FF9-8DD7-3008-1049-F6FC9D39361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0F80EE-6A17-746B-E964-9D2B63507BCD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BF293-F2B7-9A15-5D4B-919A5E60B3A1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444AC-0D38-86A6-4377-ED05A6B615C1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6DD6A-EA8F-00A5-EC90-B7634D1C45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E253-E993-0FB7-0519-08DFCB494462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B49B9E-AA98-575A-597B-221D1EA0B989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xmlns="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19633A-2058-05F6-C0B0-56A3F77A0EB3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3A14727-79A6-9054-B359-63257BEF08C8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BEBA04C-9DB9-2A8F-550F-B480C42CC9AE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F4C637E-7FD8-1AC4-B8CF-7262803830E7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B295044D-01CA-9049-CC27-0D567B4371E3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36CAAB-DA9F-D6EC-F308-B75A372C446A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1145-249E-876E-9625-27BC36D5A877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B7DFC4-6C00-7365-2DC9-E36FEFBE709C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80D82C-D4DD-E10B-30A6-D9DC3D41660E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0F880BB-31AB-5DA0-96F6-CD10ED30A6C2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C7A13008-E865-1929-7B20-FD149CCF325F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FA12EB7-A946-B27E-CDEC-DDC735B8A2B7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31475D04-420A-9B48-4066-6893035B58F0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F67C060-FF5C-DA9F-A1E3-550D0A1DA6BE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7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CF285C-0D9F-16E5-3A39-39CDC7B774FB}"/>
              </a:ext>
            </a:extLst>
          </p:cNvPr>
          <p:cNvCxnSpPr>
            <a:cxnSpLocks/>
          </p:cNvCxnSpPr>
          <p:nvPr/>
        </p:nvCxnSpPr>
        <p:spPr>
          <a:xfrm>
            <a:off x="7957414" y="3871062"/>
            <a:ext cx="2159330" cy="1134126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3D3D2AA-12C1-95D0-C3B1-E571BE07579F}"/>
              </a:ext>
            </a:extLst>
          </p:cNvPr>
          <p:cNvCxnSpPr>
            <a:cxnSpLocks/>
          </p:cNvCxnSpPr>
          <p:nvPr/>
        </p:nvCxnSpPr>
        <p:spPr>
          <a:xfrm>
            <a:off x="8844856" y="3904193"/>
            <a:ext cx="3167301" cy="110099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5E9D14-750A-8DB4-AB57-C3A6CAAE5FF6}"/>
              </a:ext>
            </a:extLst>
          </p:cNvPr>
          <p:cNvCxnSpPr>
            <a:cxnSpLocks/>
          </p:cNvCxnSpPr>
          <p:nvPr/>
        </p:nvCxnSpPr>
        <p:spPr>
          <a:xfrm>
            <a:off x="8844856" y="4705470"/>
            <a:ext cx="3167301" cy="1654954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1F3B4-AEB8-BBC1-5835-599D5851EB8F}"/>
              </a:ext>
            </a:extLst>
          </p:cNvPr>
          <p:cNvSpPr txBox="1"/>
          <p:nvPr/>
        </p:nvSpPr>
        <p:spPr>
          <a:xfrm>
            <a:off x="306114" y="1667476"/>
            <a:ext cx="115692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기본</a:t>
            </a:r>
            <a:r>
              <a:rPr lang="en-US" altLang="ko-KR" dirty="0"/>
              <a:t> </a:t>
            </a:r>
            <a:r>
              <a:rPr lang="ko-KR" altLang="en-US" dirty="0"/>
              <a:t>임무는 최종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변환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 </a:t>
            </a:r>
            <a:r>
              <a:rPr lang="ko-KR" altLang="en-US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리턴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ko-KR" altLang="en-US" dirty="0"/>
              <a:t>이며 </a:t>
            </a:r>
            <a:r>
              <a:rPr lang="en-US" altLang="ko-KR" dirty="0"/>
              <a:t> </a:t>
            </a:r>
            <a:r>
              <a:rPr lang="ko-KR" altLang="en-US" dirty="0"/>
              <a:t>필요에 따라 중간에 </a:t>
            </a:r>
            <a:r>
              <a:rPr lang="en-US" altLang="ko-KR" dirty="0"/>
              <a:t>Vertex</a:t>
            </a:r>
            <a:r>
              <a:rPr lang="ko-KR" altLang="en-US" dirty="0"/>
              <a:t> 위치를 변경 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,</a:t>
            </a:r>
            <a:r>
              <a:rPr lang="ko-KR" altLang="en-US" dirty="0"/>
              <a:t>바람에 따라 흔들기</a:t>
            </a:r>
            <a:r>
              <a:rPr lang="en-US" altLang="ko-KR" dirty="0"/>
              <a:t>)</a:t>
            </a:r>
            <a:r>
              <a:rPr lang="ko-KR" altLang="en-US" dirty="0"/>
              <a:t> 한다</a:t>
            </a:r>
            <a:r>
              <a:rPr lang="en-US" altLang="ko-KR" dirty="0"/>
              <a:t>.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306149FD-9968-CD05-A2BB-86CD29FF7CE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0CC1ECFC-090F-067B-62A6-E144E5553C8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DD86FC41-01DD-B977-1A5B-8A62E118AE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9F0DCBF8-B733-FC0B-F2DB-6A7F23B9C9DE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48271591-FB21-80CB-7E5D-BAA3E15741A8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1D134475-7C83-133F-4075-E4EE53FD13D5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46DCAE20-5CCB-93EC-174E-6D8B5233434B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타원 51">
            <a:extLst>
              <a:ext uri="{FF2B5EF4-FFF2-40B4-BE49-F238E27FC236}">
                <a16:creationId xmlns:a16="http://schemas.microsoft.com/office/drawing/2014/main" id="{B9E26453-F40B-EE25-28DC-EB3289659FF5}"/>
              </a:ext>
            </a:extLst>
          </p:cNvPr>
          <p:cNvSpPr/>
          <p:nvPr/>
        </p:nvSpPr>
        <p:spPr>
          <a:xfrm>
            <a:off x="844419" y="40830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2A65CE98-C9E5-C79F-C62E-78CEF459D700}"/>
              </a:ext>
            </a:extLst>
          </p:cNvPr>
          <p:cNvSpPr/>
          <p:nvPr/>
        </p:nvSpPr>
        <p:spPr>
          <a:xfrm>
            <a:off x="422761" y="2502098"/>
            <a:ext cx="7064602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E064B-4514-49E5-A51C-11F9B3923108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BA17882E-2A45-439F-9219-A4F348A1A35D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6FC2D6-0063-43EE-8B03-2D01785059FE}"/>
              </a:ext>
            </a:extLst>
          </p:cNvPr>
          <p:cNvCxnSpPr>
            <a:cxnSpLocks/>
          </p:cNvCxnSpPr>
          <p:nvPr/>
        </p:nvCxnSpPr>
        <p:spPr>
          <a:xfrm flipV="1">
            <a:off x="6158523" y="4893227"/>
            <a:ext cx="2262663" cy="909285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B5E55DF1-408D-61B8-16B5-7D04B59C76D5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DF7234FC-7C9C-9E86-2175-E1E934399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051FA369-3339-55A9-4B9C-2E868B887C1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57506F93-3DE7-6E80-758D-489365A4216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583413EF-CCE8-FD2B-8858-74750B68AD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E020A402-4CD4-0674-E445-00A72EBFAE1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12BCC0E3-E5CD-919D-5F8A-2E6AB6B7E5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1CF96C35-8153-BA7C-AE1C-137D5A4020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28F9A646-E3A9-D31C-51F1-9EA08254B1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EBF001AF-010A-DB78-4EBE-5C8A8CDD5FC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B958AD54-1EFE-A2B8-4FAD-CFA3812AB6D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D2D9046-B6DB-3EC4-E744-2328E48231D4}"/>
              </a:ext>
            </a:extLst>
          </p:cNvPr>
          <p:cNvCxnSpPr>
            <a:cxnSpLocks/>
          </p:cNvCxnSpPr>
          <p:nvPr/>
        </p:nvCxnSpPr>
        <p:spPr>
          <a:xfrm>
            <a:off x="7978691" y="4715964"/>
            <a:ext cx="2138053" cy="164446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E3B937B-FA6A-A1D4-429A-BD1A424BCA62}"/>
              </a:ext>
            </a:extLst>
          </p:cNvPr>
          <p:cNvSpPr txBox="1"/>
          <p:nvPr/>
        </p:nvSpPr>
        <p:spPr>
          <a:xfrm>
            <a:off x="5814544" y="3127272"/>
            <a:ext cx="3894222" cy="386625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 rtlCol="0">
            <a:spAutoFit/>
          </a:bodyPr>
          <a:lstStyle/>
          <a:p>
            <a:endParaRPr lang="ko-KR" altLang="en-US" sz="900" dirty="0"/>
          </a:p>
        </p:txBody>
      </p:sp>
      <p:cxnSp>
        <p:nvCxnSpPr>
          <p:cNvPr id="99" name="직선 연결선 98">
            <a:extLst>
              <a:ext uri="{FF2B5EF4-FFF2-40B4-BE49-F238E27FC236}">
                <a16:creationId xmlns:a16="http://schemas.microsoft.com/office/drawing/2014/main" id="{16DB4E27-526F-B57A-6291-3E917EBF3694}"/>
              </a:ext>
            </a:extLst>
          </p:cNvPr>
          <p:cNvCxnSpPr>
            <a:cxnSpLocks/>
          </p:cNvCxnSpPr>
          <p:nvPr/>
        </p:nvCxnSpPr>
        <p:spPr>
          <a:xfrm flipV="1">
            <a:off x="7659078" y="2802180"/>
            <a:ext cx="73076" cy="33625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630B77CE-B169-C531-78DA-334ECE7905D5}"/>
              </a:ext>
            </a:extLst>
          </p:cNvPr>
          <p:cNvSpPr txBox="1"/>
          <p:nvPr/>
        </p:nvSpPr>
        <p:spPr>
          <a:xfrm>
            <a:off x="5656405" y="3668355"/>
            <a:ext cx="191189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dirty="0"/>
              <a:t>w`</a:t>
            </a:r>
            <a:r>
              <a:rPr lang="ko-KR" altLang="en-US" sz="1000" dirty="0"/>
              <a:t>는 </a:t>
            </a:r>
            <a:r>
              <a:rPr lang="en-US" altLang="ko-KR" sz="1000" dirty="0"/>
              <a:t>1</a:t>
            </a:r>
            <a:r>
              <a:rPr lang="ko-KR" altLang="en-US" sz="1000" dirty="0"/>
              <a:t>이 아닐 수 있는 값으로 차원이 증가한다</a:t>
            </a:r>
            <a:r>
              <a:rPr lang="en-US" altLang="ko-KR" sz="1000" dirty="0"/>
              <a:t>. (</a:t>
            </a:r>
            <a:r>
              <a:rPr lang="ko-KR" altLang="en-US" sz="1000" dirty="0" err="1"/>
              <a:t>동차좌표계</a:t>
            </a:r>
            <a:r>
              <a:rPr lang="en-US" altLang="ko-KR" sz="1000" dirty="0"/>
              <a:t>)</a:t>
            </a:r>
          </a:p>
          <a:p>
            <a:endParaRPr lang="en-US" altLang="ko-KR" sz="1000" dirty="0"/>
          </a:p>
          <a:p>
            <a:r>
              <a:rPr lang="en-US" altLang="ko-KR" sz="1000" dirty="0"/>
              <a:t>RS</a:t>
            </a:r>
            <a:r>
              <a:rPr lang="ko-KR" altLang="en-US" sz="1000" dirty="0"/>
              <a:t>에서 </a:t>
            </a:r>
            <a:r>
              <a:rPr lang="ko-KR" altLang="en-US" sz="1000" dirty="0" err="1"/>
              <a:t>잘려나가는</a:t>
            </a:r>
            <a:r>
              <a:rPr lang="ko-KR" altLang="en-US" sz="1000" dirty="0"/>
              <a:t> 범위의 값으로 바꾸기 때문에 </a:t>
            </a:r>
            <a:r>
              <a:rPr lang="en-US" altLang="ko-KR" sz="1000" dirty="0"/>
              <a:t>clip </a:t>
            </a:r>
            <a:r>
              <a:rPr lang="ko-KR" altLang="en-US" sz="1000" dirty="0"/>
              <a:t>의미사용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4E770364-60F9-0FCB-95A2-78FE139ECC92}"/>
              </a:ext>
            </a:extLst>
          </p:cNvPr>
          <p:cNvSpPr txBox="1"/>
          <p:nvPr/>
        </p:nvSpPr>
        <p:spPr>
          <a:xfrm>
            <a:off x="7559440" y="2218421"/>
            <a:ext cx="112242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70C0"/>
                </a:solidFill>
              </a:rPr>
              <a:t>Rasterizer Stage</a:t>
            </a:r>
            <a:endParaRPr lang="ko-KR" altLang="en-US" sz="1000" dirty="0">
              <a:solidFill>
                <a:srgbClr val="0070C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F44C-961D-556A-2C73-879F3C3C58EF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ED7292-CB12-EB78-8639-C2420CE9E0C8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sp>
        <p:nvSpPr>
          <p:cNvPr id="112" name="화살표: 아래로 구부러짐 111">
            <a:extLst>
              <a:ext uri="{FF2B5EF4-FFF2-40B4-BE49-F238E27FC236}">
                <a16:creationId xmlns:a16="http://schemas.microsoft.com/office/drawing/2014/main" id="{14A0F967-76D0-B36D-1F81-20BE708CF363}"/>
              </a:ext>
            </a:extLst>
          </p:cNvPr>
          <p:cNvSpPr/>
          <p:nvPr/>
        </p:nvSpPr>
        <p:spPr>
          <a:xfrm>
            <a:off x="9699178" y="2857324"/>
            <a:ext cx="835132" cy="22597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A5DA852B-471D-0201-F087-56D12721292C}"/>
              </a:ext>
            </a:extLst>
          </p:cNvPr>
          <p:cNvSpPr txBox="1"/>
          <p:nvPr/>
        </p:nvSpPr>
        <p:spPr>
          <a:xfrm>
            <a:off x="9826158" y="3102854"/>
            <a:ext cx="221617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Screen Space</a:t>
            </a:r>
          </a:p>
          <a:p>
            <a:endParaRPr lang="en-US" altLang="ko-KR" sz="1100" dirty="0"/>
          </a:p>
          <a:p>
            <a:r>
              <a:rPr lang="ko-KR" altLang="en-US" sz="1100" dirty="0"/>
              <a:t>그리는 영역</a:t>
            </a:r>
            <a:r>
              <a:rPr lang="en-US" altLang="ko-KR" sz="1100" dirty="0"/>
              <a:t>(</a:t>
            </a:r>
            <a:r>
              <a:rPr lang="ko-KR" altLang="en-US" sz="1100" dirty="0" err="1"/>
              <a:t>뷰포트</a:t>
            </a:r>
            <a:r>
              <a:rPr lang="en-US" altLang="ko-KR" sz="1100" dirty="0"/>
              <a:t>)</a:t>
            </a:r>
            <a:r>
              <a:rPr lang="ko-KR" altLang="en-US" sz="1100" dirty="0"/>
              <a:t>에 </a:t>
            </a:r>
            <a:endParaRPr lang="en-US" altLang="ko-KR" sz="1100" dirty="0"/>
          </a:p>
          <a:p>
            <a:r>
              <a:rPr lang="ko-KR" altLang="en-US" sz="1100" dirty="0"/>
              <a:t>맞게 삼각형을 늘려 픽셀이 되기 이전의 조각</a:t>
            </a:r>
            <a:r>
              <a:rPr lang="en-US" altLang="ko-KR" sz="1100" dirty="0"/>
              <a:t>(fragment)</a:t>
            </a:r>
            <a:r>
              <a:rPr lang="ko-KR" altLang="en-US" sz="1100" dirty="0"/>
              <a:t>을 </a:t>
            </a:r>
            <a:endParaRPr lang="en-US" altLang="ko-KR" sz="1100" dirty="0"/>
          </a:p>
          <a:p>
            <a:r>
              <a:rPr lang="ko-KR" altLang="en-US" sz="1100" dirty="0"/>
              <a:t>더 만든다</a:t>
            </a:r>
            <a:r>
              <a:rPr lang="en-US" altLang="ko-KR" sz="1100" dirty="0"/>
              <a:t>.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45B1FBD2-161D-3BA1-9DB2-DEB9CD893448}"/>
              </a:ext>
            </a:extLst>
          </p:cNvPr>
          <p:cNvSpPr txBox="1"/>
          <p:nvPr/>
        </p:nvSpPr>
        <p:spPr>
          <a:xfrm>
            <a:off x="9355465" y="2631573"/>
            <a:ext cx="161508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Viewport Transform</a:t>
            </a: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5FE5CF4B-7DF9-AAC2-B5EA-CB4BC07872E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018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DA14EC-7129-BCCA-8F23-1EA6096E1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870DCD-CFC5-F029-E571-3BEA9DD6C1DC}"/>
              </a:ext>
            </a:extLst>
          </p:cNvPr>
          <p:cNvSpPr txBox="1"/>
          <p:nvPr/>
        </p:nvSpPr>
        <p:spPr>
          <a:xfrm>
            <a:off x="166558" y="1503785"/>
            <a:ext cx="115260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 앞 단계에서 전달 받은 </a:t>
            </a:r>
            <a:r>
              <a:rPr lang="en-US" altLang="ko-KR" dirty="0"/>
              <a:t>Primitive(</a:t>
            </a:r>
            <a:r>
              <a:rPr lang="ko-KR" altLang="en-US" dirty="0"/>
              <a:t>삼각형</a:t>
            </a:r>
            <a:r>
              <a:rPr lang="en-US" altLang="ko-KR" dirty="0"/>
              <a:t>,</a:t>
            </a:r>
            <a:r>
              <a:rPr lang="ko-KR" altLang="en-US" dirty="0"/>
              <a:t>선</a:t>
            </a:r>
            <a:r>
              <a:rPr lang="en-US" altLang="ko-KR" dirty="0"/>
              <a:t>,</a:t>
            </a:r>
            <a:r>
              <a:rPr lang="ko-KR" altLang="en-US" dirty="0"/>
              <a:t>라인</a:t>
            </a:r>
            <a:r>
              <a:rPr lang="en-US" altLang="ko-KR" dirty="0"/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뷰포트에</a:t>
            </a:r>
            <a:r>
              <a:rPr lang="ko-KR" altLang="en-US" dirty="0"/>
              <a:t> 맞춰 픽셀 이전의 조각</a:t>
            </a:r>
            <a:r>
              <a:rPr lang="en-US" altLang="ko-KR" dirty="0"/>
              <a:t>(Fragment)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r>
              <a:rPr lang="en-US" altLang="ko-KR" dirty="0"/>
              <a:t> Fragment </a:t>
            </a:r>
            <a:r>
              <a:rPr lang="ko-KR" altLang="en-US" dirty="0"/>
              <a:t>마다 </a:t>
            </a:r>
            <a:r>
              <a:rPr lang="en-US" altLang="ko-KR" dirty="0" err="1"/>
              <a:t>PixelShader</a:t>
            </a:r>
            <a:r>
              <a:rPr lang="en-US" altLang="ko-KR" dirty="0"/>
              <a:t>(</a:t>
            </a:r>
            <a:r>
              <a:rPr lang="ko-KR" altLang="en-US" dirty="0"/>
              <a:t>색상계산</a:t>
            </a:r>
            <a:r>
              <a:rPr lang="en-US" altLang="ko-KR" dirty="0"/>
              <a:t>)</a:t>
            </a:r>
            <a:r>
              <a:rPr lang="ko-KR" altLang="en-US" dirty="0"/>
              <a:t>가 실행 되므로 이 부분을 줄이기위한 알고리즘이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/>
              <a:t>Vertex Shader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en-US" altLang="ko-KR" dirty="0"/>
              <a:t>PixelShader</a:t>
            </a:r>
            <a:r>
              <a:rPr lang="ko-KR" altLang="en-US" dirty="0"/>
              <a:t>의 입력으로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0B6CEB1-1263-4836-B0EC-39EBF91E43DE}"/>
              </a:ext>
            </a:extLst>
          </p:cNvPr>
          <p:cNvGrpSpPr/>
          <p:nvPr/>
        </p:nvGrpSpPr>
        <p:grpSpPr>
          <a:xfrm>
            <a:off x="3019540" y="2457915"/>
            <a:ext cx="4325454" cy="668449"/>
            <a:chOff x="5536823" y="3276306"/>
            <a:chExt cx="6231407" cy="1268019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4A2C92F-71A4-F587-3F75-98568E05DE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536823" y="3276306"/>
              <a:ext cx="6231407" cy="12680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1578C02-6825-9FCB-AA6A-90B9DAD02EBF}"/>
                </a:ext>
              </a:extLst>
            </p:cNvPr>
            <p:cNvSpPr txBox="1"/>
            <p:nvPr/>
          </p:nvSpPr>
          <p:spPr>
            <a:xfrm>
              <a:off x="5556234" y="3331407"/>
              <a:ext cx="8904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Primitive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0E47C2-F805-A27C-E814-BEB36CE8630E}"/>
                </a:ext>
              </a:extLst>
            </p:cNvPr>
            <p:cNvSpPr txBox="1"/>
            <p:nvPr/>
          </p:nvSpPr>
          <p:spPr>
            <a:xfrm>
              <a:off x="10393281" y="3285386"/>
              <a:ext cx="96051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Fragment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FF87FB3-3C0B-41F2-B919-010ADE22D42A}"/>
              </a:ext>
            </a:extLst>
          </p:cNvPr>
          <p:cNvGrpSpPr/>
          <p:nvPr/>
        </p:nvGrpSpPr>
        <p:grpSpPr>
          <a:xfrm>
            <a:off x="1209310" y="3191701"/>
            <a:ext cx="2292418" cy="1178187"/>
            <a:chOff x="650890" y="5472342"/>
            <a:chExt cx="2666146" cy="140134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A21FD355-1168-4DF6-9BE3-803BECF1FAAC}"/>
                </a:ext>
              </a:extLst>
            </p:cNvPr>
            <p:cNvGrpSpPr/>
            <p:nvPr/>
          </p:nvGrpSpPr>
          <p:grpSpPr>
            <a:xfrm>
              <a:off x="650890" y="5523999"/>
              <a:ext cx="2577565" cy="1349692"/>
              <a:chOff x="533893" y="5501537"/>
              <a:chExt cx="2577565" cy="1349692"/>
            </a:xfrm>
          </p:grpSpPr>
          <p:pic>
            <p:nvPicPr>
              <p:cNvPr id="14" name="그림 13">
                <a:extLst>
                  <a:ext uri="{FF2B5EF4-FFF2-40B4-BE49-F238E27FC236}">
                    <a16:creationId xmlns:a16="http://schemas.microsoft.com/office/drawing/2014/main" id="{BDE5EC70-FF2D-76D9-AB2C-EC635D7A9F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33893" y="5501537"/>
                <a:ext cx="2577565" cy="1098228"/>
              </a:xfrm>
              <a:prstGeom prst="rect">
                <a:avLst/>
              </a:prstGeom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9BF72AC-2AD6-6BDE-99CE-2B1614D86B74}"/>
                  </a:ext>
                </a:extLst>
              </p:cNvPr>
              <p:cNvSpPr txBox="1"/>
              <p:nvPr/>
            </p:nvSpPr>
            <p:spPr>
              <a:xfrm>
                <a:off x="743569" y="6420342"/>
                <a:ext cx="19656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그리는 순서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방향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따라 </a:t>
                </a:r>
                <a:endParaRPr lang="en-US" altLang="ko-KR" sz="1100" dirty="0"/>
              </a:p>
              <a:p>
                <a:r>
                  <a:rPr lang="ko-KR" altLang="en-US" sz="1100" dirty="0"/>
                  <a:t>앞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뒷 면 구분하여 뒷면 폐기</a:t>
                </a:r>
              </a:p>
            </p:txBody>
          </p: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1522F3C-4648-2DA7-29B9-907030DADB1A}"/>
                </a:ext>
              </a:extLst>
            </p:cNvPr>
            <p:cNvSpPr txBox="1"/>
            <p:nvPr/>
          </p:nvSpPr>
          <p:spPr>
            <a:xfrm>
              <a:off x="1412036" y="5472342"/>
              <a:ext cx="1905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/>
                <a:t>BackFaceCulling</a:t>
              </a:r>
              <a:endParaRPr lang="ko-KR" altLang="en-US" sz="1100" dirty="0"/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8020B997-E547-43EC-9601-F3F2A1736829}"/>
              </a:ext>
            </a:extLst>
          </p:cNvPr>
          <p:cNvGrpSpPr/>
          <p:nvPr/>
        </p:nvGrpSpPr>
        <p:grpSpPr>
          <a:xfrm>
            <a:off x="6634210" y="3191701"/>
            <a:ext cx="3323629" cy="1422242"/>
            <a:chOff x="8277974" y="5177256"/>
            <a:chExt cx="3323629" cy="1422242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70924D40-F82A-4491-AB22-6AB4A3C4439B}"/>
                </a:ext>
              </a:extLst>
            </p:cNvPr>
            <p:cNvGrpSpPr/>
            <p:nvPr/>
          </p:nvGrpSpPr>
          <p:grpSpPr>
            <a:xfrm>
              <a:off x="8277974" y="5177256"/>
              <a:ext cx="3323629" cy="1422242"/>
              <a:chOff x="3326771" y="5439133"/>
              <a:chExt cx="3323629" cy="1422242"/>
            </a:xfrm>
          </p:grpSpPr>
          <p:pic>
            <p:nvPicPr>
              <p:cNvPr id="30" name="그림 29">
                <a:extLst>
                  <a:ext uri="{FF2B5EF4-FFF2-40B4-BE49-F238E27FC236}">
                    <a16:creationId xmlns:a16="http://schemas.microsoft.com/office/drawing/2014/main" id="{2B004AD2-3B2D-4636-84C1-057E6C92F3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326771" y="5439133"/>
                <a:ext cx="3323629" cy="1160632"/>
              </a:xfrm>
              <a:prstGeom prst="rect">
                <a:avLst/>
              </a:prstGeom>
            </p:spPr>
          </p:pic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539AC2A-314B-4A89-889E-A43C30B9C2BD}"/>
                  </a:ext>
                </a:extLst>
              </p:cNvPr>
              <p:cNvSpPr txBox="1"/>
              <p:nvPr/>
            </p:nvSpPr>
            <p:spPr>
              <a:xfrm>
                <a:off x="4234898" y="659976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벗어나는 부분 절단</a:t>
                </a:r>
              </a:p>
            </p:txBody>
          </p: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FB3EC671-4C92-4584-9852-BB5528A86D30}"/>
                </a:ext>
              </a:extLst>
            </p:cNvPr>
            <p:cNvSpPr txBox="1"/>
            <p:nvPr/>
          </p:nvSpPr>
          <p:spPr>
            <a:xfrm>
              <a:off x="9233832" y="5243993"/>
              <a:ext cx="1411911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Primitive Clipping</a:t>
              </a:r>
              <a:endParaRPr lang="ko-KR" altLang="en-US" sz="1100" dirty="0"/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BAD198F0-010E-42BC-AAF3-683F02320C08}"/>
              </a:ext>
            </a:extLst>
          </p:cNvPr>
          <p:cNvGrpSpPr/>
          <p:nvPr/>
        </p:nvGrpSpPr>
        <p:grpSpPr>
          <a:xfrm>
            <a:off x="3803582" y="3173267"/>
            <a:ext cx="2406039" cy="1280850"/>
            <a:chOff x="3561347" y="5357784"/>
            <a:chExt cx="2538212" cy="1567347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5506CDB5-409B-4FAB-85CE-02319E5F1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290" t="5644" r="3475" b="5037"/>
            <a:stretch/>
          </p:blipFill>
          <p:spPr>
            <a:xfrm>
              <a:off x="3561347" y="5414952"/>
              <a:ext cx="2418348" cy="1200329"/>
            </a:xfrm>
            <a:prstGeom prst="rect">
              <a:avLst/>
            </a:prstGeom>
          </p:spPr>
        </p:pic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1BD7A6A-F338-4592-8E28-63DFD8150641}"/>
                </a:ext>
              </a:extLst>
            </p:cNvPr>
            <p:cNvSpPr txBox="1"/>
            <p:nvPr/>
          </p:nvSpPr>
          <p:spPr>
            <a:xfrm>
              <a:off x="4036974" y="5357784"/>
              <a:ext cx="1471889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Primitive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Culling</a:t>
              </a:r>
              <a:endParaRPr lang="ko-KR" altLang="en-US" sz="1100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893299B-FCD5-4EAD-A1AF-79F6CF2C9B6A}"/>
                </a:ext>
              </a:extLst>
            </p:cNvPr>
            <p:cNvSpPr txBox="1"/>
            <p:nvPr/>
          </p:nvSpPr>
          <p:spPr>
            <a:xfrm>
              <a:off x="3931978" y="6623836"/>
              <a:ext cx="2167581" cy="301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벗어난 삼각형 폐기</a:t>
              </a:r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1BBD264F-F67B-BE7F-F43C-97C1FE1C8E65}"/>
              </a:ext>
            </a:extLst>
          </p:cNvPr>
          <p:cNvGrpSpPr/>
          <p:nvPr/>
        </p:nvGrpSpPr>
        <p:grpSpPr>
          <a:xfrm>
            <a:off x="195380" y="4842633"/>
            <a:ext cx="5824974" cy="1991507"/>
            <a:chOff x="-617332" y="3114575"/>
            <a:chExt cx="6365143" cy="2416486"/>
          </a:xfrm>
        </p:grpSpPr>
        <p:grpSp>
          <p:nvGrpSpPr>
            <p:cNvPr id="3" name="그룹 2">
              <a:extLst>
                <a:ext uri="{FF2B5EF4-FFF2-40B4-BE49-F238E27FC236}">
                  <a16:creationId xmlns:a16="http://schemas.microsoft.com/office/drawing/2014/main" id="{59B4F479-EE85-474A-9ABB-AF9990011DF6}"/>
                </a:ext>
              </a:extLst>
            </p:cNvPr>
            <p:cNvGrpSpPr/>
            <p:nvPr/>
          </p:nvGrpSpPr>
          <p:grpSpPr>
            <a:xfrm>
              <a:off x="-617332" y="3114575"/>
              <a:ext cx="5833287" cy="2416486"/>
              <a:chOff x="-523203" y="2789973"/>
              <a:chExt cx="5833287" cy="2416486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E51EEF06-4595-7326-A003-F15E6842F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15350" y="2789973"/>
                <a:ext cx="5094734" cy="2369734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7BB126-A0A9-8A50-3396-0AB439EFA0CD}"/>
                  </a:ext>
                </a:extLst>
              </p:cNvPr>
              <p:cNvSpPr txBox="1"/>
              <p:nvPr/>
            </p:nvSpPr>
            <p:spPr>
              <a:xfrm>
                <a:off x="-523203" y="2845675"/>
                <a:ext cx="2639944" cy="317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Normalized Device Coordinate</a:t>
                </a:r>
                <a:endParaRPr lang="ko-KR" altLang="en-US" sz="1100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DBCFF36-ADBB-4EDC-BB46-B11DF18D02B2}"/>
                  </a:ext>
                </a:extLst>
              </p:cNvPr>
              <p:cNvSpPr txBox="1"/>
              <p:nvPr/>
            </p:nvSpPr>
            <p:spPr>
              <a:xfrm>
                <a:off x="4672100" y="2872877"/>
                <a:ext cx="628053" cy="3174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1023</a:t>
                </a:r>
                <a:endParaRPr lang="ko-KR" altLang="en-US" sz="11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CC0C653-DEE4-424A-BC44-F883601A0AC5}"/>
                  </a:ext>
                </a:extLst>
              </p:cNvPr>
              <p:cNvSpPr txBox="1"/>
              <p:nvPr/>
            </p:nvSpPr>
            <p:spPr>
              <a:xfrm>
                <a:off x="2617260" y="2842788"/>
                <a:ext cx="206477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W = 1024 , H = 768 </a:t>
                </a:r>
                <a:r>
                  <a:rPr lang="ko-KR" altLang="en-US" sz="1100" dirty="0"/>
                  <a:t>이면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9171D0-D8F3-43D6-9237-26964E8A955B}"/>
                  </a:ext>
                </a:extLst>
              </p:cNvPr>
              <p:cNvSpPr txBox="1"/>
              <p:nvPr/>
            </p:nvSpPr>
            <p:spPr>
              <a:xfrm>
                <a:off x="1247411" y="4944849"/>
                <a:ext cx="500519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767</a:t>
                </a:r>
                <a:endParaRPr lang="ko-KR" altLang="en-US" sz="1100" dirty="0"/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708BB99-DFAA-47C8-A60E-6159A6EED577}"/>
                </a:ext>
              </a:extLst>
            </p:cNvPr>
            <p:cNvSpPr txBox="1"/>
            <p:nvPr/>
          </p:nvSpPr>
          <p:spPr>
            <a:xfrm>
              <a:off x="2943838" y="3918268"/>
              <a:ext cx="280397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200" dirty="0"/>
                <a:t>화면 </a:t>
              </a:r>
              <a:r>
                <a:rPr lang="ko-KR" altLang="en-US" sz="1200" dirty="0" err="1"/>
                <a:t>영역중</a:t>
              </a:r>
              <a:r>
                <a:rPr lang="ko-KR" altLang="en-US" sz="1200" dirty="0"/>
                <a:t> 그리는 부분</a:t>
              </a:r>
              <a:r>
                <a:rPr lang="en-US" altLang="ko-KR" sz="1200" dirty="0"/>
                <a:t>(</a:t>
              </a:r>
              <a:r>
                <a:rPr lang="ko-KR" altLang="en-US" sz="1200" dirty="0"/>
                <a:t>보통은 같다</a:t>
              </a:r>
              <a:r>
                <a:rPr lang="en-US" altLang="ko-KR" sz="1200" dirty="0"/>
                <a:t>)</a:t>
              </a:r>
              <a:endParaRPr lang="ko-KR" altLang="en-US" sz="1200" dirty="0"/>
            </a:p>
          </p:txBody>
        </p:sp>
      </p:grpSp>
      <p:sp>
        <p:nvSpPr>
          <p:cNvPr id="9" name="직사각형 8">
            <a:extLst>
              <a:ext uri="{FF2B5EF4-FFF2-40B4-BE49-F238E27FC236}">
                <a16:creationId xmlns:a16="http://schemas.microsoft.com/office/drawing/2014/main" id="{28D2344C-A6E2-458A-A6A5-433186778C12}"/>
              </a:ext>
            </a:extLst>
          </p:cNvPr>
          <p:cNvSpPr/>
          <p:nvPr/>
        </p:nvSpPr>
        <p:spPr>
          <a:xfrm>
            <a:off x="662437" y="4754438"/>
            <a:ext cx="16113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dirty="0"/>
              <a:t>( DX</a:t>
            </a:r>
            <a:r>
              <a:rPr lang="ko-KR" altLang="en-US" sz="1000" dirty="0"/>
              <a:t>는 </a:t>
            </a:r>
            <a:r>
              <a:rPr lang="en-US" altLang="ko-KR" sz="1000" dirty="0"/>
              <a:t>z</a:t>
            </a:r>
            <a:r>
              <a:rPr lang="ko-KR" altLang="en-US" sz="1000" dirty="0"/>
              <a:t>를 </a:t>
            </a:r>
            <a:r>
              <a:rPr lang="en-US" altLang="ko-KR" sz="1000" dirty="0"/>
              <a:t>0.0~1.0</a:t>
            </a:r>
            <a:r>
              <a:rPr lang="ko-KR" altLang="en-US" sz="1000" dirty="0"/>
              <a:t> 사용</a:t>
            </a:r>
            <a:r>
              <a:rPr lang="en-US" altLang="ko-KR" sz="1000" dirty="0"/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361762-A372-5FF3-0C4F-21B636D738BB}"/>
              </a:ext>
            </a:extLst>
          </p:cNvPr>
          <p:cNvSpPr txBox="1"/>
          <p:nvPr/>
        </p:nvSpPr>
        <p:spPr>
          <a:xfrm>
            <a:off x="6331180" y="5225435"/>
            <a:ext cx="4834713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200" dirty="0" err="1"/>
              <a:t>Projection</a:t>
            </a:r>
            <a:r>
              <a:rPr lang="ko-KR" altLang="en-US" sz="1200" dirty="0"/>
              <a:t>(</a:t>
            </a:r>
            <a:r>
              <a:rPr lang="ko-KR" altLang="en-US" sz="1200" dirty="0" err="1"/>
              <a:t>clip</a:t>
            </a:r>
            <a:r>
              <a:rPr lang="ko-KR" altLang="en-US" sz="1200" dirty="0"/>
              <a:t>) </a:t>
            </a:r>
            <a:r>
              <a:rPr lang="ko-KR" altLang="en-US" sz="1200" dirty="0" err="1"/>
              <a:t>Space</a:t>
            </a:r>
            <a:r>
              <a:rPr lang="ko-KR" altLang="en-US" sz="1200" dirty="0"/>
              <a:t> 4D(</a:t>
            </a:r>
            <a:r>
              <a:rPr lang="ko-KR" altLang="en-US" sz="1200" dirty="0" err="1"/>
              <a:t>x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y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z</a:t>
            </a:r>
            <a:r>
              <a:rPr lang="ko-KR" altLang="en-US" sz="1200" dirty="0"/>
              <a:t>’,</a:t>
            </a:r>
            <a:r>
              <a:rPr lang="ko-KR" altLang="en-US" sz="1200" dirty="0" err="1"/>
              <a:t>w</a:t>
            </a:r>
            <a:r>
              <a:rPr lang="ko-KR" altLang="en-US" sz="1200" dirty="0"/>
              <a:t>’) 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NDC 좌표계로 변환(각 성분을 </a:t>
            </a:r>
            <a:r>
              <a:rPr lang="ko-KR" altLang="en-US" sz="1200" dirty="0" err="1"/>
              <a:t>w로나눔</a:t>
            </a:r>
            <a:r>
              <a:rPr lang="ko-KR" altLang="en-US" sz="1200" dirty="0"/>
              <a:t>)하여  x,y,z,1 로 변환 </a:t>
            </a:r>
            <a:endParaRPr lang="en-US" altLang="ko-KR" sz="1200" dirty="0"/>
          </a:p>
          <a:p>
            <a:endParaRPr lang="en-US" altLang="ko-KR" sz="1200" dirty="0"/>
          </a:p>
          <a:p>
            <a:r>
              <a:rPr lang="en-US" altLang="ko-KR" sz="1200" dirty="0"/>
              <a:t>-&gt; </a:t>
            </a:r>
            <a:r>
              <a:rPr lang="ko-KR" altLang="en-US" sz="1200" dirty="0"/>
              <a:t>다시 </a:t>
            </a:r>
            <a:r>
              <a:rPr lang="ko-KR" altLang="en-US" sz="1200" dirty="0" err="1"/>
              <a:t>뷰포트</a:t>
            </a:r>
            <a:r>
              <a:rPr lang="ko-KR" altLang="en-US" sz="1200" dirty="0"/>
              <a:t> 영역에 맞는 화면 픽셀 좌표로 변환</a:t>
            </a:r>
          </a:p>
        </p:txBody>
      </p:sp>
    </p:spTree>
    <p:extLst>
      <p:ext uri="{BB962C8B-B14F-4D97-AF65-F5344CB8AC3E}">
        <p14:creationId xmlns:p14="http://schemas.microsoft.com/office/powerpoint/2010/main" val="24181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8629</TotalTime>
  <Words>1423</Words>
  <Application>Microsoft Office PowerPoint</Application>
  <PresentationFormat>와이드스크린</PresentationFormat>
  <Paragraphs>240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렌더링 파이프 라인</vt:lpstr>
      <vt:lpstr>Input-Assembler Stage</vt:lpstr>
      <vt:lpstr>IA - PrimitiveTopology</vt:lpstr>
      <vt:lpstr>IA - Vertex Buffer</vt:lpstr>
      <vt:lpstr>IA - InputLayout</vt:lpstr>
      <vt:lpstr>Vertex Shader Stage</vt:lpstr>
      <vt:lpstr>Rasterizer Stage</vt:lpstr>
      <vt:lpstr>Pixel Shader Stage</vt:lpstr>
      <vt:lpstr>단일 색상 삼각형 그리기</vt:lpstr>
      <vt:lpstr>보간 색상 삼각형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이동원</cp:lastModifiedBy>
  <cp:revision>915</cp:revision>
  <dcterms:created xsi:type="dcterms:W3CDTF">2023-08-01T07:18:03Z</dcterms:created>
  <dcterms:modified xsi:type="dcterms:W3CDTF">2024-09-10T02:09:27Z</dcterms:modified>
</cp:coreProperties>
</file>