
<file path=[Content_Types].xml><?xml version="1.0" encoding="utf-8"?>
<Types xmlns="http://schemas.openxmlformats.org/package/2006/content-types">
  <Default Extension="emf" ContentType="image/x-emf"/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8" r:id="rId4"/>
    <p:sldId id="286" r:id="rId5"/>
    <p:sldId id="287" r:id="rId6"/>
    <p:sldId id="272" r:id="rId7"/>
    <p:sldId id="291" r:id="rId8"/>
    <p:sldId id="273" r:id="rId9"/>
    <p:sldId id="274" r:id="rId10"/>
    <p:sldId id="280" r:id="rId11"/>
    <p:sldId id="283" r:id="rId12"/>
    <p:sldId id="275" r:id="rId13"/>
    <p:sldId id="279" r:id="rId14"/>
    <p:sldId id="290" r:id="rId15"/>
    <p:sldId id="285" r:id="rId16"/>
    <p:sldId id="278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9:15:11.870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0 856 24575,'137'-3'0,"144"6"0,-219 6 0,-41-5 0,1-1 0,24 0 0,747-4 0,-618-18 0,-148 17 0,0-1 0,48-12 0,23-3 0,205-35 0,-174 8 0,-43 22 0,-58 17 0,-1-1 0,38-16 0,-18 4 0,-34 15 0,0-1 0,0-1 0,-1 0 0,1 0 0,-1-2 0,-1 1 0,18-16 0,-6 3 0,39-26 0,2-2 0,-47 35 0,0 2 0,30-16 0,-31 18 0,-1 1 0,0-2 0,0 0 0,16-16 0,111-97 0,-130 112 0,0 1 0,1 0 0,1 1 0,-1 0 0,19-8 0,21-14 0,-30 18 0,0 1 0,0 1 0,1 1 0,37-10 0,-40 14 0,59-28 0,-60 29 0,-7 1 0,1 0 0,0 1 0,0 1 0,23-1 0,-34 3 0,1 0 0,-1 0 0,0 1 0,1-1 0,-1 1 0,0 0 0,0 0 0,1 0 0,-1 0 0,0 1 0,0-1 0,0 1 0,-1 0 0,1-1 0,0 1 0,0 1 0,-1-1 0,0 0 0,1 1 0,-1-1 0,0 1 0,0 0 0,0 0 0,2 4 0,5 12 0,-4-11 0,0 1 0,-1 0 0,0-1 0,-1 2 0,0-1 0,0 0 0,-1 0 0,0 1 0,1 18 0,-2 19 0,11 82 0,-8-89 0,-1 0 0,-5 77 0,-1-68 0,6 61 0,6-49 0,-5-40 0,-1 0 0,0 27 0,-4 825 0,-19-722 0,23 8 0,-5 118 0,-16-153 0,10-81 0,2-1 0,0 53 0,7 18-1365,-1-97-5461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9:12.86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69 1206 24575,'-1'-2'0,"1"1"0,0-1 0,-1 1 0,1-2 0,-1 2 0,0-1 0,0 0 0,0 1 0,0-1 0,0 0 0,-1 0 0,-11-19 0,11 8 0,0-1 0,1 1 0,0 0 0,1-1 0,0 0 0,2 2 0,0-2 0,5-22 0,7-11 0,23-50 0,-6 13 0,20-96 0,-39 144 0,45-106 0,-50 126 0,0 2 0,2-1 0,1 1 0,0 0 0,1 1 0,0 0 0,13-11 0,6-3 0,-17 14 0,1 1 0,0 0 0,1 1 0,27-15 0,-9 6 0,-24 15 0,0 0 0,0 0 0,1 0 0,-1 1 0,15-4 0,14-4 0,56-24 0,-9 3 0,-73 28 0,147-45 0,-133 43 0,0 2 0,1 1 0,-1 1 0,34 1 0,-36 1 0,-1 2 0,1 0 0,0 1 0,-1 2 0,1 0 0,-1 2 0,0 0 0,25 11 0,104 45 0,-58-20 0,-61-28 0,0 0 0,0 2 0,48 34 0,178 165 0,-235-193 0,-7-7 0,-2-1 0,1 2 0,-2 1 0,16 22 0,52 75 0,-49-72 0,38 65 0,-62-88 0,-1 0 0,-1 0 0,0 1 0,-1 0 0,-1 0 0,-2 1 0,3 26 0,-5 151 0,-4-96 0,3-78 0,0 0 0,-2 1 0,-1-1 0,-1-1 0,-1 1 0,-1-1 0,-1 0 0,-1 0 0,-15 29 0,3-14 0,-2-2 0,-1-1 0,-2 0 0,-1-2 0,-1-1 0,-37 32 0,25-28 0,-82 56 0,104-82 0,0 0 0,-1-1 0,0 0 0,0-2 0,0-1 0,-1 1 0,-1-2 0,-27 4 0,34-7 0,0 1 0,1 1 0,-1 0 0,-19 9 0,20-7 0,0-1 0,-1 0 0,0-1 0,-19 4 0,-34 1 0,1 3 0,-67 22 0,109-29 0,0 0 0,0-2 0,-33 2 0,15-2 0,-253 1 0,164-5 0,111 0 0,0-2 0,0 1 0,1-1 0,-1-1 0,1-1 0,0-2 0,1 1 0,-22-12 0,13 5 0,1 0 0,2-3 0,-1 0 0,-39-35 0,15 4 0,2-2 0,1-2 0,-72-113 0,96 131 0,2-1 0,1-1 0,-19-53 0,14 27 0,13 36 0,0 0 0,-10-51 0,19 54 0,0 1 0,1 0 0,2-1 0,3-25 0,4-47 0,-10 66-1365,1 14-5461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9:14.4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158 15 24575,'0'-1'0,"1"0"0,-1 0 0,1 0 0,-1 0 0,1 1 0,-1 0 0,1-1 0,0 0 0,-1 0 0,0 1 0,1-1 0,0 1 0,0 0 0,-1-1 0,1 1 0,0-1 0,-1 1 0,1 0 0,0-1 0,0 1 0,0 0 0,-1 0 0,1-1 0,0 1 0,0 0 0,0 0 0,0 0 0,30-1 0,-28 1 0,0-1 0,-1 1 0,1 0 0,-1 1 0,1-1 0,-1 0 0,1 1 0,-2-1 0,2 1 0,-1 0 0,1 0 0,-2 0 0,2-1 0,-1 2 0,0-1 0,0 0 0,0 1 0,0 0 0,-1-1 0,3 3 0,-4-4 0,1 0 0,-1 1 0,1 0 0,-1 0 0,1 0 0,-1-1 0,0 1 0,0 0 0,1 0 0,-1 0 0,0-1 0,0 1 0,0 0 0,0 0 0,0 0 0,0-1 0,0 0 0,0 1 0,0 0 0,-1 0 0,1 0 0,-1 0 0,0 1 0,0-1 0,1 1 0,-2 0 0,1-1 0,0 0 0,0 1 0,-1-1 0,0 0 0,1 1 0,-1-1 0,0-1 0,1 1 0,-3 2 0,-23 5 0,24-8 0,0 1 0,-1 0 0,1 0 0,0 0 0,-1 0 0,1 0 0,0 1 0,0-1 0,0 1 0,0 0 0,0 0 0,0 0 0,-3 3 0,6-5 0,0 1 0,0 0 0,1 0 0,-1-1 0,0 0 0,0 1 0,0 0 0,0 0 0,1 0 0,-1-1 0,0 0 0,1 1 0,-1-1 0,0 1 0,1 0 0,-1-1 0,0 1 0,0 0 0,1-1 0,0 0 0,-1 0 0,1 1 0,-1-1 0,1 1 0,21 15 0,-11-8 0,-9-6 0,0-1 0,-1 0 0,1 1 0,-1-1 0,1 1 0,-2 0 0,2 0 0,-1 0 0,0 0 0,0 0 0,-1-1 0,1 2 0,0-2 0,0 2 0,-1-1 0,1 4 0,-1-5 0,0 0 0,-1 1 0,1-1 0,-1 0 0,1 1 0,-1-1 0,1 0 0,-1 1 0,1-1 0,-1 0 0,0 0 0,0 1 0,0-1 0,0-1 0,0 1 0,0 1 0,0-1 0,-1-1 0,0 2 0,-5 1 0,1 1 0,-1-1 0,1 0 0,-2-1 0,2 1 0,-2-2 0,1 1 0,-8 0 0,-108 7-1365,108-8-5461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9:14.9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1 24575,'-1'0'0,"-5"0"0,0 0-8191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9:15.68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24575,'0'5'0,"0"3"0,0 7 0,0 9 0,0 6 0,0 8 0,0-1 0,0 0 0,0 0 0,0-4 0,0-4 0,0-6 0,0-5-8191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9:16.8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49 0 24575,'-3'5'0,"-1"0"0,1 0 0,0 1 0,1-1 0,0 0 0,0 1 0,-1 0 0,3 0 0,-3 7 0,-5 16 0,4-17 0,1-8 0,2 0 0,-1 0 0,1 0 0,-1 0 0,2 1 0,-1-1 0,0 7 0,1-10 0,0 0 0,1 0 0,-1 1 0,1-2 0,-1 1 0,0 1 0,0-1 0,1-1 0,0 1 0,0 0 0,-1 0 0,1 0 0,0-1 0,-1 1 0,1 0 0,0 0 0,0 0 0,1-1 0,-2 0 0,1 1 0,0 0 0,0-1 0,1 1 0,-2-1 0,1 1 0,1-1 0,-1 0 0,-1 0 0,2 0 0,-1 0 0,0 0 0,0 0 0,0 0 0,1 0 0,0 0 0,54-2-1365,-43 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9:17.45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24575,'0'5'0,"0"8"0,0 8 0,0 7 0,0 1 0,0 4 0,0 0 0,2 2 0,3 3 0,1 3 0,0-2 0,-2-2 0,-1-3 0,-2-8-8191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22:18.04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22:26.836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14 24575,'0'0'0,"1"-1"0,-1 0 0,0 0 0,1 1 0,-1 0 0,0-1 0,0 0 0,1 1 0,0-1 0,-1 0 0,1 1 0,0 0 0,-1 0 0,1-1 0,-1 1 0,1-1 0,-1 1 0,1-1 0,0 1 0,0 0 0,0-1 0,-1 1 0,0 0 0,1 0 0,0 0 0,0 0 0,1 0 0,25-2 0,-23 2 0,17 0 0,2 1 0,-2 0 0,1 3 0,-2-1 0,2 2 0,-2 0 0,36 15 0,-7 1 0,89 53 0,-52-17 0,-40-28 0,3 1 0,-1 1 0,50 44 0,-8-1 0,-56-49 0,0 4 0,-2 0 0,34 39 0,8 43 0,-26-36 0,-32-50 0,21 47 0,-23-41 0,18 27 0,-11-24 0,-1 2 0,-2 0 0,-2 1 0,-1 1 0,-3 0 0,-1 1 0,8 49 0,29 87 0,-28-109 0,-16-53 0,73 277 0,-46-176 0,-28-98-6,0 0 0,-1 1 0,-1-1 0,-1 0-1,-2 28 1,0 0-1322,2-31-5498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22:32.45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24575,'7'1'0,"1"0"0,0 0 0,0 1 0,-1-1 0,0 2 0,1-1 0,-1 2 0,0-1 0,0 1 0,0-1 0,-1 2 0,1-1 0,-1 1 0,0 0 0,-1-1 0,1 2 0,-1 0 0,8 9 0,7 12 0,-1 2 0,28 53 0,-42-73 0,4 8-124,0 0 0,0 1 0,-2 1 0,0-1 0,-2 1 0,0 0-1,-1 0 1,-1 0 0,-1 0 0,0 25 0,-2-30-6702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21:56.12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2165 14 24575,'-15'1'0,"-1"0"0,1 2 0,-1-1 0,2 2 0,-2 0 0,-27 11 0,8-2 0,-168 51 0,156-50 0,-126 42 0,124-34 0,21-9 0,-39 12 0,12-6 0,0 2 0,1 2 0,1 3 0,2 2 0,-68 48 0,-58 65 0,47-26 0,74-63 0,56-51 0,-175 171 0,143-131 0,2 2 0,-26 51 0,-15 23 0,33-60 0,-34 67 0,-21 88 0,35-1 0,50-172 0,-6 18 0,2 1 0,4 0 0,-2 77 0,10-91 0,-1 9 0,3 0 0,2 1 0,19 91 0,-1-53 0,5-2 0,4-1 0,44 88 0,-2-20 0,-44-91 0,61 104 0,-6-34 0,-33-49 0,64 79 0,-64-88 0,-40-57 0,3-1 0,25 32 0,91 68 0,-15-17 0,-63-51 0,3-1 0,2-3 0,1-3 0,2-1 0,3-4 0,1-2 0,134 56 0,-158-77 0,120 41 0,-133-51 0,-1-1 0,1-1 0,0-1 0,37 1 0,520 9 0,-386-1 0,29 0 0,-182-13 0,-1 0 0,-1-5 0,52-7 0,-78 8 0,0 0 0,0-2 0,-1 0 0,0 0 0,0-1 0,-1-1 0,1-1 0,-2 1 0,1-2 0,-1-1 0,12-11 0,112-93 0,-90 77 0,67-65 0,107-116 0,-204 197 0,0-2 0,-2 0 0,0 0 0,14-33 0,18-28 0,32-21 0,-51 69 0,33-51 0,-25 26 0,-4 3 0,75-97 0,-89 134 0,134-157 0,-113 137 0,3 1 0,47-35 0,-81 70 0,-1 0 0,-1-1 0,1 1 0,-1-1 0,0-1 0,-1 0 0,1 0 0,-1-1 0,-1 1 0,0-1 0,0 1 0,-1-2 0,0 1 0,-1-1 0,0 1 0,0-1 0,-1 0 0,-1 0 0,2-20 0,-2-297 0,-2 262 0,-3-2 0,-3-1 0,-2 1 0,-23-84 0,-77-192 0,60 199 0,-42-115 0,61 183 0,-57-99 0,15 56 0,-139-179 0,152 228 0,-4 1 0,-2 3 0,-105-82 0,144 131 0,1 0 0,-3 1 0,1 2 0,-1 1 0,-50-18 0,-153-27 0,163 43 0,-164-26 0,26 5 0,126 20 0,-1 4 0,0 3 0,-115 3 0,54 7-1365,122-1-5461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9:16:08.532"/>
    </inkml:context>
    <inkml:brush xml:id="br0">
      <inkml:brushProperty name="width" value="0.025" units="cm"/>
      <inkml:brushProperty name="height" value="0.025" units="cm"/>
      <inkml:brushProperty name="color" value="#66CC00"/>
    </inkml:brush>
  </inkml:definitions>
  <inkml:trace contextRef="#ctx0" brushRef="#br0">1 533 24575,'1422'0'0,"-1271"20"0,-40-22 0,82 4 0,-131 7 0,-41-5 0,1-1 0,24 0 0,0-4 0,-4 0 0,-1 2 0,77 11 0,3 2 0,-41-6 0,-29-4 0,93-5 0,-87-1 0,58 6 0,-54 5 0,-40-5 0,0-1 0,28 0 0,520-4 0,-550 0 0,-1-1 0,27-6 0,5-1 0,-10 4 0,3-1 0,64-1 0,-24 9 0,118-4 0,-140-7 0,-40 5 0,0 1 0,27-1 0,86-14 0,-54 7 0,-28 2 0,-35 6 0,1-1 0,-1-1 0,27-12 0,30-7 0,18-1 0,-1-4 0,87-40 0,-152 58 0,102-39 0,-94 41 0,1 2 0,63-5 0,17-7 0,-99 16 0,0-1 0,0-1 0,30-13 0,31-8 0,53-10 0,-98 26 0,127-36 0,-121 37 0,57-5 0,-74 10 0,0 0 0,25-8 0,36-6 0,19 1 0,-66 10 0,1 1 0,58-1 0,54 5 0,121 5 0,-257-1 0,-1 1 0,1 0 0,-1 0 0,0 1 0,0 0 0,0 1 0,-1 0 0,0 1 0,19 13 0,-2 2 0,0 2 0,24 26 0,-24-23 0,-18-18 0,0 0 0,0 1 0,-1 0 0,-1 1 0,1-1 0,-2 1 0,7 13 0,28 87 0,-11-26 0,-16-54 0,-10-24 0,-1 0 0,0 0 0,-1 0 0,1 1 0,-1-1 0,-1 1 0,1-1 0,0 11 0,8 56 0,-6-47 0,2 45 0,-7 1333 0,20-1272 0,-9-43 0,-6-61 0,2 45 0,-6-8 0,13 97 0,-8-67-1365,-5-79-5461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6:37:33.9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88 0 24575,'-2'1'0,"0"-1"0,0 1 0,0-1 0,0 1 0,1 0 0,-1-1 0,0 1 0,0 0 0,0 0 0,1 1 0,-1-1 0,1 0 0,-1 0 0,1 1 0,-1-1 0,1 1 0,0-1 0,0 1 0,0 0 0,0-1 0,0 1 0,0 0 0,0 0 0,0 2 0,-19 57 0,13-37 0,1-6 0,1 0 0,1 1 0,1-1 0,0 1 0,1 0 0,1 25 0,1-31 0,1 0 0,0 0 0,1 0 0,1 0 0,4 14 0,-6-24 0,0 0 0,1 0 0,-1 0 0,1 1 0,0-1 0,0-1 0,0 1 0,0 0 0,1 0 0,4 4 0,-5-6 0,0 0 0,-1 0 0,1 0 0,0 0 0,0 0 0,0-1 0,0 1 0,0-1 0,0 1 0,0-1 0,0 1 0,1-1 0,-1 0 0,0 0 0,0 0 0,0 0 0,0-1 0,0 1 0,4-2 0,-4 2 0,-1-1 0,0 0 0,0 0 0,0 0 0,0 0 0,1 0 0,-1 0 0,0 0 0,-1 0 0,1 0 0,0-1 0,0 1 0,0 0 0,-1 0 0,1-1 0,-1 1 0,1-1 0,-1 1 0,0 0 0,1-1 0,-1 1 0,0-1 0,0 1 0,0-1 0,0 1 0,0-1 0,0 1 0,-1-2 0,-7-50 0,6 44 0,2 6-97,-1 0-1,0 0 1,0 1-1,0-1 1,0 0-1,0 0 1,-1 1-1,1-1 1,-1 1-1,0-1 1,0 1-1,0 0 0,-3-4 1,-6-2-6729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6:37:34.52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6:37:36.2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 24575,'60'-2'0,"-31"0"0,1 2 0,37 4 0,-66-3 0,0-1 0,-1 0 0,0 1 0,1-1 0,-1 1 0,1-1 0,-1 1 0,1-1 0,-1 1 0,0-1 0,1 1 0,-1-1 0,0 1 0,0-1 0,0 1 0,1 0 0,-1-1 0,0 1 0,0 0 0,0-1 0,0 1 0,0-1 0,0 1 0,0 0 0,0-1 0,0 1 0,0-1 0,-1 1 0,1 0 0,0-1 0,-1 2 0,-7 30 0,3-17 0,0 39 0,5-42 0,-1 0 0,-1 0 0,0 0 0,0 0 0,-7 17 0,1-11 0,5-13 0,1 0 0,-1 0 0,1 0 0,0 0 0,1 0 0,-1 1 0,0 7 0,2-12 0,0-1 0,0 1 0,0 0 0,1-1 0,-1 1 0,0 0 0,1-1 0,-1 1 0,0 0 0,1-1 0,-1 1 0,1-1 0,-1 1 0,1-1 0,-1 1 0,1-1 0,-1 0 0,1 1 0,-1-1 0,1 1 0,0-1 0,-1 0 0,1 0 0,0 1 0,-1-1 0,1 0 0,0 0 0,-1 0 0,1 0 0,0 0 0,0 0 0,-1 0 0,1 0 0,0 0 0,-1 0 0,1 0 0,0 0 0,-1 0 0,1 0 0,0-1 0,-1 1 0,1 0 0,0-1 0,39-13 0,-30 9 0,8-1-273,0 0 0,0 0 0,1 2 0,34-4 0,-38 8-6553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16:37:38.0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165 275 24575,'-2'1'0,"1"-1"0,-1 0 0,1 1 0,-1-1 0,1 1 0,-1-1 0,0 1 0,1-1 0,0 1 0,-1 0 0,1 0 0,-1 0 0,1 0 0,0 0 0,0 0 0,0 0 0,0 0 0,-1 1 0,2-1 0,-1 0 0,0 1 0,0-1 0,0 1 0,1-1 0,-1 1 0,0-1 0,1 1 0,0-1 0,-1 1 0,1-1 0,0 4 0,-2 7 0,1 1 0,1-1 0,0 15 0,1-13 0,-1-3 0,1-1 0,0 1 0,0 0 0,1-1 0,1 0 0,4 13 0,-6-21 0,-1 1 0,1-1 0,0 0 0,0 0 0,0 0 0,1 0 0,-1 0 0,0 0 0,1 0 0,0 0 0,-1-1 0,1 1 0,0 0 0,0-1 0,0 1 0,0-1 0,0 0 0,0 0 0,0 0 0,0 0 0,0 0 0,1 0 0,-1 0 0,0-1 0,1 1 0,-1-1 0,0 0 0,1 1 0,-1-1 0,1 0 0,-1 0 0,1-1 0,-1 1 0,4-1 0,-4 0 0,1 0 0,-1 0 0,0 0 0,0-1 0,1 1 0,-1-1 0,0 1 0,0-1 0,0 1 0,0-1 0,-1 0 0,1 0 0,0 0 0,-1 0 0,1 0 0,-1 0 0,0-1 0,0 1 0,0 0 0,0-1 0,0 1 0,-1-1 0,1 1 0,-1-1 0,1-2 0,1-9 0,-1-1 0,0 1 0,-2-18 0,0 17 0,2 11 0,-1-1 0,0 1 0,-1-1 0,1 0 0,-1 1 0,0-1 0,0 1 0,0-1 0,-1 1 0,1-1 0,-1 1 0,0 0 0,0 0 0,-1 0 0,0 0 0,1 0 0,-1 1 0,0-1 0,-1 1 0,1 0 0,-1 0 0,1 0 0,-1 0 0,0 0 0,0 1 0,0 0 0,0-1 0,-1 2 0,1-1 0,-1 0 0,-8-1 0,-2-1 0,0 0 0,0-1 0,1 0 0,-1-1 0,1-1 0,1 0 0,-1-1 0,-12-10 0,23 15 0,0-1 0,1 1 0,-1-1 0,1 1 0,0-1 0,0 0 0,1 0 0,-1 0 0,1 0 0,0 0 0,0 0 0,0 0 0,0 0 0,1-1 0,-1 1 0,1 0 0,1 0 0,-1-1 0,0 1 0,1 0 0,2-7 0,-2 5 0,1 1 0,-1 0 0,1-1 0,0 1 0,1 0 0,-1 0 0,1 0 0,0 1 0,0-1 0,0 1 0,1-1 0,0 1 0,0 0 0,0 1 0,0-1 0,6-3 0,-5 4 0,1 0 0,0 1 0,-1 0 0,1 0 0,0 0 0,0 1 0,0 0 0,0 0 0,1 0 0,-1 1 0,8 0 0,-12 0 0,0 0 0,0 0 0,1 1 0,-1-1 0,0 1 0,0 0 0,0 0 0,0-1 0,0 1 0,0 0 0,-1 1 0,1-1 0,0 0 0,0 0 0,-1 1 0,1-1 0,-1 1 0,1-1 0,-1 1 0,0 0 0,1 0 0,-1-1 0,0 1 0,0 0 0,0 0 0,-1 0 0,1 0 0,0 0 0,-1 0 0,0 0 0,1 1 0,-1-1 0,0 4 0,-4 170 0,-3-143-32,-1 7 150,7-38-209,1 0 0,0 0 1,0 0-1,0 0 0,0 0 1,1 0-1,-1 0 0,0 0 1,1 0-1,0 0 0,-1 0 1,1 0-1,0-1 0,0 1 1,2 3-1,4 2-6735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7:51:42.8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1 263 24575,'15'-2'0,"1"0"0,-1-1 0,0-1 0,0 0 0,0-1 0,0 0 0,-1-1 0,25-15 0,49-18 0,76-32 0,-104 46 0,33-10 0,-51 24 0,0 1 0,0 3 0,1 1 0,84 0 0,-76 6 0,16 0 0,119 15 0,-23 0 0,-102-4 0,-21-5 0,-1 3 0,57 18 0,-41-8 0,-29-11 0,-1 1 0,44 22 0,54 25 0,-99-43 0,47 19 0,-52-25 0,0 1 0,0 1 0,0 1 0,26 19 0,5-3-1365,-39-21-5461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7:51:49.3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0 810 24575,'1'-6'0,"0"1"0,0 0 0,1-1 0,0 1 0,0 0 0,0 0 0,1 0 0,-1 0 0,1 1 0,0-1 0,1 1 0,-1-1 0,1 1 0,0 0 0,5-4 0,69-54 0,-75 60 0,147-101 0,-115 74 0,-25 20 0,1 0 0,0 0 0,0 2 0,1-1 0,18-7 0,-17 8 0,0 1 0,0-2 0,12-9 0,19-11 0,117-66 0,-112 63 0,1 1 0,92-38 0,-133 64 0,20-8 0,1 1 0,59-12 0,99-14 0,-129 19 0,-50 14 0,0 0 0,1 1 0,-1 1 0,1-1 0,15 0 0,48-7 0,-49 6 0,46-2 0,-17 5 0,82-11 0,-101 8 0,60 3 0,-68 2 0,1-1 0,0-1 0,52-10 0,-44 5 0,0 2 0,0 2 0,-1 0 0,50 6 0,5-1 0,862-4 0,-821 21 0,-31-9 0,-48-3 0,-22-3 0,-1 2 0,43 15 0,-39-11 0,98 40 0,-85-31 0,68 20 0,74 22 0,77 34 0,-158-54 0,67 38 0,9 11 0,-73-33-1365,-99-52-5461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7:52:25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0 24575,'2'65'0,"0"-44"0,0-1 0,-2 1 0,-1 0 0,0 0 0,-2-1 0,0 1 0,-7 21 0,-8-5-1365,14-25-5461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8T07:53:05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24575,'0'3'0,"0"4"0,0 5 0,0 3 0,0 2 0,0 1 0,0 1 0,0 1 0,0-1 0,0 1 0,0-1 0,0 0 0,0 0 0,0-1 0,0 1 0,0 0 0,0-1 0,0-2-8191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1:05:3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24575,'92'-28'0,"0"4"0,102-13 0,-187 36 0,-1 1 0,0-1 0,1 1 0,-1 1 0,0-1 0,1 1 0,-1 0 0,0 1 0,0-1 0,0 1 0,0 0 0,0 1 0,0-1 0,6 6 0,2 1 0,0 2 0,-1 0 0,20 23 0,-23-23 0,0-1 0,1 1 0,0-2 0,0 0 0,1 0 0,21 11 0,-26-18 0,0 0 0,0 0 0,0 0 0,0-1 0,0 0 0,0-1 0,0 0 0,0 0 0,0 0 0,0-1 0,0 0 0,1 0 0,-2-1 0,1 0 0,8-3 0,15-7 0,-1-1 0,30-18 0,-34 17 0,14-9 0,-30 16 0,1 1 0,0 1 0,0-1 0,0 1 0,1 1 0,0 0 0,-1 1 0,1 0 0,1 0 0,-1 1 0,16-1 0,18 6 0,57 11 0,29 2 0,-95-19-1365,-20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1:05:11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0 203 24575,'4'-7'0,"1"0"0,0 1 0,0 0 0,0 0 0,0 1 0,1-1 0,0 1 0,8-5 0,56-34 0,-64 41 0,34-20 0,58-23 0,-84 40 0,0 1 0,0 1 0,1 0 0,-1 1 0,1 0 0,0 2 0,-1-1 0,22 2 0,-18 4 0,0 0 0,0 1 0,-1 1 0,0 1 0,0 0 0,26 16 0,30 13 0,-33-22 0,1-1 0,0-3 0,1-1 0,0-2 0,44 2 0,216-7 0,-177-5 0,176-23 0,18 0 0,-302 25 0,-1 1 0,1 1 0,-1 0 0,1 2 0,-1-1 0,0 2 0,0 0 0,-1 1 0,1 1 0,-1 1 0,19 10 0,-15-6 0,2 2 0,0 0 0,1-2 0,43 16 0,-57-25 0,0 0 0,0-1 0,0 1 0,0-1 0,0-1 0,0 0 0,0 0 0,0-1 0,0 0 0,0 0 0,0 0 0,0-1 0,0-1 0,0 1 0,13-8 0,90-52 0,-86 45 0,2 1 0,0 1 0,0 2 0,2 1 0,-1 1 0,58-14 0,-62 20 0,0 2 0,0 0 0,0 2 0,1 1 0,-1 0 0,0 2 0,0 1 0,0 1 0,0 1 0,-1 1 0,1 1 0,-1 1 0,-1 1 0,0 1 0,31 18 0,-13 0 0,-23-15 0,0-1 0,27 13 0,-39-22 0,0-1 0,1 0 0,-1 0 0,0 0 0,1-1 0,-1 0 0,1 0 0,-1 0 0,1-1 0,0 0 0,-1 0 0,1 0 0,10-3 0,194-66 0,-120 51 0,2 4 0,170-4 0,186 39 0,-249 8-1365,-132-15-5461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1:05:17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539 701 24575,'-4'3'0,"1"-1"0,-1 0 0,0 0 0,0 0 0,1 0 0,-1-1 0,0 0 0,0 0 0,-1 0 0,1 0 0,0 0 0,0-1 0,0 0 0,-5 0 0,-61-5 0,49 3 0,0-1 0,1-2 0,-1 0 0,1-1 0,-38-17 0,44 16 0,1-1 0,0-1 0,0 0 0,1 0 0,0-2 0,1 1 0,0-1 0,1-1 0,-9-12 0,4 3 0,0-1 0,2-1 0,1 0 0,1 0 0,0-1 0,2-1 0,1 1 0,-8-42 0,14 56 0,1-1 0,-1 1 0,2-1 0,-1 1 0,1-1 0,1 1 0,0-1 0,1 1 0,0 0 0,0-1 0,1 1 0,0 0 0,1 0 0,0 1 0,1-1 0,0 1 0,0 0 0,1 0 0,0 1 0,1-1 0,0 1 0,0 1 0,16-13 0,-14 12 0,1 1 0,0 0 0,1 0 0,-1 1 0,1 1 0,0 0 0,1 1 0,-1 0 0,1 0 0,0 1 0,0 1 0,0 0 0,0 0 0,0 1 0,23 2 0,-22-1 0,0 0 0,0 1 0,0 0 0,-1 1 0,1 1 0,-1 0 0,1 1 0,-1 0 0,23 12 0,-19-7 0,-1 1 0,0 1 0,-1 0 0,0 1 0,-1 1 0,0 0 0,-1 0 0,11 18 0,10 17 0,31 62 0,-54-92 0,-1 0 0,0 0 0,-2 1 0,0 0 0,-1 0 0,-1 1 0,-1 0 0,-1 0 0,0 0 0,-2 0 0,0 0 0,-1 1 0,-4 24 0,4-42-38,-1-1 0,1 0 0,-1 0 1,0 0-1,0 0 0,0 0 0,0 0 0,0 0 0,0 0 0,-1 0 0,1 0 0,-1 0 0,1-1 0,-1 1 0,0-1 0,1 1 1,-1-1-1,0 0 0,0 1 0,0-1 0,0 0 0,0 0 0,0-1 0,0 1 0,-1 0 0,1-1 0,0 1 0,0-1 0,-1 0 1,1 1-1,0-1 0,0 0 0,-1-1 0,1 1 0,-4-1 0,-8 1-6788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1:07:16.2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218 17 24575,'617'-17'0,"311"18"0,-586 16 0,0-19 0,260 4 0,-362 14 0,69 1 0,-128-20 0,273 8 0,-277 13 0,85 5 0,-227-23 0,0-2 0,0-1 0,40-9 0,-39 5 0,-34 7 0,0 0 0,-1 0 0,1 0 0,0 0 0,0 0 0,-1 1 0,1-1 0,0 0 0,-1 1 0,1-1 0,-1 1 0,1 0 0,0-1 0,-1 1 0,0 0 0,1 0 0,-1 0 0,1 0 0,-1 0 0,0 0 0,0 1 0,0-1 0,0 0 0,0 1 0,0-1 0,0 1 0,0-1 0,0 1 0,0-1 0,-1 1 0,1-1 0,-1 1 0,1 0 0,-1-1 0,0 1 0,0 0 0,1 2 0,1 11 0,-1 0 0,0 0 0,-2 21 0,0-17 0,6 133 0,26 159 0,1 27 0,-11-213 0,-10-70 0,4 63 0,-11-59 0,8 233 0,-12-172 0,-11 316 0,3 109 0,10-331 0,15-57 0,-16-121 0,-3 227 0,2-258 0,-1 0 0,1 0 0,-1 0 0,0 0 0,0 0 0,-1 0 0,1 0 0,-1 0 0,0 0 0,-1-1 0,1 1 0,-5 6 0,4-9 0,1 1 0,-1 0 0,-1-1 0,1 0 0,0 0 0,0 0 0,-1 0 0,1 0 0,-1-1 0,1 1 0,-1-1 0,0 0 0,0 0 0,1-1 0,-1 1 0,0-1 0,-4 1 0,-91 0 0,-122-15 0,113 6 0,-1177-65 0,545 43 0,733 30 0,-464-15 0,-225-5 0,633 23 0,1 2 0,-117 26 0,176-30 0,-52 7 0,-98 2 0,3-1 0,-305 8 0,359-17 0,93 0 0,0-1 0,0 1 0,0 0 0,1-1 0,-1 1 0,0-1 0,1 0 0,-1 0 0,0 0 0,1 0 0,-1 0 0,1-1 0,0 1 0,-1-1 0,1 0 0,0 1 0,0-1 0,0 0 0,0 0 0,0-1 0,1 1 0,-1 0 0,0 0 0,1-1 0,0 1 0,0-1 0,0 1 0,0-1 0,0 0 0,0 1 0,0-1 0,0-5 0,-1-10 0,1 0 0,0 0 0,1 0 0,3-21 0,-1 6 0,-1-82 0,11-179 0,3 188 0,-5 48 0,3-114 0,-14-12 0,-22-356 0,13 341 0,9 141 0,-2-1 0,-14-81 0,9 91 0,3 0 0,1-73 0,-4-46 0,-12 3 0,3-176 0,15 234 0,4-86 0,-1 186 0,0-4 0,0 0 0,0 0 0,2 0 0,4-16 0,-6 25 0,0 0 0,0-1 0,0 1 0,0 0 0,0 0 0,1 0 0,-1 0 0,1 0 0,-1 0 0,1 0 0,0 0 0,0 1 0,0-1 0,0 1 0,0-1 0,0 1 0,0 0 0,0 0 0,0 0 0,1 0 0,-1 0 0,1 0 0,-1 1 0,0-1 0,1 1 0,2 0 0,139-12-1365,-125 11-5461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1T11:07:30.34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20 24575,'192'2'0,"199"-4"0,-262-6 0,92-1 0,-71 7 0,162 5 0,-162 15 0,-148-18 0,1 1 0,-1 0 0,0 0 0,1 0 0,-1 0 0,0 0 0,0 0 0,0 1 0,0-1 0,0 1 0,0-1 0,0 1 0,0 0 0,0 0 0,-1 0 0,1 0 0,-1 0 0,0 0 0,1 0 0,-1 1 0,0-1 0,0 0 0,-1 1 0,1-1 0,0 0 0,-1 1 0,1-1 0,-1 4 0,2 11 0,0 0 0,-1 0 0,-1 17 0,0-24 0,0 52 0,-2 58 0,2-118 0,-1 0 0,0 1 0,0-1 0,0 0 0,0 0 0,0-1 0,0 1 0,0 0 0,-1 0 0,1 0 0,0-1 0,-1 1 0,0-1 0,1 1 0,-1-1 0,0 0 0,0 0 0,0 1 0,1-1 0,-1-1 0,0 1 0,-1 0 0,1 0 0,0-1 0,0 1 0,-4 0 0,-71 8 0,49-8 0,-65 14 0,53-8 0,-2-1 0,-41 0 0,-556-22 0,385 16 0,-10-2 0,263 2 0,-1 0 0,1 0 0,-1-1 0,1 1 0,0 0 0,-1-1 0,1 0 0,-1 1 0,1-1 0,0 0 0,0 0 0,-1 1 0,1-1 0,0 0 0,0 0 0,0-1 0,0 1 0,0 0 0,0 0 0,0 0 0,0-1 0,0 1 0,1 0 0,-1-1 0,1 1 0,-1 0 0,1-1 0,-1 1 0,1-3 0,-4-52 0,3 16 0,-1 33-59,0-1 0,1 1-1,0-1 1,0 0-1,1 0 1,0 1 0,0-1-1,1 0 1,0 0 0,0 1-1,1-1 1,0 1 0,0-1-1,1 1 1,0 0-1,0 0 1,1 0 0,0 0-1,0 1 1,0-1 0,1 1-1,10-10 1,-5 5-6767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8:56.60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24575,'1024'0'0,"-809"14"0,-20-1 0,339-13 0,-267 0 0,-243 2-1365,-15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5T06:18:58.35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0 0 24575,'0'5'0,"0"3"0,0 3 0,0 2 0,0 1 0,0 0 0,0 0 0,0 0 0,0 0 0,0 0 0,0-3-8191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0.png"/><Relationship Id="rId18" Type="http://schemas.openxmlformats.org/officeDocument/2006/relationships/customXml" Target="../ink/ink14.xml"/><Relationship Id="rId26" Type="http://schemas.openxmlformats.org/officeDocument/2006/relationships/customXml" Target="../ink/ink18.xml"/><Relationship Id="rId21" Type="http://schemas.openxmlformats.org/officeDocument/2006/relationships/image" Target="../media/image280.png"/><Relationship Id="rId42" Type="http://schemas.openxmlformats.org/officeDocument/2006/relationships/customXml" Target="../ink/ink19.xml"/><Relationship Id="rId47" Type="http://schemas.openxmlformats.org/officeDocument/2006/relationships/image" Target="../media/image33.png"/><Relationship Id="rId55" Type="http://schemas.openxmlformats.org/officeDocument/2006/relationships/image" Target="../media/image37.png"/><Relationship Id="rId63" Type="http://schemas.openxmlformats.org/officeDocument/2006/relationships/image" Target="../media/image38.png"/><Relationship Id="rId7" Type="http://schemas.openxmlformats.org/officeDocument/2006/relationships/image" Target="../media/image230.png"/><Relationship Id="rId2" Type="http://schemas.openxmlformats.org/officeDocument/2006/relationships/customXml" Target="../ink/ink8.xml"/><Relationship Id="rId16" Type="http://schemas.openxmlformats.org/officeDocument/2006/relationships/customXml" Target="../ink/ink13.xml"/><Relationship Id="rId20" Type="http://schemas.openxmlformats.org/officeDocument/2006/relationships/customXml" Target="../ink/ink15.xml"/><Relationship Id="rId41" Type="http://schemas.openxmlformats.org/officeDocument/2006/relationships/image" Target="../media/image30.png"/><Relationship Id="rId54" Type="http://schemas.openxmlformats.org/officeDocument/2006/relationships/customXml" Target="../ink/ink22.xml"/><Relationship Id="rId62" Type="http://schemas.openxmlformats.org/officeDocument/2006/relationships/customXml" Target="../ink/ink26.xml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210.png"/><Relationship Id="rId24" Type="http://schemas.openxmlformats.org/officeDocument/2006/relationships/customXml" Target="../ink/ink17.xml"/><Relationship Id="rId53" Type="http://schemas.openxmlformats.org/officeDocument/2006/relationships/image" Target="../media/image36.png"/><Relationship Id="rId58" Type="http://schemas.openxmlformats.org/officeDocument/2006/relationships/customXml" Target="../ink/ink24.xml"/><Relationship Id="rId15" Type="http://schemas.openxmlformats.org/officeDocument/2006/relationships/image" Target="../media/image250.png"/><Relationship Id="rId23" Type="http://schemas.openxmlformats.org/officeDocument/2006/relationships/image" Target="../media/image290.png"/><Relationship Id="rId57" Type="http://schemas.openxmlformats.org/officeDocument/2006/relationships/image" Target="../media/image40.png"/><Relationship Id="rId61" Type="http://schemas.openxmlformats.org/officeDocument/2006/relationships/image" Target="../media/image19.emf"/><Relationship Id="rId10" Type="http://schemas.openxmlformats.org/officeDocument/2006/relationships/customXml" Target="../ink/ink10.xml"/><Relationship Id="rId19" Type="http://schemas.openxmlformats.org/officeDocument/2006/relationships/image" Target="../media/image270.png"/><Relationship Id="rId52" Type="http://schemas.openxmlformats.org/officeDocument/2006/relationships/customXml" Target="../ink/ink21.xml"/><Relationship Id="rId60" Type="http://schemas.openxmlformats.org/officeDocument/2006/relationships/customXml" Target="../ink/ink25.xml"/><Relationship Id="rId65" Type="http://schemas.openxmlformats.org/officeDocument/2006/relationships/image" Target="../media/image39.png"/><Relationship Id="rId9" Type="http://schemas.openxmlformats.org/officeDocument/2006/relationships/image" Target="../media/image240.png"/><Relationship Id="rId14" Type="http://schemas.openxmlformats.org/officeDocument/2006/relationships/customXml" Target="../ink/ink12.xml"/><Relationship Id="rId22" Type="http://schemas.openxmlformats.org/officeDocument/2006/relationships/customXml" Target="../ink/ink16.xml"/><Relationship Id="rId48" Type="http://schemas.openxmlformats.org/officeDocument/2006/relationships/customXml" Target="../ink/ink20.xml"/><Relationship Id="rId56" Type="http://schemas.openxmlformats.org/officeDocument/2006/relationships/customXml" Target="../ink/ink23.xml"/><Relationship Id="rId64" Type="http://schemas.openxmlformats.org/officeDocument/2006/relationships/customXml" Target="../ink/ink27.xml"/><Relationship Id="rId8" Type="http://schemas.openxmlformats.org/officeDocument/2006/relationships/customXml" Target="../ink/ink9.xml"/><Relationship Id="rId51" Type="http://schemas.openxmlformats.org/officeDocument/2006/relationships/image" Target="../media/image35.png"/><Relationship Id="rId12" Type="http://schemas.openxmlformats.org/officeDocument/2006/relationships/customXml" Target="../ink/ink11.xml"/><Relationship Id="rId17" Type="http://schemas.openxmlformats.org/officeDocument/2006/relationships/image" Target="../media/image260.png"/><Relationship Id="rId25" Type="http://schemas.openxmlformats.org/officeDocument/2006/relationships/image" Target="../media/image180.png"/><Relationship Id="rId59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windows/win32/direct3dhlsl/dx-graphics-hlsl-packing-rules" TargetMode="External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hyperlink" Target="https://learn.microsoft.com/en-us/windows/win32/api/d3d11/nf-d3d11-id3d11device-createbuffer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windows/win32/direct3dhlsl/dx-graphics-hlsl-packing-rules" TargetMode="External"/><Relationship Id="rId2" Type="http://schemas.openxmlformats.org/officeDocument/2006/relationships/hyperlink" Target="https://learn.microsoft.com/ko-kr/windows/win32/midl/c-compiler-packing-issues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windows/win32/direct3dhlsl/dx-graphics-hlsl-packing-rules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ko-kr/windows/win32/api/directxmath/nf-directxmath-xmmatrixperspectivelh" TargetMode="External"/><Relationship Id="rId5" Type="http://schemas.openxmlformats.org/officeDocument/2006/relationships/hyperlink" Target="https://learn.microsoft.com/ko-kr/windows/win32/api/directxmath/nf-directxmath-xmmatrixlookatlh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learn.microsoft.com/ko-kr/windows/win32/api/directxmath/nf-directxmath-xmmatrixlooktolh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learn.microsoft.com/ko-kr/windows/win32/api/directxmath/nf-directxmath-xmmatrixlookatlh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6.xml"/><Relationship Id="rId3" Type="http://schemas.openxmlformats.org/officeDocument/2006/relationships/hyperlink" Target="https://learn.microsoft.com/ko-kr/windows/win32/api/directxmath/nf-directxmath-xmmatrixperspectivefovlh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24.png"/><Relationship Id="rId12" Type="http://schemas.openxmlformats.org/officeDocument/2006/relationships/image" Target="../media/image150.png"/><Relationship Id="rId2" Type="http://schemas.openxmlformats.org/officeDocument/2006/relationships/image" Target="../media/image23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0.png"/><Relationship Id="rId11" Type="http://schemas.openxmlformats.org/officeDocument/2006/relationships/customXml" Target="../ink/ink5.xml"/><Relationship Id="rId15" Type="http://schemas.openxmlformats.org/officeDocument/2006/relationships/customXml" Target="../ink/ink7.xml"/><Relationship Id="rId23" Type="http://schemas.openxmlformats.org/officeDocument/2006/relationships/image" Target="../media/image29.png"/><Relationship Id="rId10" Type="http://schemas.openxmlformats.org/officeDocument/2006/relationships/image" Target="../media/image28.png"/><Relationship Id="rId19" Type="http://schemas.openxmlformats.org/officeDocument/2006/relationships/image" Target="../media/image190.png"/><Relationship Id="rId4" Type="http://schemas.openxmlformats.org/officeDocument/2006/relationships/customXml" Target="../ink/ink3.xml"/><Relationship Id="rId9" Type="http://schemas.openxmlformats.org/officeDocument/2006/relationships/customXml" Target="../ink/ink4.xml"/><Relationship Id="rId14" Type="http://schemas.openxmlformats.org/officeDocument/2006/relationships/image" Target="../media/image160.pn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</a:t>
            </a:r>
            <a:r>
              <a:rPr lang="en-US" altLang="ko-KR" dirty="0"/>
              <a:t>Transform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2E002-7D3E-F512-7815-17B57509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Radian &lt;-&gt; Degree(</a:t>
            </a:r>
            <a:r>
              <a:rPr lang="ko-KR" altLang="en-US" dirty="0"/>
              <a:t>각도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96CC78-5D87-1272-B63A-2C9417C84A87}"/>
              </a:ext>
            </a:extLst>
          </p:cNvPr>
          <p:cNvSpPr txBox="1"/>
          <p:nvPr/>
        </p:nvSpPr>
        <p:spPr>
          <a:xfrm>
            <a:off x="858124" y="1527970"/>
            <a:ext cx="1040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Radian</a:t>
            </a:r>
            <a:r>
              <a:rPr lang="ko-KR" altLang="en-US" dirty="0"/>
              <a:t>은 반지름이 </a:t>
            </a:r>
            <a:r>
              <a:rPr lang="en-US" altLang="ko-KR" dirty="0"/>
              <a:t>1</a:t>
            </a:r>
            <a:r>
              <a:rPr lang="ko-KR" altLang="en-US" dirty="0"/>
              <a:t>인 원에서 각의 크기를 호</a:t>
            </a:r>
            <a:r>
              <a:rPr lang="en-US" altLang="ko-KR" dirty="0"/>
              <a:t> (</a:t>
            </a:r>
            <a:r>
              <a:rPr lang="ko-KR" altLang="en-US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弧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, arc : </a:t>
            </a:r>
            <a:r>
              <a:rPr lang="ko-KR" altLang="en-US" dirty="0"/>
              <a:t>원 둘레의 일부분</a:t>
            </a:r>
            <a:r>
              <a:rPr lang="en-US" altLang="ko-KR" dirty="0"/>
              <a:t>)</a:t>
            </a:r>
            <a:r>
              <a:rPr lang="ko-KR" altLang="en-US" dirty="0"/>
              <a:t>의 길이로 표현하는 방법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DC91FE-2DD8-3AED-54C2-8C9654088F74}"/>
              </a:ext>
            </a:extLst>
          </p:cNvPr>
          <p:cNvSpPr txBox="1"/>
          <p:nvPr/>
        </p:nvSpPr>
        <p:spPr>
          <a:xfrm>
            <a:off x="2752674" y="2083987"/>
            <a:ext cx="93359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</a:t>
            </a:r>
            <a:r>
              <a:rPr lang="ko-KR" altLang="en-US" dirty="0"/>
              <a:t>호의길이가 </a:t>
            </a:r>
            <a:r>
              <a:rPr lang="en-US" altLang="ko-KR" dirty="0"/>
              <a:t>1</a:t>
            </a:r>
            <a:r>
              <a:rPr lang="ko-KR" altLang="en-US" dirty="0" err="1"/>
              <a:t>일때</a:t>
            </a:r>
            <a:r>
              <a:rPr lang="ko-KR" altLang="en-US" dirty="0"/>
              <a:t> </a:t>
            </a:r>
            <a:r>
              <a:rPr lang="en-US" altLang="ko-KR" dirty="0"/>
              <a:t>Θ</a:t>
            </a:r>
            <a:r>
              <a:rPr lang="ko-KR" altLang="en-US" dirty="0"/>
              <a:t>는 몇 도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  </a:t>
            </a:r>
            <a:r>
              <a:rPr lang="en-US" altLang="ko-KR" dirty="0">
                <a:solidFill>
                  <a:srgbClr val="00B0F0"/>
                </a:solidFill>
              </a:rPr>
              <a:t>2 </a:t>
            </a:r>
            <a:r>
              <a:rPr lang="ko-KR" altLang="ko-KR" sz="1800" dirty="0">
                <a:solidFill>
                  <a:srgbClr val="00B0F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π</a:t>
            </a:r>
            <a:r>
              <a:rPr lang="en-US" altLang="ko-KR" dirty="0"/>
              <a:t> : </a:t>
            </a:r>
            <a:r>
              <a:rPr lang="en-US" altLang="ko-KR" dirty="0">
                <a:solidFill>
                  <a:srgbClr val="00B050"/>
                </a:solidFill>
              </a:rPr>
              <a:t>360</a:t>
            </a:r>
            <a:r>
              <a:rPr lang="en-US" altLang="ko-KR" dirty="0"/>
              <a:t> </a:t>
            </a:r>
            <a:r>
              <a:rPr lang="ko-KR" altLang="en-US" dirty="0"/>
              <a:t>도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B050"/>
                </a:solidFill>
              </a:rPr>
              <a:t>1</a:t>
            </a:r>
            <a:r>
              <a:rPr lang="en-US" altLang="ko-KR" dirty="0"/>
              <a:t> :  </a:t>
            </a:r>
            <a:r>
              <a:rPr lang="en-US" altLang="ko-KR" dirty="0">
                <a:solidFill>
                  <a:srgbClr val="00B0F0"/>
                </a:solidFill>
              </a:rPr>
              <a:t>Θ             </a:t>
            </a:r>
            <a:r>
              <a:rPr lang="ko-KR" altLang="en-US" dirty="0"/>
              <a:t>비례식은 </a:t>
            </a:r>
            <a:r>
              <a:rPr lang="ko-KR" altLang="en-US" dirty="0">
                <a:solidFill>
                  <a:srgbClr val="00B0F0"/>
                </a:solidFill>
              </a:rPr>
              <a:t>외항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00B050"/>
                </a:solidFill>
              </a:rPr>
              <a:t>내항</a:t>
            </a:r>
            <a:r>
              <a:rPr lang="ko-KR" altLang="en-US" dirty="0"/>
              <a:t>의 곱은 같다</a:t>
            </a:r>
            <a:r>
              <a:rPr lang="en-US" altLang="ko-KR" dirty="0"/>
              <a:t>.         </a:t>
            </a:r>
          </a:p>
          <a:p>
            <a:r>
              <a:rPr lang="en-US" altLang="ko-KR" dirty="0"/>
              <a:t>       2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π</a:t>
            </a:r>
            <a:r>
              <a:rPr lang="en-US" altLang="ko-KR" dirty="0"/>
              <a:t> * Θ  = 360 * 1</a:t>
            </a:r>
          </a:p>
          <a:p>
            <a:r>
              <a:rPr lang="en-US" altLang="ko-KR" dirty="0"/>
              <a:t>	     Θ = 360 / 2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π</a:t>
            </a:r>
            <a:r>
              <a:rPr lang="en-US" altLang="ko-KR" dirty="0"/>
              <a:t> 	</a:t>
            </a:r>
          </a:p>
          <a:p>
            <a:r>
              <a:rPr lang="en-US" altLang="ko-KR" dirty="0"/>
              <a:t>                   = 180 /  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π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               </a:t>
            </a:r>
            <a:r>
              <a:rPr lang="ko-KR" altLang="en-US" dirty="0"/>
              <a:t>∴</a:t>
            </a:r>
            <a:r>
              <a:rPr lang="en-US" altLang="ko-KR" dirty="0"/>
              <a:t>  1 radian = 57.2958..…</a:t>
            </a:r>
            <a:r>
              <a:rPr lang="ko-KR" altLang="en-US" dirty="0"/>
              <a:t>도</a:t>
            </a:r>
            <a:r>
              <a:rPr lang="en-US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 </a:t>
            </a:r>
            <a:endParaRPr lang="en-US" altLang="ko-KR" dirty="0"/>
          </a:p>
          <a:p>
            <a:r>
              <a:rPr lang="en-US" altLang="ko-KR" dirty="0"/>
              <a:t> 	        = 57.2958		    N </a:t>
            </a:r>
            <a:r>
              <a:rPr lang="en-US" altLang="ko-KR" dirty="0" err="1"/>
              <a:t>randian</a:t>
            </a:r>
            <a:r>
              <a:rPr lang="en-US" altLang="ko-KR" dirty="0"/>
              <a:t> * (180/</a:t>
            </a:r>
            <a:r>
              <a:rPr lang="ko-KR" altLang="ko-KR" sz="18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π</a:t>
            </a:r>
            <a:r>
              <a:rPr lang="en-US" altLang="ko-KR" dirty="0"/>
              <a:t> ) = N </a:t>
            </a:r>
            <a:r>
              <a:rPr lang="ko-KR" altLang="en-US" dirty="0"/>
              <a:t>라디안의 각도</a:t>
            </a:r>
            <a:endParaRPr lang="en-US" altLang="ko-KR" dirty="0"/>
          </a:p>
          <a:p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float </a:t>
            </a:r>
            <a:r>
              <a:rPr lang="en-US" altLang="ko-KR" sz="1400" b="1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XMConvertToDegrees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i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i="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fRadians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400" b="1" i="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i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i="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fRadians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(180.0f / </a:t>
            </a:r>
            <a:r>
              <a:rPr lang="en-US" altLang="ko-KR" sz="1400" b="1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XM_PI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 }</a:t>
            </a:r>
            <a:endParaRPr lang="en-US" altLang="ko-KR" sz="1400" dirty="0">
              <a:solidFill>
                <a:srgbClr val="0D35AB"/>
              </a:solidFill>
              <a:latin typeface="arial" panose="020B0604020202020204" pitchFamily="34" charset="0"/>
            </a:endParaRPr>
          </a:p>
          <a:p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호의길이 따른 각도   </a:t>
            </a:r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𝝅 </a:t>
            </a:r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= 180</a:t>
            </a:r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도 </a:t>
            </a:r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𝝅</a:t>
            </a:r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/2 = 90</a:t>
            </a:r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도 </a:t>
            </a:r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𝝅</a:t>
            </a:r>
            <a:r>
              <a:rPr lang="en-US" altLang="ko-KR" sz="1400" dirty="0">
                <a:solidFill>
                  <a:srgbClr val="0D35AB"/>
                </a:solidFill>
                <a:latin typeface="arial" panose="020B0604020202020204" pitchFamily="34" charset="0"/>
              </a:rPr>
              <a:t>/4 = 45</a:t>
            </a:r>
            <a:r>
              <a:rPr lang="ko-KR" altLang="en-US" sz="1400" dirty="0">
                <a:solidFill>
                  <a:srgbClr val="0D35AB"/>
                </a:solidFill>
                <a:latin typeface="arial" panose="020B0604020202020204" pitchFamily="34" charset="0"/>
              </a:rPr>
              <a:t>도</a:t>
            </a:r>
            <a:endParaRPr lang="en-US" altLang="ko-KR" sz="1400" dirty="0">
              <a:solidFill>
                <a:srgbClr val="0D35AB"/>
              </a:solidFill>
              <a:latin typeface="arial" panose="020B0604020202020204" pitchFamily="34" charset="0"/>
            </a:endParaRPr>
          </a:p>
          <a:p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반대로 각이 </a:t>
            </a:r>
            <a:r>
              <a:rPr lang="en-US" altLang="ko-KR" sz="1400" dirty="0"/>
              <a:t>1</a:t>
            </a:r>
            <a:r>
              <a:rPr lang="ko-KR" altLang="en-US" sz="1400" dirty="0"/>
              <a:t>도 </a:t>
            </a:r>
            <a:r>
              <a:rPr lang="ko-KR" altLang="en-US" sz="1400" dirty="0" err="1"/>
              <a:t>일때</a:t>
            </a:r>
            <a:r>
              <a:rPr lang="ko-KR" altLang="en-US" sz="1400" dirty="0"/>
              <a:t> 호의 길이는 어떻게 될까</a:t>
            </a:r>
            <a:r>
              <a:rPr lang="en-US" altLang="ko-KR" sz="1400" dirty="0"/>
              <a:t>?</a:t>
            </a:r>
            <a:endParaRPr lang="en-US" altLang="ko-KR" sz="1400" b="1" dirty="0">
              <a:solidFill>
                <a:srgbClr val="0D35AB"/>
              </a:solidFill>
              <a:latin typeface="arial" panose="020B0604020202020204" pitchFamily="34" charset="0"/>
            </a:endParaRPr>
          </a:p>
          <a:p>
            <a:r>
              <a:rPr lang="ko-KR" altLang="en-US" sz="1400" dirty="0"/>
              <a:t> </a:t>
            </a:r>
            <a:r>
              <a:rPr lang="en-US" altLang="ko-KR" sz="1400" dirty="0">
                <a:solidFill>
                  <a:srgbClr val="00B0F0"/>
                </a:solidFill>
              </a:rPr>
              <a:t>2 </a:t>
            </a:r>
            <a:r>
              <a:rPr lang="ko-KR" altLang="ko-KR" sz="1400" dirty="0">
                <a:solidFill>
                  <a:srgbClr val="00B0F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π</a:t>
            </a:r>
            <a:r>
              <a:rPr lang="en-US" altLang="ko-KR" sz="1400" dirty="0"/>
              <a:t> : </a:t>
            </a:r>
            <a:r>
              <a:rPr lang="en-US" altLang="ko-KR" sz="1400" dirty="0">
                <a:solidFill>
                  <a:srgbClr val="00B050"/>
                </a:solidFill>
              </a:rPr>
              <a:t>360</a:t>
            </a:r>
            <a:r>
              <a:rPr lang="en-US" altLang="ko-KR" sz="1400" dirty="0"/>
              <a:t> </a:t>
            </a:r>
            <a:r>
              <a:rPr lang="ko-KR" altLang="en-US" sz="1400" dirty="0"/>
              <a:t>도 </a:t>
            </a:r>
            <a:r>
              <a:rPr lang="en-US" altLang="ko-KR" sz="1400" dirty="0"/>
              <a:t>= </a:t>
            </a:r>
            <a:r>
              <a:rPr lang="ko-KR" altLang="en-US" sz="1400" dirty="0"/>
              <a:t>호의길이</a:t>
            </a:r>
            <a:r>
              <a:rPr lang="en-US" altLang="ko-KR" sz="1400" dirty="0"/>
              <a:t> :  </a:t>
            </a:r>
            <a:r>
              <a:rPr lang="en-US" altLang="ko-KR" sz="1400" dirty="0">
                <a:solidFill>
                  <a:srgbClr val="00B0F0"/>
                </a:solidFill>
              </a:rPr>
              <a:t>1</a:t>
            </a:r>
            <a:r>
              <a:rPr lang="ko-KR" altLang="en-US" sz="1400" dirty="0">
                <a:solidFill>
                  <a:srgbClr val="00B0F0"/>
                </a:solidFill>
              </a:rPr>
              <a:t>도</a:t>
            </a:r>
            <a:r>
              <a:rPr lang="en-US" altLang="ko-KR" sz="1400" dirty="0"/>
              <a:t>         </a:t>
            </a:r>
          </a:p>
          <a:p>
            <a:r>
              <a:rPr lang="en-US" altLang="ko-KR" sz="1400" dirty="0"/>
              <a:t>       2</a:t>
            </a:r>
            <a:r>
              <a:rPr lang="ko-KR" altLang="ko-KR" sz="14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π</a:t>
            </a:r>
            <a:r>
              <a:rPr lang="en-US" altLang="ko-KR" sz="1400" dirty="0"/>
              <a:t> *1  = 360 * </a:t>
            </a:r>
            <a:r>
              <a:rPr lang="ko-KR" altLang="en-US" sz="1400" dirty="0"/>
              <a:t>호의길이 </a:t>
            </a:r>
            <a:endParaRPr lang="en-US" altLang="ko-KR" sz="1400" dirty="0"/>
          </a:p>
          <a:p>
            <a:r>
              <a:rPr lang="en-US" altLang="ko-KR" sz="1400" dirty="0"/>
              <a:t>    2</a:t>
            </a:r>
            <a:r>
              <a:rPr lang="ko-KR" altLang="ko-KR" sz="14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π</a:t>
            </a:r>
            <a:r>
              <a:rPr lang="en-US" altLang="ko-KR" sz="1400" dirty="0"/>
              <a:t> / 360 = </a:t>
            </a:r>
            <a:r>
              <a:rPr lang="ko-KR" altLang="en-US" sz="1400" dirty="0"/>
              <a:t>호의길이 </a:t>
            </a:r>
            <a:r>
              <a:rPr lang="en-US" altLang="ko-KR" sz="1400" dirty="0"/>
              <a:t>	               </a:t>
            </a:r>
            <a:r>
              <a:rPr lang="ko-KR" altLang="en-US" sz="1400" dirty="0"/>
              <a:t>∴  </a:t>
            </a:r>
            <a:r>
              <a:rPr lang="en-US" altLang="ko-KR" sz="1400" dirty="0">
                <a:solidFill>
                  <a:srgbClr val="00B0F0"/>
                </a:solidFill>
              </a:rPr>
              <a:t>1</a:t>
            </a:r>
            <a:r>
              <a:rPr lang="ko-KR" altLang="en-US" sz="1400" dirty="0">
                <a:solidFill>
                  <a:srgbClr val="00B0F0"/>
                </a:solidFill>
              </a:rPr>
              <a:t>도</a:t>
            </a:r>
            <a:r>
              <a:rPr lang="ko-KR" altLang="en-US" sz="1400" dirty="0"/>
              <a:t>의 호의길이는</a:t>
            </a:r>
            <a:r>
              <a:rPr lang="en-US" altLang="ko-KR" sz="1400" dirty="0"/>
              <a:t> 0.0174…</a:t>
            </a:r>
          </a:p>
          <a:p>
            <a:r>
              <a:rPr lang="en-US" altLang="ko-KR" sz="1400" dirty="0"/>
              <a:t>        </a:t>
            </a:r>
            <a:r>
              <a:rPr lang="ko-KR" altLang="ko-KR" sz="14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π</a:t>
            </a:r>
            <a:r>
              <a:rPr lang="en-US" altLang="ko-KR" sz="1400" dirty="0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/ 180 = </a:t>
            </a:r>
            <a:endParaRPr lang="en-US" altLang="ko-KR" sz="1400" dirty="0"/>
          </a:p>
          <a:p>
            <a:r>
              <a:rPr lang="en-US" altLang="ko-KR" sz="1400" dirty="0"/>
              <a:t>         0.0174 =          		 N degree * (3.14/180) = N</a:t>
            </a:r>
            <a:r>
              <a:rPr lang="ko-KR" altLang="en-US" sz="1400" dirty="0"/>
              <a:t>각도의 호의길이</a:t>
            </a:r>
            <a:endParaRPr lang="en-US" altLang="ko-KR" sz="1400" dirty="0">
              <a:solidFill>
                <a:srgbClr val="0D35AB"/>
              </a:solidFill>
              <a:latin typeface="arial" panose="020B0604020202020204" pitchFamily="34" charset="0"/>
            </a:endParaRPr>
          </a:p>
          <a:p>
            <a:r>
              <a:rPr lang="en-US" altLang="ko-KR" sz="1400" b="1" i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b="1" i="1" dirty="0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i="1" dirty="0" err="1">
                <a:solidFill>
                  <a:srgbClr val="88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XMConvertToRadians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i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i="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fDegrees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400" b="1" i="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noexcept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{ </a:t>
            </a:r>
            <a:r>
              <a:rPr lang="en-US" altLang="ko-KR" sz="1400" b="1" i="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b="1" i="0" dirty="0" err="1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fDegrees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(</a:t>
            </a:r>
            <a:r>
              <a:rPr lang="en-US" altLang="ko-KR" sz="1400" b="1" i="1" dirty="0">
                <a:solidFill>
                  <a:srgbClr val="000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XM_PI</a:t>
            </a:r>
            <a:r>
              <a:rPr lang="en-US" altLang="ko-KR" sz="1400" b="1" i="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180.0f); }</a:t>
            </a:r>
            <a:r>
              <a:rPr lang="en-US" altLang="ko-KR" sz="1400" b="1" dirty="0">
                <a:solidFill>
                  <a:srgbClr val="0D35AB"/>
                </a:solidFill>
                <a:latin typeface="arial" panose="020B0604020202020204" pitchFamily="34" charset="0"/>
              </a:rPr>
              <a:t> </a:t>
            </a:r>
            <a:endParaRPr lang="ko-KR" altLang="en-US" sz="1400" b="1" dirty="0">
              <a:solidFill>
                <a:srgbClr val="0D35AB"/>
              </a:solidFill>
              <a:latin typeface="arial" panose="020B060402020202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071C3A8-BC05-9A1D-362D-A93493CE5499}"/>
              </a:ext>
            </a:extLst>
          </p:cNvPr>
          <p:cNvGrpSpPr/>
          <p:nvPr/>
        </p:nvGrpSpPr>
        <p:grpSpPr>
          <a:xfrm>
            <a:off x="572370" y="2091613"/>
            <a:ext cx="2186505" cy="2303939"/>
            <a:chOff x="107115" y="2222341"/>
            <a:chExt cx="2649600" cy="285840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A326609-C6D5-7E1D-4EE2-98FED912346C}"/>
                </a:ext>
              </a:extLst>
            </p:cNvPr>
            <p:cNvSpPr/>
            <p:nvPr/>
          </p:nvSpPr>
          <p:spPr>
            <a:xfrm>
              <a:off x="723152" y="2994212"/>
              <a:ext cx="1954307" cy="19901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A22FF73-E30D-55F3-C7B0-D657DBA5E753}"/>
                </a:ext>
              </a:extLst>
            </p:cNvPr>
            <p:cNvCxnSpPr>
              <a:cxnSpLocks/>
              <a:stCxn id="4" idx="2"/>
              <a:endCxn id="4" idx="6"/>
            </p:cNvCxnSpPr>
            <p:nvPr/>
          </p:nvCxnSpPr>
          <p:spPr>
            <a:xfrm>
              <a:off x="723152" y="3989294"/>
              <a:ext cx="195430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C094C76-283C-B13D-657D-0BFE71FDF1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1341" y="3058297"/>
              <a:ext cx="346635" cy="9309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1F6B5920-8A30-6CE9-2D6A-605D6B57C711}"/>
                </a:ext>
              </a:extLst>
            </p:cNvPr>
            <p:cNvSpPr/>
            <p:nvPr/>
          </p:nvSpPr>
          <p:spPr>
            <a:xfrm>
              <a:off x="134564" y="2249436"/>
              <a:ext cx="989139" cy="97416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0B7747EB-36D8-E772-60D4-F2FDAC9F9571}"/>
                </a:ext>
              </a:extLst>
            </p:cNvPr>
            <p:cNvGrpSpPr/>
            <p:nvPr/>
          </p:nvGrpSpPr>
          <p:grpSpPr>
            <a:xfrm>
              <a:off x="136995" y="2766661"/>
              <a:ext cx="989640" cy="131400"/>
              <a:chOff x="136995" y="2766661"/>
              <a:chExt cx="989640" cy="131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37" name="잉크 36">
                    <a:extLst>
                      <a:ext uri="{FF2B5EF4-FFF2-40B4-BE49-F238E27FC236}">
                        <a16:creationId xmlns:a16="http://schemas.microsoft.com/office/drawing/2014/main" id="{CB562FB4-759C-2ADF-67DB-11FD94DEC9F8}"/>
                      </a:ext>
                    </a:extLst>
                  </p14:cNvPr>
                  <p14:cNvContentPartPr/>
                  <p14:nvPr/>
                </p14:nvContentPartPr>
                <p14:xfrm>
                  <a:off x="136995" y="2766661"/>
                  <a:ext cx="989640" cy="14760"/>
                </p14:xfrm>
              </p:contentPart>
            </mc:Choice>
            <mc:Fallback xmlns="">
              <p:pic>
                <p:nvPicPr>
                  <p:cNvPr id="37" name="잉크 36">
                    <a:extLst>
                      <a:ext uri="{FF2B5EF4-FFF2-40B4-BE49-F238E27FC236}">
                        <a16:creationId xmlns:a16="http://schemas.microsoft.com/office/drawing/2014/main" id="{CB562FB4-759C-2ADF-67DB-11FD94DEC9F8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32675" y="2762341"/>
                    <a:ext cx="99828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38" name="잉크 37">
                    <a:extLst>
                      <a:ext uri="{FF2B5EF4-FFF2-40B4-BE49-F238E27FC236}">
                        <a16:creationId xmlns:a16="http://schemas.microsoft.com/office/drawing/2014/main" id="{C52D7A3F-93CF-9AAA-4FBC-0F1633A615EB}"/>
                      </a:ext>
                    </a:extLst>
                  </p14:cNvPr>
                  <p14:cNvContentPartPr/>
                  <p14:nvPr/>
                </p14:nvContentPartPr>
                <p14:xfrm>
                  <a:off x="615435" y="2838661"/>
                  <a:ext cx="360" cy="59400"/>
                </p14:xfrm>
              </p:contentPart>
            </mc:Choice>
            <mc:Fallback xmlns="">
              <p:pic>
                <p:nvPicPr>
                  <p:cNvPr id="38" name="잉크 37">
                    <a:extLst>
                      <a:ext uri="{FF2B5EF4-FFF2-40B4-BE49-F238E27FC236}">
                        <a16:creationId xmlns:a16="http://schemas.microsoft.com/office/drawing/2014/main" id="{C52D7A3F-93CF-9AAA-4FBC-0F1633A615E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11115" y="2834341"/>
                    <a:ext cx="9000" cy="680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1" name="잉크 40">
                  <a:extLst>
                    <a:ext uri="{FF2B5EF4-FFF2-40B4-BE49-F238E27FC236}">
                      <a16:creationId xmlns:a16="http://schemas.microsoft.com/office/drawing/2014/main" id="{33AAEB9B-39A3-CC3A-90E0-ACDC74AEAA75}"/>
                    </a:ext>
                  </a:extLst>
                </p14:cNvPr>
                <p14:cNvContentPartPr/>
                <p14:nvPr/>
              </p14:nvContentPartPr>
              <p14:xfrm>
                <a:off x="107115" y="2222341"/>
                <a:ext cx="1047600" cy="981720"/>
              </p14:xfrm>
            </p:contentPart>
          </mc:Choice>
          <mc:Fallback xmlns="">
            <p:pic>
              <p:nvPicPr>
                <p:cNvPr id="41" name="잉크 40">
                  <a:extLst>
                    <a:ext uri="{FF2B5EF4-FFF2-40B4-BE49-F238E27FC236}">
                      <a16:creationId xmlns:a16="http://schemas.microsoft.com/office/drawing/2014/main" id="{33AAEB9B-39A3-CC3A-90E0-ACDC74AEAA7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881" y="2216981"/>
                  <a:ext cx="1058067" cy="9924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2" name="잉크 41">
                  <a:extLst>
                    <a:ext uri="{FF2B5EF4-FFF2-40B4-BE49-F238E27FC236}">
                      <a16:creationId xmlns:a16="http://schemas.microsoft.com/office/drawing/2014/main" id="{F7D5AE41-A1F6-F9CB-3AF1-AEAB56F4FEDE}"/>
                    </a:ext>
                  </a:extLst>
                </p14:cNvPr>
                <p14:cNvContentPartPr/>
                <p14:nvPr/>
              </p14:nvContentPartPr>
              <p14:xfrm>
                <a:off x="1030515" y="2312341"/>
                <a:ext cx="114120" cy="96480"/>
              </p14:xfrm>
            </p:contentPart>
          </mc:Choice>
          <mc:Fallback xmlns="">
            <p:pic>
              <p:nvPicPr>
                <p:cNvPr id="42" name="잉크 41">
                  <a:extLst>
                    <a:ext uri="{FF2B5EF4-FFF2-40B4-BE49-F238E27FC236}">
                      <a16:creationId xmlns:a16="http://schemas.microsoft.com/office/drawing/2014/main" id="{F7D5AE41-A1F6-F9CB-3AF1-AEAB56F4FE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5288" y="2307006"/>
                  <a:ext cx="124574" cy="107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3" name="잉크 42">
                  <a:extLst>
                    <a:ext uri="{FF2B5EF4-FFF2-40B4-BE49-F238E27FC236}">
                      <a16:creationId xmlns:a16="http://schemas.microsoft.com/office/drawing/2014/main" id="{55D2016D-6938-34CF-428F-BA910B98892A}"/>
                    </a:ext>
                  </a:extLst>
                </p14:cNvPr>
                <p14:cNvContentPartPr/>
                <p14:nvPr/>
              </p14:nvContentPartPr>
              <p14:xfrm>
                <a:off x="1159035" y="2408101"/>
                <a:ext cx="6480" cy="360"/>
              </p14:xfrm>
            </p:contentPart>
          </mc:Choice>
          <mc:Fallback xmlns="">
            <p:pic>
              <p:nvPicPr>
                <p:cNvPr id="43" name="잉크 42">
                  <a:extLst>
                    <a:ext uri="{FF2B5EF4-FFF2-40B4-BE49-F238E27FC236}">
                      <a16:creationId xmlns:a16="http://schemas.microsoft.com/office/drawing/2014/main" id="{55D2016D-6938-34CF-428F-BA910B9889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53481" y="2403781"/>
                  <a:ext cx="17589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잉크 43">
                  <a:extLst>
                    <a:ext uri="{FF2B5EF4-FFF2-40B4-BE49-F238E27FC236}">
                      <a16:creationId xmlns:a16="http://schemas.microsoft.com/office/drawing/2014/main" id="{EFF340F2-714F-C8D2-5EC2-E328934DD9C1}"/>
                    </a:ext>
                  </a:extLst>
                </p14:cNvPr>
                <p14:cNvContentPartPr/>
                <p14:nvPr/>
              </p14:nvContentPartPr>
              <p14:xfrm>
                <a:off x="1230675" y="2312341"/>
                <a:ext cx="360" cy="149400"/>
              </p14:xfrm>
            </p:contentPart>
          </mc:Choice>
          <mc:Fallback xmlns="">
            <p:pic>
              <p:nvPicPr>
                <p:cNvPr id="44" name="잉크 43">
                  <a:extLst>
                    <a:ext uri="{FF2B5EF4-FFF2-40B4-BE49-F238E27FC236}">
                      <a16:creationId xmlns:a16="http://schemas.microsoft.com/office/drawing/2014/main" id="{EFF340F2-714F-C8D2-5EC2-E328934DD9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26355" y="2306989"/>
                  <a:ext cx="9000" cy="160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6" name="잉크 45">
                  <a:extLst>
                    <a:ext uri="{FF2B5EF4-FFF2-40B4-BE49-F238E27FC236}">
                      <a16:creationId xmlns:a16="http://schemas.microsoft.com/office/drawing/2014/main" id="{20F3091B-7304-AB59-7332-A487A858DAD8}"/>
                    </a:ext>
                  </a:extLst>
                </p14:cNvPr>
                <p14:cNvContentPartPr/>
                <p14:nvPr/>
              </p14:nvContentPartPr>
              <p14:xfrm>
                <a:off x="1293675" y="2324581"/>
                <a:ext cx="43920" cy="73440"/>
              </p14:xfrm>
            </p:contentPart>
          </mc:Choice>
          <mc:Fallback xmlns="">
            <p:pic>
              <p:nvPicPr>
                <p:cNvPr id="46" name="잉크 45">
                  <a:extLst>
                    <a:ext uri="{FF2B5EF4-FFF2-40B4-BE49-F238E27FC236}">
                      <a16:creationId xmlns:a16="http://schemas.microsoft.com/office/drawing/2014/main" id="{20F3091B-7304-AB59-7332-A487A858DA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88457" y="2319240"/>
                  <a:ext cx="54356" cy="841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7" name="잉크 46">
                  <a:extLst>
                    <a:ext uri="{FF2B5EF4-FFF2-40B4-BE49-F238E27FC236}">
                      <a16:creationId xmlns:a16="http://schemas.microsoft.com/office/drawing/2014/main" id="{AEA92BD8-8C24-B369-C7F0-EF0B78E015CE}"/>
                    </a:ext>
                  </a:extLst>
                </p14:cNvPr>
                <p14:cNvContentPartPr/>
                <p14:nvPr/>
              </p14:nvContentPartPr>
              <p14:xfrm>
                <a:off x="1314555" y="2336461"/>
                <a:ext cx="12240" cy="184320"/>
              </p14:xfrm>
            </p:contentPart>
          </mc:Choice>
          <mc:Fallback xmlns="">
            <p:pic>
              <p:nvPicPr>
                <p:cNvPr id="47" name="잉크 46">
                  <a:extLst>
                    <a:ext uri="{FF2B5EF4-FFF2-40B4-BE49-F238E27FC236}">
                      <a16:creationId xmlns:a16="http://schemas.microsoft.com/office/drawing/2014/main" id="{AEA92BD8-8C24-B369-C7F0-EF0B78E015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09309" y="2331105"/>
                  <a:ext cx="22731" cy="195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6" name="잉크 55">
                  <a:extLst>
                    <a:ext uri="{FF2B5EF4-FFF2-40B4-BE49-F238E27FC236}">
                      <a16:creationId xmlns:a16="http://schemas.microsoft.com/office/drawing/2014/main" id="{68BB08CA-502E-045F-6BFE-964F3A2C279D}"/>
                    </a:ext>
                  </a:extLst>
                </p14:cNvPr>
                <p14:cNvContentPartPr/>
                <p14:nvPr/>
              </p14:nvContentPartPr>
              <p14:xfrm>
                <a:off x="2067315" y="3065461"/>
                <a:ext cx="360" cy="360"/>
              </p14:xfrm>
            </p:contentPart>
          </mc:Choice>
          <mc:Fallback xmlns="">
            <p:pic>
              <p:nvPicPr>
                <p:cNvPr id="56" name="잉크 55">
                  <a:extLst>
                    <a:ext uri="{FF2B5EF4-FFF2-40B4-BE49-F238E27FC236}">
                      <a16:creationId xmlns:a16="http://schemas.microsoft.com/office/drawing/2014/main" id="{68BB08CA-502E-045F-6BFE-964F3A2C279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61195" y="305934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0" name="잉크 59">
                  <a:extLst>
                    <a:ext uri="{FF2B5EF4-FFF2-40B4-BE49-F238E27FC236}">
                      <a16:creationId xmlns:a16="http://schemas.microsoft.com/office/drawing/2014/main" id="{FD07626C-CB36-2351-9DF7-0880DD29A38C}"/>
                    </a:ext>
                  </a:extLst>
                </p14:cNvPr>
                <p14:cNvContentPartPr/>
                <p14:nvPr/>
              </p14:nvContentPartPr>
              <p14:xfrm>
                <a:off x="2073435" y="2963941"/>
                <a:ext cx="683280" cy="955800"/>
              </p14:xfrm>
            </p:contentPart>
          </mc:Choice>
          <mc:Fallback xmlns="">
            <p:pic>
              <p:nvPicPr>
                <p:cNvPr id="60" name="잉크 59">
                  <a:extLst>
                    <a:ext uri="{FF2B5EF4-FFF2-40B4-BE49-F238E27FC236}">
                      <a16:creationId xmlns:a16="http://schemas.microsoft.com/office/drawing/2014/main" id="{FD07626C-CB36-2351-9DF7-0880DD29A3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66018" y="2956348"/>
                  <a:ext cx="698115" cy="9709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0FF34EA7-F2F1-5893-18AA-AD571BF56584}"/>
                    </a:ext>
                  </a:extLst>
                </p14:cNvPr>
                <p14:cNvContentPartPr/>
                <p14:nvPr/>
              </p14:nvContentPartPr>
              <p14:xfrm>
                <a:off x="1804515" y="3728941"/>
                <a:ext cx="126360" cy="20772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0FF34EA7-F2F1-5893-18AA-AD571BF5658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97082" y="3721347"/>
                  <a:ext cx="141226" cy="2229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잉크 48">
                  <a:extLst>
                    <a:ext uri="{FF2B5EF4-FFF2-40B4-BE49-F238E27FC236}">
                      <a16:creationId xmlns:a16="http://schemas.microsoft.com/office/drawing/2014/main" id="{939FBE66-3CDB-137D-771F-D0C8A3F8DD58}"/>
                    </a:ext>
                  </a:extLst>
                </p14:cNvPr>
                <p14:cNvContentPartPr/>
                <p14:nvPr/>
              </p14:nvContentPartPr>
              <p14:xfrm>
                <a:off x="626955" y="2981941"/>
                <a:ext cx="2122920" cy="2098800"/>
              </p14:xfrm>
            </p:contentPart>
          </mc:Choice>
          <mc:Fallback xmlns="">
            <p:pic>
              <p:nvPicPr>
                <p:cNvPr id="49" name="잉크 48">
                  <a:extLst>
                    <a:ext uri="{FF2B5EF4-FFF2-40B4-BE49-F238E27FC236}">
                      <a16:creationId xmlns:a16="http://schemas.microsoft.com/office/drawing/2014/main" id="{939FBE66-3CDB-137D-771F-D0C8A3F8DD5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9540" y="2974348"/>
                  <a:ext cx="2137750" cy="2113986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C48C9FE-D1C5-D642-EA33-FBBE13ED490B}"/>
                </a:ext>
              </a:extLst>
            </p:cNvPr>
            <p:cNvSpPr txBox="1"/>
            <p:nvPr/>
          </p:nvSpPr>
          <p:spPr>
            <a:xfrm>
              <a:off x="1834315" y="3596040"/>
              <a:ext cx="418844" cy="369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/>
                <a:t>Θ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A05858A-98D8-A2E2-A3D7-A700C364DDC2}"/>
                </a:ext>
              </a:extLst>
            </p:cNvPr>
            <p:cNvGrpSpPr/>
            <p:nvPr/>
          </p:nvGrpSpPr>
          <p:grpSpPr>
            <a:xfrm>
              <a:off x="1736760" y="2696100"/>
              <a:ext cx="360720" cy="230760"/>
              <a:chOff x="1736760" y="2696100"/>
              <a:chExt cx="360720" cy="230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8" name="잉크 7">
                    <a:extLst>
                      <a:ext uri="{FF2B5EF4-FFF2-40B4-BE49-F238E27FC236}">
                        <a16:creationId xmlns:a16="http://schemas.microsoft.com/office/drawing/2014/main" id="{A1B978C9-914A-968E-39F1-1973803DFBCF}"/>
                      </a:ext>
                    </a:extLst>
                  </p14:cNvPr>
                  <p14:cNvContentPartPr/>
                  <p14:nvPr/>
                </p14:nvContentPartPr>
                <p14:xfrm>
                  <a:off x="1736760" y="2720220"/>
                  <a:ext cx="44640" cy="183600"/>
                </p14:xfrm>
              </p:contentPart>
            </mc:Choice>
            <mc:Fallback xmlns="">
              <p:pic>
                <p:nvPicPr>
                  <p:cNvPr id="8" name="잉크 7">
                    <a:extLst>
                      <a:ext uri="{FF2B5EF4-FFF2-40B4-BE49-F238E27FC236}">
                        <a16:creationId xmlns:a16="http://schemas.microsoft.com/office/drawing/2014/main" id="{A1B978C9-914A-968E-39F1-1973803DFBCF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1729320" y="2712644"/>
                    <a:ext cx="59520" cy="1987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0" name="잉크 9">
                    <a:extLst>
                      <a:ext uri="{FF2B5EF4-FFF2-40B4-BE49-F238E27FC236}">
                        <a16:creationId xmlns:a16="http://schemas.microsoft.com/office/drawing/2014/main" id="{72CFC831-E227-C75A-98CD-6761EEA20207}"/>
                      </a:ext>
                    </a:extLst>
                  </p14:cNvPr>
                  <p14:cNvContentPartPr/>
                  <p14:nvPr/>
                </p14:nvContentPartPr>
                <p14:xfrm>
                  <a:off x="1844040" y="2887620"/>
                  <a:ext cx="360" cy="360"/>
                </p14:xfrm>
              </p:contentPart>
            </mc:Choice>
            <mc:Fallback xmlns="">
              <p:pic>
                <p:nvPicPr>
                  <p:cNvPr id="10" name="잉크 9">
                    <a:extLst>
                      <a:ext uri="{FF2B5EF4-FFF2-40B4-BE49-F238E27FC236}">
                        <a16:creationId xmlns:a16="http://schemas.microsoft.com/office/drawing/2014/main" id="{72CFC831-E227-C75A-98CD-6761EEA20207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837920" y="2881500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1" name="잉크 10">
                    <a:extLst>
                      <a:ext uri="{FF2B5EF4-FFF2-40B4-BE49-F238E27FC236}">
                        <a16:creationId xmlns:a16="http://schemas.microsoft.com/office/drawing/2014/main" id="{15FC9B2E-B175-5DDE-FB91-B14FB7911503}"/>
                      </a:ext>
                    </a:extLst>
                  </p14:cNvPr>
                  <p14:cNvContentPartPr/>
                  <p14:nvPr/>
                </p14:nvContentPartPr>
                <p14:xfrm>
                  <a:off x="1881840" y="2794740"/>
                  <a:ext cx="151920" cy="131400"/>
                </p14:xfrm>
              </p:contentPart>
            </mc:Choice>
            <mc:Fallback xmlns="">
              <p:pic>
                <p:nvPicPr>
                  <p:cNvPr id="11" name="잉크 10">
                    <a:extLst>
                      <a:ext uri="{FF2B5EF4-FFF2-40B4-BE49-F238E27FC236}">
                        <a16:creationId xmlns:a16="http://schemas.microsoft.com/office/drawing/2014/main" id="{15FC9B2E-B175-5DDE-FB91-B14FB7911503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874419" y="2787142"/>
                    <a:ext cx="166763" cy="1465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3" name="잉크 12">
                    <a:extLst>
                      <a:ext uri="{FF2B5EF4-FFF2-40B4-BE49-F238E27FC236}">
                        <a16:creationId xmlns:a16="http://schemas.microsoft.com/office/drawing/2014/main" id="{EBD34562-E318-1097-DB8F-047D52F196BE}"/>
                      </a:ext>
                    </a:extLst>
                  </p14:cNvPr>
                  <p14:cNvContentPartPr/>
                  <p14:nvPr/>
                </p14:nvContentPartPr>
                <p14:xfrm>
                  <a:off x="1985160" y="2696100"/>
                  <a:ext cx="112320" cy="230760"/>
                </p14:xfrm>
              </p:contentPart>
            </mc:Choice>
            <mc:Fallback xmlns="">
              <p:pic>
                <p:nvPicPr>
                  <p:cNvPr id="13" name="잉크 12">
                    <a:extLst>
                      <a:ext uri="{FF2B5EF4-FFF2-40B4-BE49-F238E27FC236}">
                        <a16:creationId xmlns:a16="http://schemas.microsoft.com/office/drawing/2014/main" id="{EBD34562-E318-1097-DB8F-047D52F196BE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1977730" y="2688512"/>
                    <a:ext cx="127179" cy="245936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79DF2AE0-9113-0504-4A01-3E448F93D34A}"/>
                  </a:ext>
                </a:extLst>
              </p14:cNvPr>
              <p14:cNvContentPartPr/>
              <p14:nvPr/>
            </p14:nvContentPartPr>
            <p14:xfrm>
              <a:off x="3814338" y="2587713"/>
              <a:ext cx="770040" cy="1245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79DF2AE0-9113-0504-4A01-3E448F93D34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05338" y="2578713"/>
                <a:ext cx="7876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E3A2CE73-D749-571A-BC25-BACC318DFF0C}"/>
                  </a:ext>
                </a:extLst>
              </p14:cNvPr>
              <p14:cNvContentPartPr/>
              <p14:nvPr/>
            </p14:nvContentPartPr>
            <p14:xfrm>
              <a:off x="3269828" y="2420673"/>
              <a:ext cx="1817280" cy="29160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E3A2CE73-D749-571A-BC25-BACC318DFF0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260828" y="2411684"/>
                <a:ext cx="1834920" cy="3092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8DEB049D-DB11-0332-D2C8-AE2400627D42}"/>
                  </a:ext>
                </a:extLst>
              </p14:cNvPr>
              <p14:cNvContentPartPr/>
              <p14:nvPr/>
            </p14:nvContentPartPr>
            <p14:xfrm>
              <a:off x="2240026" y="3603409"/>
              <a:ext cx="14760" cy="1083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8DEB049D-DB11-0332-D2C8-AE2400627D4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231026" y="3594409"/>
                <a:ext cx="32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886987A5-4C8E-E5AC-0D8B-C70E656F4EE4}"/>
                  </a:ext>
                </a:extLst>
              </p14:cNvPr>
              <p14:cNvContentPartPr/>
              <p14:nvPr/>
            </p14:nvContentPartPr>
            <p14:xfrm>
              <a:off x="2574826" y="2809969"/>
              <a:ext cx="360" cy="10728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886987A5-4C8E-E5AC-0D8B-C70E656F4EE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565826" y="2801329"/>
                <a:ext cx="18000" cy="12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496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07A80-C5D0-4970-B3BF-94E26F9E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RS-</a:t>
            </a:r>
            <a:r>
              <a:rPr lang="ko-KR" altLang="en-US" dirty="0" err="1"/>
              <a:t>뷰포트</a:t>
            </a:r>
            <a:r>
              <a:rPr lang="ko-KR" altLang="en-US" dirty="0"/>
              <a:t> 변환</a:t>
            </a:r>
            <a:r>
              <a:rPr lang="en-US" altLang="ko-KR" dirty="0"/>
              <a:t> (Viewport Transform)  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D08F5C4-49F5-43A2-B703-8806C4169A0D}"/>
              </a:ext>
            </a:extLst>
          </p:cNvPr>
          <p:cNvSpPr txBox="1"/>
          <p:nvPr/>
        </p:nvSpPr>
        <p:spPr>
          <a:xfrm>
            <a:off x="581891" y="1662168"/>
            <a:ext cx="79880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Rasterizer</a:t>
            </a:r>
            <a:r>
              <a:rPr lang="ko-KR" altLang="en-US" dirty="0"/>
              <a:t>에서는 </a:t>
            </a:r>
            <a:r>
              <a:rPr lang="en-US" altLang="ko-KR" dirty="0"/>
              <a:t>NDC</a:t>
            </a:r>
            <a:r>
              <a:rPr lang="ko-KR" altLang="en-US" dirty="0"/>
              <a:t> 좌표를 화면공간에 </a:t>
            </a:r>
            <a:r>
              <a:rPr lang="ko-KR" altLang="en-US" dirty="0" err="1"/>
              <a:t>맵핑한다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고정 기능이므로 </a:t>
            </a:r>
            <a:r>
              <a:rPr lang="en-US" altLang="ko-KR" dirty="0"/>
              <a:t>Rasterizer Stage</a:t>
            </a:r>
            <a:r>
              <a:rPr lang="ko-KR" altLang="en-US" dirty="0"/>
              <a:t>에 </a:t>
            </a:r>
            <a:r>
              <a:rPr lang="en-US" altLang="ko-KR" dirty="0" err="1"/>
              <a:t>ViewportInfo</a:t>
            </a:r>
            <a:r>
              <a:rPr lang="en-US" altLang="ko-KR" dirty="0"/>
              <a:t> </a:t>
            </a:r>
            <a:r>
              <a:rPr lang="ko-KR" altLang="en-US" dirty="0"/>
              <a:t>를 설정하기만 하면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Viewport</a:t>
            </a:r>
            <a:r>
              <a:rPr lang="ko-KR" altLang="en-US" dirty="0"/>
              <a:t>를 벗어나는 값들은 </a:t>
            </a:r>
            <a:r>
              <a:rPr lang="ko-KR" altLang="en-US" dirty="0" err="1"/>
              <a:t>프래그먼트</a:t>
            </a:r>
            <a:r>
              <a:rPr lang="ko-KR" altLang="en-US" dirty="0"/>
              <a:t> 를 생성하지 않는다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4E90CE96-9B21-4543-AA86-8BFAFA286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477" y="3707377"/>
            <a:ext cx="4782217" cy="2248214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F12A74CF-1B28-1AE3-F04E-5A47A150C10F}"/>
              </a:ext>
            </a:extLst>
          </p:cNvPr>
          <p:cNvGrpSpPr/>
          <p:nvPr/>
        </p:nvGrpSpPr>
        <p:grpSpPr>
          <a:xfrm>
            <a:off x="250060" y="2987731"/>
            <a:ext cx="6388354" cy="3141252"/>
            <a:chOff x="642967" y="2446347"/>
            <a:chExt cx="6388354" cy="3141252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2F23C0F-61CD-4A64-BBED-9ADFAB0D2646}"/>
                </a:ext>
              </a:extLst>
            </p:cNvPr>
            <p:cNvGrpSpPr/>
            <p:nvPr/>
          </p:nvGrpSpPr>
          <p:grpSpPr>
            <a:xfrm>
              <a:off x="642967" y="2446347"/>
              <a:ext cx="6388354" cy="3141252"/>
              <a:chOff x="2307" y="3161326"/>
              <a:chExt cx="5245118" cy="2369735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5F2158C5-13B4-4904-831E-5209FA92DC0C}"/>
                  </a:ext>
                </a:extLst>
              </p:cNvPr>
              <p:cNvGrpSpPr/>
              <p:nvPr/>
            </p:nvGrpSpPr>
            <p:grpSpPr>
              <a:xfrm>
                <a:off x="2307" y="3161326"/>
                <a:ext cx="5245118" cy="2369735"/>
                <a:chOff x="96436" y="2836724"/>
                <a:chExt cx="5245118" cy="2369735"/>
              </a:xfrm>
            </p:grpSpPr>
            <p:pic>
              <p:nvPicPr>
                <p:cNvPr id="22" name="그림 21">
                  <a:extLst>
                    <a:ext uri="{FF2B5EF4-FFF2-40B4-BE49-F238E27FC236}">
                      <a16:creationId xmlns:a16="http://schemas.microsoft.com/office/drawing/2014/main" id="{70001FDC-4B18-4DC5-AF30-2D9ADE4827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6820" y="2836724"/>
                  <a:ext cx="5094734" cy="2369734"/>
                </a:xfrm>
                <a:prstGeom prst="rect">
                  <a:avLst/>
                </a:prstGeom>
              </p:spPr>
            </p:pic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F344FCF-6776-444D-871A-960AEFDA82C3}"/>
                    </a:ext>
                  </a:extLst>
                </p:cNvPr>
                <p:cNvSpPr txBox="1"/>
                <p:nvPr/>
              </p:nvSpPr>
              <p:spPr>
                <a:xfrm>
                  <a:off x="96436" y="3039623"/>
                  <a:ext cx="1787352" cy="1973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Normalized Device Coordinate</a:t>
                  </a:r>
                  <a:endParaRPr lang="ko-KR" altLang="en-US" sz="110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8769202-3656-428D-A3EB-75401235F72A}"/>
                    </a:ext>
                  </a:extLst>
                </p:cNvPr>
                <p:cNvSpPr txBox="1"/>
                <p:nvPr/>
              </p:nvSpPr>
              <p:spPr>
                <a:xfrm>
                  <a:off x="4672100" y="2872877"/>
                  <a:ext cx="628053" cy="3174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1023</a:t>
                  </a:r>
                  <a:endParaRPr lang="ko-KR" altLang="en-US" sz="1100" dirty="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484C0D5-5625-4851-B913-EE22725BDD2F}"/>
                    </a:ext>
                  </a:extLst>
                </p:cNvPr>
                <p:cNvSpPr txBox="1"/>
                <p:nvPr/>
              </p:nvSpPr>
              <p:spPr>
                <a:xfrm>
                  <a:off x="2617260" y="2842788"/>
                  <a:ext cx="2064771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W = 1024 , H = 768 </a:t>
                  </a:r>
                  <a:r>
                    <a:rPr lang="ko-KR" altLang="en-US" sz="1100" dirty="0"/>
                    <a:t>이면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155907A-2331-49DA-9EF9-65905F4CECBE}"/>
                    </a:ext>
                  </a:extLst>
                </p:cNvPr>
                <p:cNvSpPr txBox="1"/>
                <p:nvPr/>
              </p:nvSpPr>
              <p:spPr>
                <a:xfrm>
                  <a:off x="1247411" y="4944849"/>
                  <a:ext cx="500519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767</a:t>
                  </a:r>
                  <a:endParaRPr lang="ko-KR" altLang="en-US" sz="1100" dirty="0"/>
                </a:p>
              </p:txBody>
            </p:sp>
          </p:grp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56B152-CADD-4717-96A9-EAE2BC8B58D0}"/>
                  </a:ext>
                </a:extLst>
              </p:cNvPr>
              <p:cNvSpPr txBox="1"/>
              <p:nvPr/>
            </p:nvSpPr>
            <p:spPr>
              <a:xfrm>
                <a:off x="2478849" y="3958321"/>
                <a:ext cx="2644379" cy="208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/>
                  <a:t>전체 화면 영역 중 그리는 부분</a:t>
                </a:r>
                <a:r>
                  <a:rPr lang="en-US" altLang="ko-KR" sz="1200" dirty="0"/>
                  <a:t>(</a:t>
                </a:r>
                <a:r>
                  <a:rPr lang="ko-KR" altLang="en-US" sz="1200" dirty="0"/>
                  <a:t>보통은 같다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B89C78-DB63-4074-8206-F80253630C04}"/>
                </a:ext>
              </a:extLst>
            </p:cNvPr>
            <p:cNvSpPr txBox="1"/>
            <p:nvPr/>
          </p:nvSpPr>
          <p:spPr>
            <a:xfrm>
              <a:off x="3910948" y="2655318"/>
              <a:ext cx="1409029" cy="3077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Screen Space</a:t>
              </a:r>
              <a:endParaRPr lang="ko-KR" altLang="en-US" sz="1400" dirty="0"/>
            </a:p>
          </p:txBody>
        </p:sp>
        <p:sp>
          <p:nvSpPr>
            <p:cNvPr id="15" name="화살표: 아래로 구부러짐 14">
              <a:extLst>
                <a:ext uri="{FF2B5EF4-FFF2-40B4-BE49-F238E27FC236}">
                  <a16:creationId xmlns:a16="http://schemas.microsoft.com/office/drawing/2014/main" id="{4946181D-0309-42B9-A52C-3B06856B28B3}"/>
                </a:ext>
              </a:extLst>
            </p:cNvPr>
            <p:cNvSpPr/>
            <p:nvPr/>
          </p:nvSpPr>
          <p:spPr>
            <a:xfrm>
              <a:off x="2755768" y="2625258"/>
              <a:ext cx="1155179" cy="180090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1140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5B99DE7-41A7-5906-F265-F2870F52293A}"/>
              </a:ext>
            </a:extLst>
          </p:cNvPr>
          <p:cNvCxnSpPr>
            <a:cxnSpLocks/>
          </p:cNvCxnSpPr>
          <p:nvPr/>
        </p:nvCxnSpPr>
        <p:spPr>
          <a:xfrm flipV="1">
            <a:off x="7653130" y="2736574"/>
            <a:ext cx="0" cy="3611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EF4D9E7-C2D1-3971-C18A-79A77C5D1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0" y="5762624"/>
            <a:ext cx="6104698" cy="10228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61DAD5C-6824-41B2-048A-BAE57D69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버퍼 </a:t>
            </a:r>
            <a:r>
              <a:rPr lang="en-US" altLang="ko-KR" dirty="0"/>
              <a:t>(Constant Buffer)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EAFFC-0588-66A9-5FD6-EBE30B72BA0F}"/>
              </a:ext>
            </a:extLst>
          </p:cNvPr>
          <p:cNvSpPr txBox="1"/>
          <p:nvPr/>
        </p:nvSpPr>
        <p:spPr>
          <a:xfrm>
            <a:off x="361120" y="1509986"/>
            <a:ext cx="114697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VertexShader</a:t>
            </a:r>
            <a:r>
              <a:rPr lang="ko-KR" altLang="en-US" dirty="0"/>
              <a:t>에서는 </a:t>
            </a:r>
            <a:r>
              <a:rPr lang="en-US" altLang="ko-KR" dirty="0" err="1"/>
              <a:t>World,View,Projection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 err="1"/>
              <a:t>Trasnform</a:t>
            </a:r>
            <a:r>
              <a:rPr lang="en-US" altLang="ko-KR" dirty="0"/>
              <a:t> Matrix</a:t>
            </a:r>
            <a:r>
              <a:rPr lang="ko-KR" altLang="en-US" dirty="0"/>
              <a:t>가 필요하다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CPU </a:t>
            </a:r>
            <a:r>
              <a:rPr lang="ko-KR" altLang="en-US" dirty="0"/>
              <a:t>코드</a:t>
            </a:r>
            <a:r>
              <a:rPr lang="en-US" altLang="ko-KR" dirty="0"/>
              <a:t>(</a:t>
            </a:r>
            <a:r>
              <a:rPr lang="ko-KR" altLang="en-US" dirty="0"/>
              <a:t>어플리케이션</a:t>
            </a:r>
            <a:r>
              <a:rPr lang="en-US" altLang="ko-KR" dirty="0"/>
              <a:t>)</a:t>
            </a:r>
            <a:r>
              <a:rPr lang="ko-KR" altLang="en-US" dirty="0"/>
              <a:t>에서</a:t>
            </a:r>
            <a:r>
              <a:rPr lang="en-US" altLang="ko-KR" dirty="0"/>
              <a:t> D3D11Buffer(D3D11_BIND_CONSTANT_BUFFER) </a:t>
            </a:r>
            <a:r>
              <a:rPr lang="ko-KR" altLang="en-US" dirty="0"/>
              <a:t>리소스를 사용하여 </a:t>
            </a:r>
            <a:r>
              <a:rPr lang="ko-KR" altLang="en-US" dirty="0" err="1"/>
              <a:t>셰이더</a:t>
            </a:r>
            <a:r>
              <a:rPr lang="ko-KR" altLang="en-US" dirty="0"/>
              <a:t> 상수를 설정 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F9DC8F-6866-3C96-343A-870701A8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5359" y="2833281"/>
            <a:ext cx="3190049" cy="1282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DE16325-7F64-218B-39DD-E05906AD3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129" y="2165969"/>
            <a:ext cx="1921428" cy="1150102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9662805-D380-67BC-2BD5-2F90B5D12CA6}"/>
              </a:ext>
            </a:extLst>
          </p:cNvPr>
          <p:cNvCxnSpPr>
            <a:cxnSpLocks/>
          </p:cNvCxnSpPr>
          <p:nvPr/>
        </p:nvCxnSpPr>
        <p:spPr>
          <a:xfrm flipV="1">
            <a:off x="5443084" y="3902699"/>
            <a:ext cx="3170663" cy="266499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0A373BC1-A7DD-83E8-6B0B-91D0EAD5F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129" y="4917906"/>
            <a:ext cx="5116955" cy="17369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618BBBB-3000-B1D5-DE4C-778F701DA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333" y="3572675"/>
            <a:ext cx="4174435" cy="97037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86790F6-E984-6B01-07CD-1767EB7279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5359" y="4915976"/>
            <a:ext cx="3688038" cy="143189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44AC17D-6329-1D69-DF5F-7F83122C0D27}"/>
              </a:ext>
            </a:extLst>
          </p:cNvPr>
          <p:cNvSpPr txBox="1"/>
          <p:nvPr/>
        </p:nvSpPr>
        <p:spPr>
          <a:xfrm>
            <a:off x="239550" y="5471882"/>
            <a:ext cx="3490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매프레임 또는 필요 할 때 </a:t>
            </a:r>
            <a:r>
              <a:rPr lang="ko-KR" altLang="en-US" sz="1200" dirty="0" err="1"/>
              <a:t>셰이더</a:t>
            </a:r>
            <a:r>
              <a:rPr lang="ko-KR" altLang="en-US" sz="1200" dirty="0"/>
              <a:t> 상수 업데이트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69CDFCF-F17A-37EA-A53C-28BAFA811080}"/>
              </a:ext>
            </a:extLst>
          </p:cNvPr>
          <p:cNvSpPr txBox="1"/>
          <p:nvPr/>
        </p:nvSpPr>
        <p:spPr>
          <a:xfrm>
            <a:off x="286795" y="3351826"/>
            <a:ext cx="282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상수 버퍼 리소스 생성은 한번 만 호출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45CF2B-D073-1939-DDB9-60DA26664CA6}"/>
              </a:ext>
            </a:extLst>
          </p:cNvPr>
          <p:cNvSpPr txBox="1"/>
          <p:nvPr/>
        </p:nvSpPr>
        <p:spPr>
          <a:xfrm>
            <a:off x="10396332" y="2613463"/>
            <a:ext cx="1795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Buffer Slot (b0~b13)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9F9387-35C1-DDE4-16B3-0830D1C185CD}"/>
              </a:ext>
            </a:extLst>
          </p:cNvPr>
          <p:cNvSpPr txBox="1"/>
          <p:nvPr/>
        </p:nvSpPr>
        <p:spPr>
          <a:xfrm>
            <a:off x="3218361" y="5114304"/>
            <a:ext cx="40386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Buffer Slot</a:t>
            </a:r>
            <a:r>
              <a:rPr lang="ko-KR" altLang="en-US" sz="1000" b="1" dirty="0">
                <a:solidFill>
                  <a:srgbClr val="FF0000"/>
                </a:solidFill>
              </a:rPr>
              <a:t> </a:t>
            </a:r>
            <a:r>
              <a:rPr lang="ko-KR" altLang="en-US" sz="1000" dirty="0"/>
              <a:t>시작 인덱스 </a:t>
            </a:r>
            <a:r>
              <a:rPr lang="en-US" altLang="ko-KR" sz="1000" dirty="0"/>
              <a:t>, </a:t>
            </a:r>
            <a:r>
              <a:rPr lang="ko-KR" altLang="en-US" sz="1000" dirty="0"/>
              <a:t>설정 할 버퍼 개수 </a:t>
            </a:r>
            <a:r>
              <a:rPr lang="en-US" altLang="ko-KR" sz="1000" dirty="0"/>
              <a:t>, ID3D11Buffer*</a:t>
            </a:r>
            <a:r>
              <a:rPr lang="ko-KR" altLang="en-US" sz="1000" dirty="0"/>
              <a:t>  배열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8AF427-272F-6EAE-35BD-EF7077D85694}"/>
              </a:ext>
            </a:extLst>
          </p:cNvPr>
          <p:cNvSpPr txBox="1"/>
          <p:nvPr/>
        </p:nvSpPr>
        <p:spPr>
          <a:xfrm>
            <a:off x="8453801" y="4115406"/>
            <a:ext cx="345990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하나의 버퍼에 </a:t>
            </a:r>
            <a:r>
              <a:rPr lang="en-US" altLang="ko-KR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float4</a:t>
            </a:r>
            <a:r>
              <a:rPr lang="ko-KR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를</a:t>
            </a:r>
            <a:r>
              <a:rPr lang="en-US" altLang="ko-KR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4096</a:t>
            </a:r>
            <a:r>
              <a:rPr lang="ko-KR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개</a:t>
            </a:r>
            <a:r>
              <a:rPr lang="en-US" altLang="ko-KR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까지</a:t>
            </a:r>
            <a:r>
              <a:rPr lang="en-US" altLang="ko-KR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ko-KR" altLang="en-US" sz="1200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사용가능</a:t>
            </a:r>
            <a:endParaRPr lang="ko-KR" alt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39F5E7-8CFA-933C-D1EB-5FCACD6507B2}"/>
              </a:ext>
            </a:extLst>
          </p:cNvPr>
          <p:cNvSpPr txBox="1"/>
          <p:nvPr/>
        </p:nvSpPr>
        <p:spPr>
          <a:xfrm>
            <a:off x="8231410" y="4393513"/>
            <a:ext cx="3349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*</a:t>
            </a:r>
            <a:r>
              <a:rPr lang="ko-KR" altLang="en-US" sz="1200" dirty="0">
                <a:solidFill>
                  <a:srgbClr val="FF0000"/>
                </a:solidFill>
              </a:rPr>
              <a:t>주의</a:t>
            </a:r>
            <a:r>
              <a:rPr lang="en-US" altLang="ko-KR" sz="1200" dirty="0">
                <a:solidFill>
                  <a:srgbClr val="FF0000"/>
                </a:solidFill>
              </a:rPr>
              <a:t>*    </a:t>
            </a:r>
            <a:r>
              <a:rPr lang="en-US" altLang="ko-KR" sz="1200" dirty="0">
                <a:solidFill>
                  <a:srgbClr val="FF0000"/>
                </a:solidFill>
                <a:hlinkClick r:id="rId8"/>
              </a:rPr>
              <a:t>HLSL </a:t>
            </a:r>
            <a:r>
              <a:rPr lang="ko-KR" altLang="en-US" sz="1200" dirty="0">
                <a:solidFill>
                  <a:srgbClr val="FF0000"/>
                </a:solidFill>
                <a:hlinkClick r:id="rId8"/>
              </a:rPr>
              <a:t>구조체 </a:t>
            </a:r>
            <a:r>
              <a:rPr lang="en-US" altLang="ko-KR" sz="1200" dirty="0">
                <a:solidFill>
                  <a:srgbClr val="FF0000"/>
                </a:solidFill>
                <a:hlinkClick r:id="rId8"/>
              </a:rPr>
              <a:t>Packing Rule</a:t>
            </a:r>
            <a:r>
              <a:rPr lang="ko-KR" altLang="en-US" sz="1200" dirty="0">
                <a:solidFill>
                  <a:srgbClr val="FF0000"/>
                </a:solidFill>
              </a:rPr>
              <a:t>은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sz="1200" dirty="0">
                <a:solidFill>
                  <a:srgbClr val="FF0000"/>
                </a:solidFill>
              </a:rPr>
              <a:t>     </a:t>
            </a:r>
            <a:r>
              <a:rPr lang="ko-KR" altLang="en-US" sz="1200" dirty="0">
                <a:solidFill>
                  <a:srgbClr val="FF0000"/>
                </a:solidFill>
              </a:rPr>
              <a:t>기본 </a:t>
            </a:r>
            <a:r>
              <a:rPr lang="en-US" altLang="ko-KR" sz="1200" dirty="0">
                <a:solidFill>
                  <a:srgbClr val="FF0000"/>
                </a:solidFill>
              </a:rPr>
              <a:t>float4 16</a:t>
            </a:r>
            <a:r>
              <a:rPr lang="ko-KR" altLang="en-US" sz="1200" dirty="0">
                <a:solidFill>
                  <a:srgbClr val="FF0000"/>
                </a:solidFill>
              </a:rPr>
              <a:t>바이트 경계로 정렬됨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33C0653-F761-F380-C21B-7667CEC05E47}"/>
              </a:ext>
            </a:extLst>
          </p:cNvPr>
          <p:cNvSpPr txBox="1"/>
          <p:nvPr/>
        </p:nvSpPr>
        <p:spPr>
          <a:xfrm>
            <a:off x="3054242" y="4086087"/>
            <a:ext cx="31544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*</a:t>
            </a:r>
            <a:r>
              <a:rPr lang="ko-KR" altLang="en-US" sz="1200" b="1" dirty="0">
                <a:solidFill>
                  <a:srgbClr val="FF0000"/>
                </a:solidFill>
              </a:rPr>
              <a:t>주의</a:t>
            </a:r>
            <a:r>
              <a:rPr lang="en-US" altLang="ko-KR" sz="1200" b="1" dirty="0">
                <a:solidFill>
                  <a:srgbClr val="FF0000"/>
                </a:solidFill>
              </a:rPr>
              <a:t>* 16</a:t>
            </a:r>
            <a:r>
              <a:rPr lang="ko-KR" altLang="en-US" sz="1200" b="1" dirty="0">
                <a:solidFill>
                  <a:srgbClr val="FF0000"/>
                </a:solidFill>
              </a:rPr>
              <a:t>바이트의 배수 </a:t>
            </a:r>
            <a:r>
              <a:rPr lang="ko-KR" altLang="en-US" sz="1200" b="1" dirty="0" err="1">
                <a:solidFill>
                  <a:srgbClr val="FF0000"/>
                </a:solidFill>
              </a:rPr>
              <a:t>이어야한다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  <a:hlinkClick r:id="rId9"/>
              </a:rPr>
              <a:t>링크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1E9FD0-7BD6-4337-B1C0-4E6DA1285457}"/>
              </a:ext>
            </a:extLst>
          </p:cNvPr>
          <p:cNvSpPr txBox="1"/>
          <p:nvPr/>
        </p:nvSpPr>
        <p:spPr>
          <a:xfrm>
            <a:off x="239550" y="4638977"/>
            <a:ext cx="2066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상수 버퍼를 </a:t>
            </a:r>
            <a:r>
              <a:rPr lang="en-US" altLang="ko-KR" sz="1200" dirty="0"/>
              <a:t>VS</a:t>
            </a:r>
            <a:r>
              <a:rPr lang="ko-KR" altLang="en-US" sz="1200" dirty="0"/>
              <a:t>에 설정하기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8A6D8B-9172-49B9-AAE7-8BB3A67B0432}"/>
              </a:ext>
            </a:extLst>
          </p:cNvPr>
          <p:cNvSpPr/>
          <p:nvPr/>
        </p:nvSpPr>
        <p:spPr>
          <a:xfrm>
            <a:off x="3223205" y="6150980"/>
            <a:ext cx="15824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전치행렬로 설정 </a:t>
            </a:r>
            <a:r>
              <a:rPr lang="en-US" altLang="ko-KR" sz="12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???</a:t>
            </a:r>
            <a:endParaRPr lang="ko-KR" altLang="en-US" sz="12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50618D1-49D4-44C1-BDA4-CE268FCB54C0}"/>
              </a:ext>
            </a:extLst>
          </p:cNvPr>
          <p:cNvSpPr/>
          <p:nvPr/>
        </p:nvSpPr>
        <p:spPr>
          <a:xfrm>
            <a:off x="5583789" y="3780862"/>
            <a:ext cx="14446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/>
              <a:t>16</a:t>
            </a:r>
            <a:r>
              <a:rPr lang="ko-KR" altLang="en-US" sz="1200" dirty="0"/>
              <a:t>바이트 배수 </a:t>
            </a:r>
            <a:r>
              <a:rPr lang="en-US" altLang="ko-KR" sz="1200" dirty="0"/>
              <a:t>???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823A6-23BF-1304-CA4F-F54282B45BED}"/>
              </a:ext>
            </a:extLst>
          </p:cNvPr>
          <p:cNvSpPr txBox="1"/>
          <p:nvPr/>
        </p:nvSpPr>
        <p:spPr>
          <a:xfrm>
            <a:off x="8812130" y="2177612"/>
            <a:ext cx="218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GPU</a:t>
            </a:r>
            <a:r>
              <a:rPr lang="ko-KR" altLang="en-US" dirty="0"/>
              <a:t> </a:t>
            </a:r>
            <a:r>
              <a:rPr lang="en-US" altLang="ko-KR" dirty="0"/>
              <a:t>Vertex Shader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C7F94D-0A2A-741F-E2C8-4F4B3EFF8D3E}"/>
              </a:ext>
            </a:extLst>
          </p:cNvPr>
          <p:cNvSpPr txBox="1"/>
          <p:nvPr/>
        </p:nvSpPr>
        <p:spPr>
          <a:xfrm>
            <a:off x="3291899" y="2200224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CPU C/C++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023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BBDBF-274F-0BA1-0B52-8BB8C77C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 - Structure Alignment and Padding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2DEBA-F231-79E9-5BFF-6B4E243D5B3D}"/>
              </a:ext>
            </a:extLst>
          </p:cNvPr>
          <p:cNvSpPr txBox="1"/>
          <p:nvPr/>
        </p:nvSpPr>
        <p:spPr>
          <a:xfrm>
            <a:off x="382150" y="1843875"/>
            <a:ext cx="116122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b="1" dirty="0"/>
              <a:t>정렬</a:t>
            </a:r>
            <a:r>
              <a:rPr lang="en-US" altLang="ko-KR" b="1" dirty="0"/>
              <a:t>(alignment):</a:t>
            </a:r>
            <a:r>
              <a:rPr lang="ko-KR" altLang="en-US" dirty="0"/>
              <a:t> 멤버를 해당 타입 크기나 구조체 최대 멤버 크기에 맞춰 시작 주소 배치</a:t>
            </a:r>
            <a:r>
              <a:rPr lang="en-US" altLang="ko-KR" dirty="0"/>
              <a:t>. </a:t>
            </a:r>
          </a:p>
          <a:p>
            <a:r>
              <a:rPr lang="ko-KR" altLang="en-US" b="1" dirty="0"/>
              <a:t> 패딩</a:t>
            </a:r>
            <a:r>
              <a:rPr lang="en-US" altLang="ko-KR" b="1" dirty="0"/>
              <a:t>(padding):</a:t>
            </a:r>
            <a:r>
              <a:rPr lang="ko-KR" altLang="en-US" dirty="0"/>
              <a:t> 정렬을 만족시키기 위해 비워놓는 공간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 의미</a:t>
            </a:r>
            <a:r>
              <a:rPr lang="en-US" altLang="ko-KR" b="1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CPU/GPU</a:t>
            </a:r>
            <a:r>
              <a:rPr lang="ko-KR" altLang="en-US" dirty="0"/>
              <a:t>가 워드</a:t>
            </a:r>
            <a:r>
              <a:rPr lang="en-US" altLang="ko-KR" dirty="0"/>
              <a:t>·</a:t>
            </a:r>
            <a:r>
              <a:rPr lang="ko-KR" altLang="en-US" dirty="0"/>
              <a:t>캐시라인</a:t>
            </a:r>
            <a:r>
              <a:rPr lang="en-US" altLang="ko-KR" dirty="0"/>
              <a:t>·</a:t>
            </a:r>
            <a:r>
              <a:rPr lang="ko-KR" altLang="en-US" dirty="0"/>
              <a:t>벡터 레지스터 단위로 데이터를 한 번에 읽도록 보장</a:t>
            </a:r>
            <a:endParaRPr lang="en-US" altLang="ko-KR" dirty="0"/>
          </a:p>
          <a:p>
            <a:r>
              <a:rPr lang="ko-KR" altLang="en-US" dirty="0"/>
              <a:t> → 성능 최적화 </a:t>
            </a:r>
            <a:r>
              <a:rPr lang="en-US" altLang="ko-KR" dirty="0"/>
              <a:t>+ </a:t>
            </a:r>
            <a:r>
              <a:rPr lang="ko-KR" altLang="en-US" dirty="0"/>
              <a:t>하드웨어 단순화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“</a:t>
            </a:r>
            <a:r>
              <a:rPr lang="en-US" altLang="ko-KR" dirty="0"/>
              <a:t>CPU/GPU</a:t>
            </a:r>
            <a:r>
              <a:rPr lang="ko-KR" altLang="en-US" dirty="0"/>
              <a:t>가 해당 자료형을 읽을 때 효율적으로 접근할 수 있도록 하기 위해 맞춰 놓은 메모리 정렬 보정”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9345E-C4F1-762E-E21D-7D7BFF37E7B3}"/>
              </a:ext>
            </a:extLst>
          </p:cNvPr>
          <p:cNvSpPr txBox="1"/>
          <p:nvPr/>
        </p:nvSpPr>
        <p:spPr>
          <a:xfrm>
            <a:off x="382150" y="4272677"/>
            <a:ext cx="111847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C++ </a:t>
            </a:r>
            <a:r>
              <a:rPr lang="ko-KR" altLang="en-US" dirty="0">
                <a:hlinkClick r:id="rId2"/>
              </a:rPr>
              <a:t>규칙</a:t>
            </a:r>
            <a:r>
              <a:rPr lang="en-US" altLang="ko-KR" dirty="0"/>
              <a:t>: </a:t>
            </a:r>
          </a:p>
          <a:p>
            <a:endParaRPr lang="en-US" altLang="ko-KR" dirty="0">
              <a:hlinkClick r:id="rId3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>
                <a:latin typeface="Arial" panose="020B0604020202020204" pitchFamily="34" charset="0"/>
              </a:rPr>
              <a:t>각 멤버는 자신의 정렬 요구사항의 배수 주소에 위치해야 합니다.</a:t>
            </a:r>
            <a:r>
              <a:rPr lang="ko-KR" altLang="ko-KR" dirty="0">
                <a:latin typeface="Arial" panose="020B0604020202020204" pitchFamily="34" charset="0"/>
              </a:rPr>
              <a:t> </a:t>
            </a:r>
            <a:r>
              <a:rPr lang="ko-KR" altLang="ko-KR" sz="1600" dirty="0">
                <a:latin typeface="Arial" panose="020B0604020202020204" pitchFamily="34" charset="0"/>
              </a:rPr>
              <a:t>(예: 4바이트 </a:t>
            </a:r>
            <a:r>
              <a:rPr lang="ko-KR" altLang="ko-KR" sz="1600" dirty="0" err="1">
                <a:latin typeface="Arial Unicode MS"/>
              </a:rPr>
              <a:t>int</a:t>
            </a:r>
            <a:r>
              <a:rPr lang="ko-KR" altLang="ko-KR" sz="1600" dirty="0" err="1"/>
              <a:t>는</a:t>
            </a:r>
            <a:r>
              <a:rPr lang="ko-KR" altLang="ko-KR" sz="1600" dirty="0"/>
              <a:t> 4의 배수 주소에)</a:t>
            </a:r>
            <a:endParaRPr lang="ko-KR" altLang="ko-KR" sz="16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>
                <a:latin typeface="Arial" panose="020B0604020202020204" pitchFamily="34" charset="0"/>
              </a:rPr>
              <a:t>구조체 전체의 정렬 요구사항은 모든 멤버 중 가장 큰 정렬 요구사항과 같습니다.</a:t>
            </a:r>
            <a:endParaRPr lang="ko-KR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b="1" dirty="0">
                <a:latin typeface="Arial" panose="020B0604020202020204" pitchFamily="34" charset="0"/>
              </a:rPr>
              <a:t>구조체의 최종 크기는 구조체의 정렬 요구사항의 배수여야 합니다.</a:t>
            </a:r>
            <a:r>
              <a:rPr lang="ko-KR" altLang="ko-KR" dirty="0">
                <a:latin typeface="Arial" panose="020B0604020202020204" pitchFamily="34" charset="0"/>
              </a:rPr>
              <a:t> 필요하다면 마지막에 패딩이 추가됩니다.</a:t>
            </a:r>
            <a:endParaRPr lang="en-US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ko-KR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dirty="0">
                <a:latin typeface="Arial" panose="020B0604020202020204" pitchFamily="34" charset="0"/>
              </a:rPr>
              <a:t>구조체를 선언할 때  </a:t>
            </a:r>
            <a:r>
              <a:rPr lang="en-US" altLang="ko-KR" dirty="0" err="1">
                <a:latin typeface="Arial" panose="020B0604020202020204" pitchFamily="34" charset="0"/>
              </a:rPr>
              <a:t>alignas</a:t>
            </a:r>
            <a:r>
              <a:rPr lang="en-US" altLang="ko-KR" dirty="0">
                <a:latin typeface="Arial" panose="020B0604020202020204" pitchFamily="34" charset="0"/>
              </a:rPr>
              <a:t>(x)</a:t>
            </a:r>
            <a:r>
              <a:rPr lang="ko-KR" altLang="en-US" dirty="0">
                <a:latin typeface="Arial" panose="020B0604020202020204" pitchFamily="34" charset="0"/>
              </a:rPr>
              <a:t>로 전체 정렬 요구사항 크기를 지정 </a:t>
            </a:r>
            <a:r>
              <a:rPr lang="ko-KR" altLang="en-US" dirty="0" err="1">
                <a:latin typeface="Arial" panose="020B0604020202020204" pitchFamily="34" charset="0"/>
              </a:rPr>
              <a:t>할수</a:t>
            </a:r>
            <a:r>
              <a:rPr lang="ko-KR" altLang="en-US" dirty="0">
                <a:latin typeface="Arial" panose="020B0604020202020204" pitchFamily="34" charset="0"/>
              </a:rPr>
              <a:t> 있습니다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en-US" dirty="0">
                <a:latin typeface="Arial" panose="020B0604020202020204" pitchFamily="34" charset="0"/>
              </a:rPr>
              <a:t>구조체 멤버를 </a:t>
            </a:r>
            <a:r>
              <a:rPr lang="ko-KR" altLang="en-US" dirty="0" err="1">
                <a:latin typeface="Arial" panose="020B0604020202020204" pitchFamily="34" charset="0"/>
              </a:rPr>
              <a:t>선언할때</a:t>
            </a:r>
            <a:r>
              <a:rPr lang="ko-KR" altLang="en-US" dirty="0">
                <a:latin typeface="Arial" panose="020B0604020202020204" pitchFamily="34" charset="0"/>
              </a:rPr>
              <a:t> </a:t>
            </a:r>
            <a:r>
              <a:rPr lang="en-US" altLang="ko-KR" dirty="0" err="1">
                <a:latin typeface="Arial" panose="020B0604020202020204" pitchFamily="34" charset="0"/>
              </a:rPr>
              <a:t>alignas</a:t>
            </a:r>
            <a:r>
              <a:rPr lang="en-US" altLang="ko-KR" dirty="0">
                <a:latin typeface="Arial" panose="020B0604020202020204" pitchFamily="34" charset="0"/>
              </a:rPr>
              <a:t>(x)</a:t>
            </a:r>
            <a:r>
              <a:rPr lang="ko-KR" altLang="en-US" dirty="0">
                <a:latin typeface="Arial" panose="020B0604020202020204" pitchFamily="34" charset="0"/>
              </a:rPr>
              <a:t>로 선언하면 정렬 요구사항 지정과 새로운 </a:t>
            </a:r>
            <a:r>
              <a:rPr lang="ko-KR" altLang="en-US" dirty="0" err="1">
                <a:latin typeface="Arial" panose="020B0604020202020204" pitchFamily="34" charset="0"/>
              </a:rPr>
              <a:t>정렬바이트에서</a:t>
            </a:r>
            <a:r>
              <a:rPr lang="ko-KR" altLang="en-US" dirty="0">
                <a:latin typeface="Arial" panose="020B0604020202020204" pitchFamily="34" charset="0"/>
              </a:rPr>
              <a:t> 시작합니다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947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A954-33B8-2CD1-5C5D-01FBFFD9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HLSL </a:t>
            </a:r>
            <a:r>
              <a:rPr lang="ko-KR" altLang="en-US" dirty="0"/>
              <a:t>정렬규칙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E7EBE9D-23E9-FBB2-1E27-65DC1CD0D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45" y="2043277"/>
            <a:ext cx="848766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HLSL 컴파일러는 모든 변수를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16바이트 벡터(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vector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또는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슬롯에 할당합니다.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float4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와 같은 기본 타입은 모두 16바이트 슬롯의 시작점에 정렬됩니다.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슬롯 재활용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float3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와 같이 16바이트보다 작은 타입이 슬롯을 차지하고 남는 공간이 있으면, 다음 변수가 그 남은 공간에 배치됩니다. 이로써 메모리 낭비를 최소화합니다.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b="1" dirty="0"/>
              <a:t>구조체 크기</a:t>
            </a:r>
            <a:r>
              <a:rPr lang="en-US" altLang="ko-KR" sz="1400" dirty="0"/>
              <a:t>: </a:t>
            </a:r>
            <a:r>
              <a:rPr lang="ko-KR" altLang="en-US" sz="1400" dirty="0"/>
              <a:t>구조체 전체 크기는 항상 </a:t>
            </a:r>
            <a:r>
              <a:rPr lang="en-US" altLang="ko-KR" sz="1400" b="1" dirty="0"/>
              <a:t>16</a:t>
            </a:r>
            <a:r>
              <a:rPr lang="ko-KR" altLang="en-US" sz="1400" b="1" dirty="0"/>
              <a:t>바이트의 배수</a:t>
            </a:r>
            <a:r>
              <a:rPr lang="ko-KR" altLang="en-US" sz="1400" dirty="0"/>
              <a:t>가 되도록 패딩이 추가됩니다</a:t>
            </a:r>
            <a:r>
              <a:rPr lang="en-US" altLang="ko-KR" sz="1400" dirty="0"/>
              <a:t>.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06249-6812-8CBA-7EF9-24AB3FC15EB4}"/>
              </a:ext>
            </a:extLst>
          </p:cNvPr>
          <p:cNvSpPr txBox="1"/>
          <p:nvPr/>
        </p:nvSpPr>
        <p:spPr>
          <a:xfrm>
            <a:off x="591145" y="1593057"/>
            <a:ext cx="1330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HLSL </a:t>
            </a:r>
            <a:r>
              <a:rPr lang="ko-KR" altLang="en-US" dirty="0">
                <a:hlinkClick r:id="rId2"/>
              </a:rPr>
              <a:t>규칙</a:t>
            </a:r>
            <a:r>
              <a:rPr lang="ko-KR" altLang="en-US" dirty="0"/>
              <a:t> 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AB0C824-0CA7-7F11-BA99-F0DE589E3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025631"/>
              </p:ext>
            </p:extLst>
          </p:nvPr>
        </p:nvGraphicFramePr>
        <p:xfrm>
          <a:off x="352423" y="5264943"/>
          <a:ext cx="27551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77">
                  <a:extLst>
                    <a:ext uri="{9D8B030D-6E8A-4147-A177-3AD203B41FA5}">
                      <a16:colId xmlns:a16="http://schemas.microsoft.com/office/drawing/2014/main" val="3375253032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277185083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1744290241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607064087"/>
                    </a:ext>
                  </a:extLst>
                </a:gridCol>
              </a:tblGrid>
              <a:tr h="194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Val1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Val2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Val3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76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F22182-C718-F318-F7D7-4127FA0C970A}"/>
              </a:ext>
            </a:extLst>
          </p:cNvPr>
          <p:cNvSpPr txBox="1"/>
          <p:nvPr/>
        </p:nvSpPr>
        <p:spPr>
          <a:xfrm>
            <a:off x="285750" y="3398049"/>
            <a:ext cx="32718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2 x 16byte elements </a:t>
            </a:r>
          </a:p>
          <a:p>
            <a:r>
              <a:rPr lang="en-US" altLang="ko-KR" sz="1400" dirty="0" err="1"/>
              <a:t>cbuffer</a:t>
            </a:r>
            <a:r>
              <a:rPr lang="en-US" altLang="ko-KR" sz="1400" dirty="0"/>
              <a:t> IE </a:t>
            </a:r>
          </a:p>
          <a:p>
            <a:r>
              <a:rPr lang="en-US" altLang="ko-KR" sz="1400" dirty="0"/>
              <a:t>{  </a:t>
            </a:r>
          </a:p>
          <a:p>
            <a:r>
              <a:rPr lang="en-US" altLang="ko-KR" sz="1400" dirty="0"/>
              <a:t>   float1 Val1; </a:t>
            </a:r>
          </a:p>
          <a:p>
            <a:r>
              <a:rPr lang="en-US" altLang="ko-KR" sz="1400" dirty="0"/>
              <a:t>   float1 Val2; </a:t>
            </a:r>
          </a:p>
          <a:p>
            <a:r>
              <a:rPr lang="en-US" altLang="ko-KR" sz="1400" dirty="0"/>
              <a:t>   float1 Val3;</a:t>
            </a:r>
          </a:p>
          <a:p>
            <a:r>
              <a:rPr lang="en-US" altLang="ko-KR" sz="1400" dirty="0"/>
              <a:t>   float2 Val4; // starts a new vector </a:t>
            </a:r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05BD4BE-D80A-D542-C481-59D538B69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196090"/>
              </p:ext>
            </p:extLst>
          </p:nvPr>
        </p:nvGraphicFramePr>
        <p:xfrm>
          <a:off x="352423" y="5668559"/>
          <a:ext cx="27551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77">
                  <a:extLst>
                    <a:ext uri="{9D8B030D-6E8A-4147-A177-3AD203B41FA5}">
                      <a16:colId xmlns:a16="http://schemas.microsoft.com/office/drawing/2014/main" val="3375253032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277185083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1744290241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607064087"/>
                    </a:ext>
                  </a:extLst>
                </a:gridCol>
              </a:tblGrid>
              <a:tr h="217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val4.x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val4.y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763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D49058-58D3-6299-EB93-5BE20CF2AFE8}"/>
              </a:ext>
            </a:extLst>
          </p:cNvPr>
          <p:cNvSpPr txBox="1"/>
          <p:nvPr/>
        </p:nvSpPr>
        <p:spPr>
          <a:xfrm>
            <a:off x="4460081" y="3429000"/>
            <a:ext cx="32718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 3 x 16byte elements</a:t>
            </a:r>
          </a:p>
          <a:p>
            <a:r>
              <a:rPr lang="en-US" altLang="ko-KR" sz="1400" dirty="0" err="1"/>
              <a:t>cbuffer</a:t>
            </a:r>
            <a:r>
              <a:rPr lang="en-US" altLang="ko-KR" sz="1400" dirty="0"/>
              <a:t> IE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float2 Val1;</a:t>
            </a:r>
          </a:p>
          <a:p>
            <a:r>
              <a:rPr lang="en-US" altLang="ko-KR" sz="1400" dirty="0"/>
              <a:t>    float4 Val2;  // starts a new vector</a:t>
            </a:r>
          </a:p>
          <a:p>
            <a:r>
              <a:rPr lang="en-US" altLang="ko-KR" sz="1400" dirty="0"/>
              <a:t>    float2 Val3;  // starts a new vector</a:t>
            </a:r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E90237D-E40B-E729-AF67-B5429E604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29088"/>
              </p:ext>
            </p:extLst>
          </p:nvPr>
        </p:nvGraphicFramePr>
        <p:xfrm>
          <a:off x="4460081" y="5272087"/>
          <a:ext cx="27551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77">
                  <a:extLst>
                    <a:ext uri="{9D8B030D-6E8A-4147-A177-3AD203B41FA5}">
                      <a16:colId xmlns:a16="http://schemas.microsoft.com/office/drawing/2014/main" val="3375253032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277185083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1744290241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607064087"/>
                    </a:ext>
                  </a:extLst>
                </a:gridCol>
              </a:tblGrid>
              <a:tr h="194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Val1.x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Val1.y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763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150D615-1BAD-6826-D413-1CAF4C41E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922017"/>
              </p:ext>
            </p:extLst>
          </p:nvPr>
        </p:nvGraphicFramePr>
        <p:xfrm>
          <a:off x="4460081" y="5668559"/>
          <a:ext cx="27551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77">
                  <a:extLst>
                    <a:ext uri="{9D8B030D-6E8A-4147-A177-3AD203B41FA5}">
                      <a16:colId xmlns:a16="http://schemas.microsoft.com/office/drawing/2014/main" val="3375253032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277185083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1744290241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607064087"/>
                    </a:ext>
                  </a:extLst>
                </a:gridCol>
              </a:tblGrid>
              <a:tr h="217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val2.x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val.2.y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Val2.z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Val2.w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763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97C58FD-E6CF-4D73-235E-5DA2534652E1}"/>
              </a:ext>
            </a:extLst>
          </p:cNvPr>
          <p:cNvSpPr txBox="1"/>
          <p:nvPr/>
        </p:nvSpPr>
        <p:spPr>
          <a:xfrm>
            <a:off x="8155781" y="3421856"/>
            <a:ext cx="32718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//  1 x 16byte elements</a:t>
            </a:r>
          </a:p>
          <a:p>
            <a:r>
              <a:rPr lang="en-US" altLang="ko-KR" sz="1400" dirty="0" err="1"/>
              <a:t>cbuffer</a:t>
            </a:r>
            <a:r>
              <a:rPr lang="en-US" altLang="ko-KR" sz="1400" dirty="0"/>
              <a:t> IE</a:t>
            </a:r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float3 Val1;</a:t>
            </a:r>
          </a:p>
          <a:p>
            <a:r>
              <a:rPr lang="en-US" altLang="ko-KR" sz="1400" dirty="0"/>
              <a:t>    float1 Val2;</a:t>
            </a:r>
          </a:p>
          <a:p>
            <a:r>
              <a:rPr lang="en-US" altLang="ko-KR" sz="1400" dirty="0"/>
              <a:t>};</a:t>
            </a:r>
            <a:endParaRPr lang="ko-KR" altLang="en-US" sz="1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61744C8-605D-9BCF-A647-31BADB0DB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161527"/>
              </p:ext>
            </p:extLst>
          </p:nvPr>
        </p:nvGraphicFramePr>
        <p:xfrm>
          <a:off x="8148637" y="5264943"/>
          <a:ext cx="27551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77">
                  <a:extLst>
                    <a:ext uri="{9D8B030D-6E8A-4147-A177-3AD203B41FA5}">
                      <a16:colId xmlns:a16="http://schemas.microsoft.com/office/drawing/2014/main" val="3375253032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277185083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1744290241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607064087"/>
                    </a:ext>
                  </a:extLst>
                </a:gridCol>
              </a:tblGrid>
              <a:tr h="1947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Val3.x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Val3.y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Val3.z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Val2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763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E6D8581-7616-8797-D88B-FDF6760C5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58664"/>
              </p:ext>
            </p:extLst>
          </p:nvPr>
        </p:nvGraphicFramePr>
        <p:xfrm>
          <a:off x="4460081" y="6142428"/>
          <a:ext cx="2755108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777">
                  <a:extLst>
                    <a:ext uri="{9D8B030D-6E8A-4147-A177-3AD203B41FA5}">
                      <a16:colId xmlns:a16="http://schemas.microsoft.com/office/drawing/2014/main" val="3375253032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277185083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1744290241"/>
                    </a:ext>
                  </a:extLst>
                </a:gridCol>
                <a:gridCol w="688777">
                  <a:extLst>
                    <a:ext uri="{9D8B030D-6E8A-4147-A177-3AD203B41FA5}">
                      <a16:colId xmlns:a16="http://schemas.microsoft.com/office/drawing/2014/main" val="3607064087"/>
                    </a:ext>
                  </a:extLst>
                </a:gridCol>
              </a:tblGrid>
              <a:tr h="2178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val2.x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val.2.y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pad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287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50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C7AB6-A7DC-4DBE-B9D3-0FFBD2902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CB- HLSL , C++ 16Byte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48C957-2D9F-4D71-BB4A-1C82803C6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29" y="3429000"/>
            <a:ext cx="6702129" cy="166751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9A6AD5-87B2-4C64-BD1F-6D349EB23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418" y="3248204"/>
            <a:ext cx="4143953" cy="20291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A22190C-DA16-4C83-BE91-02E5CD5D6CB1}"/>
              </a:ext>
            </a:extLst>
          </p:cNvPr>
          <p:cNvSpPr/>
          <p:nvPr/>
        </p:nvSpPr>
        <p:spPr>
          <a:xfrm>
            <a:off x="154629" y="5346295"/>
            <a:ext cx="112873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static_assert</a:t>
            </a:r>
            <a:r>
              <a:rPr lang="ko-KR" altLang="en-US" sz="1400" dirty="0"/>
              <a:t>((</a:t>
            </a:r>
            <a:r>
              <a:rPr lang="ko-KR" altLang="en-US" sz="1400" dirty="0" err="1"/>
              <a:t>sizeof</a:t>
            </a:r>
            <a:r>
              <a:rPr lang="ko-KR" altLang="en-US" sz="1400" dirty="0"/>
              <a:t>(</a:t>
            </a:r>
            <a:r>
              <a:rPr lang="en-US" altLang="ko-KR" sz="1400" dirty="0" err="1"/>
              <a:t>CB_MaterialOverride</a:t>
            </a:r>
            <a:r>
              <a:rPr lang="ko-KR" altLang="en-US" sz="1400" dirty="0"/>
              <a:t>) % 16) == 0, "</a:t>
            </a:r>
            <a:r>
              <a:rPr lang="ko-KR" altLang="en-US" sz="1400" dirty="0" err="1"/>
              <a:t>Constant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Buffer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size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must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be</a:t>
            </a:r>
            <a:r>
              <a:rPr lang="ko-KR" altLang="en-US" sz="1400" dirty="0"/>
              <a:t> 16-byte </a:t>
            </a:r>
            <a:r>
              <a:rPr lang="ko-KR" altLang="en-US" sz="1400" dirty="0" err="1"/>
              <a:t>aligned</a:t>
            </a:r>
            <a:r>
              <a:rPr lang="ko-KR" altLang="en-US" sz="1400" dirty="0"/>
              <a:t>");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1881708-57D8-5B6A-8C0A-4FE6A5A19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9" y="1357816"/>
            <a:ext cx="1175623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GPU(HLSL) 패킹과의 차이 핵심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HLSL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cbuffer는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가능하면 같은 16B 슬롯을 공유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합니다.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예)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float3 +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같은 슬롯(0/4/8, 12)로 묶임,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float2 + float2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도 같은 슬롯(0, 8).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C++에서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멤버에 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alignas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(16)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걸면 그 멤버는 무조건 새 슬롯(오프셋 16, 32, …)으로 밀려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HLSL이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의도한 “슬롯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공유”가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깨질 수 있습니다.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C++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구조체 선언에 </a:t>
            </a:r>
            <a:r>
              <a:rPr kumimoji="0" lang="en-US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alignas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(16)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선언하면 </a:t>
            </a:r>
            <a:r>
              <a:rPr lang="ko-KR" altLang="en-US" dirty="0">
                <a:latin typeface="Arial" panose="020B0604020202020204" pitchFamily="34" charset="0"/>
              </a:rPr>
              <a:t>뒤쪽 </a:t>
            </a:r>
            <a:r>
              <a:rPr lang="en-US" altLang="ko-KR" dirty="0">
                <a:latin typeface="Arial" panose="020B0604020202020204" pitchFamily="34" charset="0"/>
              </a:rPr>
              <a:t>pad</a:t>
            </a:r>
            <a:r>
              <a:rPr lang="ko-KR" altLang="en-US" dirty="0">
                <a:latin typeface="Arial" panose="020B0604020202020204" pitchFamily="34" charset="0"/>
              </a:rPr>
              <a:t>는 생략 가능 </a:t>
            </a:r>
            <a:r>
              <a:rPr lang="en-US" altLang="ko-KR" dirty="0">
                <a:latin typeface="Arial" panose="020B0604020202020204" pitchFamily="34" charset="0"/>
              </a:rPr>
              <a:t>(</a:t>
            </a:r>
            <a:r>
              <a:rPr lang="ko-KR" altLang="en-US" dirty="0">
                <a:latin typeface="Arial" panose="020B0604020202020204" pitchFamily="34" charset="0"/>
              </a:rPr>
              <a:t>중간</a:t>
            </a:r>
            <a:r>
              <a:rPr lang="en-US" altLang="ko-KR" dirty="0">
                <a:latin typeface="Arial" panose="020B0604020202020204" pitchFamily="34" charset="0"/>
              </a:rPr>
              <a:t>pad</a:t>
            </a:r>
            <a:r>
              <a:rPr lang="ko-KR" altLang="en-US" dirty="0">
                <a:latin typeface="Arial" panose="020B0604020202020204" pitchFamily="34" charset="0"/>
              </a:rPr>
              <a:t>는 </a:t>
            </a:r>
            <a:r>
              <a:rPr lang="ko-KR" altLang="en-US" dirty="0" err="1">
                <a:latin typeface="Arial" panose="020B0604020202020204" pitchFamily="34" charset="0"/>
              </a:rPr>
              <a:t>넣어야함</a:t>
            </a:r>
            <a:r>
              <a:rPr lang="en-US" altLang="ko-KR" dirty="0">
                <a:latin typeface="Arial" panose="020B0604020202020204" pitchFamily="34" charset="0"/>
              </a:rPr>
              <a:t>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633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D77D6-5A15-3666-26E0-AE042B38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IndexBuffer</a:t>
            </a:r>
            <a:endParaRPr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AE41F01-E657-2B9B-17F6-ED892BC0F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6" y="2324824"/>
            <a:ext cx="5339073" cy="2600326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197E99C4-3103-86A8-8B67-1A36B16CA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0264" y="2217054"/>
            <a:ext cx="6686550" cy="26003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82D8D4E-FA23-0204-EEA8-4288EFAC771D}"/>
              </a:ext>
            </a:extLst>
          </p:cNvPr>
          <p:cNvSpPr txBox="1"/>
          <p:nvPr/>
        </p:nvSpPr>
        <p:spPr>
          <a:xfrm>
            <a:off x="1436691" y="5137637"/>
            <a:ext cx="2382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IDeviceContext</a:t>
            </a:r>
            <a:r>
              <a:rPr lang="en-US" altLang="ko-KR" dirty="0"/>
              <a:t>::Draw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80E1A5-1712-2270-CAB1-9C03CCB8B5FC}"/>
              </a:ext>
            </a:extLst>
          </p:cNvPr>
          <p:cNvSpPr txBox="1"/>
          <p:nvPr/>
        </p:nvSpPr>
        <p:spPr>
          <a:xfrm>
            <a:off x="7264101" y="4994982"/>
            <a:ext cx="3290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IDeviceContext</a:t>
            </a:r>
            <a:r>
              <a:rPr lang="en-US" altLang="ko-KR" dirty="0"/>
              <a:t>:: </a:t>
            </a:r>
            <a:r>
              <a:rPr lang="en-US" altLang="ko-KR" dirty="0" err="1"/>
              <a:t>DrawIndexed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7782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64D14-FB24-CBC3-E46E-DDAD4A26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: Mesh</a:t>
            </a:r>
            <a:r>
              <a:rPr lang="ko-KR" altLang="en-US" dirty="0"/>
              <a:t> 그리기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A6F568-7E85-4867-8F73-5E6B02A39A08}"/>
              </a:ext>
            </a:extLst>
          </p:cNvPr>
          <p:cNvSpPr/>
          <p:nvPr/>
        </p:nvSpPr>
        <p:spPr>
          <a:xfrm>
            <a:off x="539114" y="1904533"/>
            <a:ext cx="930328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예제와 다른 </a:t>
            </a:r>
            <a:r>
              <a:rPr lang="ko-KR" altLang="en-US" dirty="0" err="1"/>
              <a:t>버텍스를</a:t>
            </a:r>
            <a:r>
              <a:rPr lang="ko-KR" altLang="en-US" dirty="0"/>
              <a:t> 정의하고 인덱스 버퍼를 활용해서 </a:t>
            </a:r>
            <a:r>
              <a:rPr lang="en-US" altLang="ko-KR" dirty="0"/>
              <a:t>mesh</a:t>
            </a:r>
            <a:r>
              <a:rPr lang="ko-KR" altLang="en-US" dirty="0"/>
              <a:t>를 그린다.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  <a:p>
            <a:r>
              <a:rPr lang="ko-KR" altLang="en-US" dirty="0"/>
              <a:t>2. 3개의 </a:t>
            </a:r>
            <a:r>
              <a:rPr lang="en-US" altLang="ko-KR" dirty="0"/>
              <a:t>mesh</a:t>
            </a:r>
            <a:r>
              <a:rPr lang="ko-KR" altLang="en-US" dirty="0"/>
              <a:t>를 부모자식 계층 구조를 연결하여</a:t>
            </a:r>
          </a:p>
          <a:p>
            <a:r>
              <a:rPr lang="ko-KR" altLang="en-US" dirty="0"/>
              <a:t>  최상위 </a:t>
            </a:r>
            <a:r>
              <a:rPr lang="en-US" altLang="ko-KR" dirty="0"/>
              <a:t>mesh</a:t>
            </a:r>
            <a:r>
              <a:rPr lang="ko-KR" altLang="en-US" dirty="0"/>
              <a:t>와 두번째 </a:t>
            </a:r>
            <a:r>
              <a:rPr lang="en-US" altLang="ko-KR" dirty="0"/>
              <a:t>mesh</a:t>
            </a:r>
            <a:r>
              <a:rPr lang="ko-KR" altLang="en-US" dirty="0"/>
              <a:t>는 속도가 다르게 </a:t>
            </a:r>
            <a:r>
              <a:rPr lang="ko-KR" altLang="en-US" dirty="0" err="1"/>
              <a:t>Yaw축</a:t>
            </a:r>
            <a:r>
              <a:rPr lang="ko-KR" altLang="en-US" dirty="0"/>
              <a:t> 회전을 한다.</a:t>
            </a:r>
          </a:p>
          <a:p>
            <a:r>
              <a:rPr lang="ko-KR" altLang="en-US" dirty="0"/>
              <a:t> 두번째 </a:t>
            </a:r>
            <a:r>
              <a:rPr lang="en-US" altLang="ko-KR" dirty="0"/>
              <a:t>,</a:t>
            </a:r>
            <a:r>
              <a:rPr lang="ko-KR" altLang="en-US" dirty="0"/>
              <a:t> 세번째 는 부모로 부터 상대적인 위치가 </a:t>
            </a:r>
            <a:r>
              <a:rPr lang="ko-KR" altLang="en-US" dirty="0" err="1"/>
              <a:t>적용되게한다</a:t>
            </a:r>
            <a:r>
              <a:rPr lang="ko-KR" altLang="en-US" dirty="0"/>
              <a:t>.</a:t>
            </a:r>
          </a:p>
          <a:p>
            <a:r>
              <a:rPr lang="ko-KR" altLang="en-US" dirty="0"/>
              <a:t>  (Direct2D 와 같은 결과의 과제)</a:t>
            </a:r>
          </a:p>
          <a:p>
            <a:endParaRPr lang="en-US" altLang="ko-KR" dirty="0"/>
          </a:p>
          <a:p>
            <a:r>
              <a:rPr lang="ko-KR" altLang="en-US" dirty="0"/>
              <a:t>3. </a:t>
            </a:r>
            <a:r>
              <a:rPr lang="ko-KR" altLang="en-US" dirty="0" err="1"/>
              <a:t>imgui의</a:t>
            </a:r>
            <a:r>
              <a:rPr lang="ko-KR" altLang="en-US" dirty="0"/>
              <a:t> 컨트롤에 변수를 연결하여 렌더링 상태를 </a:t>
            </a:r>
            <a:r>
              <a:rPr lang="ko-KR" altLang="en-US" dirty="0" err="1"/>
              <a:t>확인할수</a:t>
            </a:r>
            <a:r>
              <a:rPr lang="ko-KR" altLang="en-US" dirty="0"/>
              <a:t> 있게 한다.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a</a:t>
            </a:r>
            <a:r>
              <a:rPr lang="ko-KR" altLang="en-US" dirty="0"/>
              <a:t>. 최상위 </a:t>
            </a:r>
            <a:r>
              <a:rPr lang="en-US" altLang="ko-KR" dirty="0"/>
              <a:t>mesh</a:t>
            </a:r>
            <a:r>
              <a:rPr lang="ko-KR" altLang="en-US" dirty="0"/>
              <a:t>의 월드 위치 변경 </a:t>
            </a:r>
            <a:r>
              <a:rPr lang="ko-KR" altLang="en-US" dirty="0" err="1"/>
              <a:t>x,y,z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b</a:t>
            </a:r>
            <a:r>
              <a:rPr lang="ko-KR" altLang="en-US" dirty="0"/>
              <a:t>. 두번째 </a:t>
            </a:r>
            <a:r>
              <a:rPr lang="en-US" altLang="ko-KR" dirty="0"/>
              <a:t>mesh </a:t>
            </a:r>
            <a:r>
              <a:rPr lang="ko-KR" altLang="en-US" dirty="0"/>
              <a:t>의 상대 위치 변경 </a:t>
            </a:r>
            <a:r>
              <a:rPr lang="ko-KR" altLang="en-US" dirty="0" err="1"/>
              <a:t>x,y,z</a:t>
            </a:r>
            <a:endParaRPr lang="ko-KR" altLang="en-US" dirty="0"/>
          </a:p>
          <a:p>
            <a:r>
              <a:rPr lang="ko-KR" altLang="en-US" dirty="0"/>
              <a:t>	c. 세번째 </a:t>
            </a:r>
            <a:r>
              <a:rPr lang="en-US" altLang="ko-KR" dirty="0"/>
              <a:t>mesh </a:t>
            </a:r>
            <a:r>
              <a:rPr lang="ko-KR" altLang="en-US" dirty="0"/>
              <a:t>의 상대 위치 변경 </a:t>
            </a:r>
            <a:r>
              <a:rPr lang="ko-KR" altLang="en-US" dirty="0" err="1"/>
              <a:t>x,y,z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d</a:t>
            </a:r>
            <a:r>
              <a:rPr lang="ko-KR" altLang="en-US" dirty="0"/>
              <a:t>. 카메라의 월드 위치 변경 </a:t>
            </a:r>
            <a:r>
              <a:rPr lang="ko-KR" altLang="en-US" dirty="0" err="1"/>
              <a:t>x,y,z</a:t>
            </a:r>
            <a:endParaRPr lang="ko-KR" altLang="en-US" dirty="0"/>
          </a:p>
          <a:p>
            <a:r>
              <a:rPr lang="ko-KR" altLang="en-US" dirty="0"/>
              <a:t>	</a:t>
            </a:r>
            <a:r>
              <a:rPr lang="ko-KR" altLang="en-US" dirty="0" err="1"/>
              <a:t>e</a:t>
            </a:r>
            <a:r>
              <a:rPr lang="ko-KR" altLang="en-US" dirty="0"/>
              <a:t>. 카메라의 FOV  각도(</a:t>
            </a:r>
            <a:r>
              <a:rPr lang="ko-KR" altLang="en-US" dirty="0" err="1"/>
              <a:t>degree</a:t>
            </a:r>
            <a:r>
              <a:rPr lang="ko-KR" altLang="en-US" dirty="0"/>
              <a:t>) 변경</a:t>
            </a:r>
          </a:p>
          <a:p>
            <a:r>
              <a:rPr lang="ko-KR" altLang="en-US" dirty="0"/>
              <a:t>	</a:t>
            </a:r>
            <a:r>
              <a:rPr lang="ko-KR" altLang="en-US" dirty="0" err="1"/>
              <a:t>f</a:t>
            </a:r>
            <a:r>
              <a:rPr lang="ko-KR" altLang="en-US" dirty="0"/>
              <a:t>. 카메라의 </a:t>
            </a:r>
            <a:r>
              <a:rPr lang="ko-KR" altLang="en-US" dirty="0" err="1"/>
              <a:t>Near,Far</a:t>
            </a:r>
            <a:r>
              <a:rPr lang="ko-KR" altLang="en-US" dirty="0"/>
              <a:t> 변경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모델 23" descr="Tetragonal Prism And Pyramid 02 Red">
                <a:extLst>
                  <a:ext uri="{FF2B5EF4-FFF2-40B4-BE49-F238E27FC236}">
                    <a16:creationId xmlns:a16="http://schemas.microsoft.com/office/drawing/2014/main" id="{4B751B54-4A40-4615-A1D4-E8C749CD9E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2237396"/>
                  </p:ext>
                </p:extLst>
              </p:nvPr>
            </p:nvGraphicFramePr>
            <p:xfrm>
              <a:off x="10652266" y="3462874"/>
              <a:ext cx="2218892" cy="140763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18892" cy="1407631"/>
                    </a:xfrm>
                    <a:prstGeom prst="rect">
                      <a:avLst/>
                    </a:prstGeom>
                  </am3d:spPr>
                  <am3d:camera>
                    <am3d:pos x="0" y="0" z="5746181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98641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384236" ay="3968657" az="324042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743762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모델 23" descr="Tetragonal Prism And Pyramid 02 Red">
                <a:extLst>
                  <a:ext uri="{FF2B5EF4-FFF2-40B4-BE49-F238E27FC236}">
                    <a16:creationId xmlns:a16="http://schemas.microsoft.com/office/drawing/2014/main" id="{4B751B54-4A40-4615-A1D4-E8C749CD9E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52266" y="3462874"/>
                <a:ext cx="2218892" cy="1407631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1A07C9A0-07E9-4B67-98E1-8C529D26F9AE}"/>
              </a:ext>
            </a:extLst>
          </p:cNvPr>
          <p:cNvGrpSpPr/>
          <p:nvPr/>
        </p:nvGrpSpPr>
        <p:grpSpPr>
          <a:xfrm>
            <a:off x="7825677" y="4264951"/>
            <a:ext cx="2218892" cy="1988082"/>
            <a:chOff x="8518300" y="3905373"/>
            <a:chExt cx="2218892" cy="1988082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5" name="3D 모델 4" descr="Tetragonal Prism And Pyramid 02 Red">
                  <a:extLst>
                    <a:ext uri="{FF2B5EF4-FFF2-40B4-BE49-F238E27FC236}">
                      <a16:creationId xmlns:a16="http://schemas.microsoft.com/office/drawing/2014/main" id="{14DAF5B7-7843-43E7-8FEC-A70C51889C5A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43475499"/>
                    </p:ext>
                  </p:extLst>
                </p:nvPr>
              </p:nvGraphicFramePr>
              <p:xfrm>
                <a:off x="8518300" y="4251966"/>
                <a:ext cx="2218892" cy="1407631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2218892" cy="1407631"/>
                      </a:xfrm>
                      <a:prstGeom prst="rect">
                        <a:avLst/>
                      </a:prstGeom>
                    </am3d:spPr>
                    <am3d:camera>
                      <am3d:pos x="0" y="0" z="57461813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98641" d="1000000"/>
                      <am3d:preTrans dx="0" dy="-1800000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384236" ay="3968657" az="3240423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74376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5" name="3D 모델 4" descr="Tetragonal Prism And Pyramid 02 Red">
                  <a:extLst>
                    <a:ext uri="{FF2B5EF4-FFF2-40B4-BE49-F238E27FC236}">
                      <a16:creationId xmlns:a16="http://schemas.microsoft.com/office/drawing/2014/main" id="{14DAF5B7-7843-43E7-8FEC-A70C51889C5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25677" y="4611544"/>
                  <a:ext cx="2218892" cy="140763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2" name="화살표: 오른쪽으로 구부러짐 11">
              <a:extLst>
                <a:ext uri="{FF2B5EF4-FFF2-40B4-BE49-F238E27FC236}">
                  <a16:creationId xmlns:a16="http://schemas.microsoft.com/office/drawing/2014/main" id="{8632B503-46EE-4E3F-AD2F-08BCA9C3AFA9}"/>
                </a:ext>
              </a:extLst>
            </p:cNvPr>
            <p:cNvSpPr/>
            <p:nvPr/>
          </p:nvSpPr>
          <p:spPr>
            <a:xfrm>
              <a:off x="8902126" y="4778478"/>
              <a:ext cx="283169" cy="24187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443C569-8A23-4079-971A-548BE43768B6}"/>
                </a:ext>
              </a:extLst>
            </p:cNvPr>
            <p:cNvCxnSpPr/>
            <p:nvPr/>
          </p:nvCxnSpPr>
          <p:spPr>
            <a:xfrm>
              <a:off x="9627746" y="3905373"/>
              <a:ext cx="0" cy="1988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6D1CA13-EACB-4787-960C-9152CA6163D0}"/>
              </a:ext>
            </a:extLst>
          </p:cNvPr>
          <p:cNvGrpSpPr/>
          <p:nvPr/>
        </p:nvGrpSpPr>
        <p:grpSpPr>
          <a:xfrm>
            <a:off x="9377574" y="3793874"/>
            <a:ext cx="2218892" cy="1988082"/>
            <a:chOff x="9333147" y="2608103"/>
            <a:chExt cx="2218892" cy="1988082"/>
          </a:xfrm>
        </p:grpSpPr>
        <mc:AlternateContent xmlns:mc="http://schemas.openxmlformats.org/markup-compatibility/2006">
          <mc:Choice xmlns:am3d="http://schemas.microsoft.com/office/drawing/2017/model3d" Requires="am3d">
            <p:graphicFrame>
              <p:nvGraphicFramePr>
                <p:cNvPr id="23" name="3D 모델 22" descr="Tetragonal Prism And Pyramid 02 Red">
                  <a:extLst>
                    <a:ext uri="{FF2B5EF4-FFF2-40B4-BE49-F238E27FC236}">
                      <a16:creationId xmlns:a16="http://schemas.microsoft.com/office/drawing/2014/main" id="{B67A8FDC-284B-4145-A09F-4908A8D932F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94972139"/>
                    </p:ext>
                  </p:extLst>
                </p:nvPr>
              </p:nvGraphicFramePr>
              <p:xfrm>
                <a:off x="9333147" y="2898329"/>
                <a:ext cx="2218892" cy="1407631"/>
              </p:xfrm>
              <a:graphic>
                <a:graphicData uri="http://schemas.microsoft.com/office/drawing/2017/model3d">
                  <am3d:model3d r:embed="rId2">
                    <am3d:spPr>
                      <a:xfrm>
                        <a:off x="0" y="0"/>
                        <a:ext cx="2218892" cy="1407631"/>
                      </a:xfrm>
                      <a:prstGeom prst="rect">
                        <a:avLst/>
                      </a:prstGeom>
                    </am3d:spPr>
                    <am3d:camera>
                      <am3d:pos x="0" y="0" z="57461813"/>
                      <am3d:up dx="0" dy="36000000" dz="0"/>
                      <am3d:lookAt x="0" y="0" z="0"/>
                      <am3d:perspective fov="2700000"/>
                    </am3d:camera>
                    <am3d:trans>
                      <am3d:meterPerModelUnit n="98641" d="1000000"/>
                      <am3d:preTrans dx="0" dy="-18000000" dz="0"/>
                      <am3d:scale>
                        <am3d:sx n="1000000" d="1000000"/>
                        <am3d:sy n="1000000" d="1000000"/>
                        <am3d:sz n="1000000" d="1000000"/>
                      </am3d:scale>
                      <am3d:rot ax="3384236" ay="3968657" az="3240423"/>
                      <am3d:postTrans dx="0" dy="0" dz="0"/>
                    </am3d:trans>
                    <am3d:raster rName="Office3DRenderer" rVer="16.0.8326">
                      <am3d:blip r:embed="rId4"/>
                    </am3d:raster>
                    <am3d:objViewport viewportSz="1743763"/>
                    <am3d:ambientLight>
                      <am3d:clr>
                        <a:scrgbClr r="50000" g="50000" b="50000"/>
                      </am3d:clr>
                      <am3d:illuminance n="500000" d="1000000"/>
                    </am3d:ambientLight>
                    <am3d:ptLight rad="0">
                      <am3d:clr>
                        <a:scrgbClr r="100000" g="75000" b="50000"/>
                      </am3d:clr>
                      <am3d:intensity n="9765625" d="1000000"/>
                      <am3d:pos x="21959998" y="70920001" z="16344003"/>
                    </am3d:ptLight>
                    <am3d:ptLight rad="0">
                      <am3d:clr>
                        <a:scrgbClr r="40000" g="60000" b="95000"/>
                      </am3d:clr>
                      <am3d:intensity n="12250000" d="1000000"/>
                      <am3d:pos x="-37964106" y="51130435" z="57631972"/>
                    </am3d:ptLight>
                    <am3d:ptLight rad="0">
                      <am3d:clr>
                        <a:scrgbClr r="86837" g="72700" b="100000"/>
                      </am3d:clr>
                      <am3d:intensity n="3125000" d="1000000"/>
                      <am3d:pos x="-37739122" y="58056624" z="-34769649"/>
                    </am3d:ptLight>
                  </am3d:model3d>
                </a:graphicData>
              </a:graphic>
            </p:graphicFrame>
          </mc:Choice>
          <mc:Fallback>
            <p:pic>
              <p:nvPicPr>
                <p:cNvPr id="23" name="3D 모델 22" descr="Tetragonal Prism And Pyramid 02 Red">
                  <a:extLst>
                    <a:ext uri="{FF2B5EF4-FFF2-40B4-BE49-F238E27FC236}">
                      <a16:creationId xmlns:a16="http://schemas.microsoft.com/office/drawing/2014/main" id="{B67A8FDC-284B-4145-A09F-4908A8D932F3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77574" y="4084100"/>
                  <a:ext cx="2218892" cy="140763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5" name="화살표: 오른쪽으로 구부러짐 24">
              <a:extLst>
                <a:ext uri="{FF2B5EF4-FFF2-40B4-BE49-F238E27FC236}">
                  <a16:creationId xmlns:a16="http://schemas.microsoft.com/office/drawing/2014/main" id="{8A92089F-F9A7-4799-85EE-B9E4C6D58C0F}"/>
                </a:ext>
              </a:extLst>
            </p:cNvPr>
            <p:cNvSpPr/>
            <p:nvPr/>
          </p:nvSpPr>
          <p:spPr>
            <a:xfrm>
              <a:off x="9872753" y="3406272"/>
              <a:ext cx="283169" cy="24187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7EEF36CB-1833-4471-AB92-8C306E34EFC4}"/>
                </a:ext>
              </a:extLst>
            </p:cNvPr>
            <p:cNvCxnSpPr/>
            <p:nvPr/>
          </p:nvCxnSpPr>
          <p:spPr>
            <a:xfrm>
              <a:off x="10381880" y="2608103"/>
              <a:ext cx="0" cy="19880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165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50" y="1862088"/>
            <a:ext cx="104330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VertexShader</a:t>
            </a:r>
            <a:r>
              <a:rPr lang="ko-KR" altLang="en-US" dirty="0"/>
              <a:t>의 월드</a:t>
            </a:r>
            <a:r>
              <a:rPr lang="en-US" altLang="ko-KR" dirty="0"/>
              <a:t>(World)</a:t>
            </a:r>
            <a:r>
              <a:rPr lang="ko-KR" altLang="en-US" dirty="0"/>
              <a:t> 변환을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VertexShader</a:t>
            </a:r>
            <a:r>
              <a:rPr lang="ko-KR" altLang="en-US" dirty="0"/>
              <a:t>의 뷰</a:t>
            </a:r>
            <a:r>
              <a:rPr lang="en-US" altLang="ko-KR" dirty="0"/>
              <a:t>(View)</a:t>
            </a:r>
            <a:r>
              <a:rPr lang="ko-KR" altLang="en-US" dirty="0"/>
              <a:t> 변환을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VertexShader</a:t>
            </a:r>
            <a:r>
              <a:rPr lang="ko-KR" altLang="en-US" dirty="0"/>
              <a:t>의 투영</a:t>
            </a:r>
            <a:r>
              <a:rPr lang="en-US" altLang="ko-KR" dirty="0"/>
              <a:t>(Projection) </a:t>
            </a:r>
            <a:r>
              <a:rPr lang="ko-KR" altLang="en-US" dirty="0"/>
              <a:t>변환을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Rasterizer</a:t>
            </a:r>
            <a:r>
              <a:rPr lang="ko-KR" altLang="en-US" dirty="0"/>
              <a:t>의 </a:t>
            </a:r>
            <a:r>
              <a:rPr lang="en-US" altLang="ko-KR" dirty="0"/>
              <a:t>Viewport(Screen) </a:t>
            </a:r>
            <a:r>
              <a:rPr lang="ko-KR" altLang="en-US" dirty="0"/>
              <a:t>변환을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상수 버퍼 </a:t>
            </a:r>
            <a:r>
              <a:rPr lang="en-US" altLang="ko-KR" dirty="0"/>
              <a:t>(Constant Buffer) </a:t>
            </a:r>
            <a:r>
              <a:rPr lang="ko-KR" altLang="en-US" dirty="0"/>
              <a:t>사용방법을 익힙니다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NDC</a:t>
            </a:r>
            <a:r>
              <a:rPr lang="ko-KR" altLang="en-US" dirty="0"/>
              <a:t>좌표계의 </a:t>
            </a:r>
            <a:r>
              <a:rPr lang="ko-KR" altLang="en-US" dirty="0" err="1"/>
              <a:t>위치값이</a:t>
            </a:r>
            <a:r>
              <a:rPr lang="ko-KR" altLang="en-US" dirty="0"/>
              <a:t> 아닌 </a:t>
            </a:r>
            <a:r>
              <a:rPr lang="en-US" altLang="ko-KR" dirty="0"/>
              <a:t>Model(Local)</a:t>
            </a:r>
            <a:r>
              <a:rPr lang="ko-KR" altLang="en-US" dirty="0"/>
              <a:t>좌표계의 큐브 </a:t>
            </a:r>
            <a:r>
              <a:rPr lang="en-US" altLang="ko-KR" dirty="0"/>
              <a:t>Vertex</a:t>
            </a:r>
            <a:r>
              <a:rPr lang="ko-KR" altLang="en-US" dirty="0"/>
              <a:t>를 정의하고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IndexBuffer</a:t>
            </a:r>
            <a:r>
              <a:rPr lang="ko-KR" altLang="en-US" dirty="0"/>
              <a:t>와 </a:t>
            </a:r>
            <a:r>
              <a:rPr lang="en-US" altLang="ko-KR" dirty="0" err="1"/>
              <a:t>DrawIndexed</a:t>
            </a:r>
            <a:r>
              <a:rPr lang="en-US" altLang="ko-KR" dirty="0"/>
              <a:t> </a:t>
            </a:r>
            <a:r>
              <a:rPr lang="ko-KR" altLang="en-US" dirty="0"/>
              <a:t>함수를 사용하여  </a:t>
            </a:r>
            <a:r>
              <a:rPr lang="en-US" altLang="ko-KR" dirty="0"/>
              <a:t>Mesh</a:t>
            </a:r>
            <a:r>
              <a:rPr lang="ko-KR" altLang="en-US" dirty="0"/>
              <a:t>를 그립니다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CDD00-FD24-C1EC-E001-C72A2BD5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OpenGL(</a:t>
            </a:r>
            <a:r>
              <a:rPr lang="ko-KR" altLang="en-US" dirty="0"/>
              <a:t>수학적 표현</a:t>
            </a:r>
            <a:r>
              <a:rPr lang="en-US" altLang="ko-KR" dirty="0"/>
              <a:t>) vs DirectX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3ABC76-64C0-A612-AB35-C4BDD3C0F8DF}"/>
                  </a:ext>
                </a:extLst>
              </p:cNvPr>
              <p:cNvSpPr txBox="1"/>
              <p:nvPr/>
            </p:nvSpPr>
            <p:spPr>
              <a:xfrm>
                <a:off x="6393888" y="2769715"/>
                <a:ext cx="3676418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i="1" dirty="0">
                    <a:latin typeface="Cambria Math" panose="02040503050406030204" pitchFamily="18" charset="0"/>
                  </a:rPr>
                  <a:t>DirectX  C/C++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̇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(row vector × matrix)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23ABC76-64C0-A612-AB35-C4BDD3C0F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3888" y="2769715"/>
                <a:ext cx="3676418" cy="830997"/>
              </a:xfrm>
              <a:prstGeom prst="rect">
                <a:avLst/>
              </a:prstGeom>
              <a:blipFill>
                <a:blip r:embed="rId2"/>
                <a:stretch>
                  <a:fillRect l="-3980" t="-10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ADE7AE4-E828-C2D2-E534-5EC0C8E808B8}"/>
              </a:ext>
            </a:extLst>
          </p:cNvPr>
          <p:cNvSpPr txBox="1"/>
          <p:nvPr/>
        </p:nvSpPr>
        <p:spPr>
          <a:xfrm>
            <a:off x="3136838" y="1534214"/>
            <a:ext cx="8129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벡터 </a:t>
            </a:r>
            <a:r>
              <a:rPr lang="en-US" altLang="ko-KR" dirty="0"/>
              <a:t>v</a:t>
            </a:r>
            <a:r>
              <a:rPr lang="ko-KR" altLang="en-US" dirty="0"/>
              <a:t>에 행렬 </a:t>
            </a:r>
            <a:r>
              <a:rPr lang="en-US" altLang="ko-KR" dirty="0"/>
              <a:t>M</a:t>
            </a:r>
            <a:r>
              <a:rPr lang="ko-KR" altLang="en-US" dirty="0"/>
              <a:t>을 적용한다</a:t>
            </a:r>
            <a:r>
              <a:rPr lang="en-US" altLang="ko-KR" dirty="0"/>
              <a:t>” 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“기존 벡터 </a:t>
            </a:r>
            <a:r>
              <a:rPr lang="en-US" altLang="ko-KR" dirty="0"/>
              <a:t>v</a:t>
            </a:r>
            <a:r>
              <a:rPr lang="ko-KR" altLang="en-US" dirty="0"/>
              <a:t>를</a:t>
            </a:r>
            <a:r>
              <a:rPr lang="en-US" altLang="ko-KR" dirty="0"/>
              <a:t>, </a:t>
            </a:r>
            <a:r>
              <a:rPr lang="ko-KR" altLang="en-US" dirty="0"/>
              <a:t>새로운 좌표계</a:t>
            </a:r>
            <a:r>
              <a:rPr lang="en-US" altLang="ko-KR" dirty="0"/>
              <a:t>(</a:t>
            </a:r>
            <a:r>
              <a:rPr lang="ko-KR" altLang="en-US" dirty="0"/>
              <a:t>기저 벡터 집합</a:t>
            </a:r>
            <a:r>
              <a:rPr lang="en-US" altLang="ko-KR" dirty="0"/>
              <a:t>) </a:t>
            </a:r>
            <a:r>
              <a:rPr lang="ko-KR" altLang="en-US" dirty="0"/>
              <a:t>기준으로 다시 표현하는 것”</a:t>
            </a:r>
            <a:endParaRPr lang="en-US" altLang="ko-KR" dirty="0"/>
          </a:p>
          <a:p>
            <a:r>
              <a:rPr lang="en-US" altLang="ko-KR" dirty="0"/>
              <a:t>CPU</a:t>
            </a:r>
            <a:r>
              <a:rPr lang="ko-KR" altLang="en-US" dirty="0"/>
              <a:t> </a:t>
            </a:r>
            <a:r>
              <a:rPr lang="en-US" altLang="ko-KR" dirty="0"/>
              <a:t>C/C++</a:t>
            </a:r>
            <a:r>
              <a:rPr lang="ko-KR" altLang="en-US" dirty="0"/>
              <a:t>에서 표현방식</a:t>
            </a:r>
            <a:r>
              <a:rPr lang="en-US" altLang="ko-KR" dirty="0"/>
              <a:t>,</a:t>
            </a:r>
            <a:r>
              <a:rPr lang="ko-KR" altLang="en-US" dirty="0"/>
              <a:t>메모리배치가  서로반대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E071F-FFAB-2534-9251-5A44BADDB673}"/>
                  </a:ext>
                </a:extLst>
              </p:cNvPr>
              <p:cNvSpPr txBox="1"/>
              <p:nvPr/>
            </p:nvSpPr>
            <p:spPr>
              <a:xfrm>
                <a:off x="534000" y="2769715"/>
                <a:ext cx="398799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i="1" dirty="0">
                    <a:latin typeface="Cambria Math" panose="02040503050406030204" pitchFamily="18" charset="0"/>
                  </a:rPr>
                  <a:t>OpenGL(</a:t>
                </a:r>
                <a:r>
                  <a:rPr lang="ko-KR" altLang="en-US" i="1" dirty="0">
                    <a:latin typeface="Cambria Math" panose="02040503050406030204" pitchFamily="18" charset="0"/>
                  </a:rPr>
                  <a:t>수학적 표현식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̇</m:t>
                    </m:r>
                    <m:r>
                      <m:rPr>
                        <m:sty m:val="p"/>
                      </m:rPr>
                      <a:rPr lang="en-US" altLang="ko-KR" b="0" i="1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(column vector × matrix)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1E071F-FFAB-2534-9251-5A44BADDB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0" y="2769715"/>
                <a:ext cx="3987994" cy="553998"/>
              </a:xfrm>
              <a:prstGeom prst="rect">
                <a:avLst/>
              </a:prstGeom>
              <a:blipFill>
                <a:blip r:embed="rId3"/>
                <a:stretch>
                  <a:fillRect l="-3670" t="-14286" b="-25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3F3EE1-FA1D-48C8-C328-C5537D9ED0C5}"/>
                  </a:ext>
                </a:extLst>
              </p:cNvPr>
              <p:cNvSpPr txBox="1"/>
              <p:nvPr/>
            </p:nvSpPr>
            <p:spPr>
              <a:xfrm>
                <a:off x="393851" y="3477397"/>
                <a:ext cx="3943708" cy="13454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 baseline="-2500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 baseline="-2500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 baseline="-2500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vw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3F3EE1-FA1D-48C8-C328-C5537D9ED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1" y="3477397"/>
                <a:ext cx="3943708" cy="13454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ACDEA9-EFCE-1E2A-138F-3AADB77F8BB2}"/>
                  </a:ext>
                </a:extLst>
              </p:cNvPr>
              <p:cNvSpPr txBox="1"/>
              <p:nvPr/>
            </p:nvSpPr>
            <p:spPr>
              <a:xfrm>
                <a:off x="5753701" y="3458099"/>
                <a:ext cx="3912033" cy="1622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sty m:val="p"/>
                            </m:rPr>
                            <a:rPr lang="en-US" altLang="ko-KR" b="0" i="1" baseline="-2500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vy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vz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vw</m:t>
                          </m:r>
                        </m:e>
                      </m:d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23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33</m:t>
                                      </m:r>
                                    </m:e>
                                  </m:eqAr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=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ACDEA9-EFCE-1E2A-138F-3AADB77F8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01" y="3458099"/>
                <a:ext cx="3912033" cy="16224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5B9209-9193-57C1-2FEA-45E78049C20A}"/>
                  </a:ext>
                </a:extLst>
              </p:cNvPr>
              <p:cNvSpPr txBox="1"/>
              <p:nvPr/>
            </p:nvSpPr>
            <p:spPr>
              <a:xfrm>
                <a:off x="393851" y="1448683"/>
                <a:ext cx="2454326" cy="1068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02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03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  <m: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5B9209-9193-57C1-2FEA-45E78049C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51" y="1448683"/>
                <a:ext cx="2454326" cy="10684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84353E-3973-3AE6-3E28-569BE83D5469}"/>
              </a:ext>
            </a:extLst>
          </p:cNvPr>
          <p:cNvSpPr/>
          <p:nvPr/>
        </p:nvSpPr>
        <p:spPr>
          <a:xfrm>
            <a:off x="1114425" y="1378744"/>
            <a:ext cx="321469" cy="910831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271593-A563-900D-995D-DEBED1AB9009}"/>
              </a:ext>
            </a:extLst>
          </p:cNvPr>
          <p:cNvSpPr/>
          <p:nvPr/>
        </p:nvSpPr>
        <p:spPr>
          <a:xfrm>
            <a:off x="1551384" y="1401963"/>
            <a:ext cx="321469" cy="910831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891D9E-C1DD-FAD9-96E8-1B1074C10103}"/>
              </a:ext>
            </a:extLst>
          </p:cNvPr>
          <p:cNvSpPr/>
          <p:nvPr/>
        </p:nvSpPr>
        <p:spPr>
          <a:xfrm>
            <a:off x="1988343" y="1378744"/>
            <a:ext cx="321469" cy="910831"/>
          </a:xfrm>
          <a:prstGeom prst="rect">
            <a:avLst/>
          </a:prstGeom>
          <a:noFill/>
          <a:ln w="28575"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232A60A-2EEE-1F2D-2587-25B5985CF8F7}"/>
              </a:ext>
            </a:extLst>
          </p:cNvPr>
          <p:cNvSpPr txBox="1"/>
          <p:nvPr/>
        </p:nvSpPr>
        <p:spPr>
          <a:xfrm>
            <a:off x="318129" y="5136779"/>
            <a:ext cx="4661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메모리에는 기저벡터가 </a:t>
            </a:r>
            <a:r>
              <a:rPr lang="en-US" altLang="ko-KR" sz="1800" dirty="0"/>
              <a:t>Column</a:t>
            </a:r>
            <a:r>
              <a:rPr lang="ko-KR" altLang="en-US" sz="1800" dirty="0"/>
              <a:t>에 있으므로</a:t>
            </a:r>
            <a:endParaRPr lang="en-US" altLang="ko-KR" sz="1800" dirty="0"/>
          </a:p>
          <a:p>
            <a:r>
              <a:rPr lang="en-US" altLang="ko-KR" sz="1800" dirty="0"/>
              <a:t>column </a:t>
            </a:r>
            <a:r>
              <a:rPr lang="ko-KR" altLang="en-US" sz="1800" dirty="0"/>
              <a:t>먼저 배치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C60CDE-C930-6E35-FBEA-996BFAE13D26}"/>
              </a:ext>
            </a:extLst>
          </p:cNvPr>
          <p:cNvSpPr txBox="1"/>
          <p:nvPr/>
        </p:nvSpPr>
        <p:spPr>
          <a:xfrm>
            <a:off x="6282338" y="5080531"/>
            <a:ext cx="4454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/>
              <a:t>메모리에는 기저벡터가 </a:t>
            </a:r>
            <a:r>
              <a:rPr lang="en-US" altLang="ko-KR" sz="1800" dirty="0"/>
              <a:t>row</a:t>
            </a:r>
            <a:r>
              <a:rPr lang="ko-KR" altLang="en-US" sz="1800" dirty="0"/>
              <a:t>에 있으므로</a:t>
            </a:r>
            <a:endParaRPr lang="en-US" altLang="ko-KR" sz="1800" dirty="0"/>
          </a:p>
          <a:p>
            <a:r>
              <a:rPr lang="en-US" altLang="ko-KR" sz="1800" dirty="0"/>
              <a:t>row</a:t>
            </a:r>
            <a:r>
              <a:rPr lang="ko-KR" altLang="en-US" sz="1800" dirty="0"/>
              <a:t>를 먼저 배치</a:t>
            </a:r>
          </a:p>
        </p:txBody>
      </p:sp>
    </p:spTree>
    <p:extLst>
      <p:ext uri="{BB962C8B-B14F-4D97-AF65-F5344CB8AC3E}">
        <p14:creationId xmlns:p14="http://schemas.microsoft.com/office/powerpoint/2010/main" val="249722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C1CB3-ECB1-A8F2-2A91-3E38B2F3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GPU HLSL </a:t>
            </a:r>
            <a:r>
              <a:rPr lang="en-US" altLang="ko-KR" dirty="0" err="1"/>
              <a:t>mul</a:t>
            </a:r>
            <a:r>
              <a:rPr lang="en-US" altLang="ko-KR" dirty="0"/>
              <a:t>(</a:t>
            </a:r>
            <a:r>
              <a:rPr lang="en-US" altLang="ko-KR" dirty="0" err="1"/>
              <a:t>x,y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7AA8DD-B97E-4C2C-1D90-CF4DD5EC4D05}"/>
              </a:ext>
            </a:extLst>
          </p:cNvPr>
          <p:cNvSpPr txBox="1"/>
          <p:nvPr/>
        </p:nvSpPr>
        <p:spPr>
          <a:xfrm>
            <a:off x="6778641" y="5708839"/>
            <a:ext cx="500074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v</a:t>
            </a:r>
            <a:r>
              <a:rPr lang="ko-KR" altLang="en-US" sz="1400" dirty="0"/>
              <a:t>1</a:t>
            </a:r>
            <a:r>
              <a:rPr lang="en-US" altLang="ko-KR" sz="1400" dirty="0"/>
              <a:t>`</a:t>
            </a:r>
            <a:r>
              <a:rPr lang="ko-KR" altLang="en-US" sz="1400" dirty="0"/>
              <a:t> = (</a:t>
            </a:r>
            <a:r>
              <a:rPr lang="en-US" altLang="ko-KR" sz="1400" dirty="0"/>
              <a:t>v</a:t>
            </a:r>
            <a:r>
              <a:rPr lang="ko-KR" altLang="en-US" sz="1400" dirty="0"/>
              <a:t>1 * </a:t>
            </a:r>
            <a:r>
              <a:rPr lang="en-US" altLang="ko-KR" sz="1400" dirty="0"/>
              <a:t>m</a:t>
            </a:r>
            <a:r>
              <a:rPr lang="ko-KR" altLang="en-US" sz="1400" dirty="0"/>
              <a:t>11) + (</a:t>
            </a:r>
            <a:r>
              <a:rPr lang="en-US" altLang="ko-KR" sz="1400" dirty="0"/>
              <a:t>v2</a:t>
            </a:r>
            <a:r>
              <a:rPr lang="ko-KR" altLang="en-US" sz="1400" dirty="0"/>
              <a:t> * </a:t>
            </a:r>
            <a:r>
              <a:rPr lang="en-US" altLang="ko-KR" sz="1400" dirty="0"/>
              <a:t>m12</a:t>
            </a:r>
            <a:r>
              <a:rPr lang="ko-KR" altLang="en-US" sz="1400" dirty="0"/>
              <a:t>) + (</a:t>
            </a:r>
            <a:r>
              <a:rPr lang="en-US" altLang="ko-KR" sz="1400" dirty="0"/>
              <a:t>v3</a:t>
            </a:r>
            <a:r>
              <a:rPr lang="ko-KR" altLang="en-US" sz="1400" dirty="0"/>
              <a:t> * </a:t>
            </a:r>
            <a:r>
              <a:rPr lang="en-US" altLang="ko-KR" sz="1400" dirty="0"/>
              <a:t>m13</a:t>
            </a:r>
            <a:r>
              <a:rPr lang="ko-KR" altLang="en-US" sz="1400" dirty="0"/>
              <a:t>) + (</a:t>
            </a:r>
            <a:r>
              <a:rPr lang="en-US" altLang="ko-KR" sz="1400" dirty="0"/>
              <a:t>v4</a:t>
            </a:r>
            <a:r>
              <a:rPr lang="ko-KR" altLang="en-US" sz="1400" dirty="0"/>
              <a:t> * </a:t>
            </a:r>
            <a:r>
              <a:rPr lang="en-US" altLang="ko-KR" sz="1400" dirty="0"/>
              <a:t>m14</a:t>
            </a:r>
            <a:r>
              <a:rPr lang="ko-KR" altLang="en-US" sz="1400" dirty="0"/>
              <a:t>)</a:t>
            </a:r>
            <a:endParaRPr lang="en-US" altLang="ko-KR" sz="1400" dirty="0"/>
          </a:p>
          <a:p>
            <a:r>
              <a:rPr lang="en-US" altLang="ko-KR" sz="1400" dirty="0"/>
              <a:t>v2`</a:t>
            </a:r>
            <a:r>
              <a:rPr lang="ko-KR" altLang="en-US" sz="1400" dirty="0"/>
              <a:t> = (</a:t>
            </a:r>
            <a:r>
              <a:rPr lang="en-US" altLang="ko-KR" sz="1400" dirty="0"/>
              <a:t>v1</a:t>
            </a:r>
            <a:r>
              <a:rPr lang="ko-KR" altLang="en-US" sz="1400" dirty="0"/>
              <a:t> * </a:t>
            </a:r>
            <a:r>
              <a:rPr lang="en-US" altLang="ko-KR" sz="1400" dirty="0"/>
              <a:t>m21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2 * </a:t>
            </a:r>
            <a:r>
              <a:rPr lang="en-US" altLang="ko-KR" sz="1400" dirty="0"/>
              <a:t>m</a:t>
            </a:r>
            <a:r>
              <a:rPr lang="ko-KR" altLang="en-US" sz="1400" dirty="0"/>
              <a:t>2</a:t>
            </a:r>
            <a:r>
              <a:rPr lang="en-US" altLang="ko-KR" sz="1400" dirty="0"/>
              <a:t>2</a:t>
            </a:r>
            <a:r>
              <a:rPr lang="ko-KR" altLang="en-US" sz="1400" dirty="0"/>
              <a:t>) + (</a:t>
            </a:r>
            <a:r>
              <a:rPr lang="en-US" altLang="ko-KR" sz="1400" dirty="0"/>
              <a:t>v3</a:t>
            </a:r>
            <a:r>
              <a:rPr lang="ko-KR" altLang="en-US" sz="1400" dirty="0"/>
              <a:t> * </a:t>
            </a:r>
            <a:r>
              <a:rPr lang="en-US" altLang="ko-KR" sz="1400" dirty="0"/>
              <a:t>m23</a:t>
            </a:r>
            <a:r>
              <a:rPr lang="ko-KR" altLang="en-US" sz="1400" dirty="0"/>
              <a:t>) + (</a:t>
            </a:r>
            <a:r>
              <a:rPr lang="en-US" altLang="ko-KR" sz="1400" dirty="0"/>
              <a:t>v4</a:t>
            </a:r>
            <a:r>
              <a:rPr lang="ko-KR" altLang="en-US" sz="1400" dirty="0"/>
              <a:t> * </a:t>
            </a:r>
            <a:r>
              <a:rPr lang="en-US" altLang="ko-KR" sz="1400" dirty="0"/>
              <a:t>m24</a:t>
            </a:r>
            <a:r>
              <a:rPr lang="ko-KR" altLang="en-US" sz="1400" dirty="0"/>
              <a:t>)</a:t>
            </a:r>
          </a:p>
          <a:p>
            <a:r>
              <a:rPr lang="en-US" altLang="ko-KR" sz="1400" dirty="0"/>
              <a:t>v3`</a:t>
            </a:r>
            <a:r>
              <a:rPr lang="ko-KR" altLang="en-US" sz="1400" dirty="0"/>
              <a:t> = (</a:t>
            </a:r>
            <a:r>
              <a:rPr lang="en-US" altLang="ko-KR" sz="1400" dirty="0"/>
              <a:t>v1</a:t>
            </a:r>
            <a:r>
              <a:rPr lang="ko-KR" altLang="en-US" sz="1400" dirty="0"/>
              <a:t> * </a:t>
            </a:r>
            <a:r>
              <a:rPr lang="en-US" altLang="ko-KR" sz="1400" dirty="0"/>
              <a:t>m31</a:t>
            </a:r>
            <a:r>
              <a:rPr lang="ko-KR" altLang="en-US" sz="1400" dirty="0"/>
              <a:t>) + (</a:t>
            </a:r>
            <a:r>
              <a:rPr lang="en-US" altLang="ko-KR" sz="1400" dirty="0"/>
              <a:t>v2</a:t>
            </a:r>
            <a:r>
              <a:rPr lang="ko-KR" altLang="en-US" sz="1400" dirty="0"/>
              <a:t> * </a:t>
            </a:r>
            <a:r>
              <a:rPr lang="en-US" altLang="ko-KR" sz="1400" dirty="0"/>
              <a:t>m32</a:t>
            </a:r>
            <a:r>
              <a:rPr lang="ko-KR" altLang="en-US" sz="1400" dirty="0"/>
              <a:t>) + (</a:t>
            </a:r>
            <a:r>
              <a:rPr lang="en-US" altLang="ko-KR" sz="1400" dirty="0"/>
              <a:t>v3</a:t>
            </a:r>
            <a:r>
              <a:rPr lang="ko-KR" altLang="en-US" sz="1400" dirty="0"/>
              <a:t> * </a:t>
            </a:r>
            <a:r>
              <a:rPr lang="en-US" altLang="ko-KR" sz="1400" dirty="0"/>
              <a:t>m33</a:t>
            </a:r>
            <a:r>
              <a:rPr lang="ko-KR" altLang="en-US" sz="1400" dirty="0"/>
              <a:t>) + (</a:t>
            </a:r>
            <a:r>
              <a:rPr lang="en-US" altLang="ko-KR" sz="1400" dirty="0"/>
              <a:t>v4</a:t>
            </a:r>
            <a:r>
              <a:rPr lang="ko-KR" altLang="en-US" sz="1400" dirty="0"/>
              <a:t> * </a:t>
            </a:r>
            <a:r>
              <a:rPr lang="en-US" altLang="ko-KR" sz="1400" dirty="0"/>
              <a:t>m34</a:t>
            </a:r>
            <a:r>
              <a:rPr lang="ko-KR" altLang="en-US" sz="1400" dirty="0"/>
              <a:t>)</a:t>
            </a:r>
            <a:endParaRPr lang="en-US" altLang="ko-KR" sz="1400" dirty="0"/>
          </a:p>
          <a:p>
            <a:r>
              <a:rPr lang="en-US" altLang="ko-KR" sz="1400" dirty="0"/>
              <a:t>v4`</a:t>
            </a:r>
            <a:r>
              <a:rPr lang="ko-KR" altLang="en-US" sz="1400" dirty="0"/>
              <a:t> = (</a:t>
            </a:r>
            <a:r>
              <a:rPr lang="en-US" altLang="ko-KR" sz="1400" dirty="0"/>
              <a:t>v1</a:t>
            </a:r>
            <a:r>
              <a:rPr lang="ko-KR" altLang="en-US" sz="1400" dirty="0"/>
              <a:t> * </a:t>
            </a:r>
            <a:r>
              <a:rPr lang="en-US" altLang="ko-KR" sz="1400" dirty="0"/>
              <a:t>m41</a:t>
            </a:r>
            <a:r>
              <a:rPr lang="ko-KR" altLang="en-US" sz="1400" dirty="0"/>
              <a:t>) + (</a:t>
            </a:r>
            <a:r>
              <a:rPr lang="en-US" altLang="ko-KR" sz="1400" dirty="0"/>
              <a:t>v2</a:t>
            </a:r>
            <a:r>
              <a:rPr lang="ko-KR" altLang="en-US" sz="1400" dirty="0"/>
              <a:t> * </a:t>
            </a:r>
            <a:r>
              <a:rPr lang="en-US" altLang="ko-KR" sz="1400" dirty="0"/>
              <a:t>m42</a:t>
            </a:r>
            <a:r>
              <a:rPr lang="ko-KR" altLang="en-US" sz="1400" dirty="0"/>
              <a:t>) + (</a:t>
            </a:r>
            <a:r>
              <a:rPr lang="en-US" altLang="ko-KR" sz="1400" dirty="0"/>
              <a:t>v3</a:t>
            </a:r>
            <a:r>
              <a:rPr lang="ko-KR" altLang="en-US" sz="1400" dirty="0"/>
              <a:t> * </a:t>
            </a:r>
            <a:r>
              <a:rPr lang="en-US" altLang="ko-KR" sz="1400" dirty="0"/>
              <a:t>m43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4 * </a:t>
            </a:r>
            <a:r>
              <a:rPr lang="en-US" altLang="ko-KR" sz="1400" dirty="0"/>
              <a:t>m</a:t>
            </a:r>
            <a:r>
              <a:rPr lang="ko-KR" altLang="en-US" sz="1400" dirty="0"/>
              <a:t>4</a:t>
            </a:r>
            <a:r>
              <a:rPr lang="en-US" altLang="ko-KR" sz="1400" dirty="0"/>
              <a:t>4</a:t>
            </a:r>
            <a:r>
              <a:rPr lang="ko-KR" altLang="en-US" sz="1400" dirty="0"/>
              <a:t>)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23F621-2047-803D-CEEA-DE27790665CB}"/>
              </a:ext>
            </a:extLst>
          </p:cNvPr>
          <p:cNvGrpSpPr/>
          <p:nvPr/>
        </p:nvGrpSpPr>
        <p:grpSpPr>
          <a:xfrm>
            <a:off x="892860" y="5737934"/>
            <a:ext cx="4670071" cy="974911"/>
            <a:chOff x="1033127" y="4902385"/>
            <a:chExt cx="4670071" cy="97491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A65423-5251-E27F-5F7B-C8F8E201BDB2}"/>
                </a:ext>
              </a:extLst>
            </p:cNvPr>
            <p:cNvSpPr txBox="1"/>
            <p:nvPr/>
          </p:nvSpPr>
          <p:spPr>
            <a:xfrm>
              <a:off x="4162761" y="5165018"/>
              <a:ext cx="154043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= 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v</a:t>
              </a:r>
              <a:r>
                <a:rPr lang="ko-KR" altLang="en-US" sz="1400" dirty="0"/>
                <a:t>1</a:t>
              </a:r>
              <a:r>
                <a:rPr lang="en-US" altLang="ko-KR" sz="1400" dirty="0"/>
                <a:t>`,v</a:t>
              </a:r>
              <a:r>
                <a:rPr lang="ko-KR" altLang="en-US" sz="1400" dirty="0"/>
                <a:t>2</a:t>
              </a:r>
              <a:r>
                <a:rPr lang="en-US" altLang="ko-KR" sz="1400" dirty="0"/>
                <a:t>`,v</a:t>
              </a:r>
              <a:r>
                <a:rPr lang="ko-KR" altLang="en-US" sz="1400" dirty="0"/>
                <a:t>3</a:t>
              </a:r>
              <a:r>
                <a:rPr lang="en-US" altLang="ko-KR" sz="1400" dirty="0"/>
                <a:t>`,v4`</a:t>
              </a:r>
              <a:endParaRPr lang="ko-KR" altLang="en-US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4CD5F6-C921-A63B-A35E-C239F3EACE57}"/>
                </a:ext>
              </a:extLst>
            </p:cNvPr>
            <p:cNvSpPr txBox="1"/>
            <p:nvPr/>
          </p:nvSpPr>
          <p:spPr>
            <a:xfrm>
              <a:off x="3635390" y="4902385"/>
              <a:ext cx="380707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/>
                <a:t>v1</a:t>
              </a:r>
            </a:p>
            <a:p>
              <a:r>
                <a:rPr lang="en-US" altLang="ko-KR" sz="1400" dirty="0"/>
                <a:t>v</a:t>
              </a:r>
              <a:r>
                <a:rPr lang="ko-KR" altLang="en-US" sz="1400" dirty="0"/>
                <a:t>2</a:t>
              </a:r>
              <a:endParaRPr lang="en-US" altLang="ko-KR" sz="1400" dirty="0"/>
            </a:p>
            <a:p>
              <a:r>
                <a:rPr lang="en-US" altLang="ko-KR" sz="1400" dirty="0"/>
                <a:t>v</a:t>
              </a:r>
              <a:r>
                <a:rPr lang="ko-KR" altLang="en-US" sz="1400" dirty="0"/>
                <a:t>3</a:t>
              </a:r>
              <a:endParaRPr lang="en-US" altLang="ko-KR" sz="1400" dirty="0"/>
            </a:p>
            <a:p>
              <a:r>
                <a:rPr lang="en-US" altLang="ko-KR" sz="1400" dirty="0"/>
                <a:t>v</a:t>
              </a:r>
              <a:r>
                <a:rPr lang="ko-KR" altLang="en-US" sz="1400" dirty="0"/>
                <a:t>4 </a:t>
              </a:r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C4E376AC-5E8B-90B1-7CAF-AA2F40252FAA}"/>
                </a:ext>
              </a:extLst>
            </p:cNvPr>
            <p:cNvGrpSpPr/>
            <p:nvPr/>
          </p:nvGrpSpPr>
          <p:grpSpPr>
            <a:xfrm>
              <a:off x="1033127" y="4923187"/>
              <a:ext cx="2194768" cy="954109"/>
              <a:chOff x="4158288" y="3476603"/>
              <a:chExt cx="2158711" cy="95410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0151711-518E-63EB-F5F6-7222A8A42A8C}"/>
                  </a:ext>
                </a:extLst>
              </p:cNvPr>
              <p:cNvSpPr txBox="1"/>
              <p:nvPr/>
            </p:nvSpPr>
            <p:spPr>
              <a:xfrm>
                <a:off x="4158288" y="3476605"/>
                <a:ext cx="215871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0" i="0" dirty="0">
                    <a:effectLst/>
                    <a:latin typeface="Söhne Mono"/>
                  </a:rPr>
                  <a:t> </a:t>
                </a:r>
                <a:r>
                  <a:rPr lang="en-US" altLang="ko-KR" sz="1400" dirty="0">
                    <a:latin typeface="Söhne Mono"/>
                  </a:rPr>
                  <a:t>m</a:t>
                </a:r>
                <a:r>
                  <a:rPr lang="en-US" altLang="ko-KR" sz="1400" b="0" i="0" dirty="0">
                    <a:effectLst/>
                    <a:latin typeface="Söhne Mono"/>
                  </a:rPr>
                  <a:t>11 m12 m13 m14 </a:t>
                </a:r>
              </a:p>
              <a:p>
                <a:r>
                  <a:rPr lang="en-US" altLang="ko-KR" sz="1400" b="0" i="0" dirty="0">
                    <a:effectLst/>
                    <a:latin typeface="Söhne Mono"/>
                  </a:rPr>
                  <a:t> m21 m22 m23 m24</a:t>
                </a:r>
              </a:p>
              <a:p>
                <a:r>
                  <a:rPr lang="en-US" altLang="ko-KR" sz="1400" b="0" i="0" dirty="0">
                    <a:effectLst/>
                    <a:latin typeface="Söhne Mono"/>
                  </a:rPr>
                  <a:t> m31 m32 m33 m34 </a:t>
                </a:r>
              </a:p>
              <a:p>
                <a:r>
                  <a:rPr lang="en-US" altLang="ko-KR" sz="1400" b="0" i="0" dirty="0">
                    <a:effectLst/>
                    <a:latin typeface="Söhne Mono"/>
                  </a:rPr>
                  <a:t> m41 m42 m43 m44 </a:t>
                </a:r>
                <a:endParaRPr lang="ko-KR" altLang="en-US" sz="1400" dirty="0"/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DD4A82FB-AD89-650C-C5BB-066CED2FC1D8}"/>
                  </a:ext>
                </a:extLst>
              </p:cNvPr>
              <p:cNvGrpSpPr/>
              <p:nvPr/>
            </p:nvGrpSpPr>
            <p:grpSpPr>
              <a:xfrm>
                <a:off x="4275866" y="3476603"/>
                <a:ext cx="1438401" cy="954108"/>
                <a:chOff x="4275866" y="3476603"/>
                <a:chExt cx="1438401" cy="954108"/>
              </a:xfrm>
            </p:grpSpPr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115D03A7-0F81-5A6B-F818-BBFC83C109F2}"/>
                    </a:ext>
                  </a:extLst>
                </p:cNvPr>
                <p:cNvSpPr/>
                <p:nvPr/>
              </p:nvSpPr>
              <p:spPr>
                <a:xfrm>
                  <a:off x="4275866" y="3476604"/>
                  <a:ext cx="345690" cy="95410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B4F08EF6-D148-6E1C-055A-408BF8EF3018}"/>
                    </a:ext>
                  </a:extLst>
                </p:cNvPr>
                <p:cNvSpPr/>
                <p:nvPr/>
              </p:nvSpPr>
              <p:spPr>
                <a:xfrm>
                  <a:off x="4620515" y="3476603"/>
                  <a:ext cx="360558" cy="954107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71AC3327-2965-3FC8-2602-7084E2C26915}"/>
                    </a:ext>
                  </a:extLst>
                </p:cNvPr>
                <p:cNvSpPr/>
                <p:nvPr/>
              </p:nvSpPr>
              <p:spPr>
                <a:xfrm>
                  <a:off x="4982055" y="3476605"/>
                  <a:ext cx="351504" cy="9541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80A2750E-4DF7-1259-86E5-84EC9511853F}"/>
                    </a:ext>
                  </a:extLst>
                </p:cNvPr>
                <p:cNvSpPr/>
                <p:nvPr/>
              </p:nvSpPr>
              <p:spPr>
                <a:xfrm>
                  <a:off x="5333559" y="3476603"/>
                  <a:ext cx="380708" cy="954106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/>
                </a:p>
              </p:txBody>
            </p:sp>
          </p:grp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A4CFD8-0461-99E6-EF99-12059612243A}"/>
                </a:ext>
              </a:extLst>
            </p:cNvPr>
            <p:cNvSpPr txBox="1"/>
            <p:nvPr/>
          </p:nvSpPr>
          <p:spPr>
            <a:xfrm>
              <a:off x="3059978" y="5227334"/>
              <a:ext cx="343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dirty="0"/>
                <a:t>* </a:t>
              </a:r>
              <a:endParaRPr lang="ko-KR" alt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371102D7-BA6B-3E4E-E832-61058D3695FC}"/>
              </a:ext>
            </a:extLst>
          </p:cNvPr>
          <p:cNvSpPr txBox="1"/>
          <p:nvPr/>
        </p:nvSpPr>
        <p:spPr>
          <a:xfrm>
            <a:off x="6683731" y="4117858"/>
            <a:ext cx="50007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 </a:t>
            </a:r>
            <a:r>
              <a:rPr lang="en-US" altLang="ko-KR" sz="1400" dirty="0"/>
              <a:t>v</a:t>
            </a:r>
            <a:r>
              <a:rPr lang="ko-KR" altLang="en-US" sz="1400" dirty="0"/>
              <a:t>1</a:t>
            </a:r>
            <a:r>
              <a:rPr lang="en-US" altLang="ko-KR" sz="1400" dirty="0"/>
              <a:t>`</a:t>
            </a:r>
            <a:r>
              <a:rPr lang="ko-KR" altLang="en-US" sz="1400" dirty="0"/>
              <a:t> = (</a:t>
            </a:r>
            <a:r>
              <a:rPr lang="en-US" altLang="ko-KR" sz="1400" dirty="0"/>
              <a:t>v</a:t>
            </a:r>
            <a:r>
              <a:rPr lang="ko-KR" altLang="en-US" sz="1400" dirty="0"/>
              <a:t>1 * </a:t>
            </a:r>
            <a:r>
              <a:rPr lang="en-US" altLang="ko-KR" sz="1400" dirty="0"/>
              <a:t>m</a:t>
            </a:r>
            <a:r>
              <a:rPr lang="ko-KR" altLang="en-US" sz="1400" dirty="0"/>
              <a:t>11) + (</a:t>
            </a:r>
            <a:r>
              <a:rPr lang="en-US" altLang="ko-KR" sz="1400" dirty="0"/>
              <a:t>v</a:t>
            </a:r>
            <a:r>
              <a:rPr lang="ko-KR" altLang="en-US" sz="1400" dirty="0"/>
              <a:t>2 * </a:t>
            </a:r>
            <a:r>
              <a:rPr lang="en-US" altLang="ko-KR" sz="1400" dirty="0"/>
              <a:t>m</a:t>
            </a:r>
            <a:r>
              <a:rPr lang="ko-KR" altLang="en-US" sz="1400" dirty="0"/>
              <a:t>21) + (</a:t>
            </a:r>
            <a:r>
              <a:rPr lang="en-US" altLang="ko-KR" sz="1400" dirty="0"/>
              <a:t>v</a:t>
            </a:r>
            <a:r>
              <a:rPr lang="ko-KR" altLang="en-US" sz="1400" dirty="0"/>
              <a:t>3 * </a:t>
            </a:r>
            <a:r>
              <a:rPr lang="en-US" altLang="ko-KR" sz="1400" dirty="0"/>
              <a:t>m</a:t>
            </a:r>
            <a:r>
              <a:rPr lang="ko-KR" altLang="en-US" sz="1400" dirty="0"/>
              <a:t>31) + (</a:t>
            </a:r>
            <a:r>
              <a:rPr lang="en-US" altLang="ko-KR" sz="1400" dirty="0"/>
              <a:t>v</a:t>
            </a:r>
            <a:r>
              <a:rPr lang="ko-KR" altLang="en-US" sz="1400" dirty="0"/>
              <a:t>4 * </a:t>
            </a:r>
            <a:r>
              <a:rPr lang="en-US" altLang="ko-KR" sz="1400" dirty="0"/>
              <a:t>m</a:t>
            </a:r>
            <a:r>
              <a:rPr lang="ko-KR" altLang="en-US" sz="1400" dirty="0"/>
              <a:t>41)</a:t>
            </a:r>
            <a:endParaRPr lang="en-US" altLang="ko-KR" sz="1400" dirty="0"/>
          </a:p>
          <a:p>
            <a:r>
              <a:rPr lang="en-US" altLang="ko-KR" sz="1400" dirty="0"/>
              <a:t>  v2`</a:t>
            </a:r>
            <a:r>
              <a:rPr lang="ko-KR" altLang="en-US" sz="1400" dirty="0"/>
              <a:t> = (</a:t>
            </a:r>
            <a:r>
              <a:rPr lang="en-US" altLang="ko-KR" sz="1400" dirty="0"/>
              <a:t>v</a:t>
            </a:r>
            <a:r>
              <a:rPr lang="ko-KR" altLang="en-US" sz="1400" dirty="0"/>
              <a:t>1 * </a:t>
            </a:r>
            <a:r>
              <a:rPr lang="en-US" altLang="ko-KR" sz="1400" dirty="0"/>
              <a:t>m12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2 * </a:t>
            </a:r>
            <a:r>
              <a:rPr lang="en-US" altLang="ko-KR" sz="1400" dirty="0"/>
              <a:t>m</a:t>
            </a:r>
            <a:r>
              <a:rPr lang="ko-KR" altLang="en-US" sz="1400" dirty="0"/>
              <a:t>2</a:t>
            </a:r>
            <a:r>
              <a:rPr lang="en-US" altLang="ko-KR" sz="1400" dirty="0"/>
              <a:t>2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3 * </a:t>
            </a:r>
            <a:r>
              <a:rPr lang="en-US" altLang="ko-KR" sz="1400" dirty="0"/>
              <a:t>m</a:t>
            </a:r>
            <a:r>
              <a:rPr lang="ko-KR" altLang="en-US" sz="1400" dirty="0"/>
              <a:t>3</a:t>
            </a:r>
            <a:r>
              <a:rPr lang="en-US" altLang="ko-KR" sz="1400" dirty="0"/>
              <a:t>2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4 * </a:t>
            </a:r>
            <a:r>
              <a:rPr lang="en-US" altLang="ko-KR" sz="1400" dirty="0"/>
              <a:t>m</a:t>
            </a:r>
            <a:r>
              <a:rPr lang="ko-KR" altLang="en-US" sz="1400" dirty="0"/>
              <a:t>4</a:t>
            </a:r>
            <a:r>
              <a:rPr lang="en-US" altLang="ko-KR" sz="1400" dirty="0"/>
              <a:t>2</a:t>
            </a:r>
            <a:r>
              <a:rPr lang="ko-KR" altLang="en-US" sz="1400" dirty="0"/>
              <a:t>)</a:t>
            </a:r>
          </a:p>
          <a:p>
            <a:r>
              <a:rPr lang="ko-KR" altLang="en-US" sz="1400" dirty="0"/>
              <a:t>  </a:t>
            </a:r>
            <a:r>
              <a:rPr lang="en-US" altLang="ko-KR" sz="1400" dirty="0"/>
              <a:t>v3`</a:t>
            </a:r>
            <a:r>
              <a:rPr lang="ko-KR" altLang="en-US" sz="1400" dirty="0"/>
              <a:t> = (</a:t>
            </a:r>
            <a:r>
              <a:rPr lang="en-US" altLang="ko-KR" sz="1400" dirty="0"/>
              <a:t>v</a:t>
            </a:r>
            <a:r>
              <a:rPr lang="ko-KR" altLang="en-US" sz="1400" dirty="0"/>
              <a:t>1 * </a:t>
            </a:r>
            <a:r>
              <a:rPr lang="en-US" altLang="ko-KR" sz="1400" dirty="0"/>
              <a:t>m</a:t>
            </a:r>
            <a:r>
              <a:rPr lang="ko-KR" altLang="en-US" sz="1400" dirty="0"/>
              <a:t>1</a:t>
            </a:r>
            <a:r>
              <a:rPr lang="en-US" altLang="ko-KR" sz="1400" dirty="0"/>
              <a:t>3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2 * </a:t>
            </a:r>
            <a:r>
              <a:rPr lang="en-US" altLang="ko-KR" sz="1400" dirty="0"/>
              <a:t>m23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3 * </a:t>
            </a:r>
            <a:r>
              <a:rPr lang="en-US" altLang="ko-KR" sz="1400" dirty="0"/>
              <a:t>m</a:t>
            </a:r>
            <a:r>
              <a:rPr lang="ko-KR" altLang="en-US" sz="1400" dirty="0"/>
              <a:t>3</a:t>
            </a:r>
            <a:r>
              <a:rPr lang="en-US" altLang="ko-KR" sz="1400" dirty="0"/>
              <a:t>3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4 * </a:t>
            </a:r>
            <a:r>
              <a:rPr lang="en-US" altLang="ko-KR" sz="1400" dirty="0"/>
              <a:t>m</a:t>
            </a:r>
            <a:r>
              <a:rPr lang="ko-KR" altLang="en-US" sz="1400" dirty="0"/>
              <a:t>4</a:t>
            </a:r>
            <a:r>
              <a:rPr lang="en-US" altLang="ko-KR" sz="1400" dirty="0"/>
              <a:t>3</a:t>
            </a:r>
            <a:r>
              <a:rPr lang="ko-KR" altLang="en-US" sz="1400" dirty="0"/>
              <a:t>)</a:t>
            </a:r>
            <a:endParaRPr lang="en-US" altLang="ko-KR" sz="1400" dirty="0"/>
          </a:p>
          <a:p>
            <a:r>
              <a:rPr lang="ko-KR" altLang="en-US" sz="1400" dirty="0"/>
              <a:t>  </a:t>
            </a:r>
            <a:r>
              <a:rPr lang="en-US" altLang="ko-KR" sz="1400" dirty="0"/>
              <a:t>v4`</a:t>
            </a:r>
            <a:r>
              <a:rPr lang="ko-KR" altLang="en-US" sz="1400" dirty="0"/>
              <a:t> = (</a:t>
            </a:r>
            <a:r>
              <a:rPr lang="en-US" altLang="ko-KR" sz="1400" dirty="0"/>
              <a:t>v</a:t>
            </a:r>
            <a:r>
              <a:rPr lang="ko-KR" altLang="en-US" sz="1400" dirty="0"/>
              <a:t>1 * </a:t>
            </a:r>
            <a:r>
              <a:rPr lang="en-US" altLang="ko-KR" sz="1400" dirty="0"/>
              <a:t>m</a:t>
            </a:r>
            <a:r>
              <a:rPr lang="ko-KR" altLang="en-US" sz="1400" dirty="0"/>
              <a:t>1</a:t>
            </a:r>
            <a:r>
              <a:rPr lang="en-US" altLang="ko-KR" sz="1400" dirty="0"/>
              <a:t>4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2 * </a:t>
            </a:r>
            <a:r>
              <a:rPr lang="en-US" altLang="ko-KR" sz="1400" dirty="0"/>
              <a:t>m</a:t>
            </a:r>
            <a:r>
              <a:rPr lang="ko-KR" altLang="en-US" sz="1400" dirty="0"/>
              <a:t>2</a:t>
            </a:r>
            <a:r>
              <a:rPr lang="en-US" altLang="ko-KR" sz="1400" dirty="0"/>
              <a:t>4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3 * </a:t>
            </a:r>
            <a:r>
              <a:rPr lang="en-US" altLang="ko-KR" sz="1400" dirty="0"/>
              <a:t>m</a:t>
            </a:r>
            <a:r>
              <a:rPr lang="ko-KR" altLang="en-US" sz="1400" dirty="0"/>
              <a:t>3</a:t>
            </a:r>
            <a:r>
              <a:rPr lang="en-US" altLang="ko-KR" sz="1400" dirty="0"/>
              <a:t>4</a:t>
            </a:r>
            <a:r>
              <a:rPr lang="ko-KR" altLang="en-US" sz="1400" dirty="0"/>
              <a:t>) + (</a:t>
            </a:r>
            <a:r>
              <a:rPr lang="en-US" altLang="ko-KR" sz="1400" dirty="0"/>
              <a:t>v</a:t>
            </a:r>
            <a:r>
              <a:rPr lang="ko-KR" altLang="en-US" sz="1400" dirty="0"/>
              <a:t>4 * </a:t>
            </a:r>
            <a:r>
              <a:rPr lang="en-US" altLang="ko-KR" sz="1400" dirty="0"/>
              <a:t>m</a:t>
            </a:r>
            <a:r>
              <a:rPr lang="ko-KR" altLang="en-US" sz="1400" dirty="0"/>
              <a:t>4</a:t>
            </a:r>
            <a:r>
              <a:rPr lang="en-US" altLang="ko-KR" sz="1400" dirty="0"/>
              <a:t>4</a:t>
            </a:r>
            <a:r>
              <a:rPr lang="ko-KR" altLang="en-US" sz="1400" dirty="0"/>
              <a:t>)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29086458-D375-7C80-075C-0D20A3C9E03B}"/>
              </a:ext>
            </a:extLst>
          </p:cNvPr>
          <p:cNvGrpSpPr/>
          <p:nvPr/>
        </p:nvGrpSpPr>
        <p:grpSpPr>
          <a:xfrm>
            <a:off x="838200" y="4148637"/>
            <a:ext cx="4670071" cy="1100771"/>
            <a:chOff x="838200" y="3252480"/>
            <a:chExt cx="4670071" cy="1100771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AB96272-4291-6B43-45FC-540DDCE26092}"/>
                </a:ext>
              </a:extLst>
            </p:cNvPr>
            <p:cNvGrpSpPr/>
            <p:nvPr/>
          </p:nvGrpSpPr>
          <p:grpSpPr>
            <a:xfrm>
              <a:off x="838200" y="3252480"/>
              <a:ext cx="4670071" cy="954109"/>
              <a:chOff x="1033127" y="2618633"/>
              <a:chExt cx="4670071" cy="954109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8B30AF6-51E7-A574-1F47-C8B0EE60358D}"/>
                  </a:ext>
                </a:extLst>
              </p:cNvPr>
              <p:cNvSpPr txBox="1"/>
              <p:nvPr/>
            </p:nvSpPr>
            <p:spPr>
              <a:xfrm>
                <a:off x="2280030" y="2618635"/>
                <a:ext cx="215871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b="0" i="0" dirty="0">
                    <a:effectLst/>
                    <a:latin typeface="Söhne Mono"/>
                  </a:rPr>
                  <a:t> </a:t>
                </a:r>
                <a:r>
                  <a:rPr lang="en-US" altLang="ko-KR" sz="1400" dirty="0">
                    <a:latin typeface="Söhne Mono"/>
                  </a:rPr>
                  <a:t>m</a:t>
                </a:r>
                <a:r>
                  <a:rPr lang="en-US" altLang="ko-KR" sz="1400" b="0" i="0" dirty="0">
                    <a:effectLst/>
                    <a:latin typeface="Söhne Mono"/>
                  </a:rPr>
                  <a:t>11 m12 m13 m14 </a:t>
                </a:r>
              </a:p>
              <a:p>
                <a:r>
                  <a:rPr lang="en-US" altLang="ko-KR" sz="1400" b="0" i="0" dirty="0">
                    <a:effectLst/>
                    <a:latin typeface="Söhne Mono"/>
                  </a:rPr>
                  <a:t> m21 m22 m23 m24</a:t>
                </a:r>
              </a:p>
              <a:p>
                <a:r>
                  <a:rPr lang="en-US" altLang="ko-KR" sz="1400" b="0" i="0" dirty="0">
                    <a:effectLst/>
                    <a:latin typeface="Söhne Mono"/>
                  </a:rPr>
                  <a:t> m31 m32 m33 m34 </a:t>
                </a:r>
              </a:p>
              <a:p>
                <a:r>
                  <a:rPr lang="en-US" altLang="ko-KR" sz="1400" b="0" i="0" dirty="0">
                    <a:effectLst/>
                    <a:latin typeface="Söhne Mono"/>
                  </a:rPr>
                  <a:t> m41 m42 m43 m44 </a:t>
                </a:r>
                <a:endParaRPr lang="ko-KR" altLang="en-US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4E62CC8-68AC-3E35-79EC-431905FE0BC2}"/>
                  </a:ext>
                </a:extLst>
              </p:cNvPr>
              <p:cNvSpPr txBox="1"/>
              <p:nvPr/>
            </p:nvSpPr>
            <p:spPr>
              <a:xfrm>
                <a:off x="4162761" y="2882640"/>
                <a:ext cx="15404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400" dirty="0"/>
                  <a:t>= 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v</a:t>
                </a:r>
                <a:r>
                  <a:rPr lang="ko-KR" altLang="en-US" sz="1400" dirty="0"/>
                  <a:t>1</a:t>
                </a:r>
                <a:r>
                  <a:rPr lang="en-US" altLang="ko-KR" sz="1400" dirty="0"/>
                  <a:t>`,v</a:t>
                </a:r>
                <a:r>
                  <a:rPr lang="ko-KR" altLang="en-US" sz="1400" dirty="0"/>
                  <a:t>2</a:t>
                </a:r>
                <a:r>
                  <a:rPr lang="en-US" altLang="ko-KR" sz="1400" dirty="0"/>
                  <a:t>`,v</a:t>
                </a:r>
                <a:r>
                  <a:rPr lang="ko-KR" altLang="en-US" sz="1400" dirty="0"/>
                  <a:t>3</a:t>
                </a:r>
                <a:r>
                  <a:rPr lang="en-US" altLang="ko-KR" sz="1400" dirty="0"/>
                  <a:t>`,v4`</a:t>
                </a:r>
                <a:endParaRPr lang="ko-KR" altLang="en-US" sz="1400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ABFD40C-AC47-0FA0-F786-1EDF29AA4625}"/>
                  </a:ext>
                </a:extLst>
              </p:cNvPr>
              <p:cNvSpPr txBox="1"/>
              <p:nvPr/>
            </p:nvSpPr>
            <p:spPr>
              <a:xfrm>
                <a:off x="1033127" y="2870923"/>
                <a:ext cx="14397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400" dirty="0"/>
                  <a:t> </a:t>
                </a:r>
                <a:r>
                  <a:rPr lang="en-US" altLang="ko-KR" sz="1400" dirty="0"/>
                  <a:t>v1,v</a:t>
                </a:r>
                <a:r>
                  <a:rPr lang="ko-KR" altLang="en-US" sz="1400" dirty="0"/>
                  <a:t>2</a:t>
                </a:r>
                <a:r>
                  <a:rPr lang="en-US" altLang="ko-KR" sz="1400" dirty="0"/>
                  <a:t>,v</a:t>
                </a:r>
                <a:r>
                  <a:rPr lang="ko-KR" altLang="en-US" sz="1400" dirty="0"/>
                  <a:t>3</a:t>
                </a:r>
                <a:r>
                  <a:rPr lang="en-US" altLang="ko-KR" sz="1400" dirty="0"/>
                  <a:t>,v</a:t>
                </a:r>
                <a:r>
                  <a:rPr lang="ko-KR" altLang="en-US" sz="1400" dirty="0"/>
                  <a:t>4   </a:t>
                </a:r>
                <a:r>
                  <a:rPr lang="en-US" altLang="ko-KR" sz="1400" dirty="0"/>
                  <a:t>*</a:t>
                </a:r>
                <a:endParaRPr lang="ko-KR" altLang="en-US" sz="1400" dirty="0"/>
              </a:p>
            </p:txBody>
          </p: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595E588D-4C1D-687C-AEA5-0942D4189E86}"/>
                  </a:ext>
                </a:extLst>
              </p:cNvPr>
              <p:cNvSpPr/>
              <p:nvPr/>
            </p:nvSpPr>
            <p:spPr>
              <a:xfrm>
                <a:off x="2397608" y="2618634"/>
                <a:ext cx="345690" cy="9541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21CF6E3C-137A-0FBD-5401-F14576620A98}"/>
                  </a:ext>
                </a:extLst>
              </p:cNvPr>
              <p:cNvSpPr/>
              <p:nvPr/>
            </p:nvSpPr>
            <p:spPr>
              <a:xfrm>
                <a:off x="2742257" y="2618633"/>
                <a:ext cx="360558" cy="9541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A9F4FAD5-28DA-49E7-0B53-30DACA4DF7D8}"/>
                  </a:ext>
                </a:extLst>
              </p:cNvPr>
              <p:cNvSpPr/>
              <p:nvPr/>
            </p:nvSpPr>
            <p:spPr>
              <a:xfrm>
                <a:off x="3103797" y="2618635"/>
                <a:ext cx="351504" cy="954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45A9B2A9-B871-7F6C-316E-B287DBC421CC}"/>
                  </a:ext>
                </a:extLst>
              </p:cNvPr>
              <p:cNvSpPr/>
              <p:nvPr/>
            </p:nvSpPr>
            <p:spPr>
              <a:xfrm>
                <a:off x="3455301" y="2618633"/>
                <a:ext cx="380708" cy="95410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8" name="잉크 37">
                  <a:extLst>
                    <a:ext uri="{FF2B5EF4-FFF2-40B4-BE49-F238E27FC236}">
                      <a16:creationId xmlns:a16="http://schemas.microsoft.com/office/drawing/2014/main" id="{DB3AC71A-32F3-EFB0-70FA-40E453B85C83}"/>
                    </a:ext>
                  </a:extLst>
                </p14:cNvPr>
                <p14:cNvContentPartPr/>
                <p14:nvPr/>
              </p14:nvContentPartPr>
              <p14:xfrm>
                <a:off x="1053782" y="3363611"/>
                <a:ext cx="1331280" cy="989640"/>
              </p14:xfrm>
            </p:contentPart>
          </mc:Choice>
          <mc:Fallback xmlns="">
            <p:pic>
              <p:nvPicPr>
                <p:cNvPr id="38" name="잉크 37">
                  <a:extLst>
                    <a:ext uri="{FF2B5EF4-FFF2-40B4-BE49-F238E27FC236}">
                      <a16:creationId xmlns:a16="http://schemas.microsoft.com/office/drawing/2014/main" id="{DB3AC71A-32F3-EFB0-70FA-40E453B85C8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49462" y="3359291"/>
                  <a:ext cx="1339920" cy="998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F2020855-4E63-4623-78A2-EFDDC7669AEF}"/>
                  </a:ext>
                </a:extLst>
              </p14:cNvPr>
              <p14:cNvContentPartPr/>
              <p14:nvPr/>
            </p14:nvContentPartPr>
            <p14:xfrm>
              <a:off x="1012743" y="5740871"/>
              <a:ext cx="2716560" cy="10036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F2020855-4E63-4623-78A2-EFDDC7669AE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8422" y="5736551"/>
                <a:ext cx="2725201" cy="101232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그림 15">
            <a:extLst>
              <a:ext uri="{FF2B5EF4-FFF2-40B4-BE49-F238E27FC236}">
                <a16:creationId xmlns:a16="http://schemas.microsoft.com/office/drawing/2014/main" id="{BB72994D-4FE2-1637-89CA-6501211AE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610" y="1622668"/>
            <a:ext cx="3936840" cy="22880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8A6A99-8C84-F1F4-FFCC-D33BEB186B31}"/>
              </a:ext>
            </a:extLst>
          </p:cNvPr>
          <p:cNvSpPr txBox="1"/>
          <p:nvPr/>
        </p:nvSpPr>
        <p:spPr>
          <a:xfrm>
            <a:off x="420835" y="1348502"/>
            <a:ext cx="5471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mul</a:t>
            </a:r>
            <a:r>
              <a:rPr lang="en-US" altLang="ko-KR" dirty="0"/>
              <a:t>(</a:t>
            </a:r>
            <a:r>
              <a:rPr lang="en-US" altLang="ko-KR" dirty="0" err="1"/>
              <a:t>v,M</a:t>
            </a:r>
            <a:r>
              <a:rPr lang="en-US" altLang="ko-KR" dirty="0"/>
              <a:t>)  </a:t>
            </a:r>
            <a:r>
              <a:rPr lang="ko-KR" altLang="en-US" dirty="0"/>
              <a:t>과 </a:t>
            </a:r>
            <a:r>
              <a:rPr lang="en-US" altLang="ko-KR" dirty="0" err="1"/>
              <a:t>mul</a:t>
            </a:r>
            <a:r>
              <a:rPr lang="en-US" altLang="ko-KR" dirty="0"/>
              <a:t>(</a:t>
            </a:r>
            <a:r>
              <a:rPr lang="en-US" altLang="ko-KR" dirty="0" err="1"/>
              <a:t>M,v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V </a:t>
            </a:r>
            <a:r>
              <a:rPr lang="ko-KR" altLang="en-US" dirty="0"/>
              <a:t>위치에 따라  행렬 메모리를 다르게 해석한다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그러므로 </a:t>
            </a:r>
            <a:r>
              <a:rPr lang="en-US" altLang="ko-KR" dirty="0"/>
              <a:t>C++</a:t>
            </a:r>
            <a:r>
              <a:rPr lang="ko-KR" altLang="en-US" dirty="0"/>
              <a:t>에서의 </a:t>
            </a:r>
            <a:r>
              <a:rPr lang="en-US" altLang="ko-KR" dirty="0"/>
              <a:t>Row </a:t>
            </a:r>
            <a:r>
              <a:rPr lang="ko-KR" altLang="en-US" dirty="0"/>
              <a:t>행렬을 </a:t>
            </a:r>
            <a:r>
              <a:rPr lang="en-US" altLang="ko-KR" dirty="0"/>
              <a:t>Transpose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5E9468-499F-8821-DCBE-FE662BCC41DD}"/>
              </a:ext>
            </a:extLst>
          </p:cNvPr>
          <p:cNvSpPr txBox="1"/>
          <p:nvPr/>
        </p:nvSpPr>
        <p:spPr>
          <a:xfrm>
            <a:off x="1425550" y="3756858"/>
            <a:ext cx="37561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열</a:t>
            </a:r>
            <a:r>
              <a:rPr lang="en-US" altLang="ko-KR" sz="1400" dirty="0"/>
              <a:t>(column)</a:t>
            </a:r>
            <a:r>
              <a:rPr lang="ko-KR" altLang="en-US" sz="1400" dirty="0"/>
              <a:t> 우선 저장된 데이터로 판단한다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BFA934-1C4F-95B2-C4C9-613819118850}"/>
              </a:ext>
            </a:extLst>
          </p:cNvPr>
          <p:cNvSpPr txBox="1"/>
          <p:nvPr/>
        </p:nvSpPr>
        <p:spPr>
          <a:xfrm>
            <a:off x="1425550" y="5355609"/>
            <a:ext cx="3397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행</a:t>
            </a:r>
            <a:r>
              <a:rPr lang="en-US" altLang="ko-KR" sz="1400" dirty="0"/>
              <a:t>(row)</a:t>
            </a:r>
            <a:r>
              <a:rPr lang="ko-KR" altLang="en-US" sz="1400" dirty="0"/>
              <a:t> 우선 저장된 데이터로 판단한다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72BC00-F25F-26EC-902A-D3BD4331C1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88134" y="2417218"/>
            <a:ext cx="2799136" cy="108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2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02BC1-8584-B026-0395-9A25E0CED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5A7D0-1A39-A0F3-E8D7-7FE398C8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Vertex Shader Stage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635F4B-CD14-7D2F-B68E-E1A13DDD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" y="4705470"/>
            <a:ext cx="1379018" cy="1684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60441F-26A6-B452-3F21-68578A80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978" y="5042768"/>
            <a:ext cx="1092562" cy="13470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9A5371-333A-277F-1E83-44076EAC9575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A75105-9FC7-5F48-7D23-74C585EC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6EC7C-3BA5-D8FC-EBEB-EF7B4ED43C81}"/>
              </a:ext>
            </a:extLst>
          </p:cNvPr>
          <p:cNvSpPr txBox="1"/>
          <p:nvPr/>
        </p:nvSpPr>
        <p:spPr>
          <a:xfrm>
            <a:off x="59928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1C5BB-CD89-4317-5BF9-D31AC82E012E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C1F9B-A759-FF40-AE1D-EB967F8D2A43}"/>
              </a:ext>
            </a:extLst>
          </p:cNvPr>
          <p:cNvSpPr txBox="1"/>
          <p:nvPr/>
        </p:nvSpPr>
        <p:spPr>
          <a:xfrm>
            <a:off x="10096269" y="499886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D6224-F257-8AED-9F2C-6ED48CFD518D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8E7401-59ED-F635-48A4-165D7788876A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E69B59-337F-CBC4-B991-CBC3270BA186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7C82A-3B2D-1548-01DE-F2E910801E17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F25659-41F2-0635-D06C-8498CFDD0098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96ECD1-9A2F-97F4-2125-2CE27A54206F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54327B-B55B-D00C-AD6D-3F7F00469421}"/>
              </a:ext>
            </a:extLst>
          </p:cNvPr>
          <p:cNvCxnSpPr>
            <a:endCxn id="13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F57B8D-B4FE-9E55-7009-985480613087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209692" y="6079970"/>
            <a:ext cx="397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993CA5-8967-A771-2C99-7D3330835F8D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3F5AB7C-F656-DAA1-935D-CAE4679F883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9EBB7D-7B3D-0063-A128-A81882E23FE7}"/>
              </a:ext>
            </a:extLst>
          </p:cNvPr>
          <p:cNvSpPr txBox="1"/>
          <p:nvPr/>
        </p:nvSpPr>
        <p:spPr>
          <a:xfrm>
            <a:off x="7509908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RenderTargetView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DepthStencilView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A6CDA6-B633-6B0A-EBC3-B54D61EA14E9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VertexShader</a:t>
            </a:r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7914F3-4020-4EC1-2368-F52E7BDD8EEA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ViewPortInfo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8A9792-A9FB-39F7-A773-0B9018C29DCC}"/>
              </a:ext>
            </a:extLst>
          </p:cNvPr>
          <p:cNvSpPr txBox="1"/>
          <p:nvPr/>
        </p:nvSpPr>
        <p:spPr>
          <a:xfrm>
            <a:off x="6368557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PixelShader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ShaderResourceView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SamplerState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F65F95-49EF-96C3-50DB-D8A4249CE050}"/>
              </a:ext>
            </a:extLst>
          </p:cNvPr>
          <p:cNvSpPr txBox="1"/>
          <p:nvPr/>
        </p:nvSpPr>
        <p:spPr>
          <a:xfrm>
            <a:off x="2240501" y="50051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PrimitiveTopology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VertexBuffer</a:t>
            </a:r>
          </a:p>
          <a:p>
            <a:pPr algn="ctr"/>
            <a:r>
              <a:rPr lang="en-US" altLang="ko-KR" sz="1050" dirty="0" err="1">
                <a:solidFill>
                  <a:schemeClr val="bg2">
                    <a:lumMod val="75000"/>
                  </a:schemeClr>
                </a:solidFill>
              </a:rPr>
              <a:t>IndexBuffer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InputLayout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65970C-18F5-CFE4-254E-AE8549D9BCC0}"/>
              </a:ext>
            </a:extLst>
          </p:cNvPr>
          <p:cNvSpPr/>
          <p:nvPr/>
        </p:nvSpPr>
        <p:spPr>
          <a:xfrm>
            <a:off x="4607467" y="5814977"/>
            <a:ext cx="719618" cy="529985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생략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A880156-8463-FD44-8DB7-2223D9DE6F85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5327085" y="6079970"/>
            <a:ext cx="460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44BFAE-730F-4B11-1458-A1AAF863C3D4}"/>
              </a:ext>
            </a:extLst>
          </p:cNvPr>
          <p:cNvSpPr txBox="1"/>
          <p:nvPr/>
        </p:nvSpPr>
        <p:spPr>
          <a:xfrm>
            <a:off x="586579" y="3003188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Model Space</a:t>
            </a:r>
          </a:p>
          <a:p>
            <a:r>
              <a:rPr lang="en-US" altLang="ko-KR" sz="1100" dirty="0"/>
              <a:t>x,y,z,1 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674870-1E24-7DD2-BDD1-783276F05684}"/>
              </a:ext>
            </a:extLst>
          </p:cNvPr>
          <p:cNvSpPr txBox="1"/>
          <p:nvPr/>
        </p:nvSpPr>
        <p:spPr>
          <a:xfrm>
            <a:off x="2362401" y="3000087"/>
            <a:ext cx="1002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World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973658-F33F-E633-5654-7B1A0428149C}"/>
              </a:ext>
            </a:extLst>
          </p:cNvPr>
          <p:cNvSpPr txBox="1"/>
          <p:nvPr/>
        </p:nvSpPr>
        <p:spPr>
          <a:xfrm>
            <a:off x="1464389" y="2502098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World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sp>
        <p:nvSpPr>
          <p:cNvPr id="32" name="화살표: 아래로 구부러짐 31">
            <a:extLst>
              <a:ext uri="{FF2B5EF4-FFF2-40B4-BE49-F238E27FC236}">
                <a16:creationId xmlns:a16="http://schemas.microsoft.com/office/drawing/2014/main" id="{6F9AE395-ECB1-3B48-0E6C-CD51F7AB70D1}"/>
              </a:ext>
            </a:extLst>
          </p:cNvPr>
          <p:cNvSpPr/>
          <p:nvPr/>
        </p:nvSpPr>
        <p:spPr>
          <a:xfrm>
            <a:off x="1507231" y="2927109"/>
            <a:ext cx="917633" cy="136299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BFAF06-6232-C8B3-8846-3CC236684A58}"/>
              </a:ext>
            </a:extLst>
          </p:cNvPr>
          <p:cNvSpPr txBox="1"/>
          <p:nvPr/>
        </p:nvSpPr>
        <p:spPr>
          <a:xfrm>
            <a:off x="3227599" y="2473947"/>
            <a:ext cx="11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5"/>
              </a:rPr>
              <a:t>View Transform</a:t>
            </a:r>
            <a:endParaRPr lang="en-US" altLang="ko-KR" sz="1100" dirty="0"/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94F0EC6-F271-37D5-336B-FB5A4C38B889}"/>
              </a:ext>
            </a:extLst>
          </p:cNvPr>
          <p:cNvCxnSpPr/>
          <p:nvPr/>
        </p:nvCxnSpPr>
        <p:spPr>
          <a:xfrm flipV="1">
            <a:off x="788894" y="4595906"/>
            <a:ext cx="0" cy="16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45D4A1-5422-DE7C-D2CD-6A745D8513FE}"/>
              </a:ext>
            </a:extLst>
          </p:cNvPr>
          <p:cNvCxnSpPr>
            <a:cxnSpLocks/>
          </p:cNvCxnSpPr>
          <p:nvPr/>
        </p:nvCxnSpPr>
        <p:spPr>
          <a:xfrm>
            <a:off x="788894" y="6218517"/>
            <a:ext cx="630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E43D724-57E9-2545-D46B-F16C3CE4FCA7}"/>
              </a:ext>
            </a:extLst>
          </p:cNvPr>
          <p:cNvCxnSpPr>
            <a:cxnSpLocks/>
          </p:cNvCxnSpPr>
          <p:nvPr/>
        </p:nvCxnSpPr>
        <p:spPr>
          <a:xfrm flipV="1">
            <a:off x="788894" y="5701532"/>
            <a:ext cx="591225" cy="5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115B85C-AA40-38CB-AE82-E64233CA4BD8}"/>
              </a:ext>
            </a:extLst>
          </p:cNvPr>
          <p:cNvSpPr txBox="1"/>
          <p:nvPr/>
        </p:nvSpPr>
        <p:spPr>
          <a:xfrm>
            <a:off x="4178102" y="3018216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Camera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43" name="화살표: 아래로 구부러짐 42">
            <a:extLst>
              <a:ext uri="{FF2B5EF4-FFF2-40B4-BE49-F238E27FC236}">
                <a16:creationId xmlns:a16="http://schemas.microsoft.com/office/drawing/2014/main" id="{2850645E-1CB0-EF44-083D-7C974988EC2D}"/>
              </a:ext>
            </a:extLst>
          </p:cNvPr>
          <p:cNvSpPr/>
          <p:nvPr/>
        </p:nvSpPr>
        <p:spPr>
          <a:xfrm>
            <a:off x="5276480" y="2968608"/>
            <a:ext cx="868724" cy="180090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F0463D-825B-D64C-0B42-380DE2C94165}"/>
              </a:ext>
            </a:extLst>
          </p:cNvPr>
          <p:cNvSpPr txBox="1"/>
          <p:nvPr/>
        </p:nvSpPr>
        <p:spPr>
          <a:xfrm>
            <a:off x="5757633" y="3093539"/>
            <a:ext cx="1636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 Projection(Clip) Space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</a:t>
            </a:r>
            <a:r>
              <a:rPr lang="en-US" altLang="ko-KR" sz="1100" dirty="0" err="1">
                <a:solidFill>
                  <a:srgbClr val="FF0000"/>
                </a:solidFill>
              </a:rPr>
              <a:t>x`,y`,z`,w</a:t>
            </a:r>
            <a:r>
              <a:rPr lang="en-US" altLang="ko-KR" sz="1100" dirty="0">
                <a:solidFill>
                  <a:srgbClr val="FF0000"/>
                </a:solidFill>
              </a:rPr>
              <a:t>`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4" name="화살표: 아래로 구부러짐 53">
            <a:extLst>
              <a:ext uri="{FF2B5EF4-FFF2-40B4-BE49-F238E27FC236}">
                <a16:creationId xmlns:a16="http://schemas.microsoft.com/office/drawing/2014/main" id="{FE592CCA-6331-D033-EAD0-70A6C5E1350D}"/>
              </a:ext>
            </a:extLst>
          </p:cNvPr>
          <p:cNvSpPr/>
          <p:nvPr/>
        </p:nvSpPr>
        <p:spPr>
          <a:xfrm>
            <a:off x="3298008" y="2938385"/>
            <a:ext cx="965739" cy="148813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088282-9D9B-FE3E-8AF3-41F824665D55}"/>
              </a:ext>
            </a:extLst>
          </p:cNvPr>
          <p:cNvSpPr txBox="1"/>
          <p:nvPr/>
        </p:nvSpPr>
        <p:spPr>
          <a:xfrm>
            <a:off x="5241540" y="2466443"/>
            <a:ext cx="1521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6"/>
              </a:rPr>
              <a:t>Projection</a:t>
            </a:r>
            <a:r>
              <a:rPr lang="en-US" altLang="ko-KR" sz="1100" dirty="0"/>
              <a:t>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EC8273-0618-616B-557D-8F9CA03194F0}"/>
              </a:ext>
            </a:extLst>
          </p:cNvPr>
          <p:cNvSpPr txBox="1"/>
          <p:nvPr/>
        </p:nvSpPr>
        <p:spPr>
          <a:xfrm>
            <a:off x="306113" y="1667476"/>
            <a:ext cx="1161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Vertex </a:t>
            </a:r>
            <a:r>
              <a:rPr lang="ko-KR" altLang="en-US" dirty="0"/>
              <a:t>마다 실행한다</a:t>
            </a:r>
            <a:r>
              <a:rPr lang="en-US" altLang="ko-KR" dirty="0"/>
              <a:t>.</a:t>
            </a:r>
            <a:r>
              <a:rPr lang="ko-KR" altLang="en-US" dirty="0"/>
              <a:t> 필요에 따라 </a:t>
            </a:r>
            <a:r>
              <a:rPr lang="en-US" altLang="ko-KR" dirty="0"/>
              <a:t>Vertex</a:t>
            </a:r>
            <a:r>
              <a:rPr lang="ko-KR" altLang="en-US" dirty="0"/>
              <a:t> 위치를 변경</a:t>
            </a:r>
            <a:r>
              <a:rPr lang="en-US" altLang="ko-KR" dirty="0"/>
              <a:t>(</a:t>
            </a:r>
            <a:r>
              <a:rPr lang="ko-KR" altLang="en-US" dirty="0" err="1"/>
              <a:t>스키닝</a:t>
            </a:r>
            <a:r>
              <a:rPr lang="en-US" altLang="ko-KR" dirty="0"/>
              <a:t>) </a:t>
            </a:r>
            <a:r>
              <a:rPr lang="ko-KR" altLang="en-US" dirty="0"/>
              <a:t>하며 다음 스테이지에 전달 할 값</a:t>
            </a:r>
            <a:r>
              <a:rPr lang="en-US" altLang="ko-KR" dirty="0"/>
              <a:t>(</a:t>
            </a:r>
            <a:r>
              <a:rPr lang="ko-KR" altLang="en-US" dirty="0"/>
              <a:t>기본 정보는</a:t>
            </a:r>
            <a:r>
              <a:rPr lang="en-US" altLang="ko-KR" dirty="0">
                <a:solidFill>
                  <a:srgbClr val="FF0000"/>
                </a:solidFill>
              </a:rPr>
              <a:t>Projection(Clip) </a:t>
            </a:r>
            <a:r>
              <a:rPr lang="ko-KR" altLang="en-US" dirty="0">
                <a:solidFill>
                  <a:srgbClr val="FF0000"/>
                </a:solidFill>
              </a:rPr>
              <a:t>공간 의 위치 </a:t>
            </a:r>
            <a:r>
              <a:rPr lang="en-US" altLang="ko-KR" dirty="0">
                <a:solidFill>
                  <a:srgbClr val="FF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SV_POSITION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)</a:t>
            </a:r>
            <a:r>
              <a:rPr lang="ko-KR" altLang="en-US" dirty="0"/>
              <a:t>을 결정한다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/>
          </a:p>
        </p:txBody>
      </p:sp>
      <p:sp>
        <p:nvSpPr>
          <p:cNvPr id="58" name="AutoShape 2">
            <a:extLst>
              <a:ext uri="{FF2B5EF4-FFF2-40B4-BE49-F238E27FC236}">
                <a16:creationId xmlns:a16="http://schemas.microsoft.com/office/drawing/2014/main" id="{1F388633-39C6-76B9-05DD-569E8AFE5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710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07E285C-18F2-060D-1836-1FBBB2AB45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8113" y="3701727"/>
            <a:ext cx="1558515" cy="91984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8C16E8B-013C-7553-D20A-E318805FD4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481" y="3548153"/>
            <a:ext cx="923925" cy="11049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7B992B3A-4F7F-C3EB-FCCA-7948F415754C}"/>
              </a:ext>
            </a:extLst>
          </p:cNvPr>
          <p:cNvSpPr/>
          <p:nvPr/>
        </p:nvSpPr>
        <p:spPr>
          <a:xfrm>
            <a:off x="869819" y="383540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D9BE9A2-5EF1-59AE-DA43-B91F62E92874}"/>
              </a:ext>
            </a:extLst>
          </p:cNvPr>
          <p:cNvSpPr/>
          <p:nvPr/>
        </p:nvSpPr>
        <p:spPr>
          <a:xfrm>
            <a:off x="888869" y="443230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76C82C8-9170-9767-B385-24B32A56EF44}"/>
              </a:ext>
            </a:extLst>
          </p:cNvPr>
          <p:cNvSpPr/>
          <p:nvPr/>
        </p:nvSpPr>
        <p:spPr>
          <a:xfrm>
            <a:off x="507869" y="423545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C82F064-1F22-A529-AF83-5388748E05F6}"/>
              </a:ext>
            </a:extLst>
          </p:cNvPr>
          <p:cNvSpPr/>
          <p:nvPr/>
        </p:nvSpPr>
        <p:spPr>
          <a:xfrm>
            <a:off x="1168269" y="422275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DE0F36-1724-1480-1E45-9FF5B00D79DA}"/>
              </a:ext>
            </a:extLst>
          </p:cNvPr>
          <p:cNvSpPr/>
          <p:nvPr/>
        </p:nvSpPr>
        <p:spPr>
          <a:xfrm>
            <a:off x="422760" y="2502098"/>
            <a:ext cx="7358305" cy="2368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AC3CEF4-2BEE-7BF8-78DD-81241D7C1216}"/>
              </a:ext>
            </a:extLst>
          </p:cNvPr>
          <p:cNvCxnSpPr>
            <a:stCxn id="13" idx="0"/>
            <a:endCxn id="13" idx="0"/>
          </p:cNvCxnSpPr>
          <p:nvPr/>
        </p:nvCxnSpPr>
        <p:spPr>
          <a:xfrm>
            <a:off x="3893475" y="58149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8DD6B42-FC8F-7319-8AE7-AA2C1BAA57B7}"/>
              </a:ext>
            </a:extLst>
          </p:cNvPr>
          <p:cNvCxnSpPr>
            <a:cxnSpLocks/>
          </p:cNvCxnSpPr>
          <p:nvPr/>
        </p:nvCxnSpPr>
        <p:spPr>
          <a:xfrm flipV="1">
            <a:off x="3886880" y="4859105"/>
            <a:ext cx="0" cy="94106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68C8B7A-5C04-8F26-39D2-F3C381FCE54A}"/>
              </a:ext>
            </a:extLst>
          </p:cNvPr>
          <p:cNvGrpSpPr/>
          <p:nvPr/>
        </p:nvGrpSpPr>
        <p:grpSpPr>
          <a:xfrm>
            <a:off x="3631094" y="3534891"/>
            <a:ext cx="1786474" cy="1016855"/>
            <a:chOff x="4565899" y="3675520"/>
            <a:chExt cx="1786474" cy="1016855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BC1D68A-9008-CE1E-BD20-622E036C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65899" y="3675520"/>
              <a:ext cx="1786474" cy="1016855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129FD5E-8319-D164-F5CD-0C4EE05226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3695374"/>
              <a:ext cx="484856" cy="5630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AE1BE6EB-781A-F7F3-152E-18E24A68F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1654" y="3709302"/>
              <a:ext cx="954356" cy="74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B0BDBD8-2DE2-8F27-924A-62C9EB08E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783" y="4256381"/>
              <a:ext cx="345757" cy="75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77D5A25-EDEA-E438-9B71-8B8F5F910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3025" y="3688891"/>
              <a:ext cx="1087980" cy="5716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F0FDB00-18E4-C141-7B0F-E8AEFBC80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0650" y="4253007"/>
              <a:ext cx="1007" cy="3225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4A511D1-F949-DA01-6911-A3E73F19A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183" y="4260145"/>
              <a:ext cx="0" cy="3234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F56EFAB-C12F-4684-53F8-CB771F589D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4575597"/>
              <a:ext cx="346357" cy="80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C98063D-2909-C715-5378-A307E6909C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502" y="4531947"/>
              <a:ext cx="1075938" cy="43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9BCD5AAB-3067-ACA3-A7C5-AF3C75DF64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1668" y="3696516"/>
              <a:ext cx="36235" cy="83543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656D6964-97F1-D60D-545C-A8053A4CE702}"/>
              </a:ext>
            </a:extLst>
          </p:cNvPr>
          <p:cNvSpPr txBox="1"/>
          <p:nvPr/>
        </p:nvSpPr>
        <p:spPr>
          <a:xfrm>
            <a:off x="5541809" y="3622135"/>
            <a:ext cx="24426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변환후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직교투영이면  </a:t>
            </a:r>
            <a:r>
              <a:rPr lang="en-US" altLang="ko-KR" sz="1000" dirty="0"/>
              <a:t>w’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원근투영</a:t>
            </a:r>
            <a:r>
              <a:rPr lang="ko-KR" altLang="en-US" sz="1000" dirty="0"/>
              <a:t> 이면 </a:t>
            </a:r>
            <a:r>
              <a:rPr lang="en-US" altLang="ko-KR" sz="1000" dirty="0"/>
              <a:t>z</a:t>
            </a:r>
            <a:r>
              <a:rPr lang="ko-KR" altLang="en-US" sz="1000" dirty="0"/>
              <a:t>가 </a:t>
            </a:r>
            <a:r>
              <a:rPr lang="en-US" altLang="ko-KR" sz="1000" dirty="0"/>
              <a:t>w’</a:t>
            </a:r>
            <a:r>
              <a:rPr lang="ko-KR" altLang="en-US" sz="1000" dirty="0"/>
              <a:t>값 이며 </a:t>
            </a:r>
            <a:endParaRPr lang="en-US" altLang="ko-KR" sz="1000" dirty="0"/>
          </a:p>
          <a:p>
            <a:r>
              <a:rPr lang="en-US" altLang="ko-KR" sz="1000" dirty="0"/>
              <a:t>w’</a:t>
            </a:r>
            <a:r>
              <a:rPr lang="ko-KR" altLang="en-US" sz="1000" dirty="0"/>
              <a:t>값</a:t>
            </a:r>
            <a:r>
              <a:rPr lang="en-US" altLang="ko-KR" sz="1000" dirty="0"/>
              <a:t> </a:t>
            </a:r>
            <a:r>
              <a:rPr lang="ko-KR" altLang="en-US" sz="1000" dirty="0"/>
              <a:t>배율로 표현하는 좌표로</a:t>
            </a:r>
            <a:endParaRPr lang="en-US" altLang="ko-KR" sz="1000" dirty="0"/>
          </a:p>
          <a:p>
            <a:r>
              <a:rPr lang="ko-KR" altLang="en-US" sz="1000" dirty="0"/>
              <a:t>변환됨 </a:t>
            </a:r>
            <a:r>
              <a:rPr lang="en-US" altLang="ko-KR" sz="1000" dirty="0"/>
              <a:t> (</a:t>
            </a:r>
            <a:r>
              <a:rPr lang="ko-KR" altLang="en-US" sz="1000" dirty="0"/>
              <a:t>동차좌표</a:t>
            </a:r>
            <a:r>
              <a:rPr lang="en-US" altLang="ko-KR" sz="1000" dirty="0"/>
              <a:t>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41EEB0-186B-21F7-CAD9-A7CA9F83F24D}"/>
              </a:ext>
            </a:extLst>
          </p:cNvPr>
          <p:cNvSpPr txBox="1"/>
          <p:nvPr/>
        </p:nvSpPr>
        <p:spPr>
          <a:xfrm>
            <a:off x="3168831" y="6488668"/>
            <a:ext cx="1745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D3DCompileFromFile()</a:t>
            </a:r>
          </a:p>
          <a:p>
            <a:r>
              <a:rPr lang="en-US" altLang="ko-KR" sz="900" dirty="0" err="1"/>
              <a:t>DeviceContext</a:t>
            </a:r>
            <a:r>
              <a:rPr lang="en-US" altLang="ko-KR" sz="900" dirty="0"/>
              <a:t>::</a:t>
            </a:r>
            <a:r>
              <a:rPr lang="en-US" altLang="ko-KR" sz="900" dirty="0" err="1"/>
              <a:t>VSSetShader</a:t>
            </a:r>
            <a:r>
              <a:rPr lang="en-US" altLang="ko-KR" sz="900" dirty="0"/>
              <a:t>()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51742A-C819-12BD-052D-ECA823189CB0}"/>
              </a:ext>
            </a:extLst>
          </p:cNvPr>
          <p:cNvSpPr txBox="1"/>
          <p:nvPr/>
        </p:nvSpPr>
        <p:spPr>
          <a:xfrm>
            <a:off x="381128" y="2284424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Vertex Shader Stage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C50B457-C90D-7621-34B2-D155389C630A}"/>
              </a:ext>
            </a:extLst>
          </p:cNvPr>
          <p:cNvCxnSpPr>
            <a:cxnSpLocks/>
          </p:cNvCxnSpPr>
          <p:nvPr/>
        </p:nvCxnSpPr>
        <p:spPr>
          <a:xfrm flipH="1">
            <a:off x="4178102" y="4222750"/>
            <a:ext cx="568710" cy="8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7BDB20F1-6957-4C81-C3D2-77BBBB19D1E5}"/>
              </a:ext>
            </a:extLst>
          </p:cNvPr>
          <p:cNvSpPr/>
          <p:nvPr/>
        </p:nvSpPr>
        <p:spPr>
          <a:xfrm>
            <a:off x="3225834" y="4281265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9E0484D-A8C1-980C-FF4C-24D5635413A6}"/>
              </a:ext>
            </a:extLst>
          </p:cNvPr>
          <p:cNvSpPr/>
          <p:nvPr/>
        </p:nvSpPr>
        <p:spPr>
          <a:xfrm>
            <a:off x="3065020" y="4483064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D308066-9900-6D71-4033-BA7808324EAF}"/>
              </a:ext>
            </a:extLst>
          </p:cNvPr>
          <p:cNvSpPr/>
          <p:nvPr/>
        </p:nvSpPr>
        <p:spPr>
          <a:xfrm>
            <a:off x="3215078" y="4559104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C2CF101-241F-801E-7DE2-C17921B59325}"/>
              </a:ext>
            </a:extLst>
          </p:cNvPr>
          <p:cNvSpPr/>
          <p:nvPr/>
        </p:nvSpPr>
        <p:spPr>
          <a:xfrm>
            <a:off x="3384492" y="447795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AE3EDCC-778D-C95A-BE59-884AC9E2174B}"/>
              </a:ext>
            </a:extLst>
          </p:cNvPr>
          <p:cNvSpPr/>
          <p:nvPr/>
        </p:nvSpPr>
        <p:spPr>
          <a:xfrm>
            <a:off x="4571332" y="435295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2AF42A61-0E0D-B8D3-45EA-3F365E6B8ED5}"/>
              </a:ext>
            </a:extLst>
          </p:cNvPr>
          <p:cNvSpPr/>
          <p:nvPr/>
        </p:nvSpPr>
        <p:spPr>
          <a:xfrm>
            <a:off x="4668809" y="443722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C082A61-4A7A-C26C-9543-4D9A543FDBA5}"/>
              </a:ext>
            </a:extLst>
          </p:cNvPr>
          <p:cNvSpPr/>
          <p:nvPr/>
        </p:nvSpPr>
        <p:spPr>
          <a:xfrm>
            <a:off x="4881283" y="4406401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E0B5420-25E1-43CE-9E3A-C1EE405C3162}"/>
              </a:ext>
            </a:extLst>
          </p:cNvPr>
          <p:cNvSpPr/>
          <p:nvPr/>
        </p:nvSpPr>
        <p:spPr>
          <a:xfrm>
            <a:off x="4727468" y="4141066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6EF97E-5E89-FB1E-5040-48D11A018804}"/>
              </a:ext>
            </a:extLst>
          </p:cNvPr>
          <p:cNvSpPr/>
          <p:nvPr/>
        </p:nvSpPr>
        <p:spPr>
          <a:xfrm>
            <a:off x="7848419" y="2113662"/>
            <a:ext cx="460425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로컬좌표계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Vertex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에 각 행렬을 적용한다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struct PS_INPUT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{</a:t>
            </a:r>
            <a:endParaRPr lang="ko-KR" altLang="en-US" sz="1200" dirty="0">
              <a:highlight>
                <a:srgbClr val="FFFFFF"/>
              </a:highlight>
            </a:endParaRPr>
          </a:p>
          <a:p>
            <a:r>
              <a:rPr lang="en-US" altLang="ko-KR" sz="1200" dirty="0">
                <a:highlight>
                  <a:srgbClr val="FFFFFF"/>
                </a:highlight>
              </a:rPr>
              <a:t>    float4 Pos : SV_POSITION;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};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PS_INPUT main(float4 Pos : POSITION, float4 Color : COLOR)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{</a:t>
            </a:r>
            <a:endParaRPr lang="ko-KR" altLang="en-US" sz="1200" dirty="0">
              <a:highlight>
                <a:srgbClr val="FFFFFF"/>
              </a:highlight>
            </a:endParaRPr>
          </a:p>
          <a:p>
            <a:r>
              <a:rPr lang="en-US" altLang="ko-KR" sz="1200" dirty="0">
                <a:highlight>
                  <a:srgbClr val="FFFFFF"/>
                </a:highlight>
              </a:rPr>
              <a:t>    PS_INPUT output = (PS_INPUT) 0;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    </a:t>
            </a:r>
            <a:r>
              <a:rPr lang="en-US" altLang="ko-KR" sz="1200" dirty="0" err="1">
                <a:highlight>
                  <a:srgbClr val="FFFFFF"/>
                </a:highlight>
              </a:rPr>
              <a:t>output.Pos</a:t>
            </a:r>
            <a:r>
              <a:rPr lang="en-US" altLang="ko-KR" sz="1200" dirty="0">
                <a:highlight>
                  <a:srgbClr val="FFFFFF"/>
                </a:highlight>
              </a:rPr>
              <a:t> = </a:t>
            </a:r>
            <a:r>
              <a:rPr lang="en-US" altLang="ko-KR" sz="1200" dirty="0" err="1">
                <a:highlight>
                  <a:srgbClr val="FFFFFF"/>
                </a:highlight>
              </a:rPr>
              <a:t>mul</a:t>
            </a:r>
            <a:r>
              <a:rPr lang="en-US" altLang="ko-KR" sz="1200" dirty="0">
                <a:highlight>
                  <a:srgbClr val="FFFFFF"/>
                </a:highlight>
              </a:rPr>
              <a:t>(Pos, World);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    </a:t>
            </a:r>
            <a:r>
              <a:rPr lang="en-US" altLang="ko-KR" sz="1200" dirty="0" err="1">
                <a:highlight>
                  <a:srgbClr val="FFFFFF"/>
                </a:highlight>
              </a:rPr>
              <a:t>output.Pos</a:t>
            </a:r>
            <a:r>
              <a:rPr lang="en-US" altLang="ko-KR" sz="1200" dirty="0">
                <a:highlight>
                  <a:srgbClr val="FFFFFF"/>
                </a:highlight>
              </a:rPr>
              <a:t> = </a:t>
            </a:r>
            <a:r>
              <a:rPr lang="en-US" altLang="ko-KR" sz="1200" dirty="0" err="1">
                <a:highlight>
                  <a:srgbClr val="FFFFFF"/>
                </a:highlight>
              </a:rPr>
              <a:t>mul</a:t>
            </a:r>
            <a:r>
              <a:rPr lang="en-US" altLang="ko-KR" sz="1200" dirty="0">
                <a:highlight>
                  <a:srgbClr val="FFFFFF"/>
                </a:highlight>
              </a:rPr>
              <a:t>(</a:t>
            </a:r>
            <a:r>
              <a:rPr lang="en-US" altLang="ko-KR" sz="1200" dirty="0" err="1">
                <a:highlight>
                  <a:srgbClr val="FFFFFF"/>
                </a:highlight>
              </a:rPr>
              <a:t>output.Pos</a:t>
            </a:r>
            <a:r>
              <a:rPr lang="en-US" altLang="ko-KR" sz="1200" dirty="0">
                <a:highlight>
                  <a:srgbClr val="FFFFFF"/>
                </a:highlight>
              </a:rPr>
              <a:t>, View);</a:t>
            </a:r>
          </a:p>
          <a:p>
            <a:r>
              <a:rPr lang="pt-BR" altLang="ko-KR" sz="1200" dirty="0">
                <a:highlight>
                  <a:srgbClr val="FFFFFF"/>
                </a:highlight>
              </a:rPr>
              <a:t>    output.Pos = mul(output.Pos, Projection);</a:t>
            </a:r>
            <a:endParaRPr lang="en-US" altLang="ko-KR" sz="1200" dirty="0">
              <a:highlight>
                <a:srgbClr val="FFFFFF"/>
              </a:highlight>
            </a:endParaRPr>
          </a:p>
          <a:p>
            <a:r>
              <a:rPr lang="en-US" altLang="ko-KR" sz="1200" dirty="0">
                <a:highlight>
                  <a:srgbClr val="FFFFFF"/>
                </a:highlight>
              </a:rPr>
              <a:t>    return output;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9163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58FBE-9875-D7CB-B8A9-E114555A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VS-</a:t>
            </a:r>
            <a:r>
              <a:rPr lang="ko-KR" altLang="en-US" dirty="0"/>
              <a:t>월드 변환</a:t>
            </a:r>
            <a:r>
              <a:rPr lang="en-US" altLang="ko-KR" dirty="0"/>
              <a:t>(World Transform)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A4C8D1-D08B-39E4-2725-3B4FC8697C6B}"/>
              </a:ext>
            </a:extLst>
          </p:cNvPr>
          <p:cNvSpPr txBox="1"/>
          <p:nvPr/>
        </p:nvSpPr>
        <p:spPr>
          <a:xfrm>
            <a:off x="657619" y="1783948"/>
            <a:ext cx="11084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모델 좌표계의 </a:t>
            </a:r>
            <a:r>
              <a:rPr lang="ko-KR" altLang="en-US" dirty="0" err="1"/>
              <a:t>위치값</a:t>
            </a:r>
            <a:r>
              <a:rPr lang="ko-KR" altLang="en-US" dirty="0"/>
              <a:t> </a:t>
            </a:r>
            <a:r>
              <a:rPr lang="en-US" altLang="ko-KR" dirty="0"/>
              <a:t>x,y,z,1 </a:t>
            </a:r>
            <a:r>
              <a:rPr lang="ko-KR" altLang="en-US" dirty="0"/>
              <a:t>을  </a:t>
            </a:r>
            <a:r>
              <a:rPr lang="en-US" altLang="ko-KR" dirty="0" err="1"/>
              <a:t>WorldTrasnform</a:t>
            </a:r>
            <a:r>
              <a:rPr lang="en-US" altLang="ko-KR" dirty="0"/>
              <a:t>(</a:t>
            </a:r>
            <a:r>
              <a:rPr lang="ko-KR" altLang="en-US" dirty="0"/>
              <a:t>월드변환</a:t>
            </a:r>
            <a:r>
              <a:rPr lang="en-US" altLang="ko-KR" dirty="0"/>
              <a:t>) </a:t>
            </a:r>
            <a:r>
              <a:rPr lang="ko-KR" altLang="en-US" dirty="0"/>
              <a:t>곱셈을 하여 월드 공간 좌표계로 이동시킨다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EE6659-E903-9D17-7E07-DB2F45A5A8A5}"/>
              </a:ext>
            </a:extLst>
          </p:cNvPr>
          <p:cNvSpPr txBox="1"/>
          <p:nvPr/>
        </p:nvSpPr>
        <p:spPr>
          <a:xfrm>
            <a:off x="657619" y="2298309"/>
            <a:ext cx="107580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복합변환</a:t>
            </a:r>
            <a:r>
              <a:rPr lang="en-US" altLang="ko-KR" dirty="0"/>
              <a:t>: </a:t>
            </a:r>
            <a:r>
              <a:rPr lang="ko-KR" altLang="en-US" dirty="0"/>
              <a:t>여러가지 변환이 누적된 변환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WorldTransform</a:t>
            </a:r>
            <a:r>
              <a:rPr lang="en-US" altLang="ko-KR" dirty="0"/>
              <a:t> = </a:t>
            </a:r>
            <a:r>
              <a:rPr lang="en-US" altLang="ko-KR" dirty="0" err="1"/>
              <a:t>ScaleTransform</a:t>
            </a:r>
            <a:r>
              <a:rPr lang="en-US" altLang="ko-KR" dirty="0"/>
              <a:t>  *  </a:t>
            </a:r>
            <a:r>
              <a:rPr lang="en-US" altLang="ko-KR" dirty="0" err="1"/>
              <a:t>RotationTransform</a:t>
            </a:r>
            <a:r>
              <a:rPr lang="en-US" altLang="ko-KR" dirty="0"/>
              <a:t> * </a:t>
            </a:r>
            <a:r>
              <a:rPr lang="en-US" altLang="ko-KR" dirty="0" err="1"/>
              <a:t>TranslationTransform</a:t>
            </a:r>
            <a:r>
              <a:rPr lang="en-US" altLang="ko-KR" dirty="0"/>
              <a:t>  (DirectX </a:t>
            </a:r>
            <a:r>
              <a:rPr lang="ko-KR" altLang="en-US" dirty="0"/>
              <a:t>표현 방식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Vector4(</a:t>
            </a:r>
            <a:r>
              <a:rPr lang="en-US" altLang="ko-KR" dirty="0" err="1"/>
              <a:t>WorldPos</a:t>
            </a:r>
            <a:r>
              <a:rPr lang="en-US" altLang="ko-KR" dirty="0"/>
              <a:t>) = vector4(</a:t>
            </a:r>
            <a:r>
              <a:rPr lang="en-US" altLang="ko-KR" dirty="0" err="1"/>
              <a:t>ModelPos</a:t>
            </a:r>
            <a:r>
              <a:rPr lang="en-US" altLang="ko-KR" dirty="0"/>
              <a:t>) * Matrix4x4(</a:t>
            </a:r>
            <a:r>
              <a:rPr lang="en-US" altLang="ko-KR" dirty="0" err="1"/>
              <a:t>WorldTransform</a:t>
            </a:r>
            <a:r>
              <a:rPr lang="en-US" altLang="ko-KR" dirty="0"/>
              <a:t>)           (DirectX </a:t>
            </a:r>
            <a:r>
              <a:rPr lang="ko-KR" altLang="en-US" dirty="0"/>
              <a:t>표현 방식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GPU</a:t>
            </a:r>
            <a:r>
              <a:rPr lang="ko-KR" altLang="en-US" dirty="0"/>
              <a:t>에 </a:t>
            </a:r>
            <a:r>
              <a:rPr lang="ko-KR" altLang="en-US" dirty="0" err="1"/>
              <a:t>전달할떄는</a:t>
            </a:r>
            <a:r>
              <a:rPr lang="ko-KR" altLang="en-US" dirty="0"/>
              <a:t> </a:t>
            </a:r>
            <a:r>
              <a:rPr lang="en-US" altLang="ko-KR" dirty="0"/>
              <a:t>Transpose</a:t>
            </a:r>
            <a:r>
              <a:rPr lang="ko-KR" altLang="en-US" dirty="0"/>
              <a:t>하여 전달</a:t>
            </a:r>
            <a:endParaRPr lang="en-US" altLang="ko-KR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2445140-A14C-86A5-2BB8-E27AA56E61E4}"/>
              </a:ext>
            </a:extLst>
          </p:cNvPr>
          <p:cNvGrpSpPr/>
          <p:nvPr/>
        </p:nvGrpSpPr>
        <p:grpSpPr>
          <a:xfrm>
            <a:off x="2717090" y="3878791"/>
            <a:ext cx="5359665" cy="2728785"/>
            <a:chOff x="2264661" y="3885669"/>
            <a:chExt cx="5359665" cy="272878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FCCD6D0-059F-E991-B2C5-11F3247C2317}"/>
                </a:ext>
              </a:extLst>
            </p:cNvPr>
            <p:cNvSpPr txBox="1"/>
            <p:nvPr/>
          </p:nvSpPr>
          <p:spPr>
            <a:xfrm>
              <a:off x="4762180" y="4386759"/>
              <a:ext cx="10230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Model Space</a:t>
              </a:r>
            </a:p>
            <a:p>
              <a:r>
                <a:rPr lang="en-US" altLang="ko-KR" sz="1100" dirty="0"/>
                <a:t>x,y,z,1</a:t>
              </a:r>
              <a:endParaRPr lang="ko-KR" altLang="en-US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A6D6671-2A87-99E9-913E-4AE1F30CF8CD}"/>
                </a:ext>
              </a:extLst>
            </p:cNvPr>
            <p:cNvSpPr txBox="1"/>
            <p:nvPr/>
          </p:nvSpPr>
          <p:spPr>
            <a:xfrm>
              <a:off x="6538002" y="4383658"/>
              <a:ext cx="10021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World Space</a:t>
              </a:r>
            </a:p>
            <a:p>
              <a:r>
                <a:rPr lang="en-US" altLang="ko-KR" sz="1100" dirty="0"/>
                <a:t> x,y,z,1</a:t>
              </a:r>
              <a:endParaRPr lang="ko-KR" altLang="en-US" sz="11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4984F5-029F-E5F6-92C2-0DCE82B642D0}"/>
                </a:ext>
              </a:extLst>
            </p:cNvPr>
            <p:cNvSpPr txBox="1"/>
            <p:nvPr/>
          </p:nvSpPr>
          <p:spPr>
            <a:xfrm>
              <a:off x="5639990" y="3885669"/>
              <a:ext cx="12682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World Transform</a:t>
              </a:r>
            </a:p>
            <a:p>
              <a:r>
                <a:rPr lang="en-US" altLang="ko-KR" sz="1100" dirty="0"/>
                <a:t>Matrix4x4</a:t>
              </a:r>
              <a:endParaRPr lang="ko-KR" altLang="en-US" sz="1100" dirty="0"/>
            </a:p>
          </p:txBody>
        </p:sp>
        <p:sp>
          <p:nvSpPr>
            <p:cNvPr id="6" name="화살표: 아래로 구부러짐 5">
              <a:extLst>
                <a:ext uri="{FF2B5EF4-FFF2-40B4-BE49-F238E27FC236}">
                  <a16:creationId xmlns:a16="http://schemas.microsoft.com/office/drawing/2014/main" id="{F86C5D11-8031-1462-4F8D-F10D0803D3D3}"/>
                </a:ext>
              </a:extLst>
            </p:cNvPr>
            <p:cNvSpPr/>
            <p:nvPr/>
          </p:nvSpPr>
          <p:spPr>
            <a:xfrm>
              <a:off x="5682832" y="4310680"/>
              <a:ext cx="917633" cy="136299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DBCCB76-952C-EC69-040D-66C80A2E7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53714" y="5085298"/>
              <a:ext cx="1558515" cy="919845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B774E92-80F7-999C-855E-8D2D543F2035}"/>
                </a:ext>
              </a:extLst>
            </p:cNvPr>
            <p:cNvGrpSpPr/>
            <p:nvPr/>
          </p:nvGrpSpPr>
          <p:grpSpPr>
            <a:xfrm>
              <a:off x="4670082" y="4931724"/>
              <a:ext cx="923925" cy="1104900"/>
              <a:chOff x="1260974" y="3548153"/>
              <a:chExt cx="923925" cy="1104900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5F91483-F6D6-D746-8D73-EAA89B2C75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0974" y="3548153"/>
                <a:ext cx="923925" cy="1104900"/>
              </a:xfrm>
              <a:prstGeom prst="rect">
                <a:avLst/>
              </a:prstGeom>
            </p:spPr>
          </p:pic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8702B97-5F76-8B5F-5C46-8AA3228116E6}"/>
                  </a:ext>
                </a:extLst>
              </p:cNvPr>
              <p:cNvSpPr/>
              <p:nvPr/>
            </p:nvSpPr>
            <p:spPr>
              <a:xfrm>
                <a:off x="1636312" y="3835400"/>
                <a:ext cx="65488" cy="713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2A70B7F0-FC89-2EF7-7E9C-54387BE3E121}"/>
                  </a:ext>
                </a:extLst>
              </p:cNvPr>
              <p:cNvSpPr/>
              <p:nvPr/>
            </p:nvSpPr>
            <p:spPr>
              <a:xfrm>
                <a:off x="1655362" y="4432300"/>
                <a:ext cx="65488" cy="713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686B8BBA-B010-50D2-0600-40A33AFEBF37}"/>
                  </a:ext>
                </a:extLst>
              </p:cNvPr>
              <p:cNvSpPr/>
              <p:nvPr/>
            </p:nvSpPr>
            <p:spPr>
              <a:xfrm>
                <a:off x="1274362" y="4235450"/>
                <a:ext cx="65488" cy="713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EF08D36C-D774-DAC9-05A8-61967662244E}"/>
                  </a:ext>
                </a:extLst>
              </p:cNvPr>
              <p:cNvSpPr/>
              <p:nvPr/>
            </p:nvSpPr>
            <p:spPr>
              <a:xfrm>
                <a:off x="1934762" y="4222750"/>
                <a:ext cx="65488" cy="713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2D5FD74-052A-B0D1-0D2B-A2CD4FEF4040}"/>
                  </a:ext>
                </a:extLst>
              </p:cNvPr>
              <p:cNvSpPr/>
              <p:nvPr/>
            </p:nvSpPr>
            <p:spPr>
              <a:xfrm>
                <a:off x="1610912" y="4083050"/>
                <a:ext cx="65488" cy="7132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334ADB1-5B33-CED9-2E54-0FEC84EB1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64661" y="4538255"/>
              <a:ext cx="1379018" cy="1684162"/>
            </a:xfrm>
            <a:prstGeom prst="rect">
              <a:avLst/>
            </a:prstGeom>
          </p:spPr>
        </p:pic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E4FFA18A-B80F-9585-E69B-08F13CBAAC95}"/>
                </a:ext>
              </a:extLst>
            </p:cNvPr>
            <p:cNvCxnSpPr/>
            <p:nvPr/>
          </p:nvCxnSpPr>
          <p:spPr>
            <a:xfrm flipV="1">
              <a:off x="3045495" y="4428691"/>
              <a:ext cx="0" cy="16076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472CD09-BEA8-364E-8CF3-B296DCC6647A}"/>
                </a:ext>
              </a:extLst>
            </p:cNvPr>
            <p:cNvCxnSpPr>
              <a:cxnSpLocks/>
            </p:cNvCxnSpPr>
            <p:nvPr/>
          </p:nvCxnSpPr>
          <p:spPr>
            <a:xfrm>
              <a:off x="3045495" y="6051302"/>
              <a:ext cx="6305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7942BD6D-DB69-667F-0425-9DD1897F7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5495" y="5534317"/>
              <a:ext cx="591225" cy="5286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EC8F9F9-6F41-834F-27DE-E65569C43092}"/>
                </a:ext>
              </a:extLst>
            </p:cNvPr>
            <p:cNvSpPr txBox="1"/>
            <p:nvPr/>
          </p:nvSpPr>
          <p:spPr>
            <a:xfrm>
              <a:off x="2421011" y="6368233"/>
              <a:ext cx="137901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Model(Local)Space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B7A6C63F-4A9D-4855-A4AF-A78C87809C09}"/>
                </a:ext>
              </a:extLst>
            </p:cNvPr>
            <p:cNvSpPr/>
            <p:nvPr/>
          </p:nvSpPr>
          <p:spPr>
            <a:xfrm>
              <a:off x="7391572" y="5939483"/>
              <a:ext cx="65488" cy="713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79968D36-6BAE-4122-BC51-54B183DEC936}"/>
                </a:ext>
              </a:extLst>
            </p:cNvPr>
            <p:cNvSpPr/>
            <p:nvPr/>
          </p:nvSpPr>
          <p:spPr>
            <a:xfrm>
              <a:off x="7236401" y="5868159"/>
              <a:ext cx="65488" cy="713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AE312621-7C06-443C-9357-F898DB767DA8}"/>
                </a:ext>
              </a:extLst>
            </p:cNvPr>
            <p:cNvSpPr/>
            <p:nvPr/>
          </p:nvSpPr>
          <p:spPr>
            <a:xfrm>
              <a:off x="7558838" y="5868159"/>
              <a:ext cx="65488" cy="713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5784DCFC-2CAE-4A14-9861-C336AD6B4EBA}"/>
                </a:ext>
              </a:extLst>
            </p:cNvPr>
            <p:cNvSpPr/>
            <p:nvPr/>
          </p:nvSpPr>
          <p:spPr>
            <a:xfrm>
              <a:off x="7391572" y="5654683"/>
              <a:ext cx="65488" cy="713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1B734FE9-0779-4B6E-AE12-2506B7FED38A}"/>
                </a:ext>
              </a:extLst>
            </p:cNvPr>
            <p:cNvSpPr/>
            <p:nvPr/>
          </p:nvSpPr>
          <p:spPr>
            <a:xfrm>
              <a:off x="7391572" y="5794587"/>
              <a:ext cx="65488" cy="71324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4F472D-2FC9-36D0-9A19-C979D3D84A6E}"/>
                </a:ext>
              </a:extLst>
            </p:cNvPr>
            <p:cNvSpPr txBox="1"/>
            <p:nvPr/>
          </p:nvSpPr>
          <p:spPr>
            <a:xfrm>
              <a:off x="5265508" y="5764084"/>
              <a:ext cx="530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원점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D12CFE-456B-3C85-05AE-D9BE81E3CBE7}"/>
                </a:ext>
              </a:extLst>
            </p:cNvPr>
            <p:cNvSpPr txBox="1"/>
            <p:nvPr/>
          </p:nvSpPr>
          <p:spPr>
            <a:xfrm>
              <a:off x="6474206" y="5380336"/>
              <a:ext cx="53091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/>
                <a:t>원점</a:t>
              </a:r>
            </a:p>
          </p:txBody>
        </p:sp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EE226C7-38E8-E753-10AD-E328EA0789BF}"/>
              </a:ext>
            </a:extLst>
          </p:cNvPr>
          <p:cNvCxnSpPr/>
          <p:nvPr/>
        </p:nvCxnSpPr>
        <p:spPr>
          <a:xfrm>
            <a:off x="2717090" y="2898473"/>
            <a:ext cx="38756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3004D4A-3B78-C744-00C0-A96C78CC6C6F}"/>
              </a:ext>
            </a:extLst>
          </p:cNvPr>
          <p:cNvCxnSpPr/>
          <p:nvPr/>
        </p:nvCxnSpPr>
        <p:spPr>
          <a:xfrm>
            <a:off x="4732950" y="2979435"/>
            <a:ext cx="387564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055D185-B2B3-214A-7E9F-AB5CB6CCC589}"/>
                  </a:ext>
                </a:extLst>
              </p:cNvPr>
              <p:cNvSpPr txBox="1"/>
              <p:nvPr/>
            </p:nvSpPr>
            <p:spPr>
              <a:xfrm>
                <a:off x="9344403" y="3601792"/>
                <a:ext cx="9618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̇</m:t>
                      </m:r>
                      <m:r>
                        <m:rPr>
                          <m:sty m:val="p"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055D185-B2B3-214A-7E9F-AB5CB6CCC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403" y="3601792"/>
                <a:ext cx="961802" cy="276999"/>
              </a:xfrm>
              <a:prstGeom prst="rect">
                <a:avLst/>
              </a:prstGeom>
              <a:blipFill>
                <a:blip r:embed="rId5"/>
                <a:stretch>
                  <a:fillRect l="-4430" r="-3797"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48EE317C-E7F3-219B-EF90-EA91136851CC}"/>
              </a:ext>
            </a:extLst>
          </p:cNvPr>
          <p:cNvSpPr txBox="1"/>
          <p:nvPr/>
        </p:nvSpPr>
        <p:spPr>
          <a:xfrm>
            <a:off x="563999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225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91718-FFE7-990E-1AF9-82A72DAE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DBF528-AA6E-162A-A6F8-D79DE5459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66" y="1833563"/>
            <a:ext cx="4288006" cy="22529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26948F-6C9B-A2C5-D414-8B56112CB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66" y="4315669"/>
            <a:ext cx="4288007" cy="24330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80318BB-3C85-FAC9-299D-1DAF01552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880" y="1833563"/>
            <a:ext cx="4580197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135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D93BC-24CD-8552-0798-9FD68F4D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VS-</a:t>
            </a:r>
            <a:r>
              <a:rPr lang="ko-KR" altLang="en-US" dirty="0"/>
              <a:t>뷰 변환</a:t>
            </a:r>
            <a:r>
              <a:rPr lang="en-US" altLang="ko-KR" dirty="0"/>
              <a:t>(View Transform)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CA5793-28E1-9BB1-EEE3-EF717C7C4480}"/>
              </a:ext>
            </a:extLst>
          </p:cNvPr>
          <p:cNvSpPr txBox="1"/>
          <p:nvPr/>
        </p:nvSpPr>
        <p:spPr>
          <a:xfrm>
            <a:off x="174221" y="1495463"/>
            <a:ext cx="99886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월드 좌표계의 </a:t>
            </a:r>
            <a:r>
              <a:rPr lang="ko-KR" altLang="en-US" dirty="0" err="1"/>
              <a:t>위치값</a:t>
            </a:r>
            <a:r>
              <a:rPr lang="ko-KR" altLang="en-US" dirty="0"/>
              <a:t> </a:t>
            </a:r>
            <a:r>
              <a:rPr lang="en-US" altLang="ko-KR" dirty="0"/>
              <a:t>x,y,z,1 </a:t>
            </a:r>
            <a:r>
              <a:rPr lang="ko-KR" altLang="en-US" dirty="0"/>
              <a:t>을  </a:t>
            </a:r>
            <a:r>
              <a:rPr lang="en-US" altLang="ko-KR" dirty="0" err="1">
                <a:solidFill>
                  <a:srgbClr val="FF0000"/>
                </a:solidFill>
              </a:rPr>
              <a:t>ViewTrasnform</a:t>
            </a:r>
            <a:r>
              <a:rPr lang="en-US" altLang="ko-KR" dirty="0"/>
              <a:t> </a:t>
            </a:r>
            <a:r>
              <a:rPr lang="ko-KR" altLang="en-US" dirty="0"/>
              <a:t>곱하여 카메라가 원점인 좌표계로 이동시킨다</a:t>
            </a:r>
            <a:r>
              <a:rPr lang="en-US" altLang="ko-KR" dirty="0"/>
              <a:t>.</a:t>
            </a:r>
          </a:p>
          <a:p>
            <a:r>
              <a:rPr lang="en-US" altLang="ko-KR" dirty="0" err="1">
                <a:solidFill>
                  <a:srgbClr val="FF0000"/>
                </a:solidFill>
              </a:rPr>
              <a:t>ViewTrasnform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행렬은 </a:t>
            </a:r>
            <a:r>
              <a:rPr lang="ko-KR" altLang="en-US" dirty="0"/>
              <a:t>카메라의 월드행렬의 </a:t>
            </a:r>
            <a:r>
              <a:rPr lang="ko-KR" altLang="en-US" dirty="0" err="1"/>
              <a:t>역행렬</a:t>
            </a:r>
            <a:r>
              <a:rPr lang="ko-KR" altLang="en-US" dirty="0"/>
              <a:t> 함수로 구할 수도 있고  최적화된 함수</a:t>
            </a:r>
            <a:endParaRPr lang="en-US" altLang="ko-KR" dirty="0"/>
          </a:p>
          <a:p>
            <a:r>
              <a:rPr lang="en-US" altLang="ko-KR" b="0" i="0" dirty="0" err="1">
                <a:solidFill>
                  <a:srgbClr val="000000"/>
                </a:solidFill>
                <a:effectLst/>
                <a:latin typeface="AppleSDGothicNeo"/>
                <a:hlinkClick r:id="rId2"/>
              </a:rPr>
              <a:t>XMMatrixLook</a:t>
            </a:r>
            <a:r>
              <a:rPr lang="en-US" altLang="ko-KR" b="1" i="0" dirty="0" err="1">
                <a:solidFill>
                  <a:srgbClr val="000000"/>
                </a:solidFill>
                <a:effectLst/>
                <a:latin typeface="AppleSDGothicNeo"/>
                <a:hlinkClick r:id="rId2"/>
              </a:rPr>
              <a:t>At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AppleSDGothicNeo"/>
                <a:hlinkClick r:id="rId2"/>
              </a:rPr>
              <a:t>LH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  <a:hlinkClick r:id="rId3"/>
              </a:rPr>
              <a:t>XMMatrixLook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AppleSDGothicNeo"/>
                <a:hlinkClick r:id="rId3"/>
              </a:rPr>
              <a:t>To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  <a:hlinkClick r:id="rId3"/>
              </a:rPr>
              <a:t>LH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SDGothicNeo"/>
              </a:rPr>
              <a:t>() </a:t>
            </a:r>
            <a:r>
              <a:rPr lang="en-US" altLang="ko-KR" dirty="0"/>
              <a:t> </a:t>
            </a:r>
            <a:r>
              <a:rPr lang="ko-KR" altLang="en-US" dirty="0"/>
              <a:t>로 구할 수 있다</a:t>
            </a:r>
            <a:r>
              <a:rPr lang="en-US" altLang="ko-KR" dirty="0"/>
              <a:t>.   </a:t>
            </a:r>
            <a:r>
              <a:rPr lang="ko-KR" altLang="en-US" dirty="0"/>
              <a:t>동일한 결과를 효율적 계산</a:t>
            </a:r>
            <a:endParaRPr lang="en-US" altLang="ko-KR" dirty="0"/>
          </a:p>
          <a:p>
            <a:r>
              <a:rPr lang="en-US" altLang="ko-KR" dirty="0"/>
              <a:t>GPU</a:t>
            </a:r>
            <a:r>
              <a:rPr lang="ko-KR" altLang="en-US" dirty="0"/>
              <a:t> </a:t>
            </a:r>
            <a:r>
              <a:rPr lang="ko-KR" altLang="en-US" dirty="0" err="1"/>
              <a:t>전달시</a:t>
            </a:r>
            <a:r>
              <a:rPr lang="ko-KR" altLang="en-US" dirty="0"/>
              <a:t> </a:t>
            </a:r>
            <a:r>
              <a:rPr lang="en-US" altLang="ko-KR" dirty="0"/>
              <a:t>Transpose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184CB5-F076-5EF3-A606-5CDD7282E2BA}"/>
              </a:ext>
            </a:extLst>
          </p:cNvPr>
          <p:cNvGrpSpPr/>
          <p:nvPr/>
        </p:nvGrpSpPr>
        <p:grpSpPr>
          <a:xfrm>
            <a:off x="2379721" y="2821026"/>
            <a:ext cx="3707767" cy="2211611"/>
            <a:chOff x="983862" y="2847339"/>
            <a:chExt cx="3707767" cy="221161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B0860D-0B54-CC33-0254-9E6F01C92DAA}"/>
                </a:ext>
              </a:extLst>
            </p:cNvPr>
            <p:cNvSpPr txBox="1"/>
            <p:nvPr/>
          </p:nvSpPr>
          <p:spPr>
            <a:xfrm>
              <a:off x="1468150" y="3366662"/>
              <a:ext cx="100219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World Space</a:t>
              </a:r>
            </a:p>
            <a:p>
              <a:r>
                <a:rPr lang="en-US" altLang="ko-KR" sz="1100" dirty="0"/>
                <a:t> x,y,z,1</a:t>
              </a:r>
              <a:endParaRPr lang="ko-KR" altLang="en-US" sz="11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7995E3-805A-781A-7260-8C17B9BD5233}"/>
                </a:ext>
              </a:extLst>
            </p:cNvPr>
            <p:cNvSpPr txBox="1"/>
            <p:nvPr/>
          </p:nvSpPr>
          <p:spPr>
            <a:xfrm>
              <a:off x="2397459" y="2847339"/>
              <a:ext cx="118333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View Transform</a:t>
              </a:r>
            </a:p>
            <a:p>
              <a:r>
                <a:rPr lang="en-US" altLang="ko-KR" sz="1100" dirty="0"/>
                <a:t>Matrix4x4</a:t>
              </a:r>
              <a:endParaRPr lang="ko-KR" altLang="en-US" sz="11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14230A-858C-8CD3-F721-D83164592EFA}"/>
                </a:ext>
              </a:extLst>
            </p:cNvPr>
            <p:cNvSpPr txBox="1"/>
            <p:nvPr/>
          </p:nvSpPr>
          <p:spPr>
            <a:xfrm>
              <a:off x="3283851" y="3384791"/>
              <a:ext cx="10983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Camera Space</a:t>
              </a:r>
            </a:p>
            <a:p>
              <a:r>
                <a:rPr lang="en-US" altLang="ko-KR" sz="1100" dirty="0"/>
                <a:t> x,y,z,1</a:t>
              </a:r>
              <a:endParaRPr lang="ko-KR" altLang="en-US" sz="1100" dirty="0"/>
            </a:p>
          </p:txBody>
        </p:sp>
        <p:sp>
          <p:nvSpPr>
            <p:cNvPr id="7" name="화살표: 아래로 구부러짐 6">
              <a:extLst>
                <a:ext uri="{FF2B5EF4-FFF2-40B4-BE49-F238E27FC236}">
                  <a16:creationId xmlns:a16="http://schemas.microsoft.com/office/drawing/2014/main" id="{55E51B5B-B7DC-ACAE-724E-8CD9C7626CF2}"/>
                </a:ext>
              </a:extLst>
            </p:cNvPr>
            <p:cNvSpPr/>
            <p:nvPr/>
          </p:nvSpPr>
          <p:spPr>
            <a:xfrm>
              <a:off x="2403757" y="3304960"/>
              <a:ext cx="965739" cy="148813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EBCEFCF-64A6-C39A-6335-336315506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3862" y="4068302"/>
              <a:ext cx="1558515" cy="91984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B5264B4-58B6-E8A2-649A-5AE7D798D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05155" y="4042095"/>
              <a:ext cx="1786474" cy="1016855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9422495-AFB2-DA40-EBAA-D91F2778C4B7}"/>
              </a:ext>
            </a:extLst>
          </p:cNvPr>
          <p:cNvGrpSpPr/>
          <p:nvPr/>
        </p:nvGrpSpPr>
        <p:grpSpPr>
          <a:xfrm>
            <a:off x="6450287" y="2707278"/>
            <a:ext cx="5135936" cy="3504112"/>
            <a:chOff x="6450287" y="2707278"/>
            <a:chExt cx="5135936" cy="350411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E1732B-A3E4-B3A2-FB1B-E7C8457C420E}"/>
                </a:ext>
              </a:extLst>
            </p:cNvPr>
            <p:cNvSpPr txBox="1"/>
            <p:nvPr/>
          </p:nvSpPr>
          <p:spPr>
            <a:xfrm>
              <a:off x="6465028" y="3253263"/>
              <a:ext cx="3508948" cy="938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>
                  <a:solidFill>
                    <a:srgbClr val="FF0000"/>
                  </a:solidFill>
                </a:rPr>
                <a:t>XMMATRIX</a:t>
              </a:r>
              <a:r>
                <a:rPr lang="ko-KR" altLang="en-US" sz="1100" dirty="0"/>
                <a:t> XM_CALLCONV </a:t>
              </a:r>
              <a:r>
                <a:rPr lang="ko-KR" altLang="en-US" sz="1100" dirty="0" err="1"/>
                <a:t>XMMatrixLookAtLH</a:t>
              </a:r>
              <a:r>
                <a:rPr lang="ko-KR" altLang="en-US" sz="1100" dirty="0"/>
                <a:t>(</a:t>
              </a:r>
            </a:p>
            <a:p>
              <a:r>
                <a:rPr lang="ko-KR" altLang="en-US" sz="1100" dirty="0"/>
                <a:t>  [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] FXMVECTOR </a:t>
              </a:r>
              <a:r>
                <a:rPr lang="ko-KR" altLang="en-US" sz="1100" dirty="0" err="1"/>
                <a:t>EyePosition</a:t>
              </a:r>
              <a:r>
                <a:rPr lang="ko-KR" altLang="en-US" sz="1100" dirty="0"/>
                <a:t>,</a:t>
              </a:r>
            </a:p>
            <a:p>
              <a:r>
                <a:rPr lang="ko-KR" altLang="en-US" sz="1100" dirty="0"/>
                <a:t>  [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] FXMVECTOR </a:t>
              </a:r>
              <a:r>
                <a:rPr lang="ko-KR" altLang="en-US" sz="1100" dirty="0" err="1"/>
                <a:t>FocusPosition</a:t>
              </a:r>
              <a:r>
                <a:rPr lang="ko-KR" altLang="en-US" sz="1100" dirty="0"/>
                <a:t>,</a:t>
              </a:r>
            </a:p>
            <a:p>
              <a:r>
                <a:rPr lang="ko-KR" altLang="en-US" sz="1100" dirty="0"/>
                <a:t>  [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] FXMVECTOR </a:t>
              </a:r>
              <a:r>
                <a:rPr lang="ko-KR" altLang="en-US" sz="1100" dirty="0" err="1"/>
                <a:t>UpDirection</a:t>
              </a:r>
              <a:endParaRPr lang="ko-KR" altLang="en-US" sz="1100" dirty="0"/>
            </a:p>
            <a:p>
              <a:r>
                <a:rPr lang="ko-KR" altLang="en-US" sz="1100" dirty="0"/>
                <a:t>) </a:t>
              </a:r>
              <a:r>
                <a:rPr lang="ko-KR" altLang="en-US" sz="1100" dirty="0" err="1"/>
                <a:t>noexcept</a:t>
              </a:r>
              <a:r>
                <a:rPr lang="ko-KR" altLang="en-US" sz="1100" dirty="0"/>
                <a:t>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401672-F96A-638C-DEA9-D81D99B13C27}"/>
                </a:ext>
              </a:extLst>
            </p:cNvPr>
            <p:cNvSpPr txBox="1"/>
            <p:nvPr/>
          </p:nvSpPr>
          <p:spPr>
            <a:xfrm>
              <a:off x="6450287" y="5117054"/>
              <a:ext cx="3409190" cy="938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100" dirty="0">
                  <a:solidFill>
                    <a:srgbClr val="FF0000"/>
                  </a:solidFill>
                </a:rPr>
                <a:t>XMMATRIX</a:t>
              </a:r>
              <a:r>
                <a:rPr lang="ko-KR" altLang="en-US" sz="1100" dirty="0"/>
                <a:t> XM_CALLCONV </a:t>
              </a:r>
              <a:r>
                <a:rPr lang="ko-KR" altLang="en-US" sz="1100" dirty="0" err="1"/>
                <a:t>XMMatrixLookToLH</a:t>
              </a:r>
              <a:r>
                <a:rPr lang="ko-KR" altLang="en-US" sz="1100" dirty="0"/>
                <a:t>(</a:t>
              </a:r>
            </a:p>
            <a:p>
              <a:r>
                <a:rPr lang="ko-KR" altLang="en-US" sz="1100" dirty="0"/>
                <a:t>  [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] FXMVECTOR </a:t>
              </a:r>
              <a:r>
                <a:rPr lang="ko-KR" altLang="en-US" sz="1100" dirty="0" err="1"/>
                <a:t>EyePosition</a:t>
              </a:r>
              <a:r>
                <a:rPr lang="ko-KR" altLang="en-US" sz="1100" dirty="0"/>
                <a:t>,</a:t>
              </a:r>
            </a:p>
            <a:p>
              <a:r>
                <a:rPr lang="ko-KR" altLang="en-US" sz="1100" dirty="0"/>
                <a:t>  [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] FXMVECTOR </a:t>
              </a:r>
              <a:r>
                <a:rPr lang="ko-KR" altLang="en-US" sz="1100" dirty="0" err="1"/>
                <a:t>EyeDirection</a:t>
              </a:r>
              <a:r>
                <a:rPr lang="ko-KR" altLang="en-US" sz="1100" dirty="0"/>
                <a:t>,</a:t>
              </a:r>
            </a:p>
            <a:p>
              <a:r>
                <a:rPr lang="ko-KR" altLang="en-US" sz="1100" dirty="0"/>
                <a:t>  [</a:t>
              </a:r>
              <a:r>
                <a:rPr lang="ko-KR" altLang="en-US" sz="1100" dirty="0" err="1"/>
                <a:t>in</a:t>
              </a:r>
              <a:r>
                <a:rPr lang="ko-KR" altLang="en-US" sz="1100" dirty="0"/>
                <a:t>] FXMVECTOR </a:t>
              </a:r>
              <a:r>
                <a:rPr lang="ko-KR" altLang="en-US" sz="1100" dirty="0" err="1"/>
                <a:t>UpDirection</a:t>
              </a:r>
              <a:endParaRPr lang="ko-KR" altLang="en-US" sz="1100" dirty="0"/>
            </a:p>
            <a:p>
              <a:r>
                <a:rPr lang="ko-KR" altLang="en-US" sz="1100" dirty="0"/>
                <a:t>) </a:t>
              </a:r>
              <a:r>
                <a:rPr lang="ko-KR" altLang="en-US" sz="1100" dirty="0" err="1"/>
                <a:t>noexcept</a:t>
              </a:r>
              <a:r>
                <a:rPr lang="ko-KR" altLang="en-US" sz="1100" dirty="0"/>
                <a:t>;</a:t>
              </a:r>
            </a:p>
          </p:txBody>
        </p: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F5CAF140-89D4-0816-EA78-FD888EB987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6456" y="2960560"/>
              <a:ext cx="0" cy="7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D2868D3B-5BC4-7BB7-76CB-6CF3B4D23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0379" y="4959492"/>
              <a:ext cx="0" cy="743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D43D575-AB54-6B05-6E59-AD1F8ED76BE2}"/>
                </a:ext>
              </a:extLst>
            </p:cNvPr>
            <p:cNvSpPr/>
            <p:nvPr/>
          </p:nvSpPr>
          <p:spPr>
            <a:xfrm>
              <a:off x="9859477" y="3704721"/>
              <a:ext cx="73958" cy="771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D26829D-3F35-8DA0-2CE3-48D69E145102}"/>
                </a:ext>
              </a:extLst>
            </p:cNvPr>
            <p:cNvSpPr txBox="1"/>
            <p:nvPr/>
          </p:nvSpPr>
          <p:spPr>
            <a:xfrm>
              <a:off x="9661432" y="3830924"/>
              <a:ext cx="108554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 err="1"/>
                <a:t>EyePosition</a:t>
              </a:r>
              <a:endParaRPr lang="en-US" altLang="ko-KR" sz="1000" dirty="0"/>
            </a:p>
            <a:p>
              <a:r>
                <a:rPr lang="en-US" altLang="ko-KR" sz="1000" dirty="0"/>
                <a:t>(Camera)</a:t>
              </a:r>
              <a:endParaRPr lang="ko-KR" altLang="en-US" sz="1000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7639889-C783-E4DD-6A26-4E4772421BF0}"/>
                </a:ext>
              </a:extLst>
            </p:cNvPr>
            <p:cNvGrpSpPr/>
            <p:nvPr/>
          </p:nvGrpSpPr>
          <p:grpSpPr>
            <a:xfrm>
              <a:off x="10900541" y="2797361"/>
              <a:ext cx="685682" cy="400441"/>
              <a:chOff x="10732760" y="4179371"/>
              <a:chExt cx="685682" cy="400441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CFBC575-0D5F-5E8A-70A3-6294A11EBB22}"/>
                  </a:ext>
                </a:extLst>
              </p:cNvPr>
              <p:cNvSpPr/>
              <p:nvPr/>
            </p:nvSpPr>
            <p:spPr>
              <a:xfrm>
                <a:off x="11001643" y="4179371"/>
                <a:ext cx="73958" cy="7715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FB9292C-DA30-58F1-EF8C-DD4F0B250C6F}"/>
                  </a:ext>
                </a:extLst>
              </p:cNvPr>
              <p:cNvSpPr txBox="1"/>
              <p:nvPr/>
            </p:nvSpPr>
            <p:spPr>
              <a:xfrm>
                <a:off x="10732760" y="4333591"/>
                <a:ext cx="68568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000" dirty="0"/>
                  <a:t>Focus</a:t>
                </a:r>
                <a:endParaRPr lang="ko-KR" altLang="en-US" sz="1000" dirty="0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87DC55-6055-A8B5-3D08-B14BA37B37D2}"/>
                </a:ext>
              </a:extLst>
            </p:cNvPr>
            <p:cNvSpPr txBox="1"/>
            <p:nvPr/>
          </p:nvSpPr>
          <p:spPr>
            <a:xfrm>
              <a:off x="9540348" y="5811280"/>
              <a:ext cx="18900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 err="1"/>
                <a:t>EyePosition</a:t>
              </a:r>
              <a:endParaRPr lang="en-US" altLang="ko-KR" sz="1000" dirty="0"/>
            </a:p>
            <a:p>
              <a:r>
                <a:rPr lang="en-US" altLang="ko-KR" sz="1000" dirty="0"/>
                <a:t>(Camera)</a:t>
              </a:r>
              <a:endParaRPr lang="ko-KR" altLang="en-US" sz="10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F8DB1931-8571-99D9-2002-AAAEAD6A0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50379" y="5279144"/>
              <a:ext cx="544605" cy="416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13DE1D20-DE62-E581-34F3-3E631ADEDCED}"/>
                </a:ext>
              </a:extLst>
            </p:cNvPr>
            <p:cNvSpPr/>
            <p:nvPr/>
          </p:nvSpPr>
          <p:spPr>
            <a:xfrm>
              <a:off x="9815929" y="5653072"/>
              <a:ext cx="73958" cy="771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57D33BD-40D2-5BF3-B89C-302A1ECD5800}"/>
                </a:ext>
              </a:extLst>
            </p:cNvPr>
            <p:cNvSpPr txBox="1"/>
            <p:nvPr/>
          </p:nvSpPr>
          <p:spPr>
            <a:xfrm>
              <a:off x="8185587" y="4374084"/>
              <a:ext cx="331501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/>
                <a:t>나머지 방향은 함수 내부에서 외적으로 계산</a:t>
              </a:r>
            </a:p>
          </p:txBody>
        </p: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2A0BDADD-F808-4FAE-59C4-0E7328CBC8E5}"/>
                </a:ext>
              </a:extLst>
            </p:cNvPr>
            <p:cNvCxnSpPr>
              <a:cxnSpLocks/>
            </p:cNvCxnSpPr>
            <p:nvPr/>
          </p:nvCxnSpPr>
          <p:spPr>
            <a:xfrm>
              <a:off x="9850379" y="5703146"/>
              <a:ext cx="752854" cy="181116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DAA437-12F9-4393-8AB1-A715C3D3FFE4}"/>
                </a:ext>
              </a:extLst>
            </p:cNvPr>
            <p:cNvSpPr txBox="1"/>
            <p:nvPr/>
          </p:nvSpPr>
          <p:spPr>
            <a:xfrm>
              <a:off x="10392843" y="5175963"/>
              <a:ext cx="10375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 err="1"/>
                <a:t>EyeDirection</a:t>
              </a:r>
              <a:endParaRPr lang="en-US" altLang="ko-KR" sz="1000" dirty="0"/>
            </a:p>
            <a:p>
              <a:endParaRPr lang="ko-KR" altLang="en-US" sz="1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743A27E-D54E-4716-A8B2-9A2E4544875E}"/>
                </a:ext>
              </a:extLst>
            </p:cNvPr>
            <p:cNvSpPr txBox="1"/>
            <p:nvPr/>
          </p:nvSpPr>
          <p:spPr>
            <a:xfrm>
              <a:off x="9157544" y="4728606"/>
              <a:ext cx="10375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 err="1"/>
                <a:t>UpDirection</a:t>
              </a:r>
              <a:endParaRPr lang="en-US" altLang="ko-KR" sz="1000" dirty="0"/>
            </a:p>
            <a:p>
              <a:endParaRPr lang="ko-KR" altLang="en-US" sz="1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B427A1-7338-4FA7-9F59-9BB6FD626BD0}"/>
                </a:ext>
              </a:extLst>
            </p:cNvPr>
            <p:cNvSpPr txBox="1"/>
            <p:nvPr/>
          </p:nvSpPr>
          <p:spPr>
            <a:xfrm>
              <a:off x="9420884" y="2707278"/>
              <a:ext cx="103756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000" dirty="0" err="1"/>
                <a:t>UpDirection</a:t>
              </a:r>
              <a:endParaRPr lang="en-US" altLang="ko-KR" sz="1000" dirty="0"/>
            </a:p>
            <a:p>
              <a:endParaRPr lang="ko-KR" altLang="en-US" sz="1000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3DC7CFAB-5E59-4ED7-9E0F-FE9BEAF95305}"/>
                </a:ext>
              </a:extLst>
            </p:cNvPr>
            <p:cNvCxnSpPr>
              <a:cxnSpLocks/>
            </p:cNvCxnSpPr>
            <p:nvPr/>
          </p:nvCxnSpPr>
          <p:spPr>
            <a:xfrm>
              <a:off x="9926935" y="3767487"/>
              <a:ext cx="752854" cy="181116"/>
            </a:xfrm>
            <a:prstGeom prst="straightConnector1">
              <a:avLst/>
            </a:prstGeom>
            <a:ln>
              <a:solidFill>
                <a:srgbClr val="C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1034589-79CA-406A-A446-179C1E7053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5150" y="3343485"/>
              <a:ext cx="544605" cy="4165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0A4BE-7E6D-D4DB-33D4-7D0C436991DB}"/>
                  </a:ext>
                </a:extLst>
              </p:cNvPr>
              <p:cNvSpPr txBox="1"/>
              <p:nvPr/>
            </p:nvSpPr>
            <p:spPr>
              <a:xfrm>
                <a:off x="2699050" y="5304523"/>
                <a:ext cx="2529667" cy="10824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Axis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Axis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AxisXz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Axis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Axis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 baseline="-25000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AxisYz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AxisZ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x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AxisZy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AxisZz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Posx</m:t>
                                      </m:r>
                                      <m:r>
                                        <a:rPr lang="en-US" altLang="ko-KR" b="0" i="1" baseline="-25000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Posy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Posz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   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10A4BE-7E6D-D4DB-33D4-7D0C43699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050" y="5304523"/>
                <a:ext cx="2529667" cy="1082412"/>
              </a:xfrm>
              <a:prstGeom prst="rect">
                <a:avLst/>
              </a:prstGeom>
              <a:blipFill>
                <a:blip r:embed="rId6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41356E-6B5E-4007-F956-770C16022F6F}"/>
                  </a:ext>
                </a:extLst>
              </p:cNvPr>
              <p:cNvSpPr txBox="1"/>
              <p:nvPr/>
            </p:nvSpPr>
            <p:spPr>
              <a:xfrm>
                <a:off x="203811" y="5279144"/>
                <a:ext cx="950709" cy="1068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eqArr>
                                    <m:eqArr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eqAr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B41356E-6B5E-4007-F956-770C16022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11" y="5279144"/>
                <a:ext cx="950709" cy="10684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왼손 좌표계(Left-handed coordinate system)와 오른손 좌표계 ...">
            <a:extLst>
              <a:ext uri="{FF2B5EF4-FFF2-40B4-BE49-F238E27FC236}">
                <a16:creationId xmlns:a16="http://schemas.microsoft.com/office/drawing/2014/main" id="{119B866C-302B-58AD-B4E5-C28EE5272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52" y="3427460"/>
            <a:ext cx="1984518" cy="1497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9286E50-4EB4-4EB1-47B2-7C59CFF177EA}"/>
              </a:ext>
            </a:extLst>
          </p:cNvPr>
          <p:cNvSpPr txBox="1"/>
          <p:nvPr/>
        </p:nvSpPr>
        <p:spPr>
          <a:xfrm>
            <a:off x="1563777" y="6487626"/>
            <a:ext cx="8663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행렬은 사실 축의 정보인 기저</a:t>
            </a:r>
            <a:r>
              <a:rPr lang="en-US" altLang="ko-KR" sz="1400" dirty="0"/>
              <a:t>(basis)</a:t>
            </a:r>
            <a:r>
              <a:rPr lang="ko-KR" altLang="en-US" sz="1400" dirty="0"/>
              <a:t> 벡터 집합 을 담고 있다 </a:t>
            </a:r>
          </a:p>
        </p:txBody>
      </p:sp>
      <p:sp>
        <p:nvSpPr>
          <p:cNvPr id="41" name="AutoShape 4" descr="외적 - 나무위키">
            <a:extLst>
              <a:ext uri="{FF2B5EF4-FFF2-40B4-BE49-F238E27FC236}">
                <a16:creationId xmlns:a16="http://schemas.microsoft.com/office/drawing/2014/main" id="{00CA1DC6-A462-CF5E-B6DC-DFC3AEE459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" name="AutoShape 10" descr="namu 벡터의 외적">
            <a:extLst>
              <a:ext uri="{FF2B5EF4-FFF2-40B4-BE49-F238E27FC236}">
                <a16:creationId xmlns:a16="http://schemas.microsoft.com/office/drawing/2014/main" id="{AD298DE2-DFF8-3E1C-B707-529733DDE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4" name="AutoShape 12" descr="namu 벡터의 외적">
            <a:extLst>
              <a:ext uri="{FF2B5EF4-FFF2-40B4-BE49-F238E27FC236}">
                <a16:creationId xmlns:a16="http://schemas.microsoft.com/office/drawing/2014/main" id="{960C0DED-92BA-1804-6AE7-51BFD0F342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AB94B6DF-49A1-EF0A-0028-BF662D84B7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11625" y="4176414"/>
            <a:ext cx="887909" cy="79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3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880982-3156-36F5-2C7A-A22FCAEC7A4E}"/>
              </a:ext>
            </a:extLst>
          </p:cNvPr>
          <p:cNvSpPr txBox="1"/>
          <p:nvPr/>
        </p:nvSpPr>
        <p:spPr>
          <a:xfrm>
            <a:off x="6911080" y="2797936"/>
            <a:ext cx="3894222" cy="38662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98FCBF-BBEB-F2BB-6CE6-1AA24676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17"/>
            <a:ext cx="10515600" cy="1325563"/>
          </a:xfrm>
        </p:spPr>
        <p:txBody>
          <a:bodyPr/>
          <a:lstStyle/>
          <a:p>
            <a:r>
              <a:rPr lang="en-US" altLang="ko-KR" dirty="0"/>
              <a:t>VS-</a:t>
            </a:r>
            <a:r>
              <a:rPr lang="ko-KR" altLang="en-US" dirty="0"/>
              <a:t>투영 변환</a:t>
            </a:r>
            <a:r>
              <a:rPr lang="en-US" altLang="ko-KR" dirty="0"/>
              <a:t>(Projection Transform)</a:t>
            </a:r>
            <a:endParaRPr lang="ko-KR" altLang="en-US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92B7D2-0816-0FFB-9A56-C15708E478C5}"/>
              </a:ext>
            </a:extLst>
          </p:cNvPr>
          <p:cNvGrpSpPr/>
          <p:nvPr/>
        </p:nvGrpSpPr>
        <p:grpSpPr>
          <a:xfrm>
            <a:off x="4789386" y="2153501"/>
            <a:ext cx="3709470" cy="1051423"/>
            <a:chOff x="152399" y="2503797"/>
            <a:chExt cx="3709470" cy="105142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BA5267-7EF8-EA81-72B5-BB91DEBE0152}"/>
                </a:ext>
              </a:extLst>
            </p:cNvPr>
            <p:cNvSpPr txBox="1"/>
            <p:nvPr/>
          </p:nvSpPr>
          <p:spPr>
            <a:xfrm>
              <a:off x="152399" y="3124333"/>
              <a:ext cx="10983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Camera Space</a:t>
              </a:r>
            </a:p>
            <a:p>
              <a:r>
                <a:rPr lang="en-US" altLang="ko-KR" sz="1100" dirty="0"/>
                <a:t> x,y,z,1</a:t>
              </a:r>
              <a:endParaRPr lang="ko-KR" altLang="en-US" sz="1100" dirty="0"/>
            </a:p>
          </p:txBody>
        </p:sp>
        <p:sp>
          <p:nvSpPr>
            <p:cNvPr id="7" name="화살표: 아래로 구부러짐 6">
              <a:extLst>
                <a:ext uri="{FF2B5EF4-FFF2-40B4-BE49-F238E27FC236}">
                  <a16:creationId xmlns:a16="http://schemas.microsoft.com/office/drawing/2014/main" id="{7770F58D-4D2A-D204-5F08-6987E265BD78}"/>
                </a:ext>
              </a:extLst>
            </p:cNvPr>
            <p:cNvSpPr/>
            <p:nvPr/>
          </p:nvSpPr>
          <p:spPr>
            <a:xfrm>
              <a:off x="1296843" y="2986917"/>
              <a:ext cx="868724" cy="180090"/>
            </a:xfrm>
            <a:prstGeom prst="curvedDownArrow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F303474-DDC3-6E9F-CD32-446D55DD6ECB}"/>
                </a:ext>
              </a:extLst>
            </p:cNvPr>
            <p:cNvSpPr txBox="1"/>
            <p:nvPr/>
          </p:nvSpPr>
          <p:spPr>
            <a:xfrm>
              <a:off x="2297017" y="3108295"/>
              <a:ext cx="156485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rgbClr val="FF0000"/>
                  </a:solidFill>
                </a:rPr>
                <a:t>Projection(clip) Space</a:t>
              </a:r>
            </a:p>
            <a:p>
              <a:r>
                <a:rPr lang="en-US" altLang="ko-KR" sz="1100" dirty="0">
                  <a:solidFill>
                    <a:srgbClr val="FF0000"/>
                  </a:solidFill>
                </a:rPr>
                <a:t> </a:t>
              </a:r>
              <a:r>
                <a:rPr lang="en-US" altLang="ko-KR" sz="1100" dirty="0" err="1">
                  <a:solidFill>
                    <a:srgbClr val="FF0000"/>
                  </a:solidFill>
                </a:rPr>
                <a:t>x`,y`,z`,w</a:t>
              </a:r>
              <a:r>
                <a:rPr lang="en-US" altLang="ko-KR" sz="1100" dirty="0">
                  <a:solidFill>
                    <a:srgbClr val="FF0000"/>
                  </a:solidFill>
                </a:rPr>
                <a:t>`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0151F8-90B8-08B9-6372-9859D9A6473B}"/>
                </a:ext>
              </a:extLst>
            </p:cNvPr>
            <p:cNvSpPr txBox="1"/>
            <p:nvPr/>
          </p:nvSpPr>
          <p:spPr>
            <a:xfrm>
              <a:off x="788146" y="2503797"/>
              <a:ext cx="152157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6"/>
                  </a:solidFill>
                </a:rPr>
                <a:t>Projection Transform</a:t>
              </a:r>
            </a:p>
            <a:p>
              <a:r>
                <a:rPr lang="en-US" altLang="ko-KR" sz="1100" dirty="0"/>
                <a:t>Matrix4x4</a:t>
              </a:r>
              <a:endParaRPr lang="ko-KR" altLang="en-US" sz="11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436C3E5-4760-49E8-928A-A52AC8976E53}"/>
              </a:ext>
            </a:extLst>
          </p:cNvPr>
          <p:cNvSpPr txBox="1"/>
          <p:nvPr/>
        </p:nvSpPr>
        <p:spPr>
          <a:xfrm>
            <a:off x="592200" y="1496655"/>
            <a:ext cx="10982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카메라 좌표계의 </a:t>
            </a:r>
            <a:r>
              <a:rPr lang="en-US" altLang="ko-KR" dirty="0"/>
              <a:t>x,y,z,1  </a:t>
            </a:r>
            <a:r>
              <a:rPr lang="ko-KR" altLang="en-US" dirty="0" err="1"/>
              <a:t>버텍스를</a:t>
            </a:r>
            <a:r>
              <a:rPr lang="ko-KR" altLang="en-US" dirty="0"/>
              <a:t> 평면에 원근 투영하여  </a:t>
            </a:r>
            <a:r>
              <a:rPr lang="ko-KR" altLang="en-US" dirty="0" err="1"/>
              <a:t>동차좌표계</a:t>
            </a:r>
            <a:r>
              <a:rPr lang="en-US" altLang="ko-KR" dirty="0"/>
              <a:t> </a:t>
            </a:r>
            <a:r>
              <a:rPr lang="en-US" altLang="ko-KR" dirty="0" err="1"/>
              <a:t>x`,y`,z`,w</a:t>
            </a:r>
            <a:r>
              <a:rPr lang="en-US" altLang="ko-KR" dirty="0"/>
              <a:t>`  </a:t>
            </a:r>
            <a:r>
              <a:rPr lang="ko-KR" altLang="en-US" dirty="0"/>
              <a:t>구한다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w`</a:t>
            </a:r>
            <a:r>
              <a:rPr lang="ko-KR" altLang="en-US" dirty="0"/>
              <a:t>로 각 성분을 나누어</a:t>
            </a:r>
            <a:r>
              <a:rPr lang="en-US" altLang="ko-KR" dirty="0"/>
              <a:t>(Perspective Divide) </a:t>
            </a:r>
            <a:r>
              <a:rPr lang="en-US" altLang="ko-KR" dirty="0" err="1"/>
              <a:t>x,y</a:t>
            </a:r>
            <a:r>
              <a:rPr lang="ko-KR" altLang="en-US" dirty="0"/>
              <a:t>값이 원근감을 </a:t>
            </a:r>
            <a:r>
              <a:rPr lang="ko-KR" altLang="en-US" dirty="0" err="1"/>
              <a:t>갖도록한다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681EA7D-BC26-7371-8CFB-0EDB9F43502E}"/>
              </a:ext>
            </a:extLst>
          </p:cNvPr>
          <p:cNvGrpSpPr/>
          <p:nvPr/>
        </p:nvGrpSpPr>
        <p:grpSpPr>
          <a:xfrm>
            <a:off x="2715" y="4721053"/>
            <a:ext cx="4479637" cy="2043546"/>
            <a:chOff x="2715" y="4721053"/>
            <a:chExt cx="4479637" cy="2043546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54AC14E2-E51D-53E5-7A1B-C95908A13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917" y="4721053"/>
              <a:ext cx="4080435" cy="204354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8867508-5002-7FC6-535A-622ED986C999}"/>
                </a:ext>
              </a:extLst>
            </p:cNvPr>
            <p:cNvSpPr txBox="1"/>
            <p:nvPr/>
          </p:nvSpPr>
          <p:spPr>
            <a:xfrm>
              <a:off x="2715" y="5459200"/>
              <a:ext cx="83548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수직 </a:t>
              </a:r>
              <a:r>
                <a:rPr lang="ko-KR" altLang="en-US" sz="800" dirty="0" err="1"/>
                <a:t>시야각</a:t>
              </a:r>
              <a:r>
                <a:rPr lang="ko-KR" altLang="en-US" sz="800" dirty="0"/>
                <a:t> </a:t>
              </a:r>
              <a:r>
                <a:rPr lang="en-US" altLang="ko-KR" sz="800" dirty="0"/>
                <a:t>α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87484A1-151A-CF55-6AB1-3294EAED596F}"/>
              </a:ext>
            </a:extLst>
          </p:cNvPr>
          <p:cNvSpPr txBox="1"/>
          <p:nvPr/>
        </p:nvSpPr>
        <p:spPr>
          <a:xfrm>
            <a:off x="2338380" y="6449977"/>
            <a:ext cx="8290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수평 </a:t>
            </a:r>
            <a:r>
              <a:rPr lang="ko-KR" altLang="en-US" sz="800" dirty="0" err="1"/>
              <a:t>시야각</a:t>
            </a:r>
            <a:r>
              <a:rPr lang="ko-KR" altLang="en-US" sz="800" dirty="0"/>
              <a:t> </a:t>
            </a:r>
            <a:r>
              <a:rPr lang="en-US" altLang="ko-KR" sz="800" dirty="0"/>
              <a:t>β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A6D5FC-E658-67B1-0F8E-E0D7D98B2FE7}"/>
              </a:ext>
            </a:extLst>
          </p:cNvPr>
          <p:cNvSpPr txBox="1"/>
          <p:nvPr/>
        </p:nvSpPr>
        <p:spPr>
          <a:xfrm>
            <a:off x="4951798" y="4641232"/>
            <a:ext cx="35704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XMMATRIX XM_CALLCONV </a:t>
            </a:r>
            <a:r>
              <a:rPr lang="ko-KR" altLang="en-US" sz="800" dirty="0">
                <a:hlinkClick r:id="rId3"/>
              </a:rPr>
              <a:t>XMMatrixPerspectiveFovLH</a:t>
            </a:r>
            <a:r>
              <a:rPr lang="ko-KR" altLang="en-US" sz="800" dirty="0"/>
              <a:t>(</a:t>
            </a:r>
          </a:p>
          <a:p>
            <a:r>
              <a:rPr lang="ko-KR" altLang="en-US" sz="800" dirty="0"/>
              <a:t>  [</a:t>
            </a:r>
            <a:r>
              <a:rPr lang="ko-KR" altLang="en-US" sz="800" dirty="0" err="1"/>
              <a:t>in</a:t>
            </a:r>
            <a:r>
              <a:rPr lang="ko-KR" altLang="en-US" sz="800" dirty="0"/>
              <a:t>] </a:t>
            </a:r>
            <a:r>
              <a:rPr lang="ko-KR" altLang="en-US" sz="800" dirty="0" err="1"/>
              <a:t>float</a:t>
            </a:r>
            <a:r>
              <a:rPr lang="ko-KR" altLang="en-US" sz="800" dirty="0"/>
              <a:t> </a:t>
            </a:r>
            <a:r>
              <a:rPr lang="ko-KR" altLang="en-US" sz="800" dirty="0" err="1"/>
              <a:t>FovAngleY</a:t>
            </a:r>
            <a:r>
              <a:rPr lang="ko-KR" altLang="en-US" sz="800" dirty="0"/>
              <a:t>,</a:t>
            </a:r>
          </a:p>
          <a:p>
            <a:r>
              <a:rPr lang="ko-KR" altLang="en-US" sz="800" dirty="0"/>
              <a:t>  [</a:t>
            </a:r>
            <a:r>
              <a:rPr lang="ko-KR" altLang="en-US" sz="800" dirty="0" err="1"/>
              <a:t>in</a:t>
            </a:r>
            <a:r>
              <a:rPr lang="ko-KR" altLang="en-US" sz="800" dirty="0"/>
              <a:t>] </a:t>
            </a:r>
            <a:r>
              <a:rPr lang="ko-KR" altLang="en-US" sz="800" dirty="0" err="1"/>
              <a:t>float</a:t>
            </a:r>
            <a:r>
              <a:rPr lang="ko-KR" altLang="en-US" sz="800" dirty="0"/>
              <a:t> </a:t>
            </a:r>
            <a:r>
              <a:rPr lang="ko-KR" altLang="en-US" sz="800" dirty="0" err="1"/>
              <a:t>AspectRatio</a:t>
            </a:r>
            <a:r>
              <a:rPr lang="ko-KR" altLang="en-US" sz="800" dirty="0"/>
              <a:t>,</a:t>
            </a:r>
          </a:p>
          <a:p>
            <a:r>
              <a:rPr lang="ko-KR" altLang="en-US" sz="800" dirty="0"/>
              <a:t>  [</a:t>
            </a:r>
            <a:r>
              <a:rPr lang="ko-KR" altLang="en-US" sz="800" dirty="0" err="1"/>
              <a:t>in</a:t>
            </a:r>
            <a:r>
              <a:rPr lang="ko-KR" altLang="en-US" sz="800" dirty="0"/>
              <a:t>] </a:t>
            </a:r>
            <a:r>
              <a:rPr lang="ko-KR" altLang="en-US" sz="800" dirty="0" err="1"/>
              <a:t>float</a:t>
            </a:r>
            <a:r>
              <a:rPr lang="ko-KR" altLang="en-US" sz="800" dirty="0"/>
              <a:t> </a:t>
            </a:r>
            <a:r>
              <a:rPr lang="ko-KR" altLang="en-US" sz="800" dirty="0" err="1"/>
              <a:t>NearZ</a:t>
            </a:r>
            <a:r>
              <a:rPr lang="ko-KR" altLang="en-US" sz="800" dirty="0"/>
              <a:t>,</a:t>
            </a:r>
          </a:p>
          <a:p>
            <a:r>
              <a:rPr lang="ko-KR" altLang="en-US" sz="800" dirty="0"/>
              <a:t>  [</a:t>
            </a:r>
            <a:r>
              <a:rPr lang="ko-KR" altLang="en-US" sz="800" dirty="0" err="1"/>
              <a:t>in</a:t>
            </a:r>
            <a:r>
              <a:rPr lang="ko-KR" altLang="en-US" sz="800" dirty="0"/>
              <a:t>] </a:t>
            </a:r>
            <a:r>
              <a:rPr lang="ko-KR" altLang="en-US" sz="800" dirty="0" err="1"/>
              <a:t>float</a:t>
            </a:r>
            <a:r>
              <a:rPr lang="ko-KR" altLang="en-US" sz="800" dirty="0"/>
              <a:t> </a:t>
            </a:r>
            <a:r>
              <a:rPr lang="ko-KR" altLang="en-US" sz="800" dirty="0" err="1"/>
              <a:t>FarZ</a:t>
            </a:r>
            <a:endParaRPr lang="ko-KR" altLang="en-US" sz="800" dirty="0"/>
          </a:p>
          <a:p>
            <a:r>
              <a:rPr lang="ko-KR" altLang="en-US" sz="800" dirty="0"/>
              <a:t>) </a:t>
            </a:r>
            <a:r>
              <a:rPr lang="ko-KR" altLang="en-US" sz="800" dirty="0" err="1"/>
              <a:t>noexcept</a:t>
            </a:r>
            <a:r>
              <a:rPr lang="ko-KR" altLang="en-US" sz="800" dirty="0"/>
              <a:t>;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BA50E7-82E2-0E59-C65D-F980E3D855E4}"/>
              </a:ext>
            </a:extLst>
          </p:cNvPr>
          <p:cNvSpPr txBox="1"/>
          <p:nvPr/>
        </p:nvSpPr>
        <p:spPr>
          <a:xfrm>
            <a:off x="6260055" y="4794205"/>
            <a:ext cx="26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 </a:t>
            </a:r>
            <a:r>
              <a:rPr lang="en-US" altLang="ko-KR" sz="800" dirty="0" err="1"/>
              <a:t>FovAngleY</a:t>
            </a:r>
            <a:r>
              <a:rPr lang="en-US" altLang="ko-KR" sz="800" dirty="0"/>
              <a:t>:    </a:t>
            </a:r>
            <a:r>
              <a:rPr lang="ko-KR" altLang="en-US" sz="800" dirty="0"/>
              <a:t>수직 </a:t>
            </a:r>
            <a:r>
              <a:rPr lang="ko-KR" altLang="en-US" sz="800" dirty="0" err="1"/>
              <a:t>시야각</a:t>
            </a:r>
            <a:r>
              <a:rPr lang="ko-KR" altLang="en-US" sz="800" dirty="0"/>
              <a:t> </a:t>
            </a:r>
            <a:r>
              <a:rPr lang="en-US" altLang="ko-KR" sz="800" dirty="0"/>
              <a:t>α (</a:t>
            </a:r>
            <a:r>
              <a:rPr lang="ko-KR" altLang="en-US" sz="800" dirty="0"/>
              <a:t>라디안</a:t>
            </a:r>
            <a:r>
              <a:rPr lang="en-US" altLang="ko-KR" sz="800" dirty="0"/>
              <a:t>) </a:t>
            </a:r>
          </a:p>
          <a:p>
            <a:r>
              <a:rPr lang="en-US" altLang="ko-KR" sz="800" dirty="0"/>
              <a:t>                   </a:t>
            </a:r>
            <a:r>
              <a:rPr lang="ko-KR" altLang="en-US" sz="800" dirty="0"/>
              <a:t>수평 시야각은 종횡비에 의해 결정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/>
              <a:t> </a:t>
            </a:r>
            <a:r>
              <a:rPr lang="en-US" altLang="ko-KR" sz="800" dirty="0" err="1"/>
              <a:t>AspectRatio</a:t>
            </a:r>
            <a:r>
              <a:rPr lang="en-US" altLang="ko-KR" sz="800" dirty="0"/>
              <a:t>:   </a:t>
            </a:r>
            <a:r>
              <a:rPr lang="ko-KR" altLang="en-US" sz="800" dirty="0" err="1"/>
              <a:t>종횡비</a:t>
            </a:r>
            <a:r>
              <a:rPr lang="ko-KR" altLang="en-US" sz="800" dirty="0"/>
              <a:t> </a:t>
            </a:r>
            <a:r>
              <a:rPr lang="en-US" altLang="ko-KR" sz="800" dirty="0"/>
              <a:t>width / height</a:t>
            </a:r>
          </a:p>
          <a:p>
            <a:r>
              <a:rPr lang="en-US" altLang="ko-KR" sz="800" dirty="0"/>
              <a:t>                    </a:t>
            </a:r>
            <a:r>
              <a:rPr lang="ko-KR" altLang="en-US" sz="800" dirty="0"/>
              <a:t>세로가 </a:t>
            </a:r>
            <a:r>
              <a:rPr lang="en-US" altLang="ko-KR" sz="800" dirty="0"/>
              <a:t>1</a:t>
            </a:r>
            <a:r>
              <a:rPr lang="ko-KR" altLang="en-US" sz="800" dirty="0" err="1"/>
              <a:t>일때</a:t>
            </a:r>
            <a:r>
              <a:rPr lang="ko-KR" altLang="en-US" sz="800" dirty="0"/>
              <a:t> 가로의 크기</a:t>
            </a:r>
            <a:r>
              <a:rPr lang="en-US" altLang="ko-KR" sz="800" dirty="0"/>
              <a:t>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34C2BE7A-556B-F739-346E-D551AF5D178C}"/>
                  </a:ext>
                </a:extLst>
              </p14:cNvPr>
              <p14:cNvContentPartPr/>
              <p14:nvPr/>
            </p14:nvContentPartPr>
            <p14:xfrm>
              <a:off x="7074948" y="3184409"/>
              <a:ext cx="512280" cy="6408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34C2BE7A-556B-F739-346E-D551AF5D17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65954" y="3175409"/>
                <a:ext cx="529908" cy="8172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그림 27">
            <a:extLst>
              <a:ext uri="{FF2B5EF4-FFF2-40B4-BE49-F238E27FC236}">
                <a16:creationId xmlns:a16="http://schemas.microsoft.com/office/drawing/2014/main" id="{9EE46320-CC5D-C7DF-F543-A6004696B1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5674" y="5486016"/>
            <a:ext cx="2405709" cy="127858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5972B3A-EDBF-0954-E7FE-A8370453135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954"/>
          <a:stretch/>
        </p:blipFill>
        <p:spPr>
          <a:xfrm>
            <a:off x="6747595" y="5884504"/>
            <a:ext cx="2024260" cy="55391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C1776C49-8FDA-9721-FDFD-BBEB9C5207AB}"/>
                  </a:ext>
                </a:extLst>
              </p14:cNvPr>
              <p14:cNvContentPartPr/>
              <p14:nvPr/>
            </p14:nvContentPartPr>
            <p14:xfrm>
              <a:off x="6983243" y="6435278"/>
              <a:ext cx="1735920" cy="842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C1776C49-8FDA-9721-FDFD-BBEB9C5207A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4243" y="6426278"/>
                <a:ext cx="17535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36FCFA96-7486-1463-C07F-BE4D3C554220}"/>
                  </a:ext>
                </a:extLst>
              </p14:cNvPr>
              <p14:cNvContentPartPr/>
              <p14:nvPr/>
            </p14:nvContentPartPr>
            <p14:xfrm>
              <a:off x="8480843" y="6010838"/>
              <a:ext cx="267120" cy="2595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36FCFA96-7486-1463-C07F-BE4D3C55422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471843" y="6001838"/>
                <a:ext cx="2847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A4118C18-A356-F5F0-81AC-D0670A032493}"/>
                  </a:ext>
                </a:extLst>
              </p14:cNvPr>
              <p14:cNvContentPartPr/>
              <p14:nvPr/>
            </p14:nvContentPartPr>
            <p14:xfrm>
              <a:off x="5037349" y="5521958"/>
              <a:ext cx="1824120" cy="1271160"/>
            </p14:xfrm>
          </p:contentPart>
        </mc:Choice>
        <mc:Fallback xmlns=""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A4118C18-A356-F5F0-81AC-D0670A03249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28351" y="5512958"/>
                <a:ext cx="1841757" cy="12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EB248658-C8D9-FB37-B14E-1056E33F8023}"/>
                  </a:ext>
                </a:extLst>
              </p14:cNvPr>
              <p14:cNvContentPartPr/>
              <p14:nvPr/>
            </p14:nvContentPartPr>
            <p14:xfrm>
              <a:off x="4996635" y="4666238"/>
              <a:ext cx="579960" cy="15696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EB248658-C8D9-FB37-B14E-1056E33F80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87995" y="4657598"/>
                <a:ext cx="597600" cy="17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65908EB0-7B16-3BE2-E879-005DACF3D69A}"/>
              </a:ext>
            </a:extLst>
          </p:cNvPr>
          <p:cNvGrpSpPr/>
          <p:nvPr/>
        </p:nvGrpSpPr>
        <p:grpSpPr>
          <a:xfrm>
            <a:off x="8815260" y="2036513"/>
            <a:ext cx="2528374" cy="3553025"/>
            <a:chOff x="9210589" y="2011050"/>
            <a:chExt cx="2528374" cy="355302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482F09D-BF59-EB6A-967A-03C85BC0DC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958030" y="3371655"/>
              <a:ext cx="1645528" cy="1451543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AED081A-3E04-C7E7-219C-9A17704A1962}"/>
                </a:ext>
              </a:extLst>
            </p:cNvPr>
            <p:cNvSpPr txBox="1"/>
            <p:nvPr/>
          </p:nvSpPr>
          <p:spPr>
            <a:xfrm>
              <a:off x="9210589" y="2011050"/>
              <a:ext cx="69121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Rasterizer</a:t>
              </a:r>
            </a:p>
          </p:txBody>
        </p:sp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06BC002-1773-51A3-0C99-5982CF7E1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867841" y="5108778"/>
              <a:ext cx="1871122" cy="455297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8772B6D-093A-49C7-7D03-ED61703533E6}"/>
                </a:ext>
              </a:extLst>
            </p:cNvPr>
            <p:cNvSpPr txBox="1"/>
            <p:nvPr/>
          </p:nvSpPr>
          <p:spPr>
            <a:xfrm>
              <a:off x="9210589" y="2755152"/>
              <a:ext cx="215155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Normalized Device Coordinate</a:t>
              </a:r>
            </a:p>
            <a:p>
              <a:r>
                <a:rPr lang="en-US" altLang="ko-KR" sz="1100" dirty="0"/>
                <a:t> x,y,z,1   (</a:t>
              </a:r>
              <a:r>
                <a:rPr lang="ko-KR" altLang="en-US" sz="1100" dirty="0" err="1"/>
                <a:t>깊이값</a:t>
              </a:r>
              <a:r>
                <a:rPr lang="en-US" altLang="ko-KR" sz="1100" dirty="0"/>
                <a:t>z</a:t>
              </a:r>
              <a:r>
                <a:rPr lang="ko-KR" altLang="en-US" sz="1100" dirty="0"/>
                <a:t>을 갖는 </a:t>
              </a:r>
              <a:r>
                <a:rPr lang="en-US" altLang="ko-KR" sz="1100" dirty="0" err="1"/>
                <a:t>x,y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50812BDD-BA2A-FEAC-86CF-2FFC3FD97D44}"/>
              </a:ext>
            </a:extLst>
          </p:cNvPr>
          <p:cNvSpPr txBox="1"/>
          <p:nvPr/>
        </p:nvSpPr>
        <p:spPr>
          <a:xfrm>
            <a:off x="8936084" y="5665254"/>
            <a:ext cx="32323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-1 &lt;= x’ &lt;= 1</a:t>
            </a:r>
          </a:p>
          <a:p>
            <a:r>
              <a:rPr lang="en-US" altLang="ko-KR" sz="1200" dirty="0"/>
              <a:t>-1 &lt;= y’ &lt;= 1</a:t>
            </a:r>
          </a:p>
          <a:p>
            <a:r>
              <a:rPr lang="en-US" altLang="ko-KR" sz="1200" dirty="0"/>
              <a:t>0 &lt;= z’ &lt;= 1</a:t>
            </a:r>
          </a:p>
          <a:p>
            <a:endParaRPr lang="en-US" altLang="ko-KR" sz="1200" dirty="0"/>
          </a:p>
          <a:p>
            <a:r>
              <a:rPr lang="ko-KR" altLang="en-US" sz="1200" dirty="0"/>
              <a:t>범위를 벗어나는 정점이 만들어 내는 </a:t>
            </a:r>
            <a:r>
              <a:rPr lang="ko-KR" altLang="en-US" sz="1200" dirty="0" err="1"/>
              <a:t>삼각형또는</a:t>
            </a:r>
            <a:r>
              <a:rPr lang="ko-KR" altLang="en-US" sz="1200" dirty="0"/>
              <a:t> </a:t>
            </a:r>
            <a:r>
              <a:rPr lang="en-US" altLang="ko-KR" sz="1200" dirty="0"/>
              <a:t>fragment</a:t>
            </a:r>
            <a:r>
              <a:rPr lang="ko-KR" altLang="en-US" sz="1200" dirty="0"/>
              <a:t>는 잘려</a:t>
            </a:r>
            <a:r>
              <a:rPr lang="en-US" altLang="ko-KR" sz="1200" dirty="0"/>
              <a:t>(clip) </a:t>
            </a:r>
            <a:r>
              <a:rPr lang="ko-KR" altLang="en-US" sz="1200" dirty="0"/>
              <a:t>폐기된다</a:t>
            </a:r>
            <a:r>
              <a:rPr lang="en-US" altLang="ko-KR" sz="1200" dirty="0"/>
              <a:t>.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26F640F-DDB5-DC30-C324-2B630D1CAC24}"/>
              </a:ext>
            </a:extLst>
          </p:cNvPr>
          <p:cNvCxnSpPr>
            <a:cxnSpLocks/>
          </p:cNvCxnSpPr>
          <p:nvPr/>
        </p:nvCxnSpPr>
        <p:spPr>
          <a:xfrm>
            <a:off x="8853969" y="2109620"/>
            <a:ext cx="0" cy="4731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F94440-AFD6-C6F6-4893-44E3BFE524ED}"/>
              </a:ext>
            </a:extLst>
          </p:cNvPr>
          <p:cNvSpPr txBox="1"/>
          <p:nvPr/>
        </p:nvSpPr>
        <p:spPr>
          <a:xfrm>
            <a:off x="8771855" y="2279211"/>
            <a:ext cx="32323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W</a:t>
            </a:r>
            <a:r>
              <a:rPr lang="ko-KR" altLang="en-US" sz="1000" dirty="0"/>
              <a:t>로 나누어</a:t>
            </a:r>
            <a:r>
              <a:rPr lang="en-US" altLang="ko-KR" sz="1000" dirty="0"/>
              <a:t>Perspective   </a:t>
            </a:r>
            <a:endParaRPr lang="ko-KR" altLang="en-US" sz="1000" dirty="0"/>
          </a:p>
        </p:txBody>
      </p:sp>
      <p:cxnSp>
        <p:nvCxnSpPr>
          <p:cNvPr id="2048" name="직선 연결선 2047">
            <a:extLst>
              <a:ext uri="{FF2B5EF4-FFF2-40B4-BE49-F238E27FC236}">
                <a16:creationId xmlns:a16="http://schemas.microsoft.com/office/drawing/2014/main" id="{17CD62AC-233B-A981-0B13-FF8DA3E39444}"/>
              </a:ext>
            </a:extLst>
          </p:cNvPr>
          <p:cNvCxnSpPr>
            <a:cxnSpLocks/>
          </p:cNvCxnSpPr>
          <p:nvPr/>
        </p:nvCxnSpPr>
        <p:spPr>
          <a:xfrm>
            <a:off x="10236229" y="3464186"/>
            <a:ext cx="849905" cy="18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직선 연결선 2050">
            <a:extLst>
              <a:ext uri="{FF2B5EF4-FFF2-40B4-BE49-F238E27FC236}">
                <a16:creationId xmlns:a16="http://schemas.microsoft.com/office/drawing/2014/main" id="{5FEED312-C48C-49B0-0AC2-14B60F827F46}"/>
              </a:ext>
            </a:extLst>
          </p:cNvPr>
          <p:cNvCxnSpPr>
            <a:cxnSpLocks/>
          </p:cNvCxnSpPr>
          <p:nvPr/>
        </p:nvCxnSpPr>
        <p:spPr>
          <a:xfrm flipV="1">
            <a:off x="9890452" y="3480877"/>
            <a:ext cx="345777" cy="3545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직선 연결선 2053">
            <a:extLst>
              <a:ext uri="{FF2B5EF4-FFF2-40B4-BE49-F238E27FC236}">
                <a16:creationId xmlns:a16="http://schemas.microsoft.com/office/drawing/2014/main" id="{80E6BFB0-364B-4A13-08BA-20100F46F703}"/>
              </a:ext>
            </a:extLst>
          </p:cNvPr>
          <p:cNvCxnSpPr>
            <a:cxnSpLocks/>
          </p:cNvCxnSpPr>
          <p:nvPr/>
        </p:nvCxnSpPr>
        <p:spPr>
          <a:xfrm flipV="1">
            <a:off x="10772071" y="3478484"/>
            <a:ext cx="345777" cy="3545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직선 연결선 2054">
            <a:extLst>
              <a:ext uri="{FF2B5EF4-FFF2-40B4-BE49-F238E27FC236}">
                <a16:creationId xmlns:a16="http://schemas.microsoft.com/office/drawing/2014/main" id="{2A4982BB-A118-C0EA-295A-50A2F025661B}"/>
              </a:ext>
            </a:extLst>
          </p:cNvPr>
          <p:cNvCxnSpPr>
            <a:cxnSpLocks/>
          </p:cNvCxnSpPr>
          <p:nvPr/>
        </p:nvCxnSpPr>
        <p:spPr>
          <a:xfrm>
            <a:off x="9873299" y="3826230"/>
            <a:ext cx="8543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직선 연결선 2058">
            <a:extLst>
              <a:ext uri="{FF2B5EF4-FFF2-40B4-BE49-F238E27FC236}">
                <a16:creationId xmlns:a16="http://schemas.microsoft.com/office/drawing/2014/main" id="{A1DA2B3D-7079-71DC-C15C-0BFDB77B386E}"/>
              </a:ext>
            </a:extLst>
          </p:cNvPr>
          <p:cNvCxnSpPr>
            <a:cxnSpLocks/>
          </p:cNvCxnSpPr>
          <p:nvPr/>
        </p:nvCxnSpPr>
        <p:spPr>
          <a:xfrm flipV="1">
            <a:off x="9890452" y="3818309"/>
            <a:ext cx="9013" cy="8479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직선 연결선 2060">
            <a:extLst>
              <a:ext uri="{FF2B5EF4-FFF2-40B4-BE49-F238E27FC236}">
                <a16:creationId xmlns:a16="http://schemas.microsoft.com/office/drawing/2014/main" id="{69FBAC70-F89D-E276-3DDB-445F209847A1}"/>
              </a:ext>
            </a:extLst>
          </p:cNvPr>
          <p:cNvCxnSpPr>
            <a:cxnSpLocks/>
          </p:cNvCxnSpPr>
          <p:nvPr/>
        </p:nvCxnSpPr>
        <p:spPr>
          <a:xfrm flipH="1">
            <a:off x="9877805" y="4666238"/>
            <a:ext cx="89426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3" name="직선 연결선 2062">
            <a:extLst>
              <a:ext uri="{FF2B5EF4-FFF2-40B4-BE49-F238E27FC236}">
                <a16:creationId xmlns:a16="http://schemas.microsoft.com/office/drawing/2014/main" id="{A122F655-0EC6-0E6D-4E77-12A99C0AFC1A}"/>
              </a:ext>
            </a:extLst>
          </p:cNvPr>
          <p:cNvCxnSpPr>
            <a:cxnSpLocks/>
          </p:cNvCxnSpPr>
          <p:nvPr/>
        </p:nvCxnSpPr>
        <p:spPr>
          <a:xfrm flipV="1">
            <a:off x="10727647" y="3829623"/>
            <a:ext cx="0" cy="836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직선 연결선 2064">
            <a:extLst>
              <a:ext uri="{FF2B5EF4-FFF2-40B4-BE49-F238E27FC236}">
                <a16:creationId xmlns:a16="http://schemas.microsoft.com/office/drawing/2014/main" id="{F54A69F7-A46E-109E-5A35-8664A2A25360}"/>
              </a:ext>
            </a:extLst>
          </p:cNvPr>
          <p:cNvCxnSpPr>
            <a:cxnSpLocks/>
          </p:cNvCxnSpPr>
          <p:nvPr/>
        </p:nvCxnSpPr>
        <p:spPr>
          <a:xfrm flipV="1">
            <a:off x="11117848" y="3493837"/>
            <a:ext cx="0" cy="83661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6" name="직선 연결선 2065">
            <a:extLst>
              <a:ext uri="{FF2B5EF4-FFF2-40B4-BE49-F238E27FC236}">
                <a16:creationId xmlns:a16="http://schemas.microsoft.com/office/drawing/2014/main" id="{953795F5-F573-340B-4A25-0EC79DB78D07}"/>
              </a:ext>
            </a:extLst>
          </p:cNvPr>
          <p:cNvCxnSpPr>
            <a:cxnSpLocks/>
          </p:cNvCxnSpPr>
          <p:nvPr/>
        </p:nvCxnSpPr>
        <p:spPr>
          <a:xfrm flipH="1">
            <a:off x="10753513" y="4330452"/>
            <a:ext cx="332621" cy="305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5" name="그룹 2074">
            <a:extLst>
              <a:ext uri="{FF2B5EF4-FFF2-40B4-BE49-F238E27FC236}">
                <a16:creationId xmlns:a16="http://schemas.microsoft.com/office/drawing/2014/main" id="{4CED2C2F-0991-B830-8F9F-B581A498228E}"/>
              </a:ext>
            </a:extLst>
          </p:cNvPr>
          <p:cNvGrpSpPr/>
          <p:nvPr/>
        </p:nvGrpSpPr>
        <p:grpSpPr>
          <a:xfrm>
            <a:off x="4729819" y="3373857"/>
            <a:ext cx="1786474" cy="1016855"/>
            <a:chOff x="4565899" y="3675520"/>
            <a:chExt cx="1786474" cy="1016855"/>
          </a:xfrm>
        </p:grpSpPr>
        <p:pic>
          <p:nvPicPr>
            <p:cNvPr id="2076" name="그림 2075">
              <a:extLst>
                <a:ext uri="{FF2B5EF4-FFF2-40B4-BE49-F238E27FC236}">
                  <a16:creationId xmlns:a16="http://schemas.microsoft.com/office/drawing/2014/main" id="{0F9B3109-EEDB-9B4E-A919-D7EA844C2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565899" y="3675520"/>
              <a:ext cx="1786474" cy="1016855"/>
            </a:xfrm>
            <a:prstGeom prst="rect">
              <a:avLst/>
            </a:prstGeom>
          </p:spPr>
        </p:pic>
        <p:cxnSp>
          <p:nvCxnSpPr>
            <p:cNvPr id="2077" name="직선 연결선 2076">
              <a:extLst>
                <a:ext uri="{FF2B5EF4-FFF2-40B4-BE49-F238E27FC236}">
                  <a16:creationId xmlns:a16="http://schemas.microsoft.com/office/drawing/2014/main" id="{09218A7E-989F-E597-0E92-E6A4800467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3695374"/>
              <a:ext cx="484856" cy="5630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8" name="직선 연결선 2077">
              <a:extLst>
                <a:ext uri="{FF2B5EF4-FFF2-40B4-BE49-F238E27FC236}">
                  <a16:creationId xmlns:a16="http://schemas.microsoft.com/office/drawing/2014/main" id="{741D9480-D7E2-DD0B-D158-8E88EBB68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1654" y="3709302"/>
              <a:ext cx="954356" cy="74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9" name="직선 연결선 2078">
              <a:extLst>
                <a:ext uri="{FF2B5EF4-FFF2-40B4-BE49-F238E27FC236}">
                  <a16:creationId xmlns:a16="http://schemas.microsoft.com/office/drawing/2014/main" id="{2E7DEAFF-6BDB-CE98-AD53-A9C9AF9C2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783" y="4256381"/>
              <a:ext cx="345757" cy="75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0" name="직선 연결선 2079">
              <a:extLst>
                <a:ext uri="{FF2B5EF4-FFF2-40B4-BE49-F238E27FC236}">
                  <a16:creationId xmlns:a16="http://schemas.microsoft.com/office/drawing/2014/main" id="{706D5A58-7C15-06CF-62BC-5A7CC99B5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3025" y="3688891"/>
              <a:ext cx="1087980" cy="5716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1" name="직선 연결선 2080">
              <a:extLst>
                <a:ext uri="{FF2B5EF4-FFF2-40B4-BE49-F238E27FC236}">
                  <a16:creationId xmlns:a16="http://schemas.microsoft.com/office/drawing/2014/main" id="{278B867E-DFBA-5DA0-0D55-0AC272478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0650" y="4253007"/>
              <a:ext cx="1007" cy="3225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2" name="직선 연결선 2081">
              <a:extLst>
                <a:ext uri="{FF2B5EF4-FFF2-40B4-BE49-F238E27FC236}">
                  <a16:creationId xmlns:a16="http://schemas.microsoft.com/office/drawing/2014/main" id="{C16E510C-88C3-ABAB-D1A8-53ED3CB8BC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183" y="4260145"/>
              <a:ext cx="0" cy="3234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3" name="직선 연결선 2082">
              <a:extLst>
                <a:ext uri="{FF2B5EF4-FFF2-40B4-BE49-F238E27FC236}">
                  <a16:creationId xmlns:a16="http://schemas.microsoft.com/office/drawing/2014/main" id="{8188DA4E-7BE3-07F2-177B-1617803EAC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4575597"/>
              <a:ext cx="346357" cy="80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4" name="직선 연결선 2083">
              <a:extLst>
                <a:ext uri="{FF2B5EF4-FFF2-40B4-BE49-F238E27FC236}">
                  <a16:creationId xmlns:a16="http://schemas.microsoft.com/office/drawing/2014/main" id="{DF134B62-6B0B-CF6C-CFA3-BC4C0EC76A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502" y="4531947"/>
              <a:ext cx="1075938" cy="43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5" name="직선 연결선 2084">
              <a:extLst>
                <a:ext uri="{FF2B5EF4-FFF2-40B4-BE49-F238E27FC236}">
                  <a16:creationId xmlns:a16="http://schemas.microsoft.com/office/drawing/2014/main" id="{A8290E42-7156-304F-C497-CC92DCA770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1668" y="3696516"/>
              <a:ext cx="36235" cy="83543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B3CD0F05-48A9-54A2-FBFC-78BCF1F70E3B}"/>
              </a:ext>
            </a:extLst>
          </p:cNvPr>
          <p:cNvGrpSpPr/>
          <p:nvPr/>
        </p:nvGrpSpPr>
        <p:grpSpPr>
          <a:xfrm>
            <a:off x="756764" y="2179247"/>
            <a:ext cx="2637475" cy="2296334"/>
            <a:chOff x="889181" y="2273736"/>
            <a:chExt cx="2637475" cy="2296334"/>
          </a:xfrm>
        </p:grpSpPr>
        <p:pic>
          <p:nvPicPr>
            <p:cNvPr id="2050" name="Picture 2" descr="c++ - From perspective picture to orthographic picture - Stack Overflow">
              <a:extLst>
                <a:ext uri="{FF2B5EF4-FFF2-40B4-BE49-F238E27FC236}">
                  <a16:creationId xmlns:a16="http://schemas.microsoft.com/office/drawing/2014/main" id="{A102B7E5-5E34-4841-052F-950FC475A5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5" t="-5697" r="48650" b="5697"/>
            <a:stretch/>
          </p:blipFill>
          <p:spPr bwMode="auto">
            <a:xfrm>
              <a:off x="889181" y="2368944"/>
              <a:ext cx="2408706" cy="2201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144668-5F87-A2F3-CE72-734E1618BA20}"/>
                </a:ext>
              </a:extLst>
            </p:cNvPr>
            <p:cNvSpPr txBox="1"/>
            <p:nvPr/>
          </p:nvSpPr>
          <p:spPr>
            <a:xfrm>
              <a:off x="1527842" y="2273736"/>
              <a:ext cx="6319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/>
                <a:t>원근 투영</a:t>
              </a:r>
            </a:p>
          </p:txBody>
        </p:sp>
        <p:sp>
          <p:nvSpPr>
            <p:cNvPr id="2094" name="TextBox 2093">
              <a:extLst>
                <a:ext uri="{FF2B5EF4-FFF2-40B4-BE49-F238E27FC236}">
                  <a16:creationId xmlns:a16="http://schemas.microsoft.com/office/drawing/2014/main" id="{9E9D80B4-96EC-F1F9-60BC-5CA3FFEF7079}"/>
                </a:ext>
              </a:extLst>
            </p:cNvPr>
            <p:cNvSpPr txBox="1"/>
            <p:nvPr/>
          </p:nvSpPr>
          <p:spPr>
            <a:xfrm>
              <a:off x="2989329" y="4350429"/>
              <a:ext cx="53732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Camera</a:t>
              </a:r>
              <a:endParaRPr lang="ko-KR" altLang="en-US" sz="800" dirty="0"/>
            </a:p>
          </p:txBody>
        </p:sp>
      </p:grpSp>
      <p:sp>
        <p:nvSpPr>
          <p:cNvPr id="2095" name="TextBox 2094">
            <a:extLst>
              <a:ext uri="{FF2B5EF4-FFF2-40B4-BE49-F238E27FC236}">
                <a16:creationId xmlns:a16="http://schemas.microsoft.com/office/drawing/2014/main" id="{CE1227EA-A513-D6BC-B371-C10FFC420F9A}"/>
              </a:ext>
            </a:extLst>
          </p:cNvPr>
          <p:cNvSpPr txBox="1"/>
          <p:nvPr/>
        </p:nvSpPr>
        <p:spPr>
          <a:xfrm>
            <a:off x="6767304" y="3479947"/>
            <a:ext cx="19118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z</a:t>
            </a:r>
            <a:r>
              <a:rPr lang="ko-KR" altLang="en-US" sz="1000" dirty="0"/>
              <a:t>는 </a:t>
            </a:r>
            <a:r>
              <a:rPr lang="en-US" altLang="ko-KR" sz="1000" dirty="0"/>
              <a:t>w’</a:t>
            </a:r>
            <a:r>
              <a:rPr lang="ko-KR" altLang="en-US" sz="1000" dirty="0"/>
              <a:t> 값으로 변환한다</a:t>
            </a:r>
            <a:r>
              <a:rPr lang="en-US" altLang="ko-KR" sz="1000" dirty="0"/>
              <a:t>. (</a:t>
            </a:r>
            <a:r>
              <a:rPr lang="ko-KR" altLang="en-US" sz="1000" dirty="0" err="1"/>
              <a:t>동차좌표계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Rasterizer</a:t>
            </a:r>
            <a:r>
              <a:rPr lang="ko-KR" altLang="en-US" sz="1000" dirty="0"/>
              <a:t>에서 </a:t>
            </a:r>
            <a:r>
              <a:rPr lang="ko-KR" altLang="en-US" sz="1000" dirty="0" err="1"/>
              <a:t>절두체</a:t>
            </a:r>
            <a:r>
              <a:rPr lang="ko-KR" altLang="en-US" sz="1000" dirty="0"/>
              <a:t> 밖의 삼각형 들은 </a:t>
            </a:r>
            <a:r>
              <a:rPr lang="ko-KR" altLang="en-US" sz="1000" dirty="0" err="1"/>
              <a:t>잘려나가기</a:t>
            </a:r>
            <a:r>
              <a:rPr lang="ko-KR" altLang="en-US" sz="1000" dirty="0"/>
              <a:t> 때문에 </a:t>
            </a:r>
            <a:r>
              <a:rPr lang="en-US" altLang="ko-KR" sz="1000" dirty="0"/>
              <a:t>clip </a:t>
            </a:r>
            <a:r>
              <a:rPr lang="ko-KR" altLang="en-US" sz="1000" dirty="0"/>
              <a:t>의미사용</a:t>
            </a:r>
          </a:p>
        </p:txBody>
      </p:sp>
      <p:cxnSp>
        <p:nvCxnSpPr>
          <p:cNvPr id="2097" name="직선 화살표 연결선 2096">
            <a:extLst>
              <a:ext uri="{FF2B5EF4-FFF2-40B4-BE49-F238E27FC236}">
                <a16:creationId xmlns:a16="http://schemas.microsoft.com/office/drawing/2014/main" id="{B48020DC-CAA5-5BAE-6695-3E3C6FE77C02}"/>
              </a:ext>
            </a:extLst>
          </p:cNvPr>
          <p:cNvCxnSpPr>
            <a:cxnSpLocks/>
          </p:cNvCxnSpPr>
          <p:nvPr/>
        </p:nvCxnSpPr>
        <p:spPr>
          <a:xfrm>
            <a:off x="7517035" y="3116840"/>
            <a:ext cx="1097368" cy="28939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7A4F5D2-D00D-A6C8-D802-A30418E1B171}"/>
              </a:ext>
            </a:extLst>
          </p:cNvPr>
          <p:cNvCxnSpPr/>
          <p:nvPr/>
        </p:nvCxnSpPr>
        <p:spPr>
          <a:xfrm flipV="1">
            <a:off x="9027177" y="2664100"/>
            <a:ext cx="90709" cy="143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FC00E12-440F-425F-B00F-1BD5365466F3}"/>
              </a:ext>
            </a:extLst>
          </p:cNvPr>
          <p:cNvSpPr txBox="1"/>
          <p:nvPr/>
        </p:nvSpPr>
        <p:spPr>
          <a:xfrm>
            <a:off x="582048" y="4509806"/>
            <a:ext cx="3286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시야각이 커지면 고정된 크기 화면에 더 많은 부분을 담아야 하므로</a:t>
            </a:r>
            <a:endParaRPr lang="en-US" altLang="ko-KR" sz="800" dirty="0"/>
          </a:p>
          <a:p>
            <a:r>
              <a:rPr lang="ko-KR" altLang="en-US" sz="800" dirty="0"/>
              <a:t>물체가 더 축소되어 보인다</a:t>
            </a:r>
            <a:r>
              <a:rPr lang="en-US" altLang="ko-KR" sz="800" dirty="0"/>
              <a:t>. </a:t>
            </a:r>
            <a:r>
              <a:rPr lang="ko-KR" altLang="en-US" sz="800" dirty="0"/>
              <a:t>반대로는 확대 되어 보임</a:t>
            </a:r>
            <a:endParaRPr lang="en-US" altLang="ko-KR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DFDE621-FE50-4300-8AAC-4E89ED3C00D9}"/>
              </a:ext>
            </a:extLst>
          </p:cNvPr>
          <p:cNvCxnSpPr/>
          <p:nvPr/>
        </p:nvCxnSpPr>
        <p:spPr>
          <a:xfrm>
            <a:off x="3038168" y="5002653"/>
            <a:ext cx="412955" cy="166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03A5F76-E1B0-46EA-B719-8E740DDB2061}"/>
              </a:ext>
            </a:extLst>
          </p:cNvPr>
          <p:cNvCxnSpPr>
            <a:cxnSpLocks/>
          </p:cNvCxnSpPr>
          <p:nvPr/>
        </p:nvCxnSpPr>
        <p:spPr>
          <a:xfrm flipV="1">
            <a:off x="1526469" y="3306814"/>
            <a:ext cx="1118777" cy="674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9310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9540</TotalTime>
  <Words>2452</Words>
  <Application>Microsoft Office PowerPoint</Application>
  <PresentationFormat>와이드스크린</PresentationFormat>
  <Paragraphs>349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AppleSDGothicNeo</vt:lpstr>
      <vt:lpstr>Arial Unicode MS</vt:lpstr>
      <vt:lpstr>Söhne Mono</vt:lpstr>
      <vt:lpstr>돋움체</vt:lpstr>
      <vt:lpstr>맑은 고딕</vt:lpstr>
      <vt:lpstr>arial</vt:lpstr>
      <vt:lpstr>arial</vt:lpstr>
      <vt:lpstr>Cambria Math</vt:lpstr>
      <vt:lpstr>Segoe UI</vt:lpstr>
      <vt:lpstr>Office 테마</vt:lpstr>
      <vt:lpstr>Direct3D11 프로그래밍</vt:lpstr>
      <vt:lpstr>학습목표</vt:lpstr>
      <vt:lpstr>OpenGL(수학적 표현) vs DirectX</vt:lpstr>
      <vt:lpstr>GPU HLSL mul(x,y)</vt:lpstr>
      <vt:lpstr>Vertex Shader Stage</vt:lpstr>
      <vt:lpstr>VS-월드 변환(World Transform)</vt:lpstr>
      <vt:lpstr>변환</vt:lpstr>
      <vt:lpstr>VS-뷰 변환(View Transform)</vt:lpstr>
      <vt:lpstr>VS-투영 변환(Projection Transform)</vt:lpstr>
      <vt:lpstr>Radian &lt;-&gt; Degree(각도)</vt:lpstr>
      <vt:lpstr>RS-뷰포트 변환 (Viewport Transform)  </vt:lpstr>
      <vt:lpstr>상수 버퍼 (Constant Buffer)</vt:lpstr>
      <vt:lpstr>CB - Structure Alignment and Padding</vt:lpstr>
      <vt:lpstr>HLSL 정렬규칙</vt:lpstr>
      <vt:lpstr>CB- HLSL , C++ 16Byte</vt:lpstr>
      <vt:lpstr>IndexBuffer</vt:lpstr>
      <vt:lpstr>과제: Mesh 그리기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Dongwon Lee</cp:lastModifiedBy>
  <cp:revision>1357</cp:revision>
  <dcterms:created xsi:type="dcterms:W3CDTF">2023-08-01T07:18:03Z</dcterms:created>
  <dcterms:modified xsi:type="dcterms:W3CDTF">2025-09-07T23:31:39Z</dcterms:modified>
</cp:coreProperties>
</file>