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304" r:id="rId4"/>
    <p:sldId id="297" r:id="rId5"/>
    <p:sldId id="298" r:id="rId6"/>
    <p:sldId id="299" r:id="rId7"/>
    <p:sldId id="303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행렬 계산의 주요 특징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/</a:t>
            </a:r>
            <a:r>
              <a:rPr lang="ko-KR" altLang="en-US" dirty="0"/>
              <a:t>선형대수  수학적 표현기준의 설명</a:t>
            </a:r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E0BBA-2112-2DDF-C1A3-9EABCA3B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837FD-498F-789A-658E-42D75B1DE47B}"/>
                  </a:ext>
                </a:extLst>
              </p:cNvPr>
              <p:cNvSpPr txBox="1"/>
              <p:nvPr/>
            </p:nvSpPr>
            <p:spPr>
              <a:xfrm>
                <a:off x="781216" y="2227130"/>
                <a:ext cx="953162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b="1" dirty="0"/>
                  <a:t>그래픽스에서 꼭 기억할 것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b="1" dirty="0"/>
                  <a:t>곱 순서 중요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이동</a:t>
                </a:r>
                <a:r>
                  <a:rPr lang="en-US" altLang="ko-KR" dirty="0"/>
                  <a:t>·</a:t>
                </a:r>
                <a:r>
                  <a:rPr lang="ko-KR" altLang="en-US" dirty="0"/>
                  <a:t>회전</a:t>
                </a:r>
                <a:r>
                  <a:rPr lang="en-US" altLang="ko-KR" dirty="0"/>
                  <a:t>·</a:t>
                </a:r>
                <a:r>
                  <a:rPr lang="ko-KR" altLang="en-US" dirty="0"/>
                  <a:t>스케일 순서에 따라 결과가 달라짐</a:t>
                </a:r>
                <a:r>
                  <a:rPr lang="en-US" altLang="ko-KR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b="1" dirty="0"/>
                  <a:t>역행렬은 순서를 뒤집음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좌표계 변환할 때 필수</a:t>
                </a:r>
                <a:r>
                  <a:rPr lang="en-US" altLang="ko-KR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b="1" dirty="0"/>
                  <a:t>전치는 순서 뒤집음</a:t>
                </a:r>
                <a:r>
                  <a:rPr lang="en-US" altLang="ko-KR" dirty="0"/>
                  <a:t>: Normal Matrix</a:t>
                </a:r>
                <a:r>
                  <a:rPr lang="ko-KR" altLang="en-US" dirty="0"/>
                  <a:t>가 나오는 이유</a:t>
                </a:r>
                <a:r>
                  <a:rPr lang="en-US" altLang="ko-KR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b="1" dirty="0"/>
                  <a:t>회전행렬은 특별하다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b="1" dirty="0"/>
                  <a:t>항상 결합법칙 </a:t>
                </a:r>
                <a:r>
                  <a:rPr lang="en-US" altLang="ko-KR" b="1" dirty="0"/>
                  <a:t>O, </a:t>
                </a:r>
                <a:r>
                  <a:rPr lang="ko-KR" altLang="en-US" b="1" dirty="0"/>
                  <a:t>교환법칙 </a:t>
                </a:r>
                <a:r>
                  <a:rPr lang="en-US" altLang="ko-KR" b="1" dirty="0"/>
                  <a:t>X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합칠 수는 있지만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순서는 지켜야 함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837FD-498F-789A-658E-42D75B1D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16" y="2227130"/>
                <a:ext cx="9531626" cy="1754326"/>
              </a:xfrm>
              <a:prstGeom prst="rect">
                <a:avLst/>
              </a:prstGeom>
              <a:blipFill>
                <a:blip r:embed="rId2"/>
                <a:stretch>
                  <a:fillRect l="-639" t="-1736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11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CDD00-FD24-C1EC-E001-C72A2BD5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OpenGL(</a:t>
            </a:r>
            <a:r>
              <a:rPr lang="ko-KR" altLang="en-US" dirty="0"/>
              <a:t>수학적 표현</a:t>
            </a:r>
            <a:r>
              <a:rPr lang="en-US" altLang="ko-KR" dirty="0"/>
              <a:t>) vs DirectX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3ABC76-64C0-A612-AB35-C4BDD3C0F8DF}"/>
                  </a:ext>
                </a:extLst>
              </p:cNvPr>
              <p:cNvSpPr txBox="1"/>
              <p:nvPr/>
            </p:nvSpPr>
            <p:spPr>
              <a:xfrm>
                <a:off x="6393888" y="2769715"/>
                <a:ext cx="367641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DirectX  C/C++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̇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(row vector × matrix)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3ABC76-64C0-A612-AB35-C4BDD3C0F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888" y="2769715"/>
                <a:ext cx="3676418" cy="830997"/>
              </a:xfrm>
              <a:prstGeom prst="rect">
                <a:avLst/>
              </a:prstGeom>
              <a:blipFill>
                <a:blip r:embed="rId2"/>
                <a:stretch>
                  <a:fillRect l="-3980" t="-10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DE7AE4-E828-C2D2-E534-5EC0C8E808B8}"/>
              </a:ext>
            </a:extLst>
          </p:cNvPr>
          <p:cNvSpPr txBox="1"/>
          <p:nvPr/>
        </p:nvSpPr>
        <p:spPr>
          <a:xfrm>
            <a:off x="3136838" y="1534214"/>
            <a:ext cx="812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에 행렬 </a:t>
            </a:r>
            <a:r>
              <a:rPr lang="en-US" altLang="ko-KR" dirty="0"/>
              <a:t>M</a:t>
            </a:r>
            <a:r>
              <a:rPr lang="ko-KR" altLang="en-US" dirty="0"/>
              <a:t>을 적용한다</a:t>
            </a:r>
            <a:r>
              <a:rPr lang="en-US" altLang="ko-KR" dirty="0"/>
              <a:t>”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“기존 벡터 </a:t>
            </a:r>
            <a:r>
              <a:rPr lang="en-US" altLang="ko-KR" dirty="0"/>
              <a:t>v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새로운 좌표계</a:t>
            </a:r>
            <a:r>
              <a:rPr lang="en-US" altLang="ko-KR" dirty="0"/>
              <a:t>(</a:t>
            </a:r>
            <a:r>
              <a:rPr lang="ko-KR" altLang="en-US" dirty="0"/>
              <a:t>기저 벡터 집합</a:t>
            </a:r>
            <a:r>
              <a:rPr lang="en-US" altLang="ko-KR" dirty="0"/>
              <a:t>) </a:t>
            </a:r>
            <a:r>
              <a:rPr lang="ko-KR" altLang="en-US" dirty="0"/>
              <a:t>기준으로 다시 표현하는 것”</a:t>
            </a:r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C/C++</a:t>
            </a:r>
            <a:r>
              <a:rPr lang="ko-KR" altLang="en-US" dirty="0"/>
              <a:t>에서 표현방식</a:t>
            </a:r>
            <a:r>
              <a:rPr lang="en-US" altLang="ko-KR" dirty="0"/>
              <a:t>,</a:t>
            </a:r>
            <a:r>
              <a:rPr lang="ko-KR" altLang="en-US" dirty="0"/>
              <a:t>메모리배치가  서로반대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E071F-FFAB-2534-9251-5A44BADDB673}"/>
                  </a:ext>
                </a:extLst>
              </p:cNvPr>
              <p:cNvSpPr txBox="1"/>
              <p:nvPr/>
            </p:nvSpPr>
            <p:spPr>
              <a:xfrm>
                <a:off x="534000" y="2769715"/>
                <a:ext cx="398799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OpenGL(</a:t>
                </a:r>
                <a:r>
                  <a:rPr lang="ko-KR" altLang="en-US" i="1" dirty="0">
                    <a:latin typeface="Cambria Math" panose="02040503050406030204" pitchFamily="18" charset="0"/>
                  </a:rPr>
                  <a:t>수학적 표현식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̇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(column vector × matrix)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E071F-FFAB-2534-9251-5A44BADD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" y="2769715"/>
                <a:ext cx="3987994" cy="553998"/>
              </a:xfrm>
              <a:prstGeom prst="rect">
                <a:avLst/>
              </a:prstGeom>
              <a:blipFill>
                <a:blip r:embed="rId3"/>
                <a:stretch>
                  <a:fillRect l="-3670" t="-14286" b="-25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F3EE1-FA1D-48C8-C328-C5537D9ED0C5}"/>
                  </a:ext>
                </a:extLst>
              </p:cNvPr>
              <p:cNvSpPr txBox="1"/>
              <p:nvPr/>
            </p:nvSpPr>
            <p:spPr>
              <a:xfrm>
                <a:off x="393851" y="3477397"/>
                <a:ext cx="3943708" cy="13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vw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F3EE1-FA1D-48C8-C328-C5537D9E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" y="3477397"/>
                <a:ext cx="3943708" cy="1345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CDEA9-EFCE-1E2A-138F-3AADB77F8BB2}"/>
                  </a:ext>
                </a:extLst>
              </p:cNvPr>
              <p:cNvSpPr txBox="1"/>
              <p:nvPr/>
            </p:nvSpPr>
            <p:spPr>
              <a:xfrm>
                <a:off x="5753701" y="3458099"/>
                <a:ext cx="3912033" cy="162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vz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vw</m:t>
                          </m:r>
                        </m:e>
                      </m:d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CDEA9-EFCE-1E2A-138F-3AADB77F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01" y="3458099"/>
                <a:ext cx="3912033" cy="16224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B9209-9193-57C1-2FEA-45E78049C20A}"/>
                  </a:ext>
                </a:extLst>
              </p:cNvPr>
              <p:cNvSpPr txBox="1"/>
              <p:nvPr/>
            </p:nvSpPr>
            <p:spPr>
              <a:xfrm>
                <a:off x="393851" y="1448683"/>
                <a:ext cx="2454326" cy="1068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B9209-9193-57C1-2FEA-45E78049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" y="1448683"/>
                <a:ext cx="2454326" cy="1068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4353E-3973-3AE6-3E28-569BE83D5469}"/>
              </a:ext>
            </a:extLst>
          </p:cNvPr>
          <p:cNvSpPr/>
          <p:nvPr/>
        </p:nvSpPr>
        <p:spPr>
          <a:xfrm>
            <a:off x="1114425" y="1378744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271593-A563-900D-995D-DEBED1AB9009}"/>
              </a:ext>
            </a:extLst>
          </p:cNvPr>
          <p:cNvSpPr/>
          <p:nvPr/>
        </p:nvSpPr>
        <p:spPr>
          <a:xfrm>
            <a:off x="1551384" y="1401963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891D9E-C1DD-FAD9-96E8-1B1074C10103}"/>
              </a:ext>
            </a:extLst>
          </p:cNvPr>
          <p:cNvSpPr/>
          <p:nvPr/>
        </p:nvSpPr>
        <p:spPr>
          <a:xfrm>
            <a:off x="1988343" y="1378744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2A60A-2EEE-1F2D-2587-25B5985CF8F7}"/>
              </a:ext>
            </a:extLst>
          </p:cNvPr>
          <p:cNvSpPr txBox="1"/>
          <p:nvPr/>
        </p:nvSpPr>
        <p:spPr>
          <a:xfrm>
            <a:off x="318129" y="5136779"/>
            <a:ext cx="4661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메모리에는 기저벡터가 </a:t>
            </a:r>
            <a:r>
              <a:rPr lang="en-US" altLang="ko-KR" sz="1800" dirty="0"/>
              <a:t>Column</a:t>
            </a:r>
            <a:r>
              <a:rPr lang="ko-KR" altLang="en-US" sz="1800" dirty="0"/>
              <a:t>에 있으므로</a:t>
            </a:r>
            <a:endParaRPr lang="en-US" altLang="ko-KR" sz="1800" dirty="0"/>
          </a:p>
          <a:p>
            <a:r>
              <a:rPr lang="en-US" altLang="ko-KR" sz="1800" dirty="0"/>
              <a:t>column </a:t>
            </a:r>
            <a:r>
              <a:rPr lang="ko-KR" altLang="en-US" sz="1800" dirty="0"/>
              <a:t>먼저 배치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60CDE-C930-6E35-FBEA-996BFAE13D26}"/>
              </a:ext>
            </a:extLst>
          </p:cNvPr>
          <p:cNvSpPr txBox="1"/>
          <p:nvPr/>
        </p:nvSpPr>
        <p:spPr>
          <a:xfrm>
            <a:off x="6282338" y="5080531"/>
            <a:ext cx="445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메모리에는 기저벡터가 </a:t>
            </a:r>
            <a:r>
              <a:rPr lang="en-US" altLang="ko-KR" sz="1800" dirty="0"/>
              <a:t>row</a:t>
            </a:r>
            <a:r>
              <a:rPr lang="ko-KR" altLang="en-US" sz="1800" dirty="0"/>
              <a:t>에 있으므로</a:t>
            </a:r>
            <a:endParaRPr lang="en-US" altLang="ko-KR" sz="1800" dirty="0"/>
          </a:p>
          <a:p>
            <a:r>
              <a:rPr lang="en-US" altLang="ko-KR" sz="1800" dirty="0"/>
              <a:t>row</a:t>
            </a:r>
            <a:r>
              <a:rPr lang="ko-KR" altLang="en-US" sz="1800" dirty="0"/>
              <a:t>를 먼저 배치</a:t>
            </a:r>
          </a:p>
        </p:txBody>
      </p:sp>
    </p:spTree>
    <p:extLst>
      <p:ext uri="{BB962C8B-B14F-4D97-AF65-F5344CB8AC3E}">
        <p14:creationId xmlns:p14="http://schemas.microsoft.com/office/powerpoint/2010/main" val="249722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76C9E-21A0-34FA-8C32-0356CF4E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행렬 연산과 내적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9ECD6D-20FD-9A73-E202-6BE788FFFEF5}"/>
                  </a:ext>
                </a:extLst>
              </p:cNvPr>
              <p:cNvSpPr txBox="1"/>
              <p:nvPr/>
            </p:nvSpPr>
            <p:spPr>
              <a:xfrm>
                <a:off x="2628434" y="1478720"/>
                <a:ext cx="656975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b="1" dirty="0"/>
                  <a:t>벡터의　내적　정의</a:t>
                </a:r>
              </a:p>
              <a:p>
                <a:pPr>
                  <a:buNone/>
                </a:pPr>
                <a:r>
                  <a:rPr lang="ko-KR" altLang="en-US" dirty="0"/>
                  <a:t>두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차원 벡터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altLang="ko-K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altLang="ko-K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altLang="ko-KR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altLang="ko-KR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ar-AE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ar-AE" altLang="ko-K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ar-AE" altLang="ko-K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ar-AE" altLang="ko-KR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ar-AE" altLang="ko-KR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의 내적은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ko-K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ko-K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 altLang="ko-K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altLang="ko-KR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ar-AE" altLang="ko-KR" dirty="0"/>
              </a:p>
              <a:p>
                <a:pPr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b="1" dirty="0"/>
                  <a:t>각 원소끼리 곱한 뒤 전부 더한 값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9ECD6D-20FD-9A73-E202-6BE788FF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34" y="1478720"/>
                <a:ext cx="6569753" cy="1200329"/>
              </a:xfrm>
              <a:prstGeom prst="rect">
                <a:avLst/>
              </a:prstGeom>
              <a:blipFill>
                <a:blip r:embed="rId2"/>
                <a:stretch>
                  <a:fillRect l="-742" t="-3061" b="-7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1807D4-D1FA-EE7A-EFA3-23391DDC7D77}"/>
                  </a:ext>
                </a:extLst>
              </p:cNvPr>
              <p:cNvSpPr txBox="1"/>
              <p:nvPr/>
            </p:nvSpPr>
            <p:spPr>
              <a:xfrm>
                <a:off x="108372" y="2957089"/>
                <a:ext cx="4958081" cy="2976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1. </a:t>
                </a:r>
                <a:r>
                  <a:rPr lang="ko-KR" altLang="en-US" b="1" dirty="0"/>
                  <a:t>일반 계산 방식</a:t>
                </a:r>
              </a:p>
              <a:p>
                <a:pPr>
                  <a:buNone/>
                </a:pPr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과 벡터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ko-KR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ko-KR" dirty="0"/>
              </a:p>
              <a:p>
                <a:pPr>
                  <a:buNone/>
                </a:pPr>
                <a:r>
                  <a:rPr lang="ko-KR" altLang="en-US" dirty="0"/>
                  <a:t>곱셈 결과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𝑀𝑣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ko-K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1807D4-D1FA-EE7A-EFA3-23391DDC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2" y="2957089"/>
                <a:ext cx="4958081" cy="2976520"/>
              </a:xfrm>
              <a:prstGeom prst="rect">
                <a:avLst/>
              </a:prstGeom>
              <a:blipFill>
                <a:blip r:embed="rId3"/>
                <a:stretch>
                  <a:fillRect l="-1107" t="-1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95EB39-4DD6-0368-A19A-E2890B4C02FB}"/>
                  </a:ext>
                </a:extLst>
              </p:cNvPr>
              <p:cNvSpPr txBox="1"/>
              <p:nvPr/>
            </p:nvSpPr>
            <p:spPr>
              <a:xfrm>
                <a:off x="5987628" y="2842065"/>
                <a:ext cx="6096000" cy="3328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2. </a:t>
                </a:r>
                <a:r>
                  <a:rPr lang="ko-KR" altLang="en-US" b="1" dirty="0"/>
                  <a:t>내적</a:t>
                </a:r>
                <a:r>
                  <a:rPr lang="en-US" altLang="ko-KR" b="1" dirty="0"/>
                  <a:t>(dot product)</a:t>
                </a:r>
                <a:r>
                  <a:rPr lang="ko-KR" altLang="en-US" b="1" dirty="0"/>
                  <a:t>으로 표현</a:t>
                </a:r>
              </a:p>
              <a:p>
                <a:pPr>
                  <a:buNone/>
                </a:pPr>
                <a:r>
                  <a:rPr lang="ko-KR" altLang="en-US" dirty="0"/>
                  <a:t>행렬의 각 **행</a:t>
                </a:r>
                <a:r>
                  <a:rPr lang="en-US" altLang="ko-KR" dirty="0"/>
                  <a:t>(row)**</a:t>
                </a:r>
                <a:r>
                  <a:rPr lang="ko-KR" altLang="en-US" dirty="0"/>
                  <a:t>을 벡터라고 생각하면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결과는 각 행과 입력 벡터의 내적입니다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𝑀𝑣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row</m:t>
                                    </m:r>
                                  </m:e>
                                  <m:sub>
                                    <m:r>
                                      <a:rPr lang="ar-AE" altLang="ko-KR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ko-KR" b="0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ko-KR" altLang="ar-AE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row</m:t>
                                    </m:r>
                                  </m:e>
                                  <m:sub>
                                    <m:r>
                                      <a:rPr lang="ar-AE" altLang="ko-KR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ko-KR" b="0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ko-KR" altLang="ar-AE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row</m:t>
                                    </m:r>
                                  </m:e>
                                  <m:sub>
                                    <m:r>
                                      <a:rPr lang="ar-AE" altLang="ko-KR" b="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 altLang="ko-KR" b="0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ko-KR" altLang="ar-AE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row</m:t>
                                    </m:r>
                                  </m:e>
                                  <m:sub>
                                    <m:r>
                                      <a:rPr lang="ar-AE" altLang="ko-KR" b="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ar-AE" altLang="ko-KR" b="0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ko-KR" altLang="ar-AE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ko-KR" b="0" dirty="0"/>
              </a:p>
              <a:p>
                <a:pPr>
                  <a:buNone/>
                </a:pPr>
                <a:r>
                  <a:rPr lang="ko-KR" altLang="en-US" dirty="0"/>
                  <a:t>예</a:t>
                </a:r>
                <a:r>
                  <a:rPr lang="en-US" altLang="ko-KR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/>
                          <m:t>row</m:t>
                        </m:r>
                      </m:e>
                      <m:sub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ko-KR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ar-AE" altLang="ko-KR" b="0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ar-AE" altLang="ko-KR" b="0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ar-AE" altLang="ko-KR" b="0" i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ar-AE" altLang="ko-KR" b="0" i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</m:oMath>
                </a14:m>
                <a:endParaRPr lang="ar-AE" altLang="ko-KR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/>
                          <m:t>row</m:t>
                        </m:r>
                      </m:e>
                      <m:sub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ko-KR" b="0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ar-AE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ar-AE" altLang="ko-KR" b="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ko-KR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ko-KR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altLang="ko-KR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ar-AE" altLang="ko-K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ar-AE" altLang="ko-KR" dirty="0"/>
              </a:p>
              <a:p>
                <a:pPr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“</a:t>
                </a:r>
                <a:r>
                  <a:rPr lang="ko-KR" altLang="en-US" dirty="0"/>
                  <a:t>행렬</a:t>
                </a:r>
                <a:r>
                  <a:rPr lang="en-US" altLang="ko-KR" dirty="0"/>
                  <a:t>×</a:t>
                </a:r>
                <a:r>
                  <a:rPr lang="ko-KR" altLang="en-US" dirty="0" err="1"/>
                  <a:t>벡터”는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행렬의 각 행과 벡터의 내적 </a:t>
                </a:r>
                <a:r>
                  <a:rPr lang="en-US" altLang="ko-KR" b="1" dirty="0"/>
                  <a:t>4</a:t>
                </a:r>
                <a:r>
                  <a:rPr lang="ko-KR" altLang="en-US" b="1" dirty="0"/>
                  <a:t>개</a:t>
                </a:r>
                <a:r>
                  <a:rPr lang="ko-KR" altLang="en-US" dirty="0"/>
                  <a:t>로 이루어집니다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95EB39-4DD6-0368-A19A-E2890B4C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28" y="2842065"/>
                <a:ext cx="6096000" cy="3328796"/>
              </a:xfrm>
              <a:prstGeom prst="rect">
                <a:avLst/>
              </a:prstGeom>
              <a:blipFill>
                <a:blip r:embed="rId4"/>
                <a:stretch>
                  <a:fillRect l="-800" t="-916" r="-200" b="-2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76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D2A3E-CA5D-5AF8-BD7A-1DC33CDD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곱셈의 </a:t>
            </a:r>
            <a:r>
              <a:rPr lang="ko-KR" altLang="en-US" dirty="0" err="1"/>
              <a:t>비가환성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순서 중요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5AEBA8-A797-FD36-44C4-5532F7396CD4}"/>
                  </a:ext>
                </a:extLst>
              </p:cNvPr>
              <p:cNvSpPr txBox="1"/>
              <p:nvPr/>
            </p:nvSpPr>
            <p:spPr>
              <a:xfrm>
                <a:off x="771277" y="1859339"/>
                <a:ext cx="8068586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1. </a:t>
                </a:r>
                <a:r>
                  <a:rPr lang="ko-KR" altLang="en-US" b="1" dirty="0"/>
                  <a:t>곱셈의 </a:t>
                </a:r>
                <a:r>
                  <a:rPr lang="ko-KR" altLang="en-US" b="1" dirty="0" err="1"/>
                  <a:t>비가환성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순서 중요</a:t>
                </a:r>
                <a:r>
                  <a:rPr lang="en-US" altLang="ko-KR" b="1" dirty="0"/>
                  <a:t>)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:r>
                  <a:rPr lang="ko-KR" altLang="en-US" b="1" dirty="0"/>
                  <a:t>예시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= x</a:t>
                </a:r>
                <a:r>
                  <a:rPr lang="ko-KR" altLang="en-US" dirty="0"/>
                  <a:t>축으로 </a:t>
                </a:r>
                <a:r>
                  <a:rPr lang="en-US" altLang="ko-KR" dirty="0"/>
                  <a:t>+5 </a:t>
                </a:r>
                <a:r>
                  <a:rPr lang="ko-KR" altLang="en-US" dirty="0"/>
                  <a:t>이동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원점을 기준으로 </a:t>
                </a:r>
                <a:r>
                  <a:rPr lang="en-US" altLang="ko-KR" dirty="0"/>
                  <a:t>90° </a:t>
                </a:r>
                <a:r>
                  <a:rPr lang="ko-KR" altLang="en-US" dirty="0"/>
                  <a:t>회전</a:t>
                </a:r>
              </a:p>
              <a:p>
                <a:pPr>
                  <a:buNone/>
                </a:pPr>
                <a:r>
                  <a:rPr lang="ko-KR" altLang="en-US" dirty="0"/>
                  <a:t>어떤 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ko-KR" altLang="en-US" dirty="0"/>
                  <a:t>에 적용해봅시다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𝑅𝑇𝑣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먼저 이동 후 회전</a:t>
                </a:r>
                <a:r>
                  <a:rPr lang="en-US" altLang="ko-KR" dirty="0"/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(1,0) → (6,0) (</a:t>
                </a:r>
                <a:r>
                  <a:rPr lang="ko-KR" altLang="en-US" dirty="0"/>
                  <a:t>이동</a:t>
                </a:r>
                <a:r>
                  <a:rPr lang="en-US" altLang="ko-KR" dirty="0"/>
                  <a:t>) → (0,6) (</a:t>
                </a:r>
                <a:r>
                  <a:rPr lang="ko-KR" altLang="en-US" dirty="0"/>
                  <a:t>회전</a:t>
                </a:r>
                <a:r>
                  <a:rPr lang="en-US" altLang="ko-KR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𝑇𝑅𝑣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먼저 회전 후 이동</a:t>
                </a:r>
                <a:r>
                  <a:rPr lang="en-US" altLang="ko-KR" dirty="0"/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(1,0) → (0,1) (</a:t>
                </a:r>
                <a:r>
                  <a:rPr lang="ko-KR" altLang="en-US" dirty="0"/>
                  <a:t>회전</a:t>
                </a:r>
                <a:r>
                  <a:rPr lang="en-US" altLang="ko-KR" dirty="0"/>
                  <a:t>) → (5,1) (</a:t>
                </a:r>
                <a:r>
                  <a:rPr lang="ko-KR" altLang="en-US" dirty="0"/>
                  <a:t>이동</a:t>
                </a:r>
                <a:r>
                  <a:rPr lang="en-US" altLang="ko-KR" dirty="0"/>
                  <a:t>)</a:t>
                </a:r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None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결과가 다름 → </a:t>
                </a:r>
                <a:r>
                  <a:rPr lang="ko-KR" altLang="en-US" b="1" dirty="0"/>
                  <a:t>행렬 곱은 순서가 바뀌면 달라진다</a:t>
                </a:r>
                <a:r>
                  <a:rPr lang="en-US" altLang="ko-KR" b="1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5AEBA8-A797-FD36-44C4-5532F739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" y="1859339"/>
                <a:ext cx="8068586" cy="3970318"/>
              </a:xfrm>
              <a:prstGeom prst="rect">
                <a:avLst/>
              </a:prstGeom>
              <a:blipFill>
                <a:blip r:embed="rId2"/>
                <a:stretch>
                  <a:fillRect l="-680" t="-768" b="-1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58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42D82-F33B-0EAB-73E8-C8C9EDF4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역행렬</a:t>
            </a:r>
            <a:r>
              <a:rPr lang="en-US" altLang="ko-KR" dirty="0"/>
              <a:t>(Inverse)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63AC82-F95D-4F5A-F474-9C59BE599395}"/>
                  </a:ext>
                </a:extLst>
              </p:cNvPr>
              <p:cNvSpPr txBox="1"/>
              <p:nvPr/>
            </p:nvSpPr>
            <p:spPr>
              <a:xfrm>
                <a:off x="838200" y="1346638"/>
                <a:ext cx="7885706" cy="5386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정의</a:t>
                </a:r>
                <a:r>
                  <a:rPr lang="en-US" altLang="ko-KR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ko-KR" b="1" dirty="0"/>
              </a:p>
              <a:p>
                <a:pPr>
                  <a:buNone/>
                </a:pPr>
                <a:endParaRPr lang="en-US" altLang="ko-KR" b="1" dirty="0"/>
              </a:p>
              <a:p>
                <a:pPr>
                  <a:buNone/>
                </a:pPr>
                <a:r>
                  <a:rPr lang="ko-KR" altLang="en-US" b="1" dirty="0" err="1"/>
                  <a:t>역행렬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순서 반대</a:t>
                </a:r>
                <a:r>
                  <a:rPr lang="en-US" altLang="ko-KR" b="1" dirty="0"/>
                  <a:t>)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:r>
                  <a:rPr lang="ko-KR" altLang="en-US" b="1" dirty="0"/>
                  <a:t>예시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= x</a:t>
                </a:r>
                <a:r>
                  <a:rPr lang="ko-KR" altLang="en-US" dirty="0"/>
                  <a:t>축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배 스케일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= 90° </a:t>
                </a:r>
                <a:r>
                  <a:rPr lang="ko-KR" altLang="en-US" dirty="0"/>
                  <a:t>회전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스케일 후 회전</a:t>
                </a:r>
                <a:r>
                  <a:rPr lang="en-US" altLang="ko-KR" dirty="0"/>
                  <a:t>)</a:t>
                </a:r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None/>
                </a:pP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ko-KR" altLang="en-US" i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순서가 바뀌어서</a:t>
                </a:r>
                <a:r>
                  <a:rPr lang="en-US" altLang="ko-KR" dirty="0"/>
                  <a:t>: “</a:t>
                </a:r>
                <a:r>
                  <a:rPr lang="ko-KR" altLang="en-US" dirty="0"/>
                  <a:t>역회전 후 </a:t>
                </a:r>
                <a:r>
                  <a:rPr lang="ko-KR" altLang="en-US" dirty="0" err="1"/>
                  <a:t>역스케일”이</a:t>
                </a:r>
                <a:r>
                  <a:rPr lang="ko-KR" altLang="en-US" dirty="0"/>
                  <a:t> 적용됨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r>
                  <a:rPr lang="en-US" altLang="ko-KR" dirty="0"/>
                  <a:t>➡️ </a:t>
                </a:r>
                <a:r>
                  <a:rPr lang="ko-KR" altLang="en-US" dirty="0"/>
                  <a:t>역행렬은 변환 효과를 되돌리는데</a:t>
                </a:r>
                <a:r>
                  <a:rPr lang="en-US" altLang="ko-KR" dirty="0"/>
                  <a:t>, </a:t>
                </a:r>
                <a:r>
                  <a:rPr lang="ko-KR" altLang="en-US" b="1" dirty="0"/>
                  <a:t>순서가 반대로</a:t>
                </a:r>
                <a:r>
                  <a:rPr lang="ko-KR" altLang="en-US" dirty="0"/>
                  <a:t> 적용된다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의미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원래 변환을 “되돌리는” 행렬</a:t>
                </a:r>
                <a:r>
                  <a:rPr lang="en-US" altLang="ko-K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스케일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배 → </a:t>
                </a:r>
                <a:r>
                  <a:rPr lang="ko-KR" altLang="en-US" dirty="0" err="1"/>
                  <a:t>역스케일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1/2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회전 </a:t>
                </a:r>
                <a:r>
                  <a:rPr lang="en-US" altLang="ko-KR" dirty="0"/>
                  <a:t>θ → </a:t>
                </a:r>
                <a:r>
                  <a:rPr lang="ko-KR" altLang="en-US" dirty="0"/>
                  <a:t>역회전 −</a:t>
                </a:r>
                <a:r>
                  <a:rPr lang="en-US" altLang="ko-KR" dirty="0"/>
                  <a:t>θ</a:t>
                </a:r>
              </a:p>
              <a:p>
                <a:pPr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63AC82-F95D-4F5A-F474-9C59BE599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6638"/>
                <a:ext cx="7885706" cy="5386603"/>
              </a:xfrm>
              <a:prstGeom prst="rect">
                <a:avLst/>
              </a:prstGeom>
              <a:blipFill>
                <a:blip r:embed="rId2"/>
                <a:stretch>
                  <a:fillRect l="-696" t="-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2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E01F-C5FF-EE20-D455-B29C2063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전치</a:t>
            </a:r>
            <a:r>
              <a:rPr lang="en-US" altLang="ko-KR" dirty="0"/>
              <a:t>(Transpose)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77E121-5478-BBB2-F232-2923F0ACB585}"/>
                  </a:ext>
                </a:extLst>
              </p:cNvPr>
              <p:cNvSpPr txBox="1"/>
              <p:nvPr/>
            </p:nvSpPr>
            <p:spPr>
              <a:xfrm>
                <a:off x="710979" y="1583543"/>
                <a:ext cx="6094674" cy="4305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dirty="0"/>
                  <a:t>정의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행과 열을 뒤집음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endParaRPr lang="en-US" altLang="ko-KR" b="1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b="1" dirty="0"/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None/>
                </a:pPr>
                <a:r>
                  <a:rPr lang="ko-KR" altLang="en-US" dirty="0"/>
                  <a:t>👉 역시 </a:t>
                </a:r>
                <a:r>
                  <a:rPr lang="ko-KR" altLang="en-US" b="1" dirty="0"/>
                  <a:t>곱의 순서가 뒤집힌다</a:t>
                </a:r>
                <a:r>
                  <a:rPr lang="en-US" altLang="ko-KR" b="1" dirty="0"/>
                  <a:t>.</a:t>
                </a:r>
              </a:p>
              <a:p>
                <a:pPr>
                  <a:buNone/>
                </a:pPr>
                <a:endParaRPr lang="en-US" altLang="ko-KR" b="1" dirty="0"/>
              </a:p>
              <a:p>
                <a:pPr>
                  <a:buNone/>
                </a:pPr>
                <a:r>
                  <a:rPr lang="ko-KR" altLang="en-US" b="1" dirty="0"/>
                  <a:t>예시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altLang="ko-KR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ar-AE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altLang="ko-KR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ko-KR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ko-K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ko-K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ar-AE" altLang="ko-KR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ko-KR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ko-KR" dirty="0"/>
              </a:p>
              <a:p>
                <a:pPr>
                  <a:buNone/>
                </a:pPr>
                <a:r>
                  <a:rPr lang="ar-AE" altLang="ko-KR" dirty="0"/>
                  <a:t>➡️ </a:t>
                </a:r>
                <a:r>
                  <a:rPr lang="ko-KR" altLang="en-US" dirty="0"/>
                  <a:t>순서가 뒤집혀서 같은 결과가 나옴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77E121-5478-BBB2-F232-2923F0ACB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79" y="1583543"/>
                <a:ext cx="6094674" cy="4305922"/>
              </a:xfrm>
              <a:prstGeom prst="rect">
                <a:avLst/>
              </a:prstGeom>
              <a:blipFill>
                <a:blip r:embed="rId2"/>
                <a:stretch>
                  <a:fillRect l="-1001" t="-850" b="-14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ranspose Matrix - LeetCode">
            <a:extLst>
              <a:ext uri="{FF2B5EF4-FFF2-40B4-BE49-F238E27FC236}">
                <a16:creationId xmlns:a16="http://schemas.microsoft.com/office/drawing/2014/main" id="{8DEF9BCD-E4A3-F834-8953-C50094D6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4" y="1443825"/>
            <a:ext cx="3733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62F14B-123E-6006-4FF9-D7E73A6D567D}"/>
                  </a:ext>
                </a:extLst>
              </p:cNvPr>
              <p:cNvSpPr txBox="1"/>
              <p:nvPr/>
            </p:nvSpPr>
            <p:spPr>
              <a:xfrm>
                <a:off x="6805653" y="4022898"/>
                <a:ext cx="470385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dirty="0"/>
                  <a:t>회전행렬의 성질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>
                  <a:buNone/>
                </a:pPr>
                <a:endParaRPr lang="ko-KR" altLang="en-US" dirty="0"/>
              </a:p>
              <a:p>
                <a:pPr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회전 행렬은 “</a:t>
                </a:r>
                <a:r>
                  <a:rPr lang="ko-KR" altLang="en-US" dirty="0" err="1"/>
                  <a:t>역행렬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ko-KR" altLang="en-US" dirty="0" err="1"/>
                  <a:t>전치”가</a:t>
                </a:r>
                <a:r>
                  <a:rPr lang="ko-KR" altLang="en-US" dirty="0"/>
                  <a:t> 됩니다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62F14B-123E-6006-4FF9-D7E73A6D5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653" y="4022898"/>
                <a:ext cx="4703858" cy="1200329"/>
              </a:xfrm>
              <a:prstGeom prst="rect">
                <a:avLst/>
              </a:prstGeom>
              <a:blipFill>
                <a:blip r:embed="rId4"/>
                <a:stretch>
                  <a:fillRect l="-1036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42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481D2-D1EA-2C3A-1985-97A9CD15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벡터 내적과 행렬 전치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7B023-8F9F-2F81-2CFD-6CEC95BBC5E9}"/>
                  </a:ext>
                </a:extLst>
              </p:cNvPr>
              <p:cNvSpPr txBox="1"/>
              <p:nvPr/>
            </p:nvSpPr>
            <p:spPr>
              <a:xfrm>
                <a:off x="436660" y="1731315"/>
                <a:ext cx="6094674" cy="1657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1. </a:t>
                </a:r>
                <a:r>
                  <a:rPr lang="ko-KR" altLang="en-US" b="1" dirty="0"/>
                  <a:t>벡터의 표현 방식</a:t>
                </a:r>
              </a:p>
              <a:p>
                <a:pPr>
                  <a:buNone/>
                </a:pPr>
                <a:r>
                  <a:rPr lang="ko-KR" altLang="en-US" dirty="0"/>
                  <a:t>선형대수에서는 벡터를 보통 </a:t>
                </a:r>
                <a:r>
                  <a:rPr lang="ko-KR" altLang="en-US" b="1" dirty="0" err="1"/>
                  <a:t>열벡터</a:t>
                </a:r>
                <a:r>
                  <a:rPr lang="en-US" altLang="ko-KR" b="1" dirty="0"/>
                  <a:t>(column vector)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로 씁니다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ko-KR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7B023-8F9F-2F81-2CFD-6CEC95BBC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0" y="1731315"/>
                <a:ext cx="6094674" cy="1657057"/>
              </a:xfrm>
              <a:prstGeom prst="rect">
                <a:avLst/>
              </a:prstGeom>
              <a:blipFill>
                <a:blip r:embed="rId2"/>
                <a:stretch>
                  <a:fillRect l="-901" t="-1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2A95C0-BB86-6535-886D-C619DA4B054C}"/>
                  </a:ext>
                </a:extLst>
              </p:cNvPr>
              <p:cNvSpPr txBox="1"/>
              <p:nvPr/>
            </p:nvSpPr>
            <p:spPr>
              <a:xfrm>
                <a:off x="436660" y="3429000"/>
                <a:ext cx="6899743" cy="2765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2. </a:t>
                </a:r>
                <a:r>
                  <a:rPr lang="ko-KR" altLang="en-US" b="1" dirty="0"/>
                  <a:t>내적의 행렬 표현</a:t>
                </a:r>
              </a:p>
              <a:p>
                <a:pPr>
                  <a:buNone/>
                </a:pPr>
                <a:r>
                  <a:rPr lang="ko-KR" altLang="en-US" dirty="0"/>
                  <a:t>내적은 보통 이렇게 정의합니다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:r>
                  <a:rPr lang="ko-KR" altLang="en-US" dirty="0"/>
                  <a:t>이걸 행렬 곱으로 쓰면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를 전치해서 </a:t>
                </a:r>
                <a:r>
                  <a:rPr lang="ko-KR" altLang="en-US" b="1" dirty="0" err="1"/>
                  <a:t>행벡터</a:t>
                </a:r>
                <a:r>
                  <a:rPr lang="en-US" altLang="ko-KR" b="1" dirty="0"/>
                  <a:t>(row vector)</a:t>
                </a:r>
                <a:r>
                  <a:rPr lang="ko-KR" altLang="en-US" dirty="0"/>
                  <a:t> 로 바꾼 것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그 행벡터와 </a:t>
                </a:r>
                <a:r>
                  <a:rPr lang="ko-KR" altLang="en-US" dirty="0" err="1"/>
                  <a:t>열벡터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를 곱하면 스칼라</a:t>
                </a:r>
                <a:r>
                  <a:rPr lang="en-US" altLang="ko-KR" dirty="0"/>
                  <a:t>(1×1 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 나옴</a:t>
                </a:r>
              </a:p>
              <a:p>
                <a:pPr>
                  <a:buNone/>
                </a:pPr>
                <a:r>
                  <a:rPr lang="ko-KR" altLang="en-US" dirty="0"/>
                  <a:t>👉 그래서 </a:t>
                </a:r>
                <a:r>
                  <a:rPr lang="ko-KR" altLang="en-US" b="1" dirty="0"/>
                  <a:t>내적 </a:t>
                </a:r>
                <a:r>
                  <a:rPr lang="en-US" altLang="ko-KR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라고 표기하는 게 선형대수의 표준입니다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2A95C0-BB86-6535-886D-C619DA4B0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0" y="3429000"/>
                <a:ext cx="6899743" cy="2765052"/>
              </a:xfrm>
              <a:prstGeom prst="rect">
                <a:avLst/>
              </a:prstGeom>
              <a:blipFill>
                <a:blip r:embed="rId3"/>
                <a:stretch>
                  <a:fillRect l="-796" t="-1325" b="-2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0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78125-E9B9-FE35-2C83-430B5AE7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결합법칙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90FED-9509-0B9E-F3BF-85BB755C3C7A}"/>
              </a:ext>
            </a:extLst>
          </p:cNvPr>
          <p:cNvSpPr txBox="1"/>
          <p:nvPr/>
        </p:nvSpPr>
        <p:spPr>
          <a:xfrm>
            <a:off x="709653" y="1964779"/>
            <a:ext cx="9078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(AB)C=A(BC)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행렬 곱은 </a:t>
            </a:r>
            <a:r>
              <a:rPr lang="ko-KR" altLang="en-US" b="1" dirty="0"/>
              <a:t>결합법칙은 성립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👉 따라서 “한꺼번에 합쳐서 곱하는” 게 가능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월드 </a:t>
            </a:r>
            <a:r>
              <a:rPr lang="en-US" altLang="ko-KR" dirty="0"/>
              <a:t>= T·R·S </a:t>
            </a:r>
            <a:r>
              <a:rPr lang="ko-KR" altLang="en-US" dirty="0"/>
              <a:t>로 미리 합쳐두고</a:t>
            </a:r>
            <a:r>
              <a:rPr lang="en-US" altLang="ko-KR" dirty="0"/>
              <a:t>, </a:t>
            </a:r>
            <a:r>
              <a:rPr lang="ko-KR" altLang="en-US" dirty="0"/>
              <a:t>정점에 한 번만 곱하기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55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11F28-6DD9-191D-8F09-74386A7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분배법칙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05D8D2-183A-A5AF-A4EC-3DA27AE85587}"/>
                  </a:ext>
                </a:extLst>
              </p:cNvPr>
              <p:cNvSpPr txBox="1"/>
              <p:nvPr/>
            </p:nvSpPr>
            <p:spPr>
              <a:xfrm>
                <a:off x="838199" y="2227173"/>
                <a:ext cx="72482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𝐶𝐴</m:t>
                      </m:r>
                    </m:oMath>
                  </m:oMathPara>
                </a14:m>
                <a:endParaRPr lang="ko-KR" alt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👉 여러 벡터나 행렬에 같은 변환을 적용할 때 분배 가능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05D8D2-183A-A5AF-A4EC-3DA27AE8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27173"/>
                <a:ext cx="7248277" cy="923330"/>
              </a:xfrm>
              <a:prstGeom prst="rect">
                <a:avLst/>
              </a:prstGeom>
              <a:blipFill>
                <a:blip r:embed="rId2"/>
                <a:stretch>
                  <a:fillRect l="-504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75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10700</TotalTime>
  <Words>746</Words>
  <Application>Microsoft Office PowerPoint</Application>
  <PresentationFormat>와이드스크린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행렬 계산의 주요 특징</vt:lpstr>
      <vt:lpstr>OpenGL(수학적 표현) vs DirectX</vt:lpstr>
      <vt:lpstr>0. 행렬 연산과 내적</vt:lpstr>
      <vt:lpstr>1. 곱셈의 비가환성 (순서 중요)</vt:lpstr>
      <vt:lpstr>2. 역행렬(Inverse)</vt:lpstr>
      <vt:lpstr>3. 전치(Transpose)</vt:lpstr>
      <vt:lpstr>3-1. 벡터 내적과 행렬 전치</vt:lpstr>
      <vt:lpstr>4. 결합법칙</vt:lpstr>
      <vt:lpstr>5. 분배법칙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1634</cp:revision>
  <dcterms:created xsi:type="dcterms:W3CDTF">2023-08-01T07:18:03Z</dcterms:created>
  <dcterms:modified xsi:type="dcterms:W3CDTF">2025-09-21T11:11:50Z</dcterms:modified>
</cp:coreProperties>
</file>