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1" r:id="rId4"/>
    <p:sldId id="264" r:id="rId5"/>
    <p:sldId id="267" r:id="rId6"/>
    <p:sldId id="269" r:id="rId7"/>
    <p:sldId id="268" r:id="rId8"/>
    <p:sldId id="286" r:id="rId9"/>
    <p:sldId id="287" r:id="rId10"/>
    <p:sldId id="271" r:id="rId11"/>
    <p:sldId id="285" r:id="rId12"/>
    <p:sldId id="275" r:id="rId13"/>
    <p:sldId id="27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A8DF17E-EA34-0446-C0CD-BBAB58A4CD7C}" name="동원 이" initials="동이" userId="5a98e330f125285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D1825-3C4F-7D6F-C55E-88BF84936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AB09C-4C82-0639-0FF2-2DA72A11B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90607-C8F1-71C9-F403-3A8119CD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57111-3A55-E36A-443B-A6961665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80C80-D2DA-B035-2249-C94ABC7F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0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085DF-CB6F-C0F7-5423-019B37DE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F48CCE-B023-F9A7-D518-10299D806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73214-D5DE-DBC6-681E-60B4CE76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F8790-A61F-FD7E-BE8E-9DAD2D67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15336-5185-35B3-1042-2B926D2D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9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AD292C-3DC7-B047-EB19-7030C0457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4E0624-92DF-37B1-2B50-7B67E2E46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6DB86-83AF-C05B-7F75-33C03655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6CA3B-4E23-1594-DED6-70DA16C4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5C833-AC5D-19E5-6E36-AE6245BA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7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4FE87-F0BA-5925-986A-4CEB6D63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E77AB-0CAE-8A55-5F66-923E50E5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0AC4C-3D80-0182-951A-ABBE6A39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3AD01-E358-42DF-D401-4E093659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9F38D-A0B9-7720-EE8B-E9A6619A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68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D2F9E-6D59-0ECB-2EC7-EC9795B0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E866E-CAC3-988A-D732-EB6858274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BD76A-5AF8-64E6-5DCB-0469C6F1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CDDC4-762A-3579-516E-F0F1AD95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B1765-AFEC-9F83-BD5E-99C6D14E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6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2E62-F82B-DA74-B9F5-3BEC1C75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7A3A4-1A92-D0B0-AF6A-F32579192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221C9A-74F4-315F-E3C4-AB08450DC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59352-C2E4-51BA-E1BB-06B16A53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2AC1B3-85E5-BFF0-3D3F-B807F9EB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EB6B50-5DCC-8528-E425-70B55CEF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C162F-2CEF-E8A6-2FDE-46533DA9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A0942-A3D3-53D6-8392-DD38D2E89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F56AD4-473E-0F25-9D3B-6C1B9EE23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7701FF-66B3-AF63-3AB4-0E0EB1DEE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F5FE4F-9735-BE79-8D7B-121CF37BF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677A78-8EDC-5F13-3F48-3E35DD5B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06C54D-E948-F03B-E960-C6B04CD0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6FB193-B324-DEFD-BC34-CC17B11A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13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99500-A972-6881-90AC-2DEA8809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A5872C-85C2-A38C-146D-54B3BE71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04D13B-078C-C5FF-B382-DC040867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AC6AB1-CAF8-E823-A41D-A3F56B92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4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2763F4-3303-2F78-87E2-C2F63400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0345B6-5E21-2842-715D-A40C53D8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01453E-DAA6-30EB-DBA6-15E357BC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3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8286-3368-2B0C-3B7E-30E9BC4E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084EF-B963-D008-8CAD-CAF0EA2E8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AA5550-39C1-D007-2A95-682ED3DCE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1E4A9-D52D-0531-B4FF-BDC32797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4786A-C449-BB75-AAD6-8328E5E0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DDBEA6-3994-BDCE-94A0-5025CE8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2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8BE90-723A-DBD9-E441-6F8F4D42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DFE71A-154F-E140-3B42-18D1C0F55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C891A-BC61-C08C-42F9-8DB0E4D65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77E1E5-06CF-2A4C-82D2-3A081351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BEB27A-16E5-158F-FD3A-635E336E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B0D35-4279-680E-7890-A3DDC1C0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99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3C5B0E-B6DC-FE6E-7A49-5E842B20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C9EA2A-A67E-19D5-7E77-42AE43F64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71976-EBFA-66FE-F552-FF5F010F0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AA69D-C1A3-9973-39DE-65816BF50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1B6B-D90E-3F04-17BC-34916AE79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earn.microsoft.com/ko-kr/windows/win32/api/directxmath/nf-directxmath-xmmatrixperspectivelh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earn.microsoft.com/ko-kr/windows/win32/api/directxmath/nf-directxmath-xmmatrixperspectivelh" TargetMode="External"/><Relationship Id="rId5" Type="http://schemas.openxmlformats.org/officeDocument/2006/relationships/hyperlink" Target="https://learn.microsoft.com/ko-kr/windows/win32/api/directxmath/nf-directxmath-xmmatrixlookatlh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85004-D9B8-0BF9-5E5B-BCBA7C86B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Direct3D11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CD820F-C031-7D37-3253-EAE9601FE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기초</a:t>
            </a:r>
            <a:r>
              <a:rPr lang="en-US" altLang="ko-KR" dirty="0"/>
              <a:t> – </a:t>
            </a:r>
            <a:r>
              <a:rPr lang="ko-KR" altLang="en-US" dirty="0"/>
              <a:t>삼각형 그리기</a:t>
            </a:r>
          </a:p>
        </p:txBody>
      </p:sp>
    </p:spTree>
    <p:extLst>
      <p:ext uri="{BB962C8B-B14F-4D97-AF65-F5344CB8AC3E}">
        <p14:creationId xmlns:p14="http://schemas.microsoft.com/office/powerpoint/2010/main" val="365005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29617-AAE0-A1D9-A18B-CBB4B6E3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Rasterizer Stage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EF7E5C-14F3-DCC2-01B4-E491CD606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" y="4705470"/>
            <a:ext cx="1379018" cy="16841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0365BA-A90C-F67A-7E86-58DAC0C14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978" y="5042768"/>
            <a:ext cx="1092562" cy="13470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DAFF8CE-0A5A-1039-2598-CF2ECBBFE373}"/>
              </a:ext>
            </a:extLst>
          </p:cNvPr>
          <p:cNvSpPr/>
          <p:nvPr/>
        </p:nvSpPr>
        <p:spPr>
          <a:xfrm>
            <a:off x="10116744" y="4987870"/>
            <a:ext cx="1895413" cy="14017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B1FFF0-984F-4661-4191-BA8891A52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312" y="5857003"/>
            <a:ext cx="8110098" cy="4468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185134-4749-56D2-C7C3-6A3D01CD0834}"/>
              </a:ext>
            </a:extLst>
          </p:cNvPr>
          <p:cNvSpPr txBox="1"/>
          <p:nvPr/>
        </p:nvSpPr>
        <p:spPr>
          <a:xfrm>
            <a:off x="59928" y="6457890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Model or Local</a:t>
            </a:r>
          </a:p>
          <a:p>
            <a:r>
              <a:rPr lang="en-US" altLang="ko-KR" sz="1000" dirty="0"/>
              <a:t>3D Space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169261-3CB9-7B18-5159-F276E63D61E3}"/>
              </a:ext>
            </a:extLst>
          </p:cNvPr>
          <p:cNvSpPr txBox="1"/>
          <p:nvPr/>
        </p:nvSpPr>
        <p:spPr>
          <a:xfrm>
            <a:off x="10232999" y="6506632"/>
            <a:ext cx="1177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Screen 2D Space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9B7998-9D41-DF8D-8366-545D806BF8C7}"/>
              </a:ext>
            </a:extLst>
          </p:cNvPr>
          <p:cNvSpPr txBox="1"/>
          <p:nvPr/>
        </p:nvSpPr>
        <p:spPr>
          <a:xfrm>
            <a:off x="10096269" y="4998862"/>
            <a:ext cx="504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0,0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630B3A-3628-1305-EFDE-1B14A33F5DFE}"/>
              </a:ext>
            </a:extLst>
          </p:cNvPr>
          <p:cNvSpPr txBox="1"/>
          <p:nvPr/>
        </p:nvSpPr>
        <p:spPr>
          <a:xfrm>
            <a:off x="11504837" y="6411724"/>
            <a:ext cx="859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1024,768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C52E7E-07FA-9BC9-BC9C-1318E948E4F0}"/>
              </a:ext>
            </a:extLst>
          </p:cNvPr>
          <p:cNvSpPr/>
          <p:nvPr/>
        </p:nvSpPr>
        <p:spPr>
          <a:xfrm>
            <a:off x="2615387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IA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7F00BE-3344-A00E-F541-F1DAFF61EE94}"/>
              </a:ext>
            </a:extLst>
          </p:cNvPr>
          <p:cNvSpPr/>
          <p:nvPr/>
        </p:nvSpPr>
        <p:spPr>
          <a:xfrm>
            <a:off x="3577257" y="5814977"/>
            <a:ext cx="632435" cy="529986"/>
          </a:xfrm>
          <a:prstGeom prst="rect">
            <a:avLst/>
          </a:prstGeom>
          <a:gradFill>
            <a:gsLst>
              <a:gs pos="0">
                <a:srgbClr val="92D050"/>
              </a:gs>
              <a:gs pos="54000">
                <a:srgbClr val="00B05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1E8849-7612-85CB-22F1-46285A791A37}"/>
              </a:ext>
            </a:extLst>
          </p:cNvPr>
          <p:cNvSpPr/>
          <p:nvPr/>
        </p:nvSpPr>
        <p:spPr>
          <a:xfrm>
            <a:off x="6787825" y="5814977"/>
            <a:ext cx="632435" cy="529986"/>
          </a:xfrm>
          <a:prstGeom prst="rect">
            <a:avLst/>
          </a:prstGeom>
          <a:gradFill>
            <a:gsLst>
              <a:gs pos="0">
                <a:srgbClr val="92D050"/>
              </a:gs>
              <a:gs pos="54000">
                <a:srgbClr val="00B05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27999D-6F13-5E20-9669-2F9526609BE2}"/>
              </a:ext>
            </a:extLst>
          </p:cNvPr>
          <p:cNvSpPr/>
          <p:nvPr/>
        </p:nvSpPr>
        <p:spPr>
          <a:xfrm>
            <a:off x="7734481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OM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65196F-6436-8C50-1E3C-11A17A639058}"/>
              </a:ext>
            </a:extLst>
          </p:cNvPr>
          <p:cNvSpPr/>
          <p:nvPr/>
        </p:nvSpPr>
        <p:spPr>
          <a:xfrm>
            <a:off x="5788035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RS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E14CE9F-23E0-EF57-A7FF-9325EE354D41}"/>
              </a:ext>
            </a:extLst>
          </p:cNvPr>
          <p:cNvCxnSpPr>
            <a:endCxn id="13" idx="1"/>
          </p:cNvCxnSpPr>
          <p:nvPr/>
        </p:nvCxnSpPr>
        <p:spPr>
          <a:xfrm>
            <a:off x="3247822" y="6076155"/>
            <a:ext cx="329435" cy="3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D17116-239F-CD4C-9A49-71245A38662A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>
            <a:off x="4209692" y="6079970"/>
            <a:ext cx="3977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DDE565C-F1A8-C2D3-B027-14DCF4BF7232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6420470" y="6079970"/>
            <a:ext cx="3673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3C86FF9-8DD7-3008-1049-F6FC9D39361A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7420260" y="6079970"/>
            <a:ext cx="3142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70F80EE-6A17-746B-E964-9D2B63507BCD}"/>
              </a:ext>
            </a:extLst>
          </p:cNvPr>
          <p:cNvSpPr txBox="1"/>
          <p:nvPr/>
        </p:nvSpPr>
        <p:spPr>
          <a:xfrm>
            <a:off x="7509908" y="5356257"/>
            <a:ext cx="1245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RenderTargetView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DepthStencilView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BF293-F2B7-9A15-5D4B-919A5E60B3A1}"/>
              </a:ext>
            </a:extLst>
          </p:cNvPr>
          <p:cNvSpPr txBox="1"/>
          <p:nvPr/>
        </p:nvSpPr>
        <p:spPr>
          <a:xfrm>
            <a:off x="3385782" y="5214716"/>
            <a:ext cx="1002197" cy="400110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VertexShader</a:t>
            </a:r>
          </a:p>
          <a:p>
            <a:pPr algn="ctr"/>
            <a:r>
              <a:rPr lang="en-US" altLang="ko-KR" sz="1000" dirty="0" err="1"/>
              <a:t>ConstanBuffer</a:t>
            </a:r>
            <a:endParaRPr lang="en-US" altLang="ko-KR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9444AC-0D38-86A6-4377-ED05A6B615C1}"/>
              </a:ext>
            </a:extLst>
          </p:cNvPr>
          <p:cNvSpPr txBox="1"/>
          <p:nvPr/>
        </p:nvSpPr>
        <p:spPr>
          <a:xfrm>
            <a:off x="5635949" y="5455311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ViewPortInfo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96DD6A-EA8F-00A5-EC90-B7634D1C45CC}"/>
              </a:ext>
            </a:extLst>
          </p:cNvPr>
          <p:cNvSpPr txBox="1"/>
          <p:nvPr/>
        </p:nvSpPr>
        <p:spPr>
          <a:xfrm>
            <a:off x="6368557" y="4988085"/>
            <a:ext cx="1391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PixelShader</a:t>
            </a: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ShaderResourceView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SamplerState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ConstanBuffer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F2E253-E993-0FB7-0519-08DFCB494462}"/>
              </a:ext>
            </a:extLst>
          </p:cNvPr>
          <p:cNvSpPr txBox="1"/>
          <p:nvPr/>
        </p:nvSpPr>
        <p:spPr>
          <a:xfrm>
            <a:off x="2240501" y="5005188"/>
            <a:ext cx="12875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PrimitiveTopology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VertexBuffer</a:t>
            </a:r>
          </a:p>
          <a:p>
            <a:pPr algn="ctr"/>
            <a:r>
              <a:rPr lang="en-US" altLang="ko-KR" sz="1050" dirty="0" err="1">
                <a:solidFill>
                  <a:schemeClr val="bg2">
                    <a:lumMod val="75000"/>
                  </a:schemeClr>
                </a:solidFill>
              </a:rPr>
              <a:t>IndexBuffer</a:t>
            </a:r>
            <a:endParaRPr lang="en-US" altLang="ko-KR" sz="105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InputLayout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B49B9E-AA98-575A-597B-221D1EA0B989}"/>
              </a:ext>
            </a:extLst>
          </p:cNvPr>
          <p:cNvSpPr/>
          <p:nvPr/>
        </p:nvSpPr>
        <p:spPr>
          <a:xfrm>
            <a:off x="4607467" y="5814977"/>
            <a:ext cx="719618" cy="529985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1166495805">
                  <a:custGeom>
                    <a:avLst/>
                    <a:gdLst>
                      <a:gd name="connsiteX0" fmla="*/ 0 w 2422772"/>
                      <a:gd name="connsiteY0" fmla="*/ 0 h 619943"/>
                      <a:gd name="connsiteX1" fmla="*/ 411871 w 2422772"/>
                      <a:gd name="connsiteY1" fmla="*/ 0 h 619943"/>
                      <a:gd name="connsiteX2" fmla="*/ 823742 w 2422772"/>
                      <a:gd name="connsiteY2" fmla="*/ 0 h 619943"/>
                      <a:gd name="connsiteX3" fmla="*/ 1235614 w 2422772"/>
                      <a:gd name="connsiteY3" fmla="*/ 0 h 619943"/>
                      <a:gd name="connsiteX4" fmla="*/ 1768624 w 2422772"/>
                      <a:gd name="connsiteY4" fmla="*/ 0 h 619943"/>
                      <a:gd name="connsiteX5" fmla="*/ 2422772 w 2422772"/>
                      <a:gd name="connsiteY5" fmla="*/ 0 h 619943"/>
                      <a:gd name="connsiteX6" fmla="*/ 2422772 w 2422772"/>
                      <a:gd name="connsiteY6" fmla="*/ 291373 h 619943"/>
                      <a:gd name="connsiteX7" fmla="*/ 2422772 w 2422772"/>
                      <a:gd name="connsiteY7" fmla="*/ 619943 h 619943"/>
                      <a:gd name="connsiteX8" fmla="*/ 1913990 w 2422772"/>
                      <a:gd name="connsiteY8" fmla="*/ 619943 h 619943"/>
                      <a:gd name="connsiteX9" fmla="*/ 1502119 w 2422772"/>
                      <a:gd name="connsiteY9" fmla="*/ 619943 h 619943"/>
                      <a:gd name="connsiteX10" fmla="*/ 1041792 w 2422772"/>
                      <a:gd name="connsiteY10" fmla="*/ 619943 h 619943"/>
                      <a:gd name="connsiteX11" fmla="*/ 605693 w 2422772"/>
                      <a:gd name="connsiteY11" fmla="*/ 619943 h 619943"/>
                      <a:gd name="connsiteX12" fmla="*/ 0 w 2422772"/>
                      <a:gd name="connsiteY12" fmla="*/ 619943 h 619943"/>
                      <a:gd name="connsiteX13" fmla="*/ 0 w 2422772"/>
                      <a:gd name="connsiteY13" fmla="*/ 328570 h 619943"/>
                      <a:gd name="connsiteX14" fmla="*/ 0 w 2422772"/>
                      <a:gd name="connsiteY14" fmla="*/ 0 h 619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422772" h="619943" extrusionOk="0">
                        <a:moveTo>
                          <a:pt x="0" y="0"/>
                        </a:moveTo>
                        <a:cubicBezTo>
                          <a:pt x="94532" y="-2392"/>
                          <a:pt x="234570" y="14366"/>
                          <a:pt x="411871" y="0"/>
                        </a:cubicBezTo>
                        <a:cubicBezTo>
                          <a:pt x="589172" y="-14366"/>
                          <a:pt x="687037" y="6588"/>
                          <a:pt x="823742" y="0"/>
                        </a:cubicBezTo>
                        <a:cubicBezTo>
                          <a:pt x="960447" y="-6588"/>
                          <a:pt x="1112929" y="12207"/>
                          <a:pt x="1235614" y="0"/>
                        </a:cubicBezTo>
                        <a:cubicBezTo>
                          <a:pt x="1358299" y="-12207"/>
                          <a:pt x="1529833" y="11709"/>
                          <a:pt x="1768624" y="0"/>
                        </a:cubicBezTo>
                        <a:cubicBezTo>
                          <a:pt x="2007415" y="-11709"/>
                          <a:pt x="2281152" y="21909"/>
                          <a:pt x="2422772" y="0"/>
                        </a:cubicBezTo>
                        <a:cubicBezTo>
                          <a:pt x="2447242" y="138576"/>
                          <a:pt x="2392425" y="224023"/>
                          <a:pt x="2422772" y="291373"/>
                        </a:cubicBezTo>
                        <a:cubicBezTo>
                          <a:pt x="2453119" y="358723"/>
                          <a:pt x="2397550" y="545982"/>
                          <a:pt x="2422772" y="619943"/>
                        </a:cubicBezTo>
                        <a:cubicBezTo>
                          <a:pt x="2277543" y="646371"/>
                          <a:pt x="2030920" y="588880"/>
                          <a:pt x="1913990" y="619943"/>
                        </a:cubicBezTo>
                        <a:cubicBezTo>
                          <a:pt x="1797060" y="651006"/>
                          <a:pt x="1683570" y="615788"/>
                          <a:pt x="1502119" y="619943"/>
                        </a:cubicBezTo>
                        <a:cubicBezTo>
                          <a:pt x="1320668" y="624098"/>
                          <a:pt x="1143349" y="577396"/>
                          <a:pt x="1041792" y="619943"/>
                        </a:cubicBezTo>
                        <a:cubicBezTo>
                          <a:pt x="940235" y="662490"/>
                          <a:pt x="750221" y="613550"/>
                          <a:pt x="605693" y="619943"/>
                        </a:cubicBezTo>
                        <a:cubicBezTo>
                          <a:pt x="461165" y="626336"/>
                          <a:pt x="252762" y="555017"/>
                          <a:pt x="0" y="619943"/>
                        </a:cubicBezTo>
                        <a:cubicBezTo>
                          <a:pt x="-22538" y="494590"/>
                          <a:pt x="32189" y="447721"/>
                          <a:pt x="0" y="328570"/>
                        </a:cubicBezTo>
                        <a:cubicBezTo>
                          <a:pt x="-32189" y="209419"/>
                          <a:pt x="9860" y="701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생략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19633A-2058-05F6-C0B0-56A3F77A0EB3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>
            <a:off x="5327085" y="6079970"/>
            <a:ext cx="460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F021145-249E-876E-9625-27BC36D5A877}"/>
              </a:ext>
            </a:extLst>
          </p:cNvPr>
          <p:cNvCxnSpPr/>
          <p:nvPr/>
        </p:nvCxnSpPr>
        <p:spPr>
          <a:xfrm flipV="1">
            <a:off x="788894" y="4595906"/>
            <a:ext cx="0" cy="160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7B7DFC4-6C00-7365-2DC9-E36FEFBE709C}"/>
              </a:ext>
            </a:extLst>
          </p:cNvPr>
          <p:cNvCxnSpPr>
            <a:cxnSpLocks/>
          </p:cNvCxnSpPr>
          <p:nvPr/>
        </p:nvCxnSpPr>
        <p:spPr>
          <a:xfrm>
            <a:off x="788894" y="6218517"/>
            <a:ext cx="630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080D82C-D4DD-E10B-30A6-D9DC3D41660E}"/>
              </a:ext>
            </a:extLst>
          </p:cNvPr>
          <p:cNvCxnSpPr>
            <a:cxnSpLocks/>
          </p:cNvCxnSpPr>
          <p:nvPr/>
        </p:nvCxnSpPr>
        <p:spPr>
          <a:xfrm flipV="1">
            <a:off x="788894" y="5701532"/>
            <a:ext cx="591225" cy="52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5C1F3B4-AEB8-BBC1-5835-599D5851EB8F}"/>
              </a:ext>
            </a:extLst>
          </p:cNvPr>
          <p:cNvSpPr txBox="1"/>
          <p:nvPr/>
        </p:nvSpPr>
        <p:spPr>
          <a:xfrm>
            <a:off x="306113" y="1667476"/>
            <a:ext cx="1175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투영 변환 이후의 전달받은 삼각형 정보 각 좌표 </a:t>
            </a:r>
            <a:r>
              <a:rPr lang="en-US" altLang="ko-KR" dirty="0" err="1"/>
              <a:t>x’,y’,z’,w</a:t>
            </a:r>
            <a:r>
              <a:rPr lang="en-US" altLang="ko-KR" dirty="0"/>
              <a:t>’ </a:t>
            </a:r>
            <a:r>
              <a:rPr lang="ko-KR" altLang="en-US" dirty="0"/>
              <a:t>을   정규화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 err="1"/>
              <a:t>x,y</a:t>
            </a:r>
            <a:r>
              <a:rPr lang="ko-KR" altLang="en-US" dirty="0"/>
              <a:t>는</a:t>
            </a:r>
            <a:r>
              <a:rPr lang="en-US" altLang="ko-KR" dirty="0"/>
              <a:t> -1.0~1.0, z</a:t>
            </a:r>
            <a:r>
              <a:rPr lang="ko-KR" altLang="en-US" dirty="0"/>
              <a:t>는 </a:t>
            </a:r>
            <a:r>
              <a:rPr lang="en-US" altLang="ko-KR" dirty="0"/>
              <a:t>0.0~1.0 </a:t>
            </a:r>
            <a:r>
              <a:rPr lang="ko-KR" altLang="en-US" dirty="0"/>
              <a:t>로 표준화</a:t>
            </a:r>
            <a:r>
              <a:rPr lang="en-US" altLang="ko-KR" dirty="0"/>
              <a:t>)</a:t>
            </a:r>
            <a:r>
              <a:rPr lang="ko-KR" altLang="en-US" dirty="0"/>
              <a:t>하고</a:t>
            </a:r>
            <a:endParaRPr lang="en-US" altLang="ko-KR" dirty="0"/>
          </a:p>
          <a:p>
            <a:r>
              <a:rPr lang="ko-KR" altLang="en-US" dirty="0"/>
              <a:t>다시 전체 그리는 </a:t>
            </a:r>
            <a:r>
              <a:rPr lang="ko-KR" altLang="en-US" dirty="0" err="1"/>
              <a:t>뷰포트</a:t>
            </a:r>
            <a:r>
              <a:rPr lang="ko-KR" altLang="en-US" dirty="0"/>
              <a:t> 크기에 맞게 조각</a:t>
            </a:r>
            <a:r>
              <a:rPr lang="en-US" altLang="ko-KR" dirty="0"/>
              <a:t>(Fragment)</a:t>
            </a:r>
            <a:r>
              <a:rPr lang="ko-KR" altLang="en-US" dirty="0"/>
              <a:t>를 만든다</a:t>
            </a:r>
            <a:r>
              <a:rPr lang="en-US" altLang="ko-KR" dirty="0"/>
              <a:t>.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56E064B-4514-49E5-A51C-11F9B3923108}"/>
              </a:ext>
            </a:extLst>
          </p:cNvPr>
          <p:cNvCxnSpPr>
            <a:stCxn id="13" idx="0"/>
            <a:endCxn id="13" idx="0"/>
          </p:cNvCxnSpPr>
          <p:nvPr/>
        </p:nvCxnSpPr>
        <p:spPr>
          <a:xfrm>
            <a:off x="3893475" y="581497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B6FC2D6-0063-43EE-8B03-2D01785059FE}"/>
              </a:ext>
            </a:extLst>
          </p:cNvPr>
          <p:cNvCxnSpPr>
            <a:cxnSpLocks/>
          </p:cNvCxnSpPr>
          <p:nvPr/>
        </p:nvCxnSpPr>
        <p:spPr>
          <a:xfrm flipV="1">
            <a:off x="6158523" y="4915854"/>
            <a:ext cx="92258" cy="88665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097CF44C-961D-556A-2C73-879F3C3C58EF}"/>
              </a:ext>
            </a:extLst>
          </p:cNvPr>
          <p:cNvSpPr txBox="1"/>
          <p:nvPr/>
        </p:nvSpPr>
        <p:spPr>
          <a:xfrm>
            <a:off x="3168831" y="6488668"/>
            <a:ext cx="1745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D3DCompileFromFile()</a:t>
            </a:r>
          </a:p>
          <a:p>
            <a:r>
              <a:rPr lang="en-US" altLang="ko-KR" sz="900" dirty="0" err="1"/>
              <a:t>DeviceContext</a:t>
            </a:r>
            <a:r>
              <a:rPr lang="en-US" altLang="ko-KR" sz="900" dirty="0"/>
              <a:t>::</a:t>
            </a:r>
            <a:r>
              <a:rPr lang="en-US" altLang="ko-KR" sz="900" dirty="0" err="1"/>
              <a:t>VSSetShader</a:t>
            </a:r>
            <a:r>
              <a:rPr lang="en-US" altLang="ko-KR" sz="900" dirty="0"/>
              <a:t>()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4ED7292-CB12-EB78-8639-C2420CE9E0C8}"/>
              </a:ext>
            </a:extLst>
          </p:cNvPr>
          <p:cNvSpPr txBox="1"/>
          <p:nvPr/>
        </p:nvSpPr>
        <p:spPr>
          <a:xfrm>
            <a:off x="1197888" y="2256986"/>
            <a:ext cx="1831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Vertex Shader Stage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B95E9D14-750A-8DB4-AB57-C3A6CAAE5FF6}"/>
              </a:ext>
            </a:extLst>
          </p:cNvPr>
          <p:cNvCxnSpPr>
            <a:cxnSpLocks/>
          </p:cNvCxnSpPr>
          <p:nvPr/>
        </p:nvCxnSpPr>
        <p:spPr>
          <a:xfrm>
            <a:off x="7420260" y="4703357"/>
            <a:ext cx="4591897" cy="16570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D2D9046-B6DB-3EC4-E744-2328E48231D4}"/>
              </a:ext>
            </a:extLst>
          </p:cNvPr>
          <p:cNvCxnSpPr>
            <a:cxnSpLocks/>
          </p:cNvCxnSpPr>
          <p:nvPr/>
        </p:nvCxnSpPr>
        <p:spPr>
          <a:xfrm>
            <a:off x="6472249" y="4687422"/>
            <a:ext cx="3644495" cy="16730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6CF285C-0D9F-16E5-3A39-39CDC7B774FB}"/>
              </a:ext>
            </a:extLst>
          </p:cNvPr>
          <p:cNvCxnSpPr>
            <a:cxnSpLocks/>
          </p:cNvCxnSpPr>
          <p:nvPr/>
        </p:nvCxnSpPr>
        <p:spPr>
          <a:xfrm>
            <a:off x="6843724" y="3505151"/>
            <a:ext cx="3273020" cy="15000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3D3D2AA-12C1-95D0-C3B1-E571BE07579F}"/>
              </a:ext>
            </a:extLst>
          </p:cNvPr>
          <p:cNvCxnSpPr>
            <a:cxnSpLocks/>
          </p:cNvCxnSpPr>
          <p:nvPr/>
        </p:nvCxnSpPr>
        <p:spPr>
          <a:xfrm>
            <a:off x="7688603" y="3505151"/>
            <a:ext cx="4290171" cy="1463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EF8E82EB-08B6-93EB-2123-6D38AE7028AD}"/>
              </a:ext>
            </a:extLst>
          </p:cNvPr>
          <p:cNvGrpSpPr/>
          <p:nvPr/>
        </p:nvGrpSpPr>
        <p:grpSpPr>
          <a:xfrm>
            <a:off x="6033640" y="2233143"/>
            <a:ext cx="4218457" cy="2682711"/>
            <a:chOff x="4276266" y="2233143"/>
            <a:chExt cx="4218457" cy="2682711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59C736A-02E2-6CC4-2DD0-89CE8C0C4B39}"/>
                </a:ext>
              </a:extLst>
            </p:cNvPr>
            <p:cNvGrpSpPr/>
            <p:nvPr/>
          </p:nvGrpSpPr>
          <p:grpSpPr>
            <a:xfrm>
              <a:off x="4276266" y="2233143"/>
              <a:ext cx="3792404" cy="2682711"/>
              <a:chOff x="7559440" y="2218421"/>
              <a:chExt cx="3792404" cy="2682711"/>
            </a:xfrm>
          </p:grpSpPr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7C361846-15D8-8CBC-3083-AED743289632}"/>
                  </a:ext>
                </a:extLst>
              </p:cNvPr>
              <p:cNvGrpSpPr/>
              <p:nvPr/>
            </p:nvGrpSpPr>
            <p:grpSpPr>
              <a:xfrm>
                <a:off x="7559440" y="2466445"/>
                <a:ext cx="3792404" cy="2434687"/>
                <a:chOff x="8138558" y="2506699"/>
                <a:chExt cx="3792404" cy="2375378"/>
              </a:xfrm>
            </p:grpSpPr>
            <p:pic>
              <p:nvPicPr>
                <p:cNvPr id="78" name="그림 77">
                  <a:extLst>
                    <a:ext uri="{FF2B5EF4-FFF2-40B4-BE49-F238E27FC236}">
                      <a16:creationId xmlns:a16="http://schemas.microsoft.com/office/drawing/2014/main" id="{72C57EF8-01CF-9DF8-14A1-20EC769F04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26418" y="3409711"/>
                  <a:ext cx="1645528" cy="1451543"/>
                </a:xfrm>
                <a:prstGeom prst="rect">
                  <a:avLst/>
                </a:prstGeom>
              </p:spPr>
            </p:pic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92D735C-9261-4560-599B-83465B2DF9D8}"/>
                    </a:ext>
                  </a:extLst>
                </p:cNvPr>
                <p:cNvSpPr txBox="1"/>
                <p:nvPr/>
              </p:nvSpPr>
              <p:spPr>
                <a:xfrm>
                  <a:off x="8191208" y="3095808"/>
                  <a:ext cx="2151551" cy="5855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>
                      <a:solidFill>
                        <a:srgbClr val="FF0000"/>
                      </a:solidFill>
                    </a:rPr>
                    <a:t>Normalized Device Coordinate</a:t>
                  </a:r>
                </a:p>
                <a:p>
                  <a:r>
                    <a:rPr lang="en-US" altLang="ko-KR" sz="1100" dirty="0"/>
                    <a:t>x’/w, y’/w, z’/w , 1    </a:t>
                  </a:r>
                </a:p>
                <a:p>
                  <a:endParaRPr lang="ko-KR" altLang="en-US" sz="1100" dirty="0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F0B36E4-475E-2DFF-A4BB-FBC0EBFC4211}"/>
                    </a:ext>
                  </a:extLst>
                </p:cNvPr>
                <p:cNvSpPr txBox="1"/>
                <p:nvPr/>
              </p:nvSpPr>
              <p:spPr>
                <a:xfrm>
                  <a:off x="8138558" y="2781335"/>
                  <a:ext cx="3662074" cy="2402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/>
                    <a:t>표현만 다를 뿐 동일한 위치</a:t>
                  </a:r>
                  <a:r>
                    <a:rPr lang="en-US" altLang="ko-KR" sz="1000" dirty="0"/>
                    <a:t>    </a:t>
                  </a:r>
                  <a:endParaRPr lang="ko-KR" altLang="en-US" sz="1000" dirty="0"/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8BD7CB66-9473-459A-9045-938F19073376}"/>
                    </a:ext>
                  </a:extLst>
                </p:cNvPr>
                <p:cNvSpPr/>
                <p:nvPr/>
              </p:nvSpPr>
              <p:spPr>
                <a:xfrm>
                  <a:off x="8191208" y="2506699"/>
                  <a:ext cx="3739754" cy="237537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E770364-60F9-0FCB-95A2-78FE139ECC92}"/>
                  </a:ext>
                </a:extLst>
              </p:cNvPr>
              <p:cNvSpPr txBox="1"/>
              <p:nvPr/>
            </p:nvSpPr>
            <p:spPr>
              <a:xfrm>
                <a:off x="7559440" y="2218421"/>
                <a:ext cx="14882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0070C0"/>
                    </a:solidFill>
                  </a:rPr>
                  <a:t>Rasterizer Stage</a:t>
                </a:r>
                <a:endParaRPr lang="ko-KR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9E55619-3F6C-B0A2-E879-509C3FAB980E}"/>
                </a:ext>
              </a:extLst>
            </p:cNvPr>
            <p:cNvGrpSpPr/>
            <p:nvPr/>
          </p:nvGrpSpPr>
          <p:grpSpPr>
            <a:xfrm>
              <a:off x="4674934" y="2617419"/>
              <a:ext cx="3819789" cy="2107251"/>
              <a:chOff x="4674934" y="2617419"/>
              <a:chExt cx="3819789" cy="2107251"/>
            </a:xfrm>
          </p:grpSpPr>
          <p:sp>
            <p:nvSpPr>
              <p:cNvPr id="112" name="화살표: 아래로 구부러짐 111">
                <a:extLst>
                  <a:ext uri="{FF2B5EF4-FFF2-40B4-BE49-F238E27FC236}">
                    <a16:creationId xmlns:a16="http://schemas.microsoft.com/office/drawing/2014/main" id="{14A0F967-76D0-B36D-1F81-20BE708CF363}"/>
                  </a:ext>
                </a:extLst>
              </p:cNvPr>
              <p:cNvSpPr/>
              <p:nvPr/>
            </p:nvSpPr>
            <p:spPr>
              <a:xfrm>
                <a:off x="6166268" y="2828258"/>
                <a:ext cx="835132" cy="225970"/>
              </a:xfrm>
              <a:prstGeom prst="curvedDownArrow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5DA852B-471D-0201-F087-56D12721292C}"/>
                  </a:ext>
                </a:extLst>
              </p:cNvPr>
              <p:cNvSpPr txBox="1"/>
              <p:nvPr/>
            </p:nvSpPr>
            <p:spPr>
              <a:xfrm>
                <a:off x="6583835" y="2990512"/>
                <a:ext cx="1910888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Screen Space</a:t>
                </a:r>
              </a:p>
              <a:p>
                <a:endParaRPr lang="en-US" altLang="ko-KR" sz="1100" dirty="0"/>
              </a:p>
              <a:p>
                <a:r>
                  <a:rPr lang="ko-KR" altLang="en-US" sz="1100" dirty="0"/>
                  <a:t>그리는 영역</a:t>
                </a:r>
                <a:r>
                  <a:rPr lang="en-US" altLang="ko-KR" sz="1100" dirty="0"/>
                  <a:t>(</a:t>
                </a:r>
                <a:r>
                  <a:rPr lang="ko-KR" altLang="en-US" sz="1100" dirty="0" err="1"/>
                  <a:t>뷰포트</a:t>
                </a:r>
                <a:r>
                  <a:rPr lang="en-US" altLang="ko-KR" sz="1100" dirty="0"/>
                  <a:t>)</a:t>
                </a:r>
                <a:r>
                  <a:rPr lang="ko-KR" altLang="en-US" sz="1100" dirty="0"/>
                  <a:t>에 </a:t>
                </a:r>
                <a:endParaRPr lang="en-US" altLang="ko-KR" sz="1100" dirty="0"/>
              </a:p>
              <a:p>
                <a:r>
                  <a:rPr lang="ko-KR" altLang="en-US" sz="1100" dirty="0"/>
                  <a:t>맞게 삼각형을 늘려 조각</a:t>
                </a:r>
                <a:r>
                  <a:rPr lang="en-US" altLang="ko-KR" sz="1100" dirty="0"/>
                  <a:t>(fragment)</a:t>
                </a:r>
                <a:r>
                  <a:rPr lang="ko-KR" altLang="en-US" sz="1100" dirty="0"/>
                  <a:t>을  만든다</a:t>
                </a:r>
                <a:r>
                  <a:rPr lang="en-US" altLang="ko-KR" sz="1100" dirty="0"/>
                  <a:t>.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5B1FBD2-161D-3BA1-9DB2-DEB9CD893448}"/>
                  </a:ext>
                </a:extLst>
              </p:cNvPr>
              <p:cNvSpPr txBox="1"/>
              <p:nvPr/>
            </p:nvSpPr>
            <p:spPr>
              <a:xfrm>
                <a:off x="5990814" y="2617419"/>
                <a:ext cx="161508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100" dirty="0"/>
                  <a:t>Viewport Transform</a:t>
                </a:r>
              </a:p>
            </p:txBody>
          </p: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887B3D87-2EC3-513E-958A-137F6F14E9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6977" y="3492394"/>
                <a:ext cx="0" cy="8412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37553B82-FA65-FD25-2693-9CDE1E4B16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6350" y="3492394"/>
                <a:ext cx="867012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4F95F6F9-DDC5-F59B-58B6-D57C36523E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14875" y="3515616"/>
                <a:ext cx="303674" cy="29919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29068B88-F9F2-5988-928C-B794B7B946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82848" y="3868109"/>
                <a:ext cx="9394" cy="8227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290A1F9F-65B5-39D7-FE85-2301F20667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7545" y="4687422"/>
                <a:ext cx="914577" cy="1593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7145C78E-D42E-DBD0-6198-0FC599FE20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19856" y="4316033"/>
                <a:ext cx="416094" cy="38903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FAD2DBF3-47CF-1101-F6E4-7231A3DE83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15135" y="3475690"/>
                <a:ext cx="416094" cy="38903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5EB9D528-4419-6166-0BF6-4366946A86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4934" y="3837357"/>
                <a:ext cx="908275" cy="3000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458BAA13-941D-4FC8-F895-3E9E393F22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6638" y="3841087"/>
                <a:ext cx="10922" cy="8835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B58C7952-15DB-3238-F6FD-020C7A669B8C}"/>
              </a:ext>
            </a:extLst>
          </p:cNvPr>
          <p:cNvSpPr txBox="1"/>
          <p:nvPr/>
        </p:nvSpPr>
        <p:spPr>
          <a:xfrm>
            <a:off x="4358844" y="2721541"/>
            <a:ext cx="20860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dirty="0"/>
              <a:t>조건</a:t>
            </a:r>
            <a:endParaRPr lang="en-US" altLang="ko-KR" sz="1400" dirty="0"/>
          </a:p>
          <a:p>
            <a:pPr>
              <a:buNone/>
            </a:pPr>
            <a:r>
              <a:rPr lang="pl-PL" altLang="ko-KR" sz="1400" dirty="0"/>
              <a:t>-w＇ ≤ x ≤ w’</a:t>
            </a:r>
            <a:endParaRPr lang="en-US" altLang="ko-KR" sz="1400" dirty="0"/>
          </a:p>
          <a:p>
            <a:pPr>
              <a:buNone/>
            </a:pPr>
            <a:r>
              <a:rPr lang="pl-PL" altLang="ko-KR" sz="1400" dirty="0"/>
              <a:t>-w＇ ≤ y ≤ w’</a:t>
            </a:r>
            <a:endParaRPr lang="en-US" altLang="ko-KR" sz="1400" dirty="0"/>
          </a:p>
          <a:p>
            <a:pPr>
              <a:buNone/>
            </a:pPr>
            <a:r>
              <a:rPr lang="pl-PL" altLang="ko-KR" sz="1400" dirty="0"/>
              <a:t> 0 ≤ z ≤ w’</a:t>
            </a:r>
            <a:endParaRPr lang="en-US" altLang="ko-KR" sz="1400" dirty="0"/>
          </a:p>
          <a:p>
            <a:pPr>
              <a:buNone/>
            </a:pPr>
            <a:r>
              <a:rPr lang="ko-KR" altLang="en-US" sz="1400" dirty="0"/>
              <a:t>위반 이면 삼각형</a:t>
            </a:r>
            <a:endParaRPr lang="en-US" altLang="ko-KR" sz="1400" dirty="0"/>
          </a:p>
          <a:p>
            <a:pPr>
              <a:buNone/>
            </a:pPr>
            <a:r>
              <a:rPr lang="ko-KR" altLang="en-US" sz="1400" dirty="0"/>
              <a:t>제외하거나 자름</a:t>
            </a:r>
            <a:r>
              <a:rPr lang="pl-PL" altLang="ko-KR" sz="1400" dirty="0"/>
              <a:t> </a:t>
            </a: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E9877E8F-EDDF-0931-5C47-EB27D0D3477C}"/>
              </a:ext>
            </a:extLst>
          </p:cNvPr>
          <p:cNvGrpSpPr/>
          <p:nvPr/>
        </p:nvGrpSpPr>
        <p:grpSpPr>
          <a:xfrm>
            <a:off x="1269252" y="2447168"/>
            <a:ext cx="3056209" cy="2404092"/>
            <a:chOff x="1344987" y="2447168"/>
            <a:chExt cx="3275392" cy="240409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518AFBD7-9AB3-FAEE-B38D-9D6FD587F9FD}"/>
                </a:ext>
              </a:extLst>
            </p:cNvPr>
            <p:cNvGrpSpPr/>
            <p:nvPr/>
          </p:nvGrpSpPr>
          <p:grpSpPr>
            <a:xfrm>
              <a:off x="1344987" y="2447168"/>
              <a:ext cx="3275392" cy="2404092"/>
              <a:chOff x="4709018" y="2466443"/>
              <a:chExt cx="3275392" cy="2404092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FC662FD5-36F5-87DD-8A2C-1376F313AE16}"/>
                  </a:ext>
                </a:extLst>
              </p:cNvPr>
              <p:cNvGrpSpPr/>
              <p:nvPr/>
            </p:nvGrpSpPr>
            <p:grpSpPr>
              <a:xfrm>
                <a:off x="4709018" y="2466443"/>
                <a:ext cx="3234687" cy="2404092"/>
                <a:chOff x="4709018" y="2466443"/>
                <a:chExt cx="3234687" cy="2404092"/>
              </a:xfrm>
            </p:grpSpPr>
            <p:sp>
              <p:nvSpPr>
                <p:cNvPr id="43" name="화살표: 아래로 구부러짐 42">
                  <a:extLst>
                    <a:ext uri="{FF2B5EF4-FFF2-40B4-BE49-F238E27FC236}">
                      <a16:creationId xmlns:a16="http://schemas.microsoft.com/office/drawing/2014/main" id="{C7A13008-E865-1929-7B20-FD149CCF325F}"/>
                    </a:ext>
                  </a:extLst>
                </p:cNvPr>
                <p:cNvSpPr/>
                <p:nvPr/>
              </p:nvSpPr>
              <p:spPr>
                <a:xfrm>
                  <a:off x="5276480" y="2968608"/>
                  <a:ext cx="868724" cy="180090"/>
                </a:xfrm>
                <a:prstGeom prst="curvedDownArrow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FA12EB7-A946-B27E-CDEC-DDC735B8A2B7}"/>
                    </a:ext>
                  </a:extLst>
                </p:cNvPr>
                <p:cNvSpPr txBox="1"/>
                <p:nvPr/>
              </p:nvSpPr>
              <p:spPr>
                <a:xfrm>
                  <a:off x="5757633" y="3093539"/>
                  <a:ext cx="163698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 Projection(Clip) Space</a:t>
                  </a:r>
                </a:p>
                <a:p>
                  <a:r>
                    <a:rPr lang="en-US" altLang="ko-KR" sz="1100" dirty="0"/>
                    <a:t>  </a:t>
                  </a:r>
                  <a:r>
                    <a:rPr lang="en-US" altLang="ko-KR" sz="1100" dirty="0" err="1"/>
                    <a:t>x`,y`,z`,w</a:t>
                  </a:r>
                  <a:r>
                    <a:rPr lang="en-US" altLang="ko-KR" sz="1100" dirty="0"/>
                    <a:t>`</a:t>
                  </a:r>
                  <a:endParaRPr lang="ko-KR" altLang="en-US" sz="1100" dirty="0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F67C060-FF5C-DA9F-A1E3-550D0A1DA6BE}"/>
                    </a:ext>
                  </a:extLst>
                </p:cNvPr>
                <p:cNvSpPr txBox="1"/>
                <p:nvPr/>
              </p:nvSpPr>
              <p:spPr>
                <a:xfrm>
                  <a:off x="5241540" y="2466443"/>
                  <a:ext cx="1521570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>
                      <a:hlinkClick r:id="rId6"/>
                    </a:rPr>
                    <a:t>Projection</a:t>
                  </a:r>
                  <a:r>
                    <a:rPr lang="en-US" altLang="ko-KR" sz="1100" dirty="0"/>
                    <a:t> Transform</a:t>
                  </a:r>
                </a:p>
                <a:p>
                  <a:r>
                    <a:rPr lang="en-US" altLang="ko-KR" sz="1100" dirty="0"/>
                    <a:t>Matrix4x4</a:t>
                  </a:r>
                  <a:endParaRPr lang="ko-KR" altLang="en-US" sz="1100" dirty="0"/>
                </a:p>
              </p:txBody>
            </p:sp>
            <p:sp>
              <p:nvSpPr>
                <p:cNvPr id="58" name="AutoShape 2">
                  <a:extLst>
                    <a:ext uri="{FF2B5EF4-FFF2-40B4-BE49-F238E27FC236}">
                      <a16:creationId xmlns:a16="http://schemas.microsoft.com/office/drawing/2014/main" id="{306149FD-9968-CD05-A2BB-86CD29FF7CE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177107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2A65CE98-C9E5-C79F-C62E-78CEF459D700}"/>
                    </a:ext>
                  </a:extLst>
                </p:cNvPr>
                <p:cNvSpPr/>
                <p:nvPr/>
              </p:nvSpPr>
              <p:spPr>
                <a:xfrm>
                  <a:off x="4709018" y="2502098"/>
                  <a:ext cx="3234687" cy="2368437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126076A-3B06-9A25-C721-CA012649B053}"/>
                  </a:ext>
                </a:extLst>
              </p:cNvPr>
              <p:cNvSpPr txBox="1"/>
              <p:nvPr/>
            </p:nvSpPr>
            <p:spPr>
              <a:xfrm>
                <a:off x="5541809" y="3622135"/>
                <a:ext cx="2442601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000" dirty="0"/>
                  <a:t> 정규화</a:t>
                </a:r>
                <a:r>
                  <a:rPr lang="en-US" altLang="ko-KR" sz="1000" dirty="0"/>
                  <a:t>(0.0~1.0) </a:t>
                </a:r>
                <a:r>
                  <a:rPr lang="ko-KR" altLang="en-US" sz="1000" dirty="0"/>
                  <a:t>되지 않은 좌표</a:t>
                </a:r>
                <a:endParaRPr lang="en-US" altLang="ko-KR" sz="1000" dirty="0"/>
              </a:p>
              <a:p>
                <a:endParaRPr lang="en-US" altLang="ko-KR" sz="1000" dirty="0"/>
              </a:p>
              <a:p>
                <a:r>
                  <a:rPr lang="ko-KR" altLang="en-US" sz="1000" dirty="0"/>
                  <a:t>직교투영이면  </a:t>
                </a:r>
                <a:r>
                  <a:rPr lang="en-US" altLang="ko-KR" sz="1000" dirty="0"/>
                  <a:t>w’</a:t>
                </a:r>
                <a:r>
                  <a:rPr lang="ko-KR" altLang="en-US" sz="1000" dirty="0"/>
                  <a:t>가 </a:t>
                </a:r>
                <a:r>
                  <a:rPr lang="en-US" altLang="ko-KR" sz="1000" dirty="0"/>
                  <a:t>1</a:t>
                </a:r>
              </a:p>
              <a:p>
                <a:endParaRPr lang="en-US" altLang="ko-KR" sz="1000" dirty="0"/>
              </a:p>
              <a:p>
                <a:r>
                  <a:rPr lang="ko-KR" altLang="en-US" sz="1000" dirty="0" err="1"/>
                  <a:t>원근투영</a:t>
                </a:r>
                <a:r>
                  <a:rPr lang="ko-KR" altLang="en-US" sz="1000" dirty="0"/>
                  <a:t> 이면 </a:t>
                </a:r>
                <a:r>
                  <a:rPr lang="en-US" altLang="ko-KR" sz="1000" dirty="0"/>
                  <a:t>w’</a:t>
                </a:r>
                <a:r>
                  <a:rPr lang="ko-KR" altLang="en-US" sz="1000" dirty="0"/>
                  <a:t>가 </a:t>
                </a:r>
                <a:r>
                  <a:rPr lang="en-US" altLang="ko-KR" sz="1000" dirty="0"/>
                  <a:t>1</a:t>
                </a:r>
                <a:r>
                  <a:rPr lang="ko-KR" altLang="en-US" sz="1000" dirty="0"/>
                  <a:t>이 </a:t>
                </a:r>
                <a:r>
                  <a:rPr lang="ko-KR" altLang="en-US" sz="1000" dirty="0" err="1"/>
                  <a:t>아닌값</a:t>
                </a:r>
                <a:r>
                  <a:rPr lang="ko-KR" altLang="en-US" sz="1000" dirty="0"/>
                  <a:t> 이며 </a:t>
                </a:r>
                <a:endParaRPr lang="en-US" altLang="ko-KR" sz="1000" dirty="0"/>
              </a:p>
              <a:p>
                <a:r>
                  <a:rPr lang="en-US" altLang="ko-KR" sz="1000" dirty="0"/>
                  <a:t>w’</a:t>
                </a:r>
                <a:r>
                  <a:rPr lang="ko-KR" altLang="en-US" sz="1000" dirty="0"/>
                  <a:t>값</a:t>
                </a:r>
                <a:r>
                  <a:rPr lang="en-US" altLang="ko-KR" sz="1000" dirty="0"/>
                  <a:t> </a:t>
                </a:r>
                <a:r>
                  <a:rPr lang="ko-KR" altLang="en-US" sz="1000" dirty="0"/>
                  <a:t>배율로 표현하는 좌표로</a:t>
                </a:r>
                <a:endParaRPr lang="en-US" altLang="ko-KR" sz="1000" dirty="0"/>
              </a:p>
              <a:p>
                <a:r>
                  <a:rPr lang="ko-KR" altLang="en-US" sz="1000" dirty="0"/>
                  <a:t>변환됨 </a:t>
                </a:r>
                <a:r>
                  <a:rPr lang="en-US" altLang="ko-KR" sz="1000" dirty="0"/>
                  <a:t> (</a:t>
                </a:r>
                <a:r>
                  <a:rPr lang="ko-KR" altLang="en-US" sz="1000" dirty="0"/>
                  <a:t>동차좌표</a:t>
                </a:r>
                <a:r>
                  <a:rPr lang="en-US" altLang="ko-KR" sz="1000" dirty="0"/>
                  <a:t>)</a:t>
                </a:r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0156AB4-3B4B-BC95-4CB9-2CDEAB8C2EEE}"/>
                </a:ext>
              </a:extLst>
            </p:cNvPr>
            <p:cNvSpPr txBox="1"/>
            <p:nvPr/>
          </p:nvSpPr>
          <p:spPr>
            <a:xfrm>
              <a:off x="1415402" y="3097067"/>
              <a:ext cx="109837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Camera Space</a:t>
              </a:r>
            </a:p>
            <a:p>
              <a:r>
                <a:rPr lang="en-US" altLang="ko-KR" sz="1100" dirty="0"/>
                <a:t> x,y,z,1</a:t>
              </a:r>
              <a:endParaRPr lang="ko-KR" altLang="en-US" sz="1100" dirty="0"/>
            </a:p>
          </p:txBody>
        </p:sp>
      </p:grp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7F0EB628-778D-091B-5BFF-2019A4269822}"/>
              </a:ext>
            </a:extLst>
          </p:cNvPr>
          <p:cNvCxnSpPr/>
          <p:nvPr/>
        </p:nvCxnSpPr>
        <p:spPr>
          <a:xfrm>
            <a:off x="4325461" y="2617419"/>
            <a:ext cx="17081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301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3345E105-EA1E-44A9-8E44-7AFF196E75C0}"/>
              </a:ext>
            </a:extLst>
          </p:cNvPr>
          <p:cNvGrpSpPr/>
          <p:nvPr/>
        </p:nvGrpSpPr>
        <p:grpSpPr>
          <a:xfrm>
            <a:off x="6242241" y="2380778"/>
            <a:ext cx="5338252" cy="2079701"/>
            <a:chOff x="195380" y="4754438"/>
            <a:chExt cx="5338252" cy="207970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51375C7-ACF4-469B-B584-760134D1C7FD}"/>
                </a:ext>
              </a:extLst>
            </p:cNvPr>
            <p:cNvGrpSpPr/>
            <p:nvPr/>
          </p:nvGrpSpPr>
          <p:grpSpPr>
            <a:xfrm>
              <a:off x="195380" y="4842633"/>
              <a:ext cx="5338252" cy="1991506"/>
              <a:chOff x="-617332" y="3114576"/>
              <a:chExt cx="5833287" cy="2416485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1B44626-EDE1-4E50-AF01-B065E9E1836A}"/>
                  </a:ext>
                </a:extLst>
              </p:cNvPr>
              <p:cNvGrpSpPr/>
              <p:nvPr/>
            </p:nvGrpSpPr>
            <p:grpSpPr>
              <a:xfrm>
                <a:off x="-617332" y="3114576"/>
                <a:ext cx="5833287" cy="2416485"/>
                <a:chOff x="-523203" y="2789974"/>
                <a:chExt cx="5833287" cy="2416485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0B9EBB9B-6E06-482A-96AD-D643CE07E0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15350" y="2789974"/>
                  <a:ext cx="5094734" cy="2369734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9800889-A281-4311-B5BD-BCEA14F6A0B8}"/>
                    </a:ext>
                  </a:extLst>
                </p:cNvPr>
                <p:cNvSpPr txBox="1"/>
                <p:nvPr/>
              </p:nvSpPr>
              <p:spPr>
                <a:xfrm>
                  <a:off x="-523203" y="2845675"/>
                  <a:ext cx="2639944" cy="3174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100" dirty="0"/>
                    <a:t>Normalized Device Coordinate</a:t>
                  </a:r>
                  <a:endParaRPr lang="ko-KR" altLang="en-US" sz="1100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1AE364F-B6A6-48FC-A408-795E427B73C5}"/>
                    </a:ext>
                  </a:extLst>
                </p:cNvPr>
                <p:cNvSpPr txBox="1"/>
                <p:nvPr/>
              </p:nvSpPr>
              <p:spPr>
                <a:xfrm>
                  <a:off x="4672100" y="2872877"/>
                  <a:ext cx="628053" cy="3174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100" dirty="0"/>
                    <a:t>1023</a:t>
                  </a:r>
                  <a:endParaRPr lang="ko-KR" altLang="en-US" sz="1100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EFDD6A0-E932-41A6-BA10-BB09C3AF4447}"/>
                    </a:ext>
                  </a:extLst>
                </p:cNvPr>
                <p:cNvSpPr txBox="1"/>
                <p:nvPr/>
              </p:nvSpPr>
              <p:spPr>
                <a:xfrm>
                  <a:off x="2617260" y="2842788"/>
                  <a:ext cx="2064771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100" dirty="0"/>
                    <a:t>W = 1024 , H = 768 </a:t>
                  </a:r>
                  <a:r>
                    <a:rPr lang="ko-KR" altLang="en-US" sz="1100" dirty="0"/>
                    <a:t>이면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0F50821-D950-4BC5-8182-5CEC5F53B309}"/>
                    </a:ext>
                  </a:extLst>
                </p:cNvPr>
                <p:cNvSpPr txBox="1"/>
                <p:nvPr/>
              </p:nvSpPr>
              <p:spPr>
                <a:xfrm>
                  <a:off x="1247411" y="4944849"/>
                  <a:ext cx="500519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100" dirty="0"/>
                    <a:t>767</a:t>
                  </a:r>
                  <a:endParaRPr lang="ko-KR" altLang="en-US" sz="1100" dirty="0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C50939-35F8-48B8-9715-628781BB805A}"/>
                  </a:ext>
                </a:extLst>
              </p:cNvPr>
              <p:cNvSpPr txBox="1"/>
              <p:nvPr/>
            </p:nvSpPr>
            <p:spPr>
              <a:xfrm>
                <a:off x="2346815" y="3563674"/>
                <a:ext cx="2708410" cy="485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화면 </a:t>
                </a:r>
                <a:r>
                  <a:rPr lang="ko-KR" altLang="en-US" sz="1000" dirty="0" err="1"/>
                  <a:t>영역중</a:t>
                </a:r>
                <a:r>
                  <a:rPr lang="ko-KR" altLang="en-US" sz="1000" dirty="0"/>
                  <a:t> 그리는 부분</a:t>
                </a:r>
                <a:r>
                  <a:rPr lang="en-US" altLang="ko-KR" sz="1000" dirty="0"/>
                  <a:t>(</a:t>
                </a:r>
                <a:r>
                  <a:rPr lang="ko-KR" altLang="en-US" sz="1000" dirty="0"/>
                  <a:t>보통은 같다</a:t>
                </a:r>
                <a:r>
                  <a:rPr lang="en-US" altLang="ko-KR" sz="1000" dirty="0"/>
                  <a:t>)</a:t>
                </a:r>
              </a:p>
              <a:p>
                <a:r>
                  <a:rPr lang="ko-KR" altLang="en-US" sz="1000" dirty="0" err="1"/>
                  <a:t>뷰포트를</a:t>
                </a:r>
                <a:r>
                  <a:rPr lang="ko-KR" altLang="en-US" sz="1000" dirty="0"/>
                  <a:t> 벗어나는 부분은 버림</a:t>
                </a:r>
                <a:r>
                  <a:rPr lang="en-US" altLang="ko-KR" sz="1000" dirty="0"/>
                  <a:t>(discard)</a:t>
                </a:r>
                <a:endParaRPr lang="ko-KR" altLang="en-US" sz="1000" dirty="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C98F40-1C11-489A-851A-79627365CC94}"/>
                </a:ext>
              </a:extLst>
            </p:cNvPr>
            <p:cNvSpPr/>
            <p:nvPr/>
          </p:nvSpPr>
          <p:spPr>
            <a:xfrm>
              <a:off x="662437" y="4754438"/>
              <a:ext cx="16113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( DX</a:t>
              </a:r>
              <a:r>
                <a:rPr lang="ko-KR" altLang="en-US" sz="1000" dirty="0"/>
                <a:t>는 </a:t>
              </a:r>
              <a:r>
                <a:rPr lang="en-US" altLang="ko-KR" sz="1000" dirty="0"/>
                <a:t>z</a:t>
              </a:r>
              <a:r>
                <a:rPr lang="ko-KR" altLang="en-US" sz="1000" dirty="0"/>
                <a:t>를 </a:t>
              </a:r>
              <a:r>
                <a:rPr lang="en-US" altLang="ko-KR" sz="1000" dirty="0"/>
                <a:t>0.0~1.0</a:t>
              </a:r>
              <a:r>
                <a:rPr lang="ko-KR" altLang="en-US" sz="1000" dirty="0"/>
                <a:t> 사용</a:t>
              </a:r>
              <a:r>
                <a:rPr lang="en-US" altLang="ko-KR" sz="1000" dirty="0"/>
                <a:t>)</a:t>
              </a: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80FFA21-FD89-4AD4-8D8C-629D6829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Rasterizer Stage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83892A-E961-4A92-9544-716E5F72D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32" y="2560347"/>
            <a:ext cx="5980506" cy="28312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1BC17C0-5EC2-4655-AF93-E7F6D2959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26" y="2453611"/>
            <a:ext cx="1083973" cy="8931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B8C1F2E-D388-421F-8F85-48366905E225}"/>
              </a:ext>
            </a:extLst>
          </p:cNvPr>
          <p:cNvSpPr/>
          <p:nvPr/>
        </p:nvSpPr>
        <p:spPr>
          <a:xfrm>
            <a:off x="478818" y="1479572"/>
            <a:ext cx="11383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앞 단계에서 전달 받은 </a:t>
            </a:r>
            <a:r>
              <a:rPr lang="en-US" altLang="ko-KR" dirty="0">
                <a:solidFill>
                  <a:srgbClr val="FF0000"/>
                </a:solidFill>
              </a:rPr>
              <a:t>Primitive(</a:t>
            </a:r>
            <a:r>
              <a:rPr lang="ko-KR" altLang="en-US" dirty="0">
                <a:solidFill>
                  <a:srgbClr val="FF0000"/>
                </a:solidFill>
              </a:rPr>
              <a:t>삼각형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선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라인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을 </a:t>
            </a:r>
            <a:r>
              <a:rPr lang="ko-KR" altLang="en-US" dirty="0" err="1"/>
              <a:t>뷰포트에</a:t>
            </a:r>
            <a:r>
              <a:rPr lang="ko-KR" altLang="en-US" dirty="0"/>
              <a:t> 맞춰 </a:t>
            </a:r>
            <a:r>
              <a:rPr lang="ko-KR" altLang="en-US" dirty="0">
                <a:solidFill>
                  <a:srgbClr val="FF0000"/>
                </a:solidFill>
              </a:rPr>
              <a:t>조각</a:t>
            </a:r>
            <a:r>
              <a:rPr lang="en-US" altLang="ko-KR" dirty="0">
                <a:solidFill>
                  <a:srgbClr val="FF0000"/>
                </a:solidFill>
              </a:rPr>
              <a:t>(Fragment)</a:t>
            </a:r>
            <a:r>
              <a:rPr lang="ko-KR" altLang="en-US" dirty="0"/>
              <a:t>을 만드는 과정</a:t>
            </a:r>
            <a:endParaRPr lang="en-US" altLang="ko-KR" dirty="0"/>
          </a:p>
          <a:p>
            <a:r>
              <a:rPr lang="en-US" altLang="ko-KR" dirty="0"/>
              <a:t> Fragment </a:t>
            </a:r>
            <a:r>
              <a:rPr lang="ko-KR" altLang="en-US" dirty="0"/>
              <a:t>마다 </a:t>
            </a:r>
            <a:r>
              <a:rPr lang="en-US" altLang="ko-KR" dirty="0" err="1">
                <a:solidFill>
                  <a:srgbClr val="FF0000"/>
                </a:solidFill>
              </a:rPr>
              <a:t>PixelShader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색상계산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가 실행 되므로 이 부분을 줄이기위한 알고리즘이 작동한다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Fragment</a:t>
            </a:r>
            <a:r>
              <a:rPr lang="ko-KR" altLang="en-US" dirty="0"/>
              <a:t>는 </a:t>
            </a:r>
            <a:r>
              <a:rPr lang="en-US" altLang="ko-KR" dirty="0"/>
              <a:t>Vertex Shader</a:t>
            </a:r>
            <a:r>
              <a:rPr lang="ko-KR" altLang="en-US" dirty="0"/>
              <a:t>의 </a:t>
            </a:r>
            <a:r>
              <a:rPr lang="ko-KR" altLang="en-US" dirty="0" err="1"/>
              <a:t>출력값을</a:t>
            </a:r>
            <a:r>
              <a:rPr lang="ko-KR" altLang="en-US" dirty="0"/>
              <a:t> </a:t>
            </a:r>
            <a:r>
              <a:rPr lang="ko-KR" altLang="en-US" dirty="0" err="1"/>
              <a:t>보간하여</a:t>
            </a:r>
            <a:r>
              <a:rPr lang="ko-KR" altLang="en-US" dirty="0"/>
              <a:t> </a:t>
            </a:r>
            <a:r>
              <a:rPr lang="en-US" altLang="ko-KR" dirty="0" err="1"/>
              <a:t>PixelShader</a:t>
            </a:r>
            <a:r>
              <a:rPr lang="ko-KR" altLang="en-US" dirty="0"/>
              <a:t>의 입력으로 사용한다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81C3893-E1C9-4704-A5E7-1BEA80D5280B}"/>
              </a:ext>
            </a:extLst>
          </p:cNvPr>
          <p:cNvGrpSpPr/>
          <p:nvPr/>
        </p:nvGrpSpPr>
        <p:grpSpPr>
          <a:xfrm>
            <a:off x="155892" y="5435758"/>
            <a:ext cx="2292418" cy="1178187"/>
            <a:chOff x="650890" y="5472342"/>
            <a:chExt cx="2666146" cy="1401349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A5DB616-8E5D-46BD-88FD-B52A4C4AD5A2}"/>
                </a:ext>
              </a:extLst>
            </p:cNvPr>
            <p:cNvGrpSpPr/>
            <p:nvPr/>
          </p:nvGrpSpPr>
          <p:grpSpPr>
            <a:xfrm>
              <a:off x="650890" y="5523999"/>
              <a:ext cx="2577565" cy="1349692"/>
              <a:chOff x="533893" y="5501537"/>
              <a:chExt cx="2577565" cy="1349692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98BD5DA4-2DB5-4DCB-AC3B-56CCEDD7A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3893" y="5501537"/>
                <a:ext cx="2577565" cy="1098228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2F8BE95-78F6-43A9-9155-5E060780D8E3}"/>
                  </a:ext>
                </a:extLst>
              </p:cNvPr>
              <p:cNvSpPr txBox="1"/>
              <p:nvPr/>
            </p:nvSpPr>
            <p:spPr>
              <a:xfrm>
                <a:off x="743569" y="6420342"/>
                <a:ext cx="196560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그리는 순서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방향</a:t>
                </a:r>
                <a:r>
                  <a:rPr lang="en-US" altLang="ko-KR" sz="1100" dirty="0"/>
                  <a:t>)</a:t>
                </a:r>
                <a:r>
                  <a:rPr lang="ko-KR" altLang="en-US" sz="1100" dirty="0"/>
                  <a:t>에 따라 </a:t>
                </a:r>
                <a:endParaRPr lang="en-US" altLang="ko-KR" sz="1100" dirty="0"/>
              </a:p>
              <a:p>
                <a:r>
                  <a:rPr lang="ko-KR" altLang="en-US" sz="1100" dirty="0"/>
                  <a:t>앞</a:t>
                </a:r>
                <a:r>
                  <a:rPr lang="en-US" altLang="ko-KR" sz="1100" dirty="0"/>
                  <a:t>,</a:t>
                </a:r>
                <a:r>
                  <a:rPr lang="ko-KR" altLang="en-US" sz="1100" dirty="0"/>
                  <a:t>뒷 면 구분하여 뒷면 폐기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87F982-4FED-45D1-9BE1-E4B7C14E00F0}"/>
                </a:ext>
              </a:extLst>
            </p:cNvPr>
            <p:cNvSpPr txBox="1"/>
            <p:nvPr/>
          </p:nvSpPr>
          <p:spPr>
            <a:xfrm>
              <a:off x="1412036" y="5472342"/>
              <a:ext cx="1905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 err="1"/>
                <a:t>BackFaceCulling</a:t>
              </a:r>
              <a:endParaRPr lang="ko-KR" altLang="en-US" sz="11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10312D7-20E6-466B-9331-7880C6232DDD}"/>
              </a:ext>
            </a:extLst>
          </p:cNvPr>
          <p:cNvGrpSpPr/>
          <p:nvPr/>
        </p:nvGrpSpPr>
        <p:grpSpPr>
          <a:xfrm>
            <a:off x="4830380" y="5463573"/>
            <a:ext cx="3323629" cy="1422242"/>
            <a:chOff x="8277974" y="5177256"/>
            <a:chExt cx="3323629" cy="142224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5C2F8C2-9FC1-4B0D-AD7B-33AE2FC87CA7}"/>
                </a:ext>
              </a:extLst>
            </p:cNvPr>
            <p:cNvGrpSpPr/>
            <p:nvPr/>
          </p:nvGrpSpPr>
          <p:grpSpPr>
            <a:xfrm>
              <a:off x="8277974" y="5177256"/>
              <a:ext cx="3323629" cy="1422242"/>
              <a:chOff x="3326771" y="5439133"/>
              <a:chExt cx="3323629" cy="1422242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F29D9BC4-A9DE-4F51-9FDD-040E15F41F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26771" y="5439133"/>
                <a:ext cx="3323629" cy="1160632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62DAB04-79F9-4092-9C67-935F1BF5DE2F}"/>
                  </a:ext>
                </a:extLst>
              </p:cNvPr>
              <p:cNvSpPr txBox="1"/>
              <p:nvPr/>
            </p:nvSpPr>
            <p:spPr>
              <a:xfrm>
                <a:off x="4234898" y="6599765"/>
                <a:ext cx="14125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벗어나는 부분 절단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DDD289-EB3F-4B35-A1CA-DAD560CDC81B}"/>
                </a:ext>
              </a:extLst>
            </p:cNvPr>
            <p:cNvSpPr txBox="1"/>
            <p:nvPr/>
          </p:nvSpPr>
          <p:spPr>
            <a:xfrm>
              <a:off x="8969255" y="5192872"/>
              <a:ext cx="199330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/>
                <a:t>Frustum Primitive Clipping</a:t>
              </a:r>
              <a:endParaRPr lang="ko-KR" altLang="en-US" sz="11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D5A65AC-1282-42B6-A361-E976E4B9BD6E}"/>
              </a:ext>
            </a:extLst>
          </p:cNvPr>
          <p:cNvGrpSpPr/>
          <p:nvPr/>
        </p:nvGrpSpPr>
        <p:grpSpPr>
          <a:xfrm>
            <a:off x="2372147" y="5366515"/>
            <a:ext cx="2495560" cy="1350093"/>
            <a:chOff x="3466909" y="5273053"/>
            <a:chExt cx="2632650" cy="1652078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6048CCFE-2B36-4BF1-B702-05D39E0FDE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290" t="5644" r="3475" b="5037"/>
            <a:stretch/>
          </p:blipFill>
          <p:spPr>
            <a:xfrm>
              <a:off x="3561347" y="5414952"/>
              <a:ext cx="2418348" cy="120032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820C433-5021-433F-BF16-2378AE9BB652}"/>
                </a:ext>
              </a:extLst>
            </p:cNvPr>
            <p:cNvSpPr txBox="1"/>
            <p:nvPr/>
          </p:nvSpPr>
          <p:spPr>
            <a:xfrm>
              <a:off x="3466909" y="5273053"/>
              <a:ext cx="2028005" cy="3201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/>
                <a:t>Frustum Primitive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Culling</a:t>
              </a:r>
              <a:endParaRPr lang="ko-KR" altLang="en-US" sz="11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685A88A-434F-4A1A-8708-BDEA2BA6F983}"/>
                </a:ext>
              </a:extLst>
            </p:cNvPr>
            <p:cNvSpPr txBox="1"/>
            <p:nvPr/>
          </p:nvSpPr>
          <p:spPr>
            <a:xfrm>
              <a:off x="3931978" y="6623836"/>
              <a:ext cx="2167581" cy="3012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/>
                <a:t>벗어난 삼각형 폐기</a:t>
              </a:r>
            </a:p>
          </p:txBody>
        </p: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E073FCB-DFD8-48CB-AAE2-95F3D485FFB4}"/>
              </a:ext>
            </a:extLst>
          </p:cNvPr>
          <p:cNvCxnSpPr/>
          <p:nvPr/>
        </p:nvCxnSpPr>
        <p:spPr>
          <a:xfrm flipH="1">
            <a:off x="1446415" y="3840480"/>
            <a:ext cx="1015251" cy="163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FC775AC-D08F-4A27-ABAC-AA0B553331EF}"/>
              </a:ext>
            </a:extLst>
          </p:cNvPr>
          <p:cNvCxnSpPr>
            <a:cxnSpLocks/>
          </p:cNvCxnSpPr>
          <p:nvPr/>
        </p:nvCxnSpPr>
        <p:spPr>
          <a:xfrm>
            <a:off x="2524608" y="3840480"/>
            <a:ext cx="834185" cy="159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4BA20D9-B02A-4F77-8240-7D721FEBC805}"/>
              </a:ext>
            </a:extLst>
          </p:cNvPr>
          <p:cNvCxnSpPr>
            <a:cxnSpLocks/>
          </p:cNvCxnSpPr>
          <p:nvPr/>
        </p:nvCxnSpPr>
        <p:spPr>
          <a:xfrm>
            <a:off x="2609611" y="3868295"/>
            <a:ext cx="2415909" cy="166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716A0C1-A66A-4A75-A469-D3C52A9940AA}"/>
              </a:ext>
            </a:extLst>
          </p:cNvPr>
          <p:cNvSpPr txBox="1"/>
          <p:nvPr/>
        </p:nvSpPr>
        <p:spPr>
          <a:xfrm>
            <a:off x="475145" y="2769939"/>
            <a:ext cx="606726" cy="202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Primitive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7F821E7E-F34B-43D2-8A9D-069608CCA6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2308" y="4435162"/>
            <a:ext cx="782577" cy="61245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D9D2566-3D66-4F20-957C-499D76F92A6C}"/>
              </a:ext>
            </a:extLst>
          </p:cNvPr>
          <p:cNvSpPr txBox="1"/>
          <p:nvPr/>
        </p:nvSpPr>
        <p:spPr>
          <a:xfrm>
            <a:off x="5130102" y="4188268"/>
            <a:ext cx="654478" cy="202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Fragment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8196205-FC8F-CA61-E480-59D4D1A9D85B}"/>
              </a:ext>
            </a:extLst>
          </p:cNvPr>
          <p:cNvGrpSpPr/>
          <p:nvPr/>
        </p:nvGrpSpPr>
        <p:grpSpPr>
          <a:xfrm>
            <a:off x="7151073" y="3062683"/>
            <a:ext cx="2775117" cy="995230"/>
            <a:chOff x="7151073" y="3062683"/>
            <a:chExt cx="2775117" cy="99523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8A768AC-D07F-47E3-ACB2-B8D46DCE8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43613" y="3445461"/>
              <a:ext cx="782577" cy="61245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4DEC598-9D4C-4121-A306-699BCDC87770}"/>
                </a:ext>
              </a:extLst>
            </p:cNvPr>
            <p:cNvSpPr txBox="1"/>
            <p:nvPr/>
          </p:nvSpPr>
          <p:spPr>
            <a:xfrm>
              <a:off x="9249306" y="3305558"/>
              <a:ext cx="654478" cy="202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Fragment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099EB52B-4FC1-4841-A6CA-4162367A8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51073" y="3062683"/>
              <a:ext cx="541987" cy="446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5795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9DE19-7771-8D13-94C6-8D8FBD82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Pixel Shader Stage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BCDB2-981F-0D42-3C34-CD1AC2282608}"/>
              </a:ext>
            </a:extLst>
          </p:cNvPr>
          <p:cNvSpPr txBox="1"/>
          <p:nvPr/>
        </p:nvSpPr>
        <p:spPr>
          <a:xfrm>
            <a:off x="333971" y="1690688"/>
            <a:ext cx="117277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Fragment  </a:t>
            </a:r>
            <a:r>
              <a:rPr lang="ko-KR" altLang="en-US" dirty="0"/>
              <a:t>마다 </a:t>
            </a:r>
            <a:r>
              <a:rPr lang="en-US" altLang="ko-KR" dirty="0"/>
              <a:t>Pixel Shader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실행하여 각</a:t>
            </a:r>
            <a:r>
              <a:rPr lang="en-US" altLang="ko-KR" dirty="0"/>
              <a:t> </a:t>
            </a:r>
            <a:r>
              <a:rPr lang="ko-KR" altLang="en-US" dirty="0"/>
              <a:t>픽셀의 색상을 결정한다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추가 데이터</a:t>
            </a:r>
            <a:r>
              <a:rPr lang="en-US" altLang="ko-KR" dirty="0"/>
              <a:t>(</a:t>
            </a:r>
            <a:r>
              <a:rPr lang="ko-KR" altLang="en-US" dirty="0"/>
              <a:t>텍스처나 상수 버퍼</a:t>
            </a:r>
            <a:r>
              <a:rPr lang="en-US" altLang="ko-KR" dirty="0"/>
              <a:t>)</a:t>
            </a:r>
            <a:r>
              <a:rPr lang="ko-KR" altLang="en-US" dirty="0"/>
              <a:t>와 연산하여 최종 색상 을 리턴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 </a:t>
            </a:r>
            <a:r>
              <a:rPr lang="ko-KR" altLang="en-US" dirty="0" err="1"/>
              <a:t>상수버퍼는</a:t>
            </a:r>
            <a:r>
              <a:rPr lang="en-US" altLang="ko-KR" dirty="0"/>
              <a:t> </a:t>
            </a:r>
            <a:r>
              <a:rPr lang="ko-KR" altLang="en-US" dirty="0"/>
              <a:t>어플리케이션에서 값을 바꾸고 </a:t>
            </a:r>
            <a:r>
              <a:rPr lang="en-US" altLang="ko-KR" dirty="0"/>
              <a:t>Shader </a:t>
            </a:r>
            <a:r>
              <a:rPr lang="ko-KR" altLang="en-US" dirty="0"/>
              <a:t>에서는 값을 바꾸지 않기 때문에 상수라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빛의 방향</a:t>
            </a:r>
            <a:r>
              <a:rPr lang="en-US" altLang="ko-KR" dirty="0"/>
              <a:t>,</a:t>
            </a:r>
            <a:r>
              <a:rPr lang="ko-KR" altLang="en-US" dirty="0"/>
              <a:t>세기</a:t>
            </a:r>
            <a:r>
              <a:rPr lang="en-US" altLang="ko-KR" dirty="0"/>
              <a:t> </a:t>
            </a:r>
            <a:r>
              <a:rPr lang="ko-KR" altLang="en-US" dirty="0"/>
              <a:t>등은 </a:t>
            </a:r>
            <a:r>
              <a:rPr lang="ko-KR" altLang="en-US" dirty="0" err="1"/>
              <a:t>셰이더</a:t>
            </a:r>
            <a:r>
              <a:rPr lang="ko-KR" altLang="en-US" dirty="0"/>
              <a:t> 코드 </a:t>
            </a:r>
            <a:r>
              <a:rPr lang="ko-KR" altLang="en-US" dirty="0" err="1"/>
              <a:t>실행중에</a:t>
            </a:r>
            <a:r>
              <a:rPr lang="ko-KR" altLang="en-US" dirty="0"/>
              <a:t> 값을 바꾸지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PS_INPUT</a:t>
            </a:r>
            <a:r>
              <a:rPr lang="ko-KR" altLang="en-US" dirty="0"/>
              <a:t>의 데이터는 </a:t>
            </a:r>
            <a:r>
              <a:rPr lang="en-US" altLang="ko-KR" dirty="0" err="1"/>
              <a:t>VertexShader</a:t>
            </a:r>
            <a:r>
              <a:rPr lang="ko-KR" altLang="en-US" dirty="0"/>
              <a:t>에서 </a:t>
            </a:r>
            <a:r>
              <a:rPr lang="ko-KR" altLang="en-US" dirty="0" err="1"/>
              <a:t>리턴한</a:t>
            </a:r>
            <a:r>
              <a:rPr lang="ko-KR" altLang="en-US" dirty="0"/>
              <a:t> 값의 </a:t>
            </a:r>
            <a:r>
              <a:rPr lang="ko-KR" altLang="en-US" dirty="0" err="1"/>
              <a:t>보간된</a:t>
            </a:r>
            <a:r>
              <a:rPr lang="ko-KR" altLang="en-US" dirty="0"/>
              <a:t> 값들이다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194FC-4178-4555-992C-5DEF6D7C6DCF}"/>
              </a:ext>
            </a:extLst>
          </p:cNvPr>
          <p:cNvSpPr txBox="1"/>
          <p:nvPr/>
        </p:nvSpPr>
        <p:spPr>
          <a:xfrm>
            <a:off x="333971" y="3936205"/>
            <a:ext cx="980115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struct PS_INPUT	//  VertexShader</a:t>
            </a:r>
            <a:r>
              <a:rPr lang="ko-KR" altLang="en-US" sz="1400" dirty="0"/>
              <a:t>에서의 출력이 </a:t>
            </a:r>
            <a:r>
              <a:rPr lang="en-US" altLang="ko-KR" sz="1400" dirty="0"/>
              <a:t>Rasterizer</a:t>
            </a:r>
            <a:r>
              <a:rPr lang="ko-KR" altLang="en-US" sz="1400" dirty="0"/>
              <a:t>에 의해 </a:t>
            </a:r>
            <a:r>
              <a:rPr lang="ko-KR" altLang="en-US" sz="1400" dirty="0" err="1"/>
              <a:t>보간된값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float4 Pos : SV_POSITION;     // Rasterizer</a:t>
            </a:r>
            <a:r>
              <a:rPr lang="ko-KR" altLang="en-US" sz="1400" dirty="0"/>
              <a:t>가 </a:t>
            </a:r>
            <a:r>
              <a:rPr lang="ko-KR" altLang="en-US" sz="1400" dirty="0" err="1"/>
              <a:t>뷰포트에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맵핑한</a:t>
            </a:r>
            <a:r>
              <a:rPr lang="ko-KR" altLang="en-US" sz="1400" dirty="0"/>
              <a:t> 스크린 좌표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x,y</a:t>
            </a:r>
            <a:r>
              <a:rPr lang="en-US" altLang="ko-KR" sz="1400" dirty="0"/>
              <a:t>)</a:t>
            </a:r>
            <a:r>
              <a:rPr lang="ko-KR" altLang="en-US" sz="1400" dirty="0"/>
              <a:t>와 </a:t>
            </a:r>
            <a:r>
              <a:rPr lang="ko-KR" altLang="en-US" sz="1400" dirty="0" err="1"/>
              <a:t>깊이값</a:t>
            </a:r>
            <a:r>
              <a:rPr lang="en-US" altLang="ko-KR" sz="1400" dirty="0"/>
              <a:t>(z),w=1 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    float2 Tex : TEXCOORD0;       </a:t>
            </a:r>
          </a:p>
          <a:p>
            <a:r>
              <a:rPr lang="en-US" altLang="ko-KR" sz="1400" dirty="0"/>
              <a:t>};</a:t>
            </a:r>
          </a:p>
          <a:p>
            <a:endParaRPr lang="en-US" altLang="ko-KR" sz="1400" dirty="0"/>
          </a:p>
          <a:p>
            <a:r>
              <a:rPr lang="en-US" altLang="ko-KR" sz="1400" dirty="0"/>
              <a:t>Float4 main(PS_INPUT input) : </a:t>
            </a:r>
            <a:r>
              <a:rPr lang="en-US" altLang="ko-KR" sz="1400" dirty="0" err="1"/>
              <a:t>SV_Target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 // </a:t>
            </a:r>
            <a:r>
              <a:rPr lang="ko-KR" altLang="en-US" sz="1400" dirty="0"/>
              <a:t>텍스처의 </a:t>
            </a:r>
            <a:r>
              <a:rPr lang="en-US" altLang="ko-KR" sz="1400" dirty="0" err="1"/>
              <a:t>u,v</a:t>
            </a:r>
            <a:r>
              <a:rPr lang="ko-KR" altLang="en-US" sz="1400" dirty="0"/>
              <a:t>좌표로 샘플링 하고 좀더 복잡한 계산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빛처리</a:t>
            </a:r>
            <a:r>
              <a:rPr lang="en-US" altLang="ko-KR" sz="1400" dirty="0"/>
              <a:t>)</a:t>
            </a:r>
            <a:r>
              <a:rPr lang="ko-KR" altLang="en-US" sz="1400" dirty="0"/>
              <a:t>을 하여 최종색상 결정한다</a:t>
            </a:r>
            <a:r>
              <a:rPr lang="en-US" altLang="ko-KR" sz="1400" dirty="0"/>
              <a:t>.</a:t>
            </a:r>
            <a:r>
              <a:rPr lang="ko-KR" altLang="en-US" sz="1400" dirty="0"/>
              <a:t>  </a:t>
            </a:r>
            <a:endParaRPr lang="en-US" altLang="ko-KR" sz="1400" dirty="0"/>
          </a:p>
          <a:p>
            <a:r>
              <a:rPr lang="en-US" altLang="ko-KR" sz="1400" dirty="0"/>
              <a:t>    return </a:t>
            </a:r>
            <a:r>
              <a:rPr lang="en-US" altLang="ko-KR" sz="1400" dirty="0" err="1"/>
              <a:t>txDiffuse.Sample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samLinear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input.Tex</a:t>
            </a:r>
            <a:r>
              <a:rPr lang="en-US" altLang="ko-KR" sz="1400" dirty="0"/>
              <a:t>);   // </a:t>
            </a:r>
            <a:r>
              <a:rPr lang="ko-KR" altLang="en-US" sz="1400" dirty="0"/>
              <a:t>이것은 간단하게 텍스처 색상 바로 출력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2229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FD0A3-FA69-81E6-1758-263992F0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보간 색상 삼각형 그리기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59BB9-D030-F2D4-A437-427251A8043E}"/>
              </a:ext>
            </a:extLst>
          </p:cNvPr>
          <p:cNvSpPr txBox="1"/>
          <p:nvPr/>
        </p:nvSpPr>
        <p:spPr>
          <a:xfrm>
            <a:off x="651435" y="1883801"/>
            <a:ext cx="92455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Vertex</a:t>
            </a:r>
            <a:r>
              <a:rPr lang="ko-KR" altLang="en-US" dirty="0"/>
              <a:t>는 구조는 </a:t>
            </a:r>
            <a:r>
              <a:rPr lang="en-US" altLang="ko-KR" dirty="0"/>
              <a:t>NDC</a:t>
            </a:r>
            <a:r>
              <a:rPr lang="ko-KR" altLang="en-US" dirty="0"/>
              <a:t>좌표계의 </a:t>
            </a:r>
            <a:r>
              <a:rPr lang="ko-KR" altLang="en-US" dirty="0" err="1"/>
              <a:t>위치값과</a:t>
            </a:r>
            <a:r>
              <a:rPr lang="ko-KR" altLang="en-US" dirty="0"/>
              <a:t> 색상을 갖는다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2. Vertex 3</a:t>
            </a:r>
            <a:r>
              <a:rPr lang="ko-KR" altLang="en-US" dirty="0"/>
              <a:t>개만 </a:t>
            </a:r>
            <a:r>
              <a:rPr lang="ko-KR" altLang="en-US" dirty="0" err="1"/>
              <a:t>버텍스</a:t>
            </a:r>
            <a:r>
              <a:rPr lang="ko-KR" altLang="en-US" dirty="0"/>
              <a:t> 버퍼에 추가한다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Triangle List</a:t>
            </a:r>
            <a:r>
              <a:rPr lang="ko-KR" altLang="en-US" dirty="0"/>
              <a:t>로 그린다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Vertex Shader</a:t>
            </a:r>
            <a:r>
              <a:rPr lang="ko-KR" altLang="en-US" dirty="0"/>
              <a:t>는 좌표계 변환없이 그대로 출력한다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5. Pixel Shader</a:t>
            </a:r>
            <a:r>
              <a:rPr lang="ko-KR" altLang="en-US" dirty="0"/>
              <a:t>에서는 </a:t>
            </a:r>
            <a:r>
              <a:rPr lang="en-US" altLang="ko-KR" dirty="0"/>
              <a:t>VertexShader</a:t>
            </a:r>
            <a:r>
              <a:rPr lang="ko-KR" altLang="en-US" dirty="0"/>
              <a:t>에서 출력하여 </a:t>
            </a:r>
            <a:r>
              <a:rPr lang="ko-KR" altLang="en-US" dirty="0" err="1"/>
              <a:t>보간된</a:t>
            </a:r>
            <a:r>
              <a:rPr lang="ko-KR" altLang="en-US" dirty="0"/>
              <a:t> 색상으로 출력한다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454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4DC5-9D58-3A85-4905-47CA89A9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5C34C-C4AC-A319-4917-892273620FF8}"/>
              </a:ext>
            </a:extLst>
          </p:cNvPr>
          <p:cNvSpPr txBox="1"/>
          <p:nvPr/>
        </p:nvSpPr>
        <p:spPr>
          <a:xfrm>
            <a:off x="654050" y="1862088"/>
            <a:ext cx="1092048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Draw</a:t>
            </a:r>
            <a:r>
              <a:rPr lang="ko-KR" altLang="en-US" dirty="0"/>
              <a:t>를 호출 할 때 작동되는 렌더링 파이프 라인을 살펴봅니다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렌더링 파이프라인 </a:t>
            </a:r>
            <a:r>
              <a:rPr lang="en-US" altLang="ko-KR" dirty="0"/>
              <a:t>Input-Assembler</a:t>
            </a:r>
            <a:r>
              <a:rPr lang="ko-KR" altLang="en-US" dirty="0"/>
              <a:t>를 이해합니다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렌더링 파이프라인 </a:t>
            </a:r>
            <a:r>
              <a:rPr lang="en-US" altLang="ko-KR" dirty="0"/>
              <a:t>VertexShader</a:t>
            </a:r>
            <a:r>
              <a:rPr lang="ko-KR" altLang="en-US" dirty="0"/>
              <a:t>를 이해합니다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렌더링 파이프라인 </a:t>
            </a:r>
            <a:r>
              <a:rPr lang="en-US" altLang="ko-KR" dirty="0"/>
              <a:t>Rasterizer</a:t>
            </a:r>
            <a:r>
              <a:rPr lang="ko-KR" altLang="en-US" dirty="0"/>
              <a:t>를 이해합니다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렌더링 파이프라인 </a:t>
            </a:r>
            <a:r>
              <a:rPr lang="en-US" altLang="ko-KR" dirty="0"/>
              <a:t>PixelShader</a:t>
            </a:r>
            <a:r>
              <a:rPr lang="ko-KR" altLang="en-US" dirty="0"/>
              <a:t>를 이해합니다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Normalized Device Coordinate</a:t>
            </a:r>
            <a:r>
              <a:rPr lang="ko-KR" altLang="en-US" dirty="0"/>
              <a:t> 위치 정보를 갖는 </a:t>
            </a:r>
            <a:r>
              <a:rPr lang="en-US" altLang="ko-KR" dirty="0"/>
              <a:t>Vertex</a:t>
            </a:r>
            <a:r>
              <a:rPr lang="ko-KR" altLang="en-US" dirty="0"/>
              <a:t>를 정의하여 단일 색상 삼각형을 그립니다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7. </a:t>
            </a:r>
            <a:r>
              <a:rPr lang="ko-KR" altLang="en-US" dirty="0"/>
              <a:t>위치</a:t>
            </a:r>
            <a:r>
              <a:rPr lang="en-US" altLang="ko-KR" dirty="0"/>
              <a:t>,</a:t>
            </a:r>
            <a:r>
              <a:rPr lang="ko-KR" altLang="en-US" dirty="0"/>
              <a:t>색상 정보를 갖는 </a:t>
            </a:r>
            <a:r>
              <a:rPr lang="en-US" altLang="ko-KR" dirty="0"/>
              <a:t>Vertex</a:t>
            </a:r>
            <a:r>
              <a:rPr lang="ko-KR" altLang="en-US" dirty="0"/>
              <a:t>를 정의하여 </a:t>
            </a:r>
            <a:r>
              <a:rPr lang="ko-KR" altLang="en-US" dirty="0" err="1"/>
              <a:t>그라데이션</a:t>
            </a:r>
            <a:r>
              <a:rPr lang="en-US" altLang="ko-KR" dirty="0"/>
              <a:t>(</a:t>
            </a:r>
            <a:r>
              <a:rPr lang="ko-KR" altLang="en-US" dirty="0"/>
              <a:t>보간</a:t>
            </a:r>
            <a:r>
              <a:rPr lang="en-US" altLang="ko-KR" dirty="0"/>
              <a:t>)</a:t>
            </a:r>
            <a:r>
              <a:rPr lang="ko-KR" altLang="en-US" dirty="0"/>
              <a:t>된 삼각형을 그립니다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123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D2E73-0FBF-4B8C-AE99-66DE5D6A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 파이프 라인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E5322A-8D6A-43C5-9B81-E345D0CF7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34" y="3065791"/>
            <a:ext cx="1379018" cy="16841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EAA099-E45C-4F5F-934F-CC66DED79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0944" y="3149075"/>
            <a:ext cx="1092562" cy="13470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A566CF0-862A-4FD1-8940-192087562A0B}"/>
              </a:ext>
            </a:extLst>
          </p:cNvPr>
          <p:cNvSpPr/>
          <p:nvPr/>
        </p:nvSpPr>
        <p:spPr>
          <a:xfrm>
            <a:off x="9028895" y="3094177"/>
            <a:ext cx="1895413" cy="14017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568E00-D3FF-4754-85F7-885EAD4A8AF9}"/>
              </a:ext>
            </a:extLst>
          </p:cNvPr>
          <p:cNvSpPr txBox="1"/>
          <p:nvPr/>
        </p:nvSpPr>
        <p:spPr>
          <a:xfrm>
            <a:off x="949502" y="4818211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Model or Local</a:t>
            </a:r>
          </a:p>
          <a:p>
            <a:r>
              <a:rPr lang="en-US" altLang="ko-KR" sz="1000" dirty="0"/>
              <a:t>3D Space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5E6A23-D21A-4618-A3D4-D069E008E581}"/>
              </a:ext>
            </a:extLst>
          </p:cNvPr>
          <p:cNvSpPr txBox="1"/>
          <p:nvPr/>
        </p:nvSpPr>
        <p:spPr>
          <a:xfrm>
            <a:off x="9300944" y="4824275"/>
            <a:ext cx="1975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2D Screen Space </a:t>
            </a:r>
            <a:r>
              <a:rPr lang="ko-KR" altLang="en-US" sz="1000" dirty="0"/>
              <a:t>의 </a:t>
            </a:r>
            <a:r>
              <a:rPr lang="en-US" altLang="ko-KR" sz="1000" dirty="0"/>
              <a:t>1 </a:t>
            </a:r>
            <a:r>
              <a:rPr lang="ko-KR" altLang="en-US" sz="1000" dirty="0"/>
              <a:t>장면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50F29-5F27-4B12-B084-73511FB404F2}"/>
              </a:ext>
            </a:extLst>
          </p:cNvPr>
          <p:cNvSpPr txBox="1"/>
          <p:nvPr/>
        </p:nvSpPr>
        <p:spPr>
          <a:xfrm>
            <a:off x="8981113" y="2807689"/>
            <a:ext cx="504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0,0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E7CE2-DB4E-44E8-9FD8-5AD0E516C9B6}"/>
              </a:ext>
            </a:extLst>
          </p:cNvPr>
          <p:cNvSpPr txBox="1"/>
          <p:nvPr/>
        </p:nvSpPr>
        <p:spPr>
          <a:xfrm>
            <a:off x="10416988" y="4518031"/>
            <a:ext cx="859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1024,768</a:t>
            </a:r>
            <a:endParaRPr lang="ko-KR" altLang="en-US" sz="10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FCADA4B-DD03-4689-9F81-25F4E1218288}"/>
              </a:ext>
            </a:extLst>
          </p:cNvPr>
          <p:cNvCxnSpPr>
            <a:cxnSpLocks/>
          </p:cNvCxnSpPr>
          <p:nvPr/>
        </p:nvCxnSpPr>
        <p:spPr>
          <a:xfrm>
            <a:off x="2778596" y="3926362"/>
            <a:ext cx="583446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irectX 11 렌더링 파이프라인">
            <a:extLst>
              <a:ext uri="{FF2B5EF4-FFF2-40B4-BE49-F238E27FC236}">
                <a16:creationId xmlns:a16="http://schemas.microsoft.com/office/drawing/2014/main" id="{3E63514B-3121-4BEA-A6ED-75E50255B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100" y="2372440"/>
            <a:ext cx="2471300" cy="443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The Textures Resource - Full Texture View - Quake - Ogre">
            <a:extLst>
              <a:ext uri="{FF2B5EF4-FFF2-40B4-BE49-F238E27FC236}">
                <a16:creationId xmlns:a16="http://schemas.microsoft.com/office/drawing/2014/main" id="{07864E36-FF20-4C8A-8C66-8417B2290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41" y="3926362"/>
            <a:ext cx="707961" cy="52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B1CF622-65FD-4662-B165-35221807EC0F}"/>
              </a:ext>
            </a:extLst>
          </p:cNvPr>
          <p:cNvCxnSpPr>
            <a:cxnSpLocks/>
          </p:cNvCxnSpPr>
          <p:nvPr/>
        </p:nvCxnSpPr>
        <p:spPr>
          <a:xfrm>
            <a:off x="838200" y="4764252"/>
            <a:ext cx="25126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BF4736-5629-407D-8CA4-F06053981846}"/>
              </a:ext>
            </a:extLst>
          </p:cNvPr>
          <p:cNvCxnSpPr>
            <a:cxnSpLocks/>
          </p:cNvCxnSpPr>
          <p:nvPr/>
        </p:nvCxnSpPr>
        <p:spPr>
          <a:xfrm>
            <a:off x="1681062" y="2985074"/>
            <a:ext cx="0" cy="2914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7E20BA3-7E72-4DB2-8E22-0544A96C8477}"/>
              </a:ext>
            </a:extLst>
          </p:cNvPr>
          <p:cNvCxnSpPr>
            <a:cxnSpLocks/>
          </p:cNvCxnSpPr>
          <p:nvPr/>
        </p:nvCxnSpPr>
        <p:spPr>
          <a:xfrm flipH="1">
            <a:off x="1019604" y="3921378"/>
            <a:ext cx="1387585" cy="159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B5FFFB-AC6D-4C94-A494-A6D188B66A99}"/>
              </a:ext>
            </a:extLst>
          </p:cNvPr>
          <p:cNvSpPr/>
          <p:nvPr/>
        </p:nvSpPr>
        <p:spPr>
          <a:xfrm>
            <a:off x="4018455" y="3196123"/>
            <a:ext cx="1161278" cy="1830119"/>
          </a:xfrm>
          <a:prstGeom prst="rect">
            <a:avLst/>
          </a:prstGeom>
          <a:solidFill>
            <a:schemeClr val="tx1">
              <a:lumMod val="75000"/>
              <a:lumOff val="25000"/>
              <a:alpha val="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142581-050D-4A7E-AE70-3CAB14C99631}"/>
              </a:ext>
            </a:extLst>
          </p:cNvPr>
          <p:cNvSpPr txBox="1"/>
          <p:nvPr/>
        </p:nvSpPr>
        <p:spPr>
          <a:xfrm>
            <a:off x="595521" y="1664845"/>
            <a:ext cx="743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DeviceContext</a:t>
            </a:r>
            <a:r>
              <a:rPr lang="en-US" altLang="ko-KR" dirty="0"/>
              <a:t>::Draw </a:t>
            </a:r>
            <a:r>
              <a:rPr lang="ko-KR" altLang="en-US" dirty="0"/>
              <a:t>함수를 호출 할 때 </a:t>
            </a:r>
            <a:r>
              <a:rPr lang="en-US" altLang="ko-KR" dirty="0"/>
              <a:t>GPU</a:t>
            </a:r>
            <a:r>
              <a:rPr lang="ko-KR" altLang="en-US" dirty="0"/>
              <a:t>에서 각 단계를 실행한다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A7AB2C-7687-43B4-A8AE-EDDA4C8C4E4E}"/>
              </a:ext>
            </a:extLst>
          </p:cNvPr>
          <p:cNvSpPr/>
          <p:nvPr/>
        </p:nvSpPr>
        <p:spPr>
          <a:xfrm>
            <a:off x="1284556" y="2484814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61ED0C-386F-4C3F-A245-55DAD4D6E0AC}"/>
              </a:ext>
            </a:extLst>
          </p:cNvPr>
          <p:cNvSpPr/>
          <p:nvPr/>
        </p:nvSpPr>
        <p:spPr>
          <a:xfrm>
            <a:off x="9485653" y="2365187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 </a:t>
            </a:r>
            <a:r>
              <a:rPr lang="ko-KR" altLang="en-US" dirty="0"/>
              <a:t>프레임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5171F48-E96B-4A3A-96F0-688468108515}"/>
              </a:ext>
            </a:extLst>
          </p:cNvPr>
          <p:cNvSpPr/>
          <p:nvPr/>
        </p:nvSpPr>
        <p:spPr>
          <a:xfrm>
            <a:off x="6763927" y="5226129"/>
            <a:ext cx="640026" cy="2496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4653B4-C39B-4655-88AD-2F0FD2BA6C28}"/>
              </a:ext>
            </a:extLst>
          </p:cNvPr>
          <p:cNvSpPr/>
          <p:nvPr/>
        </p:nvSpPr>
        <p:spPr>
          <a:xfrm>
            <a:off x="6763927" y="5693708"/>
            <a:ext cx="640026" cy="249679"/>
          </a:xfrm>
          <a:prstGeom prst="rect">
            <a:avLst/>
          </a:prstGeom>
          <a:gradFill>
            <a:gsLst>
              <a:gs pos="0">
                <a:srgbClr val="92D050"/>
              </a:gs>
              <a:gs pos="54000">
                <a:srgbClr val="00B05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D3BAF9E-2BB9-4A1D-A4A6-3B30A9F3522A}"/>
              </a:ext>
            </a:extLst>
          </p:cNvPr>
          <p:cNvSpPr/>
          <p:nvPr/>
        </p:nvSpPr>
        <p:spPr>
          <a:xfrm>
            <a:off x="6764659" y="6150932"/>
            <a:ext cx="639294" cy="249680"/>
          </a:xfrm>
          <a:prstGeom prst="rect">
            <a:avLst/>
          </a:prstGeom>
          <a:solidFill>
            <a:schemeClr val="tx1">
              <a:lumMod val="75000"/>
              <a:lumOff val="25000"/>
              <a:alpha val="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B2E495-182A-4ADE-9D1A-95C66564A169}"/>
              </a:ext>
            </a:extLst>
          </p:cNvPr>
          <p:cNvSpPr txBox="1"/>
          <p:nvPr/>
        </p:nvSpPr>
        <p:spPr>
          <a:xfrm>
            <a:off x="7526377" y="5218902"/>
            <a:ext cx="856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고정 기능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0697BF-4A35-437D-8E1D-F6179153F66B}"/>
              </a:ext>
            </a:extLst>
          </p:cNvPr>
          <p:cNvSpPr txBox="1"/>
          <p:nvPr/>
        </p:nvSpPr>
        <p:spPr>
          <a:xfrm>
            <a:off x="7526376" y="5684917"/>
            <a:ext cx="1653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프로그래밍 가능 </a:t>
            </a:r>
            <a:endParaRPr lang="ko-KR" altLang="en-US" sz="1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D29624-AC91-4035-B90E-E01E3A0A1851}"/>
              </a:ext>
            </a:extLst>
          </p:cNvPr>
          <p:cNvSpPr txBox="1"/>
          <p:nvPr/>
        </p:nvSpPr>
        <p:spPr>
          <a:xfrm>
            <a:off x="7566343" y="6150932"/>
            <a:ext cx="782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생략 가능</a:t>
            </a:r>
          </a:p>
        </p:txBody>
      </p:sp>
    </p:spTree>
    <p:extLst>
      <p:ext uri="{BB962C8B-B14F-4D97-AF65-F5344CB8AC3E}">
        <p14:creationId xmlns:p14="http://schemas.microsoft.com/office/powerpoint/2010/main" val="76021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74917-7D02-A54E-9834-71A11090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Input-Assembler Stage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F9B364-CB4A-3CF1-28F9-DE438D843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" y="4705470"/>
            <a:ext cx="1379018" cy="16841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D86B46-1D3B-C339-78AC-2CCF3B4FE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8793" y="5042768"/>
            <a:ext cx="1092562" cy="13470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617C397-D9D3-D764-FEAF-A3E9D554F7BE}"/>
              </a:ext>
            </a:extLst>
          </p:cNvPr>
          <p:cNvSpPr/>
          <p:nvPr/>
        </p:nvSpPr>
        <p:spPr>
          <a:xfrm>
            <a:off x="10116744" y="4987870"/>
            <a:ext cx="1895413" cy="14017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9F89E2-5373-AB86-6304-2FE3718FD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312" y="5857003"/>
            <a:ext cx="8110098" cy="4468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BB69FB-525C-C536-1AA7-208B41457B72}"/>
              </a:ext>
            </a:extLst>
          </p:cNvPr>
          <p:cNvSpPr txBox="1"/>
          <p:nvPr/>
        </p:nvSpPr>
        <p:spPr>
          <a:xfrm>
            <a:off x="82743" y="6457890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Model or Local</a:t>
            </a:r>
          </a:p>
          <a:p>
            <a:r>
              <a:rPr lang="en-US" altLang="ko-KR" sz="1000" dirty="0"/>
              <a:t>3D Space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A0E6C-7351-C434-FDB4-BE5D7644E1A7}"/>
              </a:ext>
            </a:extLst>
          </p:cNvPr>
          <p:cNvSpPr txBox="1"/>
          <p:nvPr/>
        </p:nvSpPr>
        <p:spPr>
          <a:xfrm>
            <a:off x="10232999" y="6506632"/>
            <a:ext cx="1177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Screen 2D Space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83EA09-88B3-8A9E-0664-038D3A93681D}"/>
              </a:ext>
            </a:extLst>
          </p:cNvPr>
          <p:cNvSpPr txBox="1"/>
          <p:nvPr/>
        </p:nvSpPr>
        <p:spPr>
          <a:xfrm>
            <a:off x="10068962" y="4701382"/>
            <a:ext cx="504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0,0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68C602-F81D-8D45-7C59-9557A00C2778}"/>
              </a:ext>
            </a:extLst>
          </p:cNvPr>
          <p:cNvSpPr txBox="1"/>
          <p:nvPr/>
        </p:nvSpPr>
        <p:spPr>
          <a:xfrm>
            <a:off x="11504837" y="6411724"/>
            <a:ext cx="859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1024,768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695C44-BBAC-869A-A760-9D292A29FBFA}"/>
              </a:ext>
            </a:extLst>
          </p:cNvPr>
          <p:cNvSpPr/>
          <p:nvPr/>
        </p:nvSpPr>
        <p:spPr>
          <a:xfrm>
            <a:off x="2615387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7E9559-D1FF-3ABA-A49D-D4F105B4EE02}"/>
              </a:ext>
            </a:extLst>
          </p:cNvPr>
          <p:cNvSpPr/>
          <p:nvPr/>
        </p:nvSpPr>
        <p:spPr>
          <a:xfrm>
            <a:off x="3577257" y="5814977"/>
            <a:ext cx="632435" cy="529986"/>
          </a:xfrm>
          <a:prstGeom prst="rect">
            <a:avLst/>
          </a:prstGeom>
          <a:gradFill>
            <a:gsLst>
              <a:gs pos="0">
                <a:srgbClr val="92D050"/>
              </a:gs>
              <a:gs pos="54000">
                <a:srgbClr val="00B05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ACFADB-6569-16B2-169D-AE01DFBDBBCF}"/>
              </a:ext>
            </a:extLst>
          </p:cNvPr>
          <p:cNvSpPr/>
          <p:nvPr/>
        </p:nvSpPr>
        <p:spPr>
          <a:xfrm>
            <a:off x="6787825" y="5814977"/>
            <a:ext cx="632435" cy="529986"/>
          </a:xfrm>
          <a:prstGeom prst="rect">
            <a:avLst/>
          </a:prstGeom>
          <a:gradFill>
            <a:gsLst>
              <a:gs pos="0">
                <a:srgbClr val="92D050"/>
              </a:gs>
              <a:gs pos="54000">
                <a:srgbClr val="00B05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0C48EF-2140-DDE8-ACBF-F52F118DE552}"/>
              </a:ext>
            </a:extLst>
          </p:cNvPr>
          <p:cNvSpPr/>
          <p:nvPr/>
        </p:nvSpPr>
        <p:spPr>
          <a:xfrm>
            <a:off x="7734481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OM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190D10-828C-C293-511B-D23B78EA5CE9}"/>
              </a:ext>
            </a:extLst>
          </p:cNvPr>
          <p:cNvSpPr/>
          <p:nvPr/>
        </p:nvSpPr>
        <p:spPr>
          <a:xfrm>
            <a:off x="5788035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RS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8488348-7C0A-8050-8939-C38BEB50E8F3}"/>
              </a:ext>
            </a:extLst>
          </p:cNvPr>
          <p:cNvCxnSpPr>
            <a:endCxn id="18" idx="1"/>
          </p:cNvCxnSpPr>
          <p:nvPr/>
        </p:nvCxnSpPr>
        <p:spPr>
          <a:xfrm>
            <a:off x="3247822" y="6076155"/>
            <a:ext cx="329435" cy="3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6E299CA-AAB5-B04D-817D-AAA9E7655477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4209692" y="6069543"/>
            <a:ext cx="397775" cy="10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5DBEE83-74CB-A86C-7FCC-3F46C0D4AA7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6420470" y="6079970"/>
            <a:ext cx="3673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F741CB4-E8BA-EC48-1BC5-6FEA50C6ABB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7420260" y="6079970"/>
            <a:ext cx="3142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B32F7F9-70FC-3720-BE32-2A647407924C}"/>
              </a:ext>
            </a:extLst>
          </p:cNvPr>
          <p:cNvSpPr txBox="1"/>
          <p:nvPr/>
        </p:nvSpPr>
        <p:spPr>
          <a:xfrm>
            <a:off x="7509908" y="5356257"/>
            <a:ext cx="1245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RenderTargetView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DepthStencilView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5EA362-8388-D871-3CD8-EBA673CB1D83}"/>
              </a:ext>
            </a:extLst>
          </p:cNvPr>
          <p:cNvSpPr txBox="1"/>
          <p:nvPr/>
        </p:nvSpPr>
        <p:spPr>
          <a:xfrm>
            <a:off x="3385782" y="5214716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VertexShader</a:t>
            </a: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ConstanBuffer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0E6A47-1547-78F7-EFB9-DD12F3C82CE9}"/>
              </a:ext>
            </a:extLst>
          </p:cNvPr>
          <p:cNvSpPr txBox="1"/>
          <p:nvPr/>
        </p:nvSpPr>
        <p:spPr>
          <a:xfrm>
            <a:off x="5635949" y="5455311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ViewPortInfo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93831B-3F8D-5FC6-3CB0-23C03870408B}"/>
              </a:ext>
            </a:extLst>
          </p:cNvPr>
          <p:cNvSpPr txBox="1"/>
          <p:nvPr/>
        </p:nvSpPr>
        <p:spPr>
          <a:xfrm>
            <a:off x="6368557" y="4988085"/>
            <a:ext cx="1391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PixelShader</a:t>
            </a:r>
          </a:p>
          <a:p>
            <a:pPr algn="ctr"/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ShaderResourceView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SamplerState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ConstanBuffer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0A9D13-494B-7FF0-D05A-6110337C4424}"/>
              </a:ext>
            </a:extLst>
          </p:cNvPr>
          <p:cNvSpPr txBox="1"/>
          <p:nvPr/>
        </p:nvSpPr>
        <p:spPr>
          <a:xfrm>
            <a:off x="2240501" y="5005188"/>
            <a:ext cx="12875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PrimitiveTopology</a:t>
            </a:r>
          </a:p>
          <a:p>
            <a:pPr algn="ctr"/>
            <a:r>
              <a:rPr lang="en-US" altLang="ko-KR" sz="1050" dirty="0"/>
              <a:t>VertexBuffer</a:t>
            </a:r>
          </a:p>
          <a:p>
            <a:pPr algn="ctr"/>
            <a:r>
              <a:rPr lang="en-US" altLang="ko-KR" sz="1050" dirty="0" err="1"/>
              <a:t>IndexBuffer</a:t>
            </a:r>
            <a:endParaRPr lang="en-US" altLang="ko-KR" sz="1050" dirty="0"/>
          </a:p>
          <a:p>
            <a:pPr algn="ctr"/>
            <a:r>
              <a:rPr lang="en-US" altLang="ko-KR" sz="1050" dirty="0"/>
              <a:t>InputLayout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ED985D-5B42-A94C-7F23-85BBB1DA93D5}"/>
              </a:ext>
            </a:extLst>
          </p:cNvPr>
          <p:cNvSpPr/>
          <p:nvPr/>
        </p:nvSpPr>
        <p:spPr>
          <a:xfrm>
            <a:off x="4607467" y="5814977"/>
            <a:ext cx="749147" cy="509131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1166495805">
                  <a:custGeom>
                    <a:avLst/>
                    <a:gdLst>
                      <a:gd name="connsiteX0" fmla="*/ 0 w 2422772"/>
                      <a:gd name="connsiteY0" fmla="*/ 0 h 619943"/>
                      <a:gd name="connsiteX1" fmla="*/ 411871 w 2422772"/>
                      <a:gd name="connsiteY1" fmla="*/ 0 h 619943"/>
                      <a:gd name="connsiteX2" fmla="*/ 823742 w 2422772"/>
                      <a:gd name="connsiteY2" fmla="*/ 0 h 619943"/>
                      <a:gd name="connsiteX3" fmla="*/ 1235614 w 2422772"/>
                      <a:gd name="connsiteY3" fmla="*/ 0 h 619943"/>
                      <a:gd name="connsiteX4" fmla="*/ 1768624 w 2422772"/>
                      <a:gd name="connsiteY4" fmla="*/ 0 h 619943"/>
                      <a:gd name="connsiteX5" fmla="*/ 2422772 w 2422772"/>
                      <a:gd name="connsiteY5" fmla="*/ 0 h 619943"/>
                      <a:gd name="connsiteX6" fmla="*/ 2422772 w 2422772"/>
                      <a:gd name="connsiteY6" fmla="*/ 291373 h 619943"/>
                      <a:gd name="connsiteX7" fmla="*/ 2422772 w 2422772"/>
                      <a:gd name="connsiteY7" fmla="*/ 619943 h 619943"/>
                      <a:gd name="connsiteX8" fmla="*/ 1913990 w 2422772"/>
                      <a:gd name="connsiteY8" fmla="*/ 619943 h 619943"/>
                      <a:gd name="connsiteX9" fmla="*/ 1502119 w 2422772"/>
                      <a:gd name="connsiteY9" fmla="*/ 619943 h 619943"/>
                      <a:gd name="connsiteX10" fmla="*/ 1041792 w 2422772"/>
                      <a:gd name="connsiteY10" fmla="*/ 619943 h 619943"/>
                      <a:gd name="connsiteX11" fmla="*/ 605693 w 2422772"/>
                      <a:gd name="connsiteY11" fmla="*/ 619943 h 619943"/>
                      <a:gd name="connsiteX12" fmla="*/ 0 w 2422772"/>
                      <a:gd name="connsiteY12" fmla="*/ 619943 h 619943"/>
                      <a:gd name="connsiteX13" fmla="*/ 0 w 2422772"/>
                      <a:gd name="connsiteY13" fmla="*/ 328570 h 619943"/>
                      <a:gd name="connsiteX14" fmla="*/ 0 w 2422772"/>
                      <a:gd name="connsiteY14" fmla="*/ 0 h 619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422772" h="619943" extrusionOk="0">
                        <a:moveTo>
                          <a:pt x="0" y="0"/>
                        </a:moveTo>
                        <a:cubicBezTo>
                          <a:pt x="94532" y="-2392"/>
                          <a:pt x="234570" y="14366"/>
                          <a:pt x="411871" y="0"/>
                        </a:cubicBezTo>
                        <a:cubicBezTo>
                          <a:pt x="589172" y="-14366"/>
                          <a:pt x="687037" y="6588"/>
                          <a:pt x="823742" y="0"/>
                        </a:cubicBezTo>
                        <a:cubicBezTo>
                          <a:pt x="960447" y="-6588"/>
                          <a:pt x="1112929" y="12207"/>
                          <a:pt x="1235614" y="0"/>
                        </a:cubicBezTo>
                        <a:cubicBezTo>
                          <a:pt x="1358299" y="-12207"/>
                          <a:pt x="1529833" y="11709"/>
                          <a:pt x="1768624" y="0"/>
                        </a:cubicBezTo>
                        <a:cubicBezTo>
                          <a:pt x="2007415" y="-11709"/>
                          <a:pt x="2281152" y="21909"/>
                          <a:pt x="2422772" y="0"/>
                        </a:cubicBezTo>
                        <a:cubicBezTo>
                          <a:pt x="2447242" y="138576"/>
                          <a:pt x="2392425" y="224023"/>
                          <a:pt x="2422772" y="291373"/>
                        </a:cubicBezTo>
                        <a:cubicBezTo>
                          <a:pt x="2453119" y="358723"/>
                          <a:pt x="2397550" y="545982"/>
                          <a:pt x="2422772" y="619943"/>
                        </a:cubicBezTo>
                        <a:cubicBezTo>
                          <a:pt x="2277543" y="646371"/>
                          <a:pt x="2030920" y="588880"/>
                          <a:pt x="1913990" y="619943"/>
                        </a:cubicBezTo>
                        <a:cubicBezTo>
                          <a:pt x="1797060" y="651006"/>
                          <a:pt x="1683570" y="615788"/>
                          <a:pt x="1502119" y="619943"/>
                        </a:cubicBezTo>
                        <a:cubicBezTo>
                          <a:pt x="1320668" y="624098"/>
                          <a:pt x="1143349" y="577396"/>
                          <a:pt x="1041792" y="619943"/>
                        </a:cubicBezTo>
                        <a:cubicBezTo>
                          <a:pt x="940235" y="662490"/>
                          <a:pt x="750221" y="613550"/>
                          <a:pt x="605693" y="619943"/>
                        </a:cubicBezTo>
                        <a:cubicBezTo>
                          <a:pt x="461165" y="626336"/>
                          <a:pt x="252762" y="555017"/>
                          <a:pt x="0" y="619943"/>
                        </a:cubicBezTo>
                        <a:cubicBezTo>
                          <a:pt x="-22538" y="494590"/>
                          <a:pt x="32189" y="447721"/>
                          <a:pt x="0" y="328570"/>
                        </a:cubicBezTo>
                        <a:cubicBezTo>
                          <a:pt x="-32189" y="209419"/>
                          <a:pt x="9860" y="701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생략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A6CAFFF-D698-DBB3-D736-8C2D8917A002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>
            <a:off x="5356614" y="6069543"/>
            <a:ext cx="431421" cy="10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735C0A1-FB69-8F3D-89EB-68CEA488506E}"/>
              </a:ext>
            </a:extLst>
          </p:cNvPr>
          <p:cNvSpPr txBox="1"/>
          <p:nvPr/>
        </p:nvSpPr>
        <p:spPr>
          <a:xfrm>
            <a:off x="697569" y="1748199"/>
            <a:ext cx="107837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</a:t>
            </a:r>
            <a:r>
              <a:rPr lang="ko-KR" altLang="en-US" dirty="0" err="1"/>
              <a:t>조립기</a:t>
            </a:r>
            <a:r>
              <a:rPr lang="en-US" altLang="ko-KR" dirty="0"/>
              <a:t>. </a:t>
            </a:r>
            <a:r>
              <a:rPr lang="ko-KR" altLang="en-US" dirty="0"/>
              <a:t>파이프라인에서 처리할 </a:t>
            </a:r>
            <a:r>
              <a:rPr lang="ko-KR" altLang="en-US" dirty="0" err="1"/>
              <a:t>버텍스의</a:t>
            </a:r>
            <a:r>
              <a:rPr lang="ko-KR" altLang="en-US" dirty="0"/>
              <a:t> 구조</a:t>
            </a:r>
            <a:r>
              <a:rPr lang="en-US" altLang="ko-KR" dirty="0"/>
              <a:t>,</a:t>
            </a:r>
            <a:r>
              <a:rPr lang="ko-KR" altLang="en-US" dirty="0" err="1"/>
              <a:t>그리는방법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버텍스버퍼</a:t>
            </a:r>
            <a:r>
              <a:rPr lang="en-US" altLang="ko-KR" dirty="0"/>
              <a:t>,</a:t>
            </a:r>
            <a:r>
              <a:rPr lang="ko-KR" altLang="en-US" dirty="0" err="1"/>
              <a:t>인덱스버퍼를</a:t>
            </a:r>
            <a:r>
              <a:rPr lang="ko-KR" altLang="en-US" dirty="0"/>
              <a:t> 설정 하고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렌더링할때</a:t>
            </a:r>
            <a:r>
              <a:rPr lang="ko-KR" altLang="en-US" dirty="0"/>
              <a:t> 버퍼를 조합하여 </a:t>
            </a:r>
            <a:r>
              <a:rPr lang="en-US" altLang="ko-KR" dirty="0"/>
              <a:t>VS </a:t>
            </a:r>
            <a:r>
              <a:rPr lang="ko-KR" altLang="en-US" dirty="0"/>
              <a:t>에 전달할 실제 </a:t>
            </a:r>
            <a:r>
              <a:rPr lang="ko-KR" altLang="en-US" dirty="0" err="1"/>
              <a:t>버텍스를</a:t>
            </a:r>
            <a:r>
              <a:rPr lang="ko-KR" altLang="en-US" dirty="0"/>
              <a:t> 조립한다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800" dirty="0">
                <a:hlinkClick r:id="rId5" action="ppaction://hlinksldjump"/>
              </a:rPr>
              <a:t>PrimitiveTopology</a:t>
            </a:r>
            <a:r>
              <a:rPr lang="en-US" altLang="ko-KR" sz="1800" dirty="0"/>
              <a:t>: </a:t>
            </a:r>
            <a:r>
              <a:rPr lang="ko-KR" altLang="en-US" sz="1800" dirty="0"/>
              <a:t>점</a:t>
            </a:r>
            <a:r>
              <a:rPr lang="en-US" altLang="ko-KR" sz="1800" dirty="0"/>
              <a:t>,</a:t>
            </a:r>
            <a:r>
              <a:rPr lang="ko-KR" altLang="en-US" sz="1800" dirty="0"/>
              <a:t>선</a:t>
            </a:r>
            <a:r>
              <a:rPr lang="en-US" altLang="ko-KR" sz="1800" dirty="0"/>
              <a:t>,</a:t>
            </a:r>
            <a:r>
              <a:rPr lang="ko-KR" altLang="en-US" sz="1800" dirty="0"/>
              <a:t>삼각형 을 어떻게 </a:t>
            </a:r>
            <a:r>
              <a:rPr lang="ko-KR" altLang="en-US" sz="1800" dirty="0" err="1"/>
              <a:t>그릴것</a:t>
            </a:r>
            <a:r>
              <a:rPr lang="ko-KR" altLang="en-US" sz="1800" dirty="0"/>
              <a:t> 인가 </a:t>
            </a:r>
            <a:endParaRPr lang="en-US" altLang="ko-KR" sz="1800" dirty="0"/>
          </a:p>
          <a:p>
            <a:r>
              <a:rPr lang="en-US" altLang="ko-KR" sz="1800" dirty="0">
                <a:hlinkClick r:id="rId6" action="ppaction://hlinksldjump"/>
              </a:rPr>
              <a:t>VertexBuffer</a:t>
            </a:r>
            <a:r>
              <a:rPr lang="en-US" altLang="ko-KR" dirty="0"/>
              <a:t>: </a:t>
            </a:r>
            <a:r>
              <a:rPr lang="ko-KR" altLang="en-US" dirty="0" err="1"/>
              <a:t>버텍스</a:t>
            </a:r>
            <a:r>
              <a:rPr lang="ko-KR" altLang="en-US" dirty="0"/>
              <a:t> 정보를 담을 버퍼 </a:t>
            </a:r>
            <a:r>
              <a:rPr lang="en-US" altLang="ko-KR" dirty="0"/>
              <a:t>( 3D </a:t>
            </a:r>
            <a:r>
              <a:rPr lang="ko-KR" altLang="en-US" dirty="0"/>
              <a:t>위치좌표  </a:t>
            </a:r>
            <a:r>
              <a:rPr lang="en-US" altLang="ko-KR" dirty="0" err="1"/>
              <a:t>xyz</a:t>
            </a:r>
            <a:r>
              <a:rPr lang="en-US" altLang="ko-KR" dirty="0"/>
              <a:t>  , </a:t>
            </a:r>
            <a:r>
              <a:rPr lang="ko-KR" altLang="en-US" dirty="0"/>
              <a:t>텍스처좌표 </a:t>
            </a:r>
            <a:r>
              <a:rPr lang="en-US" altLang="ko-KR" dirty="0" err="1"/>
              <a:t>uv</a:t>
            </a:r>
            <a:r>
              <a:rPr lang="en-US" altLang="ko-KR" dirty="0"/>
              <a:t>  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IndexBuffer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 err="1"/>
              <a:t>DrawIndexed</a:t>
            </a:r>
            <a:r>
              <a:rPr lang="en-US" altLang="ko-KR" dirty="0"/>
              <a:t> </a:t>
            </a:r>
            <a:r>
              <a:rPr lang="ko-KR" altLang="en-US" dirty="0" err="1"/>
              <a:t>사용할때</a:t>
            </a:r>
            <a:r>
              <a:rPr lang="ko-KR" altLang="en-US" dirty="0"/>
              <a:t> </a:t>
            </a:r>
            <a:r>
              <a:rPr lang="ko-KR" altLang="en-US" dirty="0" err="1"/>
              <a:t>버텍스</a:t>
            </a:r>
            <a:r>
              <a:rPr lang="ko-KR" altLang="en-US" dirty="0"/>
              <a:t> 버퍼를  인덱스로 접근할 인덱스가 </a:t>
            </a:r>
            <a:r>
              <a:rPr lang="ko-KR" altLang="en-US" dirty="0" err="1"/>
              <a:t>담긴버퍼</a:t>
            </a:r>
            <a:r>
              <a:rPr lang="ko-KR" altLang="en-US" dirty="0"/>
              <a:t>  </a:t>
            </a:r>
            <a:endParaRPr lang="en-US" altLang="ko-KR" sz="1800" dirty="0"/>
          </a:p>
          <a:p>
            <a:r>
              <a:rPr lang="en-US" altLang="ko-KR" sz="1800" dirty="0">
                <a:hlinkClick r:id="rId7" action="ppaction://hlinksldjump"/>
              </a:rPr>
              <a:t>InputLayout</a:t>
            </a:r>
            <a:r>
              <a:rPr lang="en-US" altLang="ko-KR" dirty="0"/>
              <a:t>: </a:t>
            </a:r>
            <a:r>
              <a:rPr lang="ko-KR" altLang="en-US" dirty="0"/>
              <a:t> 조립하여 </a:t>
            </a:r>
            <a:r>
              <a:rPr lang="en-US" altLang="ko-KR" dirty="0"/>
              <a:t>VS</a:t>
            </a:r>
            <a:r>
              <a:rPr lang="ko-KR" altLang="en-US" dirty="0"/>
              <a:t>에 전달 할 </a:t>
            </a:r>
            <a:r>
              <a:rPr lang="en-US" altLang="ko-KR" dirty="0"/>
              <a:t>Vertex </a:t>
            </a:r>
            <a:r>
              <a:rPr lang="ko-KR" altLang="en-US" dirty="0"/>
              <a:t>의 구조를 정의한다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30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041D9-2AA8-62D7-A47F-F77551D7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 - PrimitiveTopology</a:t>
            </a:r>
            <a:endParaRPr lang="ko-KR" altLang="en-US" dirty="0"/>
          </a:p>
        </p:txBody>
      </p:sp>
      <p:pic>
        <p:nvPicPr>
          <p:cNvPr id="7" name="그림 6" descr="텍스트, 도표, 패턴, 종이접기이(가) 표시된 사진&#10;&#10;자동 생성된 설명">
            <a:extLst>
              <a:ext uri="{FF2B5EF4-FFF2-40B4-BE49-F238E27FC236}">
                <a16:creationId xmlns:a16="http://schemas.microsoft.com/office/drawing/2014/main" id="{49D58AEF-E91E-8F84-FAFC-E00521FA7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78"/>
          <a:stretch/>
        </p:blipFill>
        <p:spPr>
          <a:xfrm>
            <a:off x="531381" y="2542820"/>
            <a:ext cx="3990476" cy="2548143"/>
          </a:xfrm>
          <a:prstGeom prst="rect">
            <a:avLst/>
          </a:prstGeom>
        </p:spPr>
      </p:pic>
      <p:pic>
        <p:nvPicPr>
          <p:cNvPr id="8" name="그림 7" descr="텍스트, 도표, 패턴, 종이접기이(가) 표시된 사진&#10;&#10;자동 생성된 설명">
            <a:extLst>
              <a:ext uri="{FF2B5EF4-FFF2-40B4-BE49-F238E27FC236}">
                <a16:creationId xmlns:a16="http://schemas.microsoft.com/office/drawing/2014/main" id="{7FB2C77C-05DA-9D00-B308-4F1B29A039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25"/>
          <a:stretch/>
        </p:blipFill>
        <p:spPr>
          <a:xfrm>
            <a:off x="6084047" y="2471621"/>
            <a:ext cx="3990476" cy="41450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AB7DC4-4C17-6C7A-BE33-D7CE6B094C4C}"/>
              </a:ext>
            </a:extLst>
          </p:cNvPr>
          <p:cNvSpPr txBox="1"/>
          <p:nvPr/>
        </p:nvSpPr>
        <p:spPr>
          <a:xfrm>
            <a:off x="489393" y="1619490"/>
            <a:ext cx="108644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삼각형 뿐만 아니라 점</a:t>
            </a:r>
            <a:r>
              <a:rPr lang="en-US" altLang="ko-KR" dirty="0"/>
              <a:t>,</a:t>
            </a:r>
            <a:r>
              <a:rPr lang="ko-KR" altLang="en-US" dirty="0"/>
              <a:t>선 도 그릴 수 있다</a:t>
            </a:r>
            <a:r>
              <a:rPr lang="en-US" altLang="ko-KR" dirty="0"/>
              <a:t>.  ( </a:t>
            </a:r>
            <a:r>
              <a:rPr lang="ko-KR" altLang="en-US" dirty="0"/>
              <a:t>전부 포함하는 단어로 </a:t>
            </a:r>
            <a:r>
              <a:rPr lang="en-US" altLang="ko-KR" dirty="0"/>
              <a:t>primitive </a:t>
            </a:r>
            <a:r>
              <a:rPr lang="ko-KR" altLang="en-US" dirty="0"/>
              <a:t>라고 한다 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보통은 </a:t>
            </a:r>
            <a:r>
              <a:rPr lang="en-US" altLang="ko-KR" dirty="0"/>
              <a:t>List </a:t>
            </a:r>
            <a:r>
              <a:rPr lang="ko-KR" altLang="en-US" dirty="0"/>
              <a:t>사용한다</a:t>
            </a:r>
            <a:r>
              <a:rPr lang="en-US" altLang="ko-KR" dirty="0"/>
              <a:t>. </a:t>
            </a:r>
            <a:r>
              <a:rPr lang="ko-KR" altLang="en-US" dirty="0" err="1"/>
              <a:t>어제이션시</a:t>
            </a:r>
            <a:r>
              <a:rPr lang="en-US" altLang="ko-KR" dirty="0"/>
              <a:t>? </a:t>
            </a:r>
            <a:r>
              <a:rPr lang="ko-KR" altLang="en-US" dirty="0"/>
              <a:t>인접 정보를 포함하는 한 선</a:t>
            </a:r>
            <a:r>
              <a:rPr lang="en-US" altLang="ko-KR" dirty="0"/>
              <a:t>,</a:t>
            </a:r>
            <a:r>
              <a:rPr lang="ko-KR" altLang="en-US" dirty="0"/>
              <a:t>삼각형</a:t>
            </a:r>
            <a:endParaRPr lang="en-US" altLang="ko-KR" dirty="0"/>
          </a:p>
          <a:p>
            <a:r>
              <a:rPr lang="en-US" altLang="ko-KR" sz="1600" dirty="0" err="1"/>
              <a:t>DeviceContext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IASetPrimitiveTopology</a:t>
            </a:r>
            <a:r>
              <a:rPr lang="en-US" altLang="ko-KR" sz="1600" dirty="0"/>
              <a:t>()</a:t>
            </a:r>
          </a:p>
          <a:p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B017B6-3944-6E81-43A6-A9DFFF00FA95}"/>
              </a:ext>
            </a:extLst>
          </p:cNvPr>
          <p:cNvSpPr/>
          <p:nvPr/>
        </p:nvSpPr>
        <p:spPr>
          <a:xfrm>
            <a:off x="5973483" y="2471621"/>
            <a:ext cx="4199218" cy="7718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29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AE04-B5DB-3E1C-DFEA-7C4F4FD6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 - </a:t>
            </a:r>
            <a:r>
              <a:rPr lang="en-US" altLang="ko-KR" sz="4400" dirty="0"/>
              <a:t>Vertex Buffer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6B161-1E7D-5A2D-28BB-02DF8F184CD7}"/>
              </a:ext>
            </a:extLst>
          </p:cNvPr>
          <p:cNvSpPr txBox="1"/>
          <p:nvPr/>
        </p:nvSpPr>
        <p:spPr>
          <a:xfrm>
            <a:off x="418352" y="1540488"/>
            <a:ext cx="10255626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VertexShader</a:t>
            </a:r>
            <a:r>
              <a:rPr lang="ko-KR" altLang="en-US" dirty="0"/>
              <a:t>에 전달할 </a:t>
            </a:r>
            <a:r>
              <a:rPr lang="en-US" altLang="ko-KR" dirty="0"/>
              <a:t>Vertex</a:t>
            </a:r>
            <a:r>
              <a:rPr lang="ko-KR" altLang="en-US" dirty="0"/>
              <a:t>를 조립할 때 </a:t>
            </a:r>
            <a:r>
              <a:rPr lang="en-US" altLang="ko-KR" dirty="0"/>
              <a:t>1</a:t>
            </a:r>
            <a:r>
              <a:rPr lang="ko-KR" altLang="en-US" dirty="0"/>
              <a:t>개 이상의 </a:t>
            </a:r>
            <a:r>
              <a:rPr lang="en-US" altLang="ko-KR" dirty="0"/>
              <a:t>VertexBuffer</a:t>
            </a:r>
            <a:r>
              <a:rPr lang="ko-KR" altLang="en-US" dirty="0"/>
              <a:t>로 부터 </a:t>
            </a:r>
            <a:r>
              <a:rPr lang="ko-KR" altLang="en-US" dirty="0" err="1"/>
              <a:t>조립할수있다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버퍼 하나에 위치</a:t>
            </a:r>
            <a:r>
              <a:rPr lang="en-US" altLang="ko-KR" dirty="0"/>
              <a:t>,</a:t>
            </a:r>
            <a:r>
              <a:rPr lang="en-US" altLang="ko-KR" dirty="0" err="1"/>
              <a:t>uv</a:t>
            </a:r>
            <a:r>
              <a:rPr lang="ko-KR" altLang="en-US" dirty="0"/>
              <a:t>를 </a:t>
            </a:r>
            <a:r>
              <a:rPr lang="ko-KR" altLang="en-US" dirty="0" err="1"/>
              <a:t>담을수도</a:t>
            </a:r>
            <a:r>
              <a:rPr lang="ko-KR" altLang="en-US" dirty="0"/>
              <a:t>  버퍼 </a:t>
            </a:r>
            <a:r>
              <a:rPr lang="en-US" altLang="ko-KR" dirty="0"/>
              <a:t>2</a:t>
            </a:r>
            <a:r>
              <a:rPr lang="ko-KR" altLang="en-US" dirty="0"/>
              <a:t>개에 위치</a:t>
            </a:r>
            <a:r>
              <a:rPr lang="en-US" altLang="ko-KR" dirty="0"/>
              <a:t>,</a:t>
            </a:r>
            <a:r>
              <a:rPr lang="en-US" altLang="ko-KR" dirty="0" err="1"/>
              <a:t>uv</a:t>
            </a:r>
            <a:r>
              <a:rPr lang="en-US" altLang="ko-KR" dirty="0"/>
              <a:t> </a:t>
            </a:r>
            <a:r>
              <a:rPr lang="ko-KR" altLang="en-US" dirty="0"/>
              <a:t>나눠 </a:t>
            </a:r>
            <a:r>
              <a:rPr lang="ko-KR" altLang="en-US" dirty="0" err="1"/>
              <a:t>담을수도</a:t>
            </a:r>
            <a:r>
              <a:rPr lang="ko-KR" altLang="en-US" dirty="0"/>
              <a:t> 있다</a:t>
            </a:r>
            <a:r>
              <a:rPr lang="en-US" altLang="ko-KR" dirty="0"/>
              <a:t>. </a:t>
            </a:r>
            <a:r>
              <a:rPr lang="ko-KR" altLang="en-US" dirty="0"/>
              <a:t>일반적 하나에 전부 포함</a:t>
            </a:r>
            <a:r>
              <a:rPr lang="en-US" altLang="ko-KR" dirty="0"/>
              <a:t>.</a:t>
            </a:r>
            <a:r>
              <a:rPr lang="ko-KR" altLang="en-US" dirty="0"/>
              <a:t> 버퍼는 </a:t>
            </a:r>
            <a:r>
              <a:rPr lang="en-US" altLang="ko-KR" dirty="0"/>
              <a:t>Input-Assembler</a:t>
            </a:r>
            <a:r>
              <a:rPr lang="ko-KR" altLang="en-US" dirty="0"/>
              <a:t>에 설정 </a:t>
            </a:r>
            <a:r>
              <a:rPr lang="ko-KR" altLang="en-US" dirty="0" err="1"/>
              <a:t>할때</a:t>
            </a:r>
            <a:r>
              <a:rPr lang="ko-KR" altLang="en-US" dirty="0"/>
              <a:t> 슬롯번호를 지정한다</a:t>
            </a:r>
            <a:r>
              <a:rPr lang="en-US" altLang="ko-KR" dirty="0"/>
              <a:t>.</a:t>
            </a:r>
          </a:p>
          <a:p>
            <a:r>
              <a:rPr lang="en-US" altLang="ko-KR" sz="1100" dirty="0"/>
              <a:t>ID</a:t>
            </a:r>
            <a:r>
              <a:rPr lang="ko-KR" altLang="en-US" sz="1100" dirty="0" err="1"/>
              <a:t>evice</a:t>
            </a:r>
            <a:r>
              <a:rPr lang="en-US" altLang="ko-KR" sz="1100" dirty="0"/>
              <a:t>::</a:t>
            </a:r>
            <a:r>
              <a:rPr lang="ko-KR" altLang="en-US" sz="1100" dirty="0" err="1"/>
              <a:t>CreateBuffer</a:t>
            </a:r>
            <a:r>
              <a:rPr lang="en-US" altLang="ko-KR" sz="1100" dirty="0"/>
              <a:t>() , ID</a:t>
            </a:r>
            <a:r>
              <a:rPr lang="ko-KR" altLang="en-US" sz="1100" dirty="0" err="1"/>
              <a:t>eviceContext</a:t>
            </a:r>
            <a:r>
              <a:rPr lang="en-US" altLang="ko-KR" sz="1100" dirty="0"/>
              <a:t>::</a:t>
            </a:r>
            <a:r>
              <a:rPr lang="ko-KR" altLang="en-US" sz="1100" dirty="0" err="1"/>
              <a:t>IASetVertexBuffers</a:t>
            </a:r>
            <a:r>
              <a:rPr lang="en-US" altLang="ko-KR" sz="1100" dirty="0"/>
              <a:t>()</a:t>
            </a:r>
          </a:p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F204B4-BC98-0FBF-ABB6-3AA5C78CCD9E}"/>
              </a:ext>
            </a:extLst>
          </p:cNvPr>
          <p:cNvSpPr/>
          <p:nvPr/>
        </p:nvSpPr>
        <p:spPr>
          <a:xfrm>
            <a:off x="2683441" y="2803027"/>
            <a:ext cx="1535954" cy="4422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ID3D11Resource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A21C4BD-8E89-229F-785E-051C89D2EE22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flipV="1">
            <a:off x="3451416" y="3245285"/>
            <a:ext cx="2" cy="241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635583-1F5B-17A5-C8A8-C56828FEDFAD}"/>
              </a:ext>
            </a:extLst>
          </p:cNvPr>
          <p:cNvSpPr/>
          <p:nvPr/>
        </p:nvSpPr>
        <p:spPr>
          <a:xfrm>
            <a:off x="2683439" y="3486668"/>
            <a:ext cx="1535953" cy="4422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ID3D11Buffer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F0BB4-70CF-7050-CF71-FA933922F19A}"/>
              </a:ext>
            </a:extLst>
          </p:cNvPr>
          <p:cNvSpPr/>
          <p:nvPr/>
        </p:nvSpPr>
        <p:spPr>
          <a:xfrm>
            <a:off x="191342" y="3496307"/>
            <a:ext cx="1407180" cy="4422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ID3D11Device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9C2473-6942-80C3-FCC3-3FD5031071D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585451" y="3707797"/>
            <a:ext cx="1097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2D51D2B-B1AA-08EF-E4DD-BFB337D0907A}"/>
              </a:ext>
            </a:extLst>
          </p:cNvPr>
          <p:cNvSpPr txBox="1"/>
          <p:nvPr/>
        </p:nvSpPr>
        <p:spPr>
          <a:xfrm>
            <a:off x="1605007" y="3436938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CreateBuffer</a:t>
            </a:r>
            <a:endParaRPr lang="ko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6F2D15-E756-E36C-55A2-12FD743750A8}"/>
              </a:ext>
            </a:extLst>
          </p:cNvPr>
          <p:cNvSpPr txBox="1"/>
          <p:nvPr/>
        </p:nvSpPr>
        <p:spPr>
          <a:xfrm>
            <a:off x="157726" y="4054973"/>
            <a:ext cx="4837016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Vertex </a:t>
            </a:r>
            <a:r>
              <a:rPr lang="ko-KR" altLang="en-US" sz="1100" dirty="0" err="1"/>
              <a:t>vertices</a:t>
            </a:r>
            <a:r>
              <a:rPr lang="ko-KR" altLang="en-US" sz="1100" dirty="0"/>
              <a:t>[] =</a:t>
            </a:r>
          </a:p>
          <a:p>
            <a:r>
              <a:rPr lang="ko-KR" altLang="en-US" sz="1100" dirty="0"/>
              <a:t>{</a:t>
            </a:r>
          </a:p>
          <a:p>
            <a:r>
              <a:rPr lang="es-ES" altLang="ko-KR" sz="1100" dirty="0"/>
              <a:t>   Vector3( -0.5, -0.5, 0.5), // v0    </a:t>
            </a:r>
          </a:p>
          <a:p>
            <a:r>
              <a:rPr lang="es-ES" altLang="ko-KR" sz="1100" dirty="0"/>
              <a:t>   Vector3(  0.0,  0.5, 0.5), // v1    </a:t>
            </a:r>
          </a:p>
          <a:p>
            <a:r>
              <a:rPr lang="es-ES" altLang="ko-KR" sz="1100" dirty="0"/>
              <a:t>   Vector3(  0.5, -0.5, 0.5), // v2	</a:t>
            </a:r>
          </a:p>
          <a:p>
            <a:r>
              <a:rPr lang="ko-KR" altLang="en-US" sz="1100" dirty="0"/>
              <a:t>};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D3D11_BUFFER_DESC </a:t>
            </a:r>
            <a:r>
              <a:rPr lang="ko-KR" altLang="en-US" sz="1100" dirty="0" err="1"/>
              <a:t>vbDesc</a:t>
            </a:r>
            <a:r>
              <a:rPr lang="ko-KR" altLang="en-US" sz="1100" dirty="0"/>
              <a:t> = {};</a:t>
            </a:r>
          </a:p>
          <a:p>
            <a:r>
              <a:rPr lang="ko-KR" altLang="en-US" sz="1100" dirty="0" err="1"/>
              <a:t>vbDesc.ByteWidth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sizeof</a:t>
            </a:r>
            <a:r>
              <a:rPr lang="ko-KR" altLang="en-US" sz="1100" dirty="0"/>
              <a:t>(Vertex) * ARRAYSIZE(</a:t>
            </a:r>
            <a:r>
              <a:rPr lang="ko-KR" altLang="en-US" sz="1100" dirty="0" err="1"/>
              <a:t>vertices</a:t>
            </a:r>
            <a:r>
              <a:rPr lang="ko-KR" altLang="en-US" sz="1100" dirty="0"/>
              <a:t>);</a:t>
            </a:r>
          </a:p>
          <a:p>
            <a:r>
              <a:rPr lang="ko-KR" altLang="en-US" sz="1100" dirty="0" err="1"/>
              <a:t>vbDesc.BindFlags</a:t>
            </a:r>
            <a:r>
              <a:rPr lang="ko-KR" altLang="en-US" sz="1100" dirty="0"/>
              <a:t> = D3D11_BIND_VERTEX_BUFFER;</a:t>
            </a:r>
          </a:p>
          <a:p>
            <a:r>
              <a:rPr lang="ko-KR" altLang="en-US" sz="1100" dirty="0" err="1"/>
              <a:t>vbDesc.Usage</a:t>
            </a:r>
            <a:r>
              <a:rPr lang="ko-KR" altLang="en-US" sz="1100" dirty="0"/>
              <a:t> = D3D11_USAGE_DEFAULT;	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D3D11_SUBRESOURCE_DATA </a:t>
            </a:r>
            <a:r>
              <a:rPr lang="ko-KR" altLang="en-US" sz="1100" dirty="0" err="1"/>
              <a:t>vbData</a:t>
            </a:r>
            <a:r>
              <a:rPr lang="ko-KR" altLang="en-US" sz="1100" dirty="0"/>
              <a:t> = {};</a:t>
            </a:r>
          </a:p>
          <a:p>
            <a:r>
              <a:rPr lang="ko-KR" altLang="en-US" sz="1100" dirty="0" err="1"/>
              <a:t>vbData.pSysMem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vertices</a:t>
            </a:r>
            <a:r>
              <a:rPr lang="ko-KR" altLang="en-US" sz="1100" dirty="0"/>
              <a:t>;	// 복사 할 데이터 주소 설정</a:t>
            </a:r>
          </a:p>
          <a:p>
            <a:r>
              <a:rPr lang="ko-KR" altLang="en-US" sz="1100" dirty="0"/>
              <a:t>HR_T(</a:t>
            </a:r>
            <a:r>
              <a:rPr lang="ko-KR" altLang="en-US" sz="1100" dirty="0" err="1"/>
              <a:t>m_pDevice</a:t>
            </a:r>
            <a:r>
              <a:rPr lang="ko-KR" altLang="en-US" sz="1100" dirty="0"/>
              <a:t>-&gt;</a:t>
            </a:r>
            <a:r>
              <a:rPr lang="ko-KR" altLang="en-US" sz="1100" dirty="0" err="1">
                <a:solidFill>
                  <a:srgbClr val="FF0000"/>
                </a:solidFill>
              </a:rPr>
              <a:t>CreateBuffer</a:t>
            </a:r>
            <a:r>
              <a:rPr lang="ko-KR" altLang="en-US" sz="1100" dirty="0"/>
              <a:t>(&amp;</a:t>
            </a:r>
            <a:r>
              <a:rPr lang="ko-KR" altLang="en-US" sz="1100" dirty="0" err="1"/>
              <a:t>vbDesc</a:t>
            </a:r>
            <a:r>
              <a:rPr lang="ko-KR" altLang="en-US" sz="1100" dirty="0"/>
              <a:t>, &amp;</a:t>
            </a:r>
            <a:r>
              <a:rPr lang="ko-KR" altLang="en-US" sz="1100" dirty="0" err="1"/>
              <a:t>vbData</a:t>
            </a:r>
            <a:r>
              <a:rPr lang="ko-KR" altLang="en-US" sz="1100" dirty="0"/>
              <a:t>, &amp;</a:t>
            </a:r>
            <a:r>
              <a:rPr lang="ko-KR" altLang="en-US" sz="1100" dirty="0" err="1"/>
              <a:t>m_pVertexBuffer</a:t>
            </a:r>
            <a:r>
              <a:rPr lang="ko-KR" altLang="en-US" sz="1100" dirty="0"/>
              <a:t>));</a:t>
            </a:r>
          </a:p>
          <a:p>
            <a:r>
              <a:rPr lang="ko-KR" altLang="en-US" sz="1100" dirty="0" err="1"/>
              <a:t>m_VertextBufferStride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sizeof</a:t>
            </a:r>
            <a:r>
              <a:rPr lang="ko-KR" altLang="en-US" sz="1100" dirty="0"/>
              <a:t>(Vertex);</a:t>
            </a:r>
          </a:p>
          <a:p>
            <a:r>
              <a:rPr lang="ko-KR" altLang="en-US" sz="1100" dirty="0" err="1"/>
              <a:t>m_VertextBufferOffset</a:t>
            </a:r>
            <a:r>
              <a:rPr lang="ko-KR" altLang="en-US" sz="1100" dirty="0"/>
              <a:t> = 0;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598520-104E-00C4-E353-0E95183254BD}"/>
              </a:ext>
            </a:extLst>
          </p:cNvPr>
          <p:cNvSpPr txBox="1"/>
          <p:nvPr/>
        </p:nvSpPr>
        <p:spPr>
          <a:xfrm>
            <a:off x="4629934" y="6362070"/>
            <a:ext cx="81937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m_pDeviceContext</a:t>
            </a:r>
            <a:r>
              <a:rPr lang="ko-KR" altLang="en-US" sz="1100" dirty="0"/>
              <a:t>-&gt;</a:t>
            </a:r>
            <a:r>
              <a:rPr lang="ko-KR" altLang="en-US" sz="1100" dirty="0" err="1">
                <a:solidFill>
                  <a:srgbClr val="FF0000"/>
                </a:solidFill>
              </a:rPr>
              <a:t>IASetVertexBuffers</a:t>
            </a:r>
            <a:r>
              <a:rPr lang="ko-KR" altLang="en-US" sz="1100" dirty="0"/>
              <a:t>(0, 1, &amp;</a:t>
            </a:r>
            <a:r>
              <a:rPr lang="ko-KR" altLang="en-US" sz="1100" dirty="0" err="1"/>
              <a:t>m_pVertexBuffer</a:t>
            </a:r>
            <a:r>
              <a:rPr lang="ko-KR" altLang="en-US" sz="1100" dirty="0"/>
              <a:t>, &amp;</a:t>
            </a:r>
            <a:r>
              <a:rPr lang="ko-KR" altLang="en-US" sz="1100" dirty="0" err="1"/>
              <a:t>m_VertextBufferStride</a:t>
            </a:r>
            <a:r>
              <a:rPr lang="ko-KR" altLang="en-US" sz="1100" dirty="0"/>
              <a:t>, &amp;</a:t>
            </a:r>
            <a:r>
              <a:rPr lang="ko-KR" altLang="en-US" sz="1100" dirty="0" err="1"/>
              <a:t>m_VertextBufferOffset</a:t>
            </a:r>
            <a:r>
              <a:rPr lang="ko-KR" altLang="en-US" sz="1100" dirty="0"/>
              <a:t>);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8AAF353-16DE-AD03-AF32-81D6EE314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193" y="4215102"/>
            <a:ext cx="5164792" cy="204892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49B89AB-B450-438D-88FD-F79ECBE664E5}"/>
              </a:ext>
            </a:extLst>
          </p:cNvPr>
          <p:cNvSpPr txBox="1"/>
          <p:nvPr/>
        </p:nvSpPr>
        <p:spPr>
          <a:xfrm>
            <a:off x="7197260" y="4218498"/>
            <a:ext cx="3485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//</a:t>
            </a:r>
            <a:r>
              <a:rPr lang="ko-KR" altLang="en-US" sz="1200" dirty="0"/>
              <a:t>연결 시작할 첫 슬롯의 번호</a:t>
            </a:r>
            <a:endParaRPr lang="en-US" altLang="ko-KR" sz="1200" dirty="0"/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연결할 버퍼 개수 </a:t>
            </a:r>
            <a:r>
              <a:rPr lang="en-US" altLang="ko-KR" sz="1200" dirty="0"/>
              <a:t>(</a:t>
            </a:r>
            <a:r>
              <a:rPr lang="ko-KR" altLang="en-US" sz="1200" dirty="0"/>
              <a:t>여러 개 한번으로 연결가능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2F4F48-545F-9C88-7C68-BB672D90BD55}"/>
              </a:ext>
            </a:extLst>
          </p:cNvPr>
          <p:cNvSpPr txBox="1"/>
          <p:nvPr/>
        </p:nvSpPr>
        <p:spPr>
          <a:xfrm>
            <a:off x="9687282" y="4770915"/>
            <a:ext cx="1990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// </a:t>
            </a:r>
            <a:r>
              <a:rPr lang="ko-KR" altLang="en-US" sz="1200" dirty="0" err="1"/>
              <a:t>버텍스</a:t>
            </a:r>
            <a:r>
              <a:rPr lang="ko-KR" altLang="en-US" sz="1200" dirty="0"/>
              <a:t> 폭 크기 </a:t>
            </a:r>
            <a:endParaRPr lang="en-US" altLang="ko-KR" sz="1200" dirty="0"/>
          </a:p>
          <a:p>
            <a:r>
              <a:rPr lang="en-US" altLang="ko-KR" sz="1200" dirty="0"/>
              <a:t>// </a:t>
            </a:r>
            <a:r>
              <a:rPr lang="ko-KR" altLang="en-US" sz="1200" dirty="0"/>
              <a:t>버퍼에서 시작 위치</a:t>
            </a:r>
            <a:endParaRPr lang="ko-KR" altLang="en-US" sz="900" dirty="0"/>
          </a:p>
        </p:txBody>
      </p:sp>
      <p:pic>
        <p:nvPicPr>
          <p:cNvPr id="1026" name="Picture 2" descr="ia 단계의 입력 슬롯 그림">
            <a:extLst>
              <a:ext uri="{FF2B5EF4-FFF2-40B4-BE49-F238E27FC236}">
                <a16:creationId xmlns:a16="http://schemas.microsoft.com/office/drawing/2014/main" id="{BD26ED57-15A2-B31B-4017-34EAC0AE7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490" y="3153626"/>
            <a:ext cx="235267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F046B-E756-6F30-79CC-DFEB7A8DAB1E}"/>
              </a:ext>
            </a:extLst>
          </p:cNvPr>
          <p:cNvSpPr txBox="1"/>
          <p:nvPr/>
        </p:nvSpPr>
        <p:spPr>
          <a:xfrm>
            <a:off x="8430078" y="2907437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VertexBuffer</a:t>
            </a:r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5F6EC6-B9EE-A6E7-D393-884A3786D9D4}"/>
              </a:ext>
            </a:extLst>
          </p:cNvPr>
          <p:cNvSpPr txBox="1"/>
          <p:nvPr/>
        </p:nvSpPr>
        <p:spPr>
          <a:xfrm>
            <a:off x="6678329" y="2895768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VertexBuffer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8A2925-F27F-2A26-F256-7CC3DBF190F8}"/>
              </a:ext>
            </a:extLst>
          </p:cNvPr>
          <p:cNvSpPr txBox="1"/>
          <p:nvPr/>
        </p:nvSpPr>
        <p:spPr>
          <a:xfrm>
            <a:off x="6834660" y="3219079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Slot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4FFEC-D42B-D304-F401-CB0A42C72621}"/>
              </a:ext>
            </a:extLst>
          </p:cNvPr>
          <p:cNvSpPr txBox="1"/>
          <p:nvPr/>
        </p:nvSpPr>
        <p:spPr>
          <a:xfrm>
            <a:off x="7250761" y="3213556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Slot</a:t>
            </a:r>
            <a:endParaRPr lang="ko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92787C-FA1C-3DC7-0D58-0F67A71CB582}"/>
              </a:ext>
            </a:extLst>
          </p:cNvPr>
          <p:cNvSpPr txBox="1"/>
          <p:nvPr/>
        </p:nvSpPr>
        <p:spPr>
          <a:xfrm>
            <a:off x="8505014" y="3220928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Slot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8648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F07E2-ED8D-6AB8-A527-8B8537D5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 - </a:t>
            </a:r>
            <a:r>
              <a:rPr lang="en-US" altLang="ko-KR" sz="4400" dirty="0"/>
              <a:t>InputLayout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8A3F5-2BA6-ED98-AB2A-149E48F63553}"/>
              </a:ext>
            </a:extLst>
          </p:cNvPr>
          <p:cNvSpPr txBox="1"/>
          <p:nvPr/>
        </p:nvSpPr>
        <p:spPr>
          <a:xfrm>
            <a:off x="502024" y="1690688"/>
            <a:ext cx="899637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Input-Assembler </a:t>
            </a:r>
            <a:r>
              <a:rPr lang="ko-KR" altLang="en-US" dirty="0"/>
              <a:t>다음 단계인 </a:t>
            </a:r>
            <a:r>
              <a:rPr lang="en-US" altLang="ko-KR" dirty="0"/>
              <a:t>VertexShader</a:t>
            </a:r>
            <a:r>
              <a:rPr lang="ko-KR" altLang="en-US" dirty="0"/>
              <a:t>에 전달할 </a:t>
            </a:r>
            <a:r>
              <a:rPr lang="ko-KR" altLang="en-US" dirty="0" err="1"/>
              <a:t>버텍스의</a:t>
            </a:r>
            <a:r>
              <a:rPr lang="ko-KR" altLang="en-US" dirty="0"/>
              <a:t> 구조를 정의하는 개체</a:t>
            </a:r>
            <a:endParaRPr lang="en-US" altLang="ko-KR" dirty="0"/>
          </a:p>
          <a:p>
            <a:r>
              <a:rPr lang="en-US" altLang="ko-KR" sz="1100" dirty="0"/>
              <a:t> </a:t>
            </a:r>
            <a:r>
              <a:rPr lang="en-US" altLang="ko-KR" sz="1100" dirty="0" err="1"/>
              <a:t>IDevice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CreateInputLayout</a:t>
            </a:r>
            <a:r>
              <a:rPr lang="en-US" altLang="ko-KR" sz="1100" dirty="0"/>
              <a:t>() , </a:t>
            </a:r>
            <a:r>
              <a:rPr lang="en-US" altLang="ko-KR" sz="1100" dirty="0" err="1"/>
              <a:t>IDeviceContext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IASetInputLayout</a:t>
            </a:r>
            <a:r>
              <a:rPr lang="en-US" altLang="ko-KR" sz="1100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3221E-1E61-1EE4-5D7C-C96748701685}"/>
              </a:ext>
            </a:extLst>
          </p:cNvPr>
          <p:cNvSpPr txBox="1"/>
          <p:nvPr/>
        </p:nvSpPr>
        <p:spPr>
          <a:xfrm>
            <a:off x="1183342" y="2497673"/>
            <a:ext cx="10805727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// 2. </a:t>
            </a:r>
            <a:r>
              <a:rPr lang="ko-KR" altLang="en-US" sz="1100" dirty="0" err="1"/>
              <a:t>Render</a:t>
            </a:r>
            <a:r>
              <a:rPr lang="ko-KR" altLang="en-US" sz="1100" dirty="0"/>
              <a:t>() 에서 파이프라인에 바인딩할 </a:t>
            </a:r>
            <a:r>
              <a:rPr lang="ko-KR" altLang="en-US" sz="1100" dirty="0" err="1"/>
              <a:t>InputLayout</a:t>
            </a:r>
            <a:r>
              <a:rPr lang="ko-KR" altLang="en-US" sz="1100" dirty="0"/>
              <a:t> 생성 	</a:t>
            </a:r>
          </a:p>
          <a:p>
            <a:r>
              <a:rPr lang="ko-KR" altLang="en-US" sz="1100" dirty="0"/>
              <a:t>ID3D10Blob* </a:t>
            </a:r>
            <a:r>
              <a:rPr lang="ko-KR" altLang="en-US" sz="1100" dirty="0" err="1"/>
              <a:t>vertexShaderBuffer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nullptr</a:t>
            </a:r>
            <a:r>
              <a:rPr lang="ko-KR" altLang="en-US" sz="1100" dirty="0"/>
              <a:t>;</a:t>
            </a:r>
          </a:p>
          <a:p>
            <a:r>
              <a:rPr lang="ko-KR" altLang="en-US" sz="1100" dirty="0"/>
              <a:t>HR_T(</a:t>
            </a:r>
            <a:r>
              <a:rPr lang="ko-KR" altLang="en-US" sz="1100" dirty="0" err="1"/>
              <a:t>CompileShaderFromFile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L"BasicVertexShader.hlsl</a:t>
            </a:r>
            <a:r>
              <a:rPr lang="ko-KR" altLang="en-US" sz="1100" dirty="0"/>
              <a:t>", "main","vs_4_0",&amp;vertexShaderBuffer));</a:t>
            </a:r>
            <a:endParaRPr lang="en-US" altLang="ko-KR" sz="1100" dirty="0"/>
          </a:p>
          <a:p>
            <a:r>
              <a:rPr lang="ko-KR" altLang="en-US" sz="1100" dirty="0"/>
              <a:t>	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D3D11_INPUT_ELEMENT_DESC </a:t>
            </a:r>
            <a:r>
              <a:rPr lang="ko-KR" altLang="en-US" sz="1100" dirty="0" err="1"/>
              <a:t>layout</a:t>
            </a:r>
            <a:r>
              <a:rPr lang="ko-KR" altLang="en-US" sz="1100" dirty="0"/>
              <a:t>[] = // 입력 레이아웃.</a:t>
            </a:r>
          </a:p>
          <a:p>
            <a:r>
              <a:rPr lang="ko-KR" altLang="en-US" sz="1100" dirty="0"/>
              <a:t>{   // </a:t>
            </a:r>
            <a:r>
              <a:rPr lang="ko-KR" altLang="en-US" sz="1100" dirty="0" err="1"/>
              <a:t>SemanticName</a:t>
            </a:r>
            <a:r>
              <a:rPr lang="ko-KR" altLang="en-US" sz="1100" dirty="0"/>
              <a:t> , </a:t>
            </a:r>
            <a:r>
              <a:rPr lang="ko-KR" altLang="en-US" sz="1100" dirty="0" err="1"/>
              <a:t>SemanticIndex</a:t>
            </a:r>
            <a:r>
              <a:rPr lang="ko-KR" altLang="en-US" sz="1100" dirty="0"/>
              <a:t> , </a:t>
            </a:r>
            <a:r>
              <a:rPr lang="ko-KR" altLang="en-US" sz="1100" dirty="0" err="1"/>
              <a:t>Format</a:t>
            </a:r>
            <a:r>
              <a:rPr lang="ko-KR" altLang="en-US" sz="1100" dirty="0"/>
              <a:t> , </a:t>
            </a:r>
            <a:r>
              <a:rPr lang="ko-KR" altLang="en-US" sz="1100" dirty="0" err="1"/>
              <a:t>InputSlot</a:t>
            </a:r>
            <a:r>
              <a:rPr lang="ko-KR" altLang="en-US" sz="1100" dirty="0"/>
              <a:t> , </a:t>
            </a:r>
            <a:r>
              <a:rPr lang="ko-KR" altLang="en-US" sz="1100" dirty="0" err="1"/>
              <a:t>AlignedByteOffset</a:t>
            </a:r>
            <a:r>
              <a:rPr lang="ko-KR" altLang="en-US" sz="1100" dirty="0"/>
              <a:t> , </a:t>
            </a:r>
            <a:r>
              <a:rPr lang="ko-KR" altLang="en-US" sz="1100" dirty="0" err="1"/>
              <a:t>InputSlotClass</a:t>
            </a:r>
            <a:r>
              <a:rPr lang="ko-KR" altLang="en-US" sz="1100" dirty="0"/>
              <a:t> , </a:t>
            </a:r>
            <a:r>
              <a:rPr lang="ko-KR" altLang="en-US" sz="1100" dirty="0" err="1"/>
              <a:t>InstanceDataStepRate</a:t>
            </a:r>
            <a:r>
              <a:rPr lang="ko-KR" altLang="en-US" sz="1100" dirty="0"/>
              <a:t>	</a:t>
            </a:r>
          </a:p>
          <a:p>
            <a:r>
              <a:rPr lang="ko-KR" altLang="en-US" sz="1100" dirty="0"/>
              <a:t>    { "</a:t>
            </a:r>
            <a:r>
              <a:rPr lang="ko-KR" altLang="en-US" sz="1100" dirty="0">
                <a:solidFill>
                  <a:srgbClr val="00B050"/>
                </a:solidFill>
              </a:rPr>
              <a:t>POSITION</a:t>
            </a:r>
            <a:r>
              <a:rPr lang="ko-KR" altLang="en-US" sz="1100" dirty="0"/>
              <a:t>", 0, DXGI_FORMAT_R32G32B32_FLOAT,    0, 0,  D3D11_INPUT_PER_VERTEX_DATA, 0 },// 4byte * 3 = 12byte</a:t>
            </a:r>
          </a:p>
          <a:p>
            <a:r>
              <a:rPr lang="ko-KR" altLang="en-US" sz="1100" dirty="0"/>
              <a:t>    // 다른 정보를 더 추가한다면 다음 AlignedByteOffset은12가 된다</a:t>
            </a:r>
            <a:r>
              <a:rPr lang="en-US" altLang="ko-KR" sz="1100" dirty="0"/>
              <a:t>.</a:t>
            </a:r>
            <a:r>
              <a:rPr lang="ko-KR" altLang="en-US" sz="1100" dirty="0"/>
              <a:t>  </a:t>
            </a:r>
            <a:r>
              <a:rPr lang="en-US" altLang="ko-KR" sz="1100" dirty="0"/>
              <a:t>12 </a:t>
            </a:r>
            <a:r>
              <a:rPr lang="ko-KR" altLang="en-US" sz="1100" dirty="0"/>
              <a:t>대신 </a:t>
            </a:r>
            <a:r>
              <a:rPr lang="ko-KR" altLang="en-US" sz="1100" b="1" dirty="0">
                <a:solidFill>
                  <a:srgbClr val="FF0000"/>
                </a:solidFill>
              </a:rPr>
              <a:t>D3D11_APPEND_ALIGNED_ELEMENT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/>
              <a:t>사용 가능.</a:t>
            </a:r>
          </a:p>
          <a:p>
            <a:r>
              <a:rPr lang="ko-KR" altLang="en-US" sz="1100" dirty="0"/>
              <a:t>};</a:t>
            </a:r>
          </a:p>
          <a:p>
            <a:endParaRPr lang="ko-KR" altLang="en-US" sz="1100" dirty="0"/>
          </a:p>
          <a:p>
            <a:r>
              <a:rPr lang="ko-KR" altLang="en-US" sz="1100" dirty="0"/>
              <a:t>HR_T(</a:t>
            </a:r>
            <a:r>
              <a:rPr lang="ko-KR" altLang="en-US" sz="1100" dirty="0" err="1"/>
              <a:t>m_pDevice</a:t>
            </a:r>
            <a:r>
              <a:rPr lang="ko-KR" altLang="en-US" sz="1100" dirty="0"/>
              <a:t>-&gt;</a:t>
            </a:r>
            <a:r>
              <a:rPr lang="ko-KR" altLang="en-US" sz="1100" dirty="0" err="1">
                <a:solidFill>
                  <a:srgbClr val="FF0000"/>
                </a:solidFill>
              </a:rPr>
              <a:t>CreateInputLayout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layout</a:t>
            </a:r>
            <a:r>
              <a:rPr lang="ko-KR" altLang="en-US" sz="1100" dirty="0"/>
              <a:t>, ARRAYSIZE(</a:t>
            </a:r>
            <a:r>
              <a:rPr lang="ko-KR" altLang="en-US" sz="1100" dirty="0" err="1"/>
              <a:t>layout</a:t>
            </a:r>
            <a:r>
              <a:rPr lang="ko-KR" altLang="en-US" sz="1100" dirty="0"/>
              <a:t>),</a:t>
            </a:r>
            <a:r>
              <a:rPr lang="ko-KR" altLang="en-US" sz="1100" dirty="0" err="1"/>
              <a:t>vertexShaderBuffer</a:t>
            </a:r>
            <a:r>
              <a:rPr lang="ko-KR" altLang="en-US" sz="1100" dirty="0"/>
              <a:t>-&gt;</a:t>
            </a:r>
            <a:r>
              <a:rPr lang="ko-KR" altLang="en-US" sz="1100" dirty="0" err="1"/>
              <a:t>GetBufferPointer</a:t>
            </a:r>
            <a:r>
              <a:rPr lang="ko-KR" altLang="en-US" sz="1100" dirty="0"/>
              <a:t>(), </a:t>
            </a:r>
            <a:r>
              <a:rPr lang="ko-KR" altLang="en-US" sz="1100" dirty="0" err="1"/>
              <a:t>vertexShaderBuffer</a:t>
            </a:r>
            <a:r>
              <a:rPr lang="ko-KR" altLang="en-US" sz="1100" dirty="0"/>
              <a:t>-&gt;</a:t>
            </a:r>
            <a:r>
              <a:rPr lang="ko-KR" altLang="en-US" sz="1100" dirty="0" err="1"/>
              <a:t>GetBufferSize</a:t>
            </a:r>
            <a:r>
              <a:rPr lang="ko-KR" altLang="en-US" sz="1100" dirty="0"/>
              <a:t>(), &amp;</a:t>
            </a:r>
            <a:r>
              <a:rPr lang="ko-KR" altLang="en-US" sz="1100" dirty="0" err="1"/>
              <a:t>m_pInputLayout</a:t>
            </a:r>
            <a:r>
              <a:rPr lang="ko-KR" altLang="en-US" sz="1100" dirty="0"/>
              <a:t>));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20662-40E9-FCC5-998D-E8873E706F06}"/>
              </a:ext>
            </a:extLst>
          </p:cNvPr>
          <p:cNvSpPr txBox="1"/>
          <p:nvPr/>
        </p:nvSpPr>
        <p:spPr>
          <a:xfrm>
            <a:off x="1123577" y="5745399"/>
            <a:ext cx="60960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VertexShader </a:t>
            </a:r>
            <a:r>
              <a:rPr lang="ko-KR" altLang="en-US" sz="1100" dirty="0"/>
              <a:t>코드내용		</a:t>
            </a:r>
          </a:p>
          <a:p>
            <a:r>
              <a:rPr lang="ko-KR" altLang="en-US" sz="1100" dirty="0"/>
              <a:t>float4 </a:t>
            </a:r>
            <a:r>
              <a:rPr lang="ko-KR" altLang="en-US" sz="1100" dirty="0" err="1"/>
              <a:t>main</a:t>
            </a:r>
            <a:r>
              <a:rPr lang="ko-KR" altLang="en-US" sz="1100" dirty="0"/>
              <a:t>(float4 </a:t>
            </a:r>
            <a:r>
              <a:rPr lang="ko-KR" altLang="en-US" sz="1100" dirty="0" err="1"/>
              <a:t>pos</a:t>
            </a:r>
            <a:r>
              <a:rPr lang="ko-KR" altLang="en-US" sz="1100" dirty="0"/>
              <a:t> : </a:t>
            </a:r>
            <a:r>
              <a:rPr lang="ko-KR" altLang="en-US" sz="1100" dirty="0">
                <a:solidFill>
                  <a:srgbClr val="00B050"/>
                </a:solidFill>
              </a:rPr>
              <a:t>POSITION</a:t>
            </a:r>
            <a:r>
              <a:rPr lang="ko-KR" altLang="en-US" sz="1100" dirty="0"/>
              <a:t>) : SV_POSITION</a:t>
            </a:r>
          </a:p>
          <a:p>
            <a:r>
              <a:rPr lang="ko-KR" altLang="en-US" sz="1100" dirty="0"/>
              <a:t>{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return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pos</a:t>
            </a:r>
            <a:r>
              <a:rPr lang="ko-KR" altLang="en-US" sz="1100" dirty="0"/>
              <a:t>;</a:t>
            </a:r>
          </a:p>
          <a:p>
            <a:r>
              <a:rPr lang="ko-KR" altLang="en-US" sz="1100" dirty="0"/>
              <a:t>}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45B7D89-D3CC-6CB6-E05A-30523D42CB3B}"/>
              </a:ext>
            </a:extLst>
          </p:cNvPr>
          <p:cNvCxnSpPr>
            <a:cxnSpLocks/>
          </p:cNvCxnSpPr>
          <p:nvPr/>
        </p:nvCxnSpPr>
        <p:spPr>
          <a:xfrm>
            <a:off x="1834776" y="3723341"/>
            <a:ext cx="1362636" cy="2205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702328-624F-BB95-7901-3B33137CE9A1}"/>
              </a:ext>
            </a:extLst>
          </p:cNvPr>
          <p:cNvSpPr txBox="1"/>
          <p:nvPr/>
        </p:nvSpPr>
        <p:spPr>
          <a:xfrm>
            <a:off x="425823" y="5206790"/>
            <a:ext cx="1142551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HLSL VertexShader </a:t>
            </a:r>
            <a:r>
              <a:rPr lang="en-US" altLang="ko-KR" dirty="0" err="1"/>
              <a:t>SemanticName</a:t>
            </a:r>
            <a:r>
              <a:rPr lang="en-US" altLang="ko-KR" dirty="0"/>
              <a:t>(</a:t>
            </a:r>
            <a:r>
              <a:rPr lang="ko-KR" altLang="en-US" dirty="0"/>
              <a:t>의미 이름</a:t>
            </a:r>
            <a:r>
              <a:rPr lang="en-US" altLang="ko-KR" dirty="0"/>
              <a:t>)</a:t>
            </a:r>
            <a:r>
              <a:rPr lang="ko-KR" altLang="en-US" dirty="0"/>
              <a:t>에 맞게 입력의 값을 넣어준다</a:t>
            </a:r>
            <a:r>
              <a:rPr lang="en-US" altLang="ko-KR" dirty="0"/>
              <a:t>.. </a:t>
            </a:r>
            <a:r>
              <a:rPr lang="ko-KR" altLang="en-US" dirty="0"/>
              <a:t>일반적으로 </a:t>
            </a:r>
            <a:r>
              <a:rPr lang="ko-KR" altLang="en-US" dirty="0" err="1"/>
              <a:t>크기같아야함</a:t>
            </a:r>
            <a:endParaRPr lang="en-US" altLang="ko-KR" dirty="0"/>
          </a:p>
          <a:p>
            <a:r>
              <a:rPr lang="en-US" altLang="ko-KR" sz="1100" dirty="0"/>
              <a:t>*</a:t>
            </a:r>
            <a:r>
              <a:rPr lang="ko-KR" altLang="en-US" sz="1100" dirty="0"/>
              <a:t>일부 예제코드는 다른데</a:t>
            </a:r>
            <a:r>
              <a:rPr lang="en-US" altLang="ko-KR" sz="1100" dirty="0"/>
              <a:t>..  Shader</a:t>
            </a:r>
            <a:r>
              <a:rPr lang="ko-KR" altLang="en-US" sz="1100" dirty="0"/>
              <a:t> 코드의 크기가 더 크면 </a:t>
            </a:r>
            <a:r>
              <a:rPr lang="ko-KR" altLang="en-US" sz="1100" dirty="0" err="1"/>
              <a:t>모자른것은</a:t>
            </a:r>
            <a:r>
              <a:rPr lang="ko-KR" altLang="en-US" sz="1100" dirty="0"/>
              <a:t> 기본값으로 </a:t>
            </a:r>
            <a:r>
              <a:rPr lang="ko-KR" altLang="en-US" sz="1100" dirty="0" err="1"/>
              <a:t>채워짐</a:t>
            </a:r>
            <a:r>
              <a:rPr lang="ko-KR" altLang="en-US" sz="1100" dirty="0"/>
              <a:t>   </a:t>
            </a:r>
            <a:r>
              <a:rPr lang="en-US" altLang="ko-KR" sz="1100" dirty="0" err="1"/>
              <a:t>x,y,z,w</a:t>
            </a:r>
            <a:r>
              <a:rPr lang="en-US" altLang="ko-KR" sz="1100" dirty="0"/>
              <a:t>   </a:t>
            </a:r>
            <a:r>
              <a:rPr lang="ko-KR" altLang="en-US" sz="1100" dirty="0"/>
              <a:t>에서 </a:t>
            </a:r>
            <a:r>
              <a:rPr lang="en-US" altLang="ko-KR" sz="1100" dirty="0"/>
              <a:t>w =1 </a:t>
            </a:r>
            <a:r>
              <a:rPr lang="ko-KR" altLang="en-US" sz="1100" dirty="0"/>
              <a:t> </a:t>
            </a:r>
          </a:p>
        </p:txBody>
      </p:sp>
      <p:pic>
        <p:nvPicPr>
          <p:cNvPr id="20" name="Picture 2" descr="ia 단계의 입력 슬롯 그림">
            <a:extLst>
              <a:ext uri="{FF2B5EF4-FFF2-40B4-BE49-F238E27FC236}">
                <a16:creationId xmlns:a16="http://schemas.microsoft.com/office/drawing/2014/main" id="{383360B7-8E15-4488-10A6-DD71783CC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436" y="2518639"/>
            <a:ext cx="235267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2155F18-5A84-977F-FF0A-299B64807BC9}"/>
              </a:ext>
            </a:extLst>
          </p:cNvPr>
          <p:cNvSpPr txBox="1"/>
          <p:nvPr/>
        </p:nvSpPr>
        <p:spPr>
          <a:xfrm>
            <a:off x="10758024" y="2272450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VertexBuffer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0A1B3F-BA79-1C07-97E6-A96E1DDE88CE}"/>
              </a:ext>
            </a:extLst>
          </p:cNvPr>
          <p:cNvSpPr txBox="1"/>
          <p:nvPr/>
        </p:nvSpPr>
        <p:spPr>
          <a:xfrm>
            <a:off x="9006275" y="2260781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VertexBuffer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03172B-2C5D-221D-B7A5-DE8C205A0BEF}"/>
              </a:ext>
            </a:extLst>
          </p:cNvPr>
          <p:cNvSpPr txBox="1"/>
          <p:nvPr/>
        </p:nvSpPr>
        <p:spPr>
          <a:xfrm>
            <a:off x="9162606" y="2584092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Slot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7C8201-B9FF-145B-7F4D-6DBA8486EF3A}"/>
              </a:ext>
            </a:extLst>
          </p:cNvPr>
          <p:cNvSpPr txBox="1"/>
          <p:nvPr/>
        </p:nvSpPr>
        <p:spPr>
          <a:xfrm>
            <a:off x="9578707" y="2578569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Slot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262031-08B2-37B5-CD11-D2A51BF198BB}"/>
              </a:ext>
            </a:extLst>
          </p:cNvPr>
          <p:cNvSpPr txBox="1"/>
          <p:nvPr/>
        </p:nvSpPr>
        <p:spPr>
          <a:xfrm>
            <a:off x="10832960" y="2585941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Slot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9668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02BC1-8584-B026-0395-9A25E0CED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5A7D0-1A39-A0F3-E8D7-7FE398C8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Vertex Shader Stage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635F4B-CD14-7D2F-B68E-E1A13DDD8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" y="4705470"/>
            <a:ext cx="1379018" cy="16841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60441F-26A6-B452-3F21-68578A80B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978" y="5042768"/>
            <a:ext cx="1092562" cy="13470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C9A5371-333A-277F-1E83-44076EAC9575}"/>
              </a:ext>
            </a:extLst>
          </p:cNvPr>
          <p:cNvSpPr/>
          <p:nvPr/>
        </p:nvSpPr>
        <p:spPr>
          <a:xfrm>
            <a:off x="10116744" y="4987870"/>
            <a:ext cx="1895413" cy="14017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A75105-9FC7-5F48-7D23-74C585ECD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312" y="5857003"/>
            <a:ext cx="8110098" cy="4468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06EC7C-3BA5-D8FC-EBEB-EF7B4ED43C81}"/>
              </a:ext>
            </a:extLst>
          </p:cNvPr>
          <p:cNvSpPr txBox="1"/>
          <p:nvPr/>
        </p:nvSpPr>
        <p:spPr>
          <a:xfrm>
            <a:off x="59928" y="6457890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Model or Local</a:t>
            </a:r>
          </a:p>
          <a:p>
            <a:r>
              <a:rPr lang="en-US" altLang="ko-KR" sz="1000" dirty="0"/>
              <a:t>3D Space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21C5BB-CD89-4317-5BF9-D31AC82E012E}"/>
              </a:ext>
            </a:extLst>
          </p:cNvPr>
          <p:cNvSpPr txBox="1"/>
          <p:nvPr/>
        </p:nvSpPr>
        <p:spPr>
          <a:xfrm>
            <a:off x="10232999" y="6506632"/>
            <a:ext cx="1177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Screen 2D Space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0C1F9B-A759-FF40-AE1D-EB967F8D2A43}"/>
              </a:ext>
            </a:extLst>
          </p:cNvPr>
          <p:cNvSpPr txBox="1"/>
          <p:nvPr/>
        </p:nvSpPr>
        <p:spPr>
          <a:xfrm>
            <a:off x="10096269" y="4998862"/>
            <a:ext cx="504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0,0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5D6224-F257-8AED-9F2C-6ED48CFD518D}"/>
              </a:ext>
            </a:extLst>
          </p:cNvPr>
          <p:cNvSpPr txBox="1"/>
          <p:nvPr/>
        </p:nvSpPr>
        <p:spPr>
          <a:xfrm>
            <a:off x="11504837" y="6411724"/>
            <a:ext cx="859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1024,768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8E7401-59ED-F635-48A4-165D7788876A}"/>
              </a:ext>
            </a:extLst>
          </p:cNvPr>
          <p:cNvSpPr/>
          <p:nvPr/>
        </p:nvSpPr>
        <p:spPr>
          <a:xfrm>
            <a:off x="2615387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IA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E69B59-337F-CBC4-B991-CBC3270BA186}"/>
              </a:ext>
            </a:extLst>
          </p:cNvPr>
          <p:cNvSpPr/>
          <p:nvPr/>
        </p:nvSpPr>
        <p:spPr>
          <a:xfrm>
            <a:off x="3577257" y="5814977"/>
            <a:ext cx="632435" cy="529986"/>
          </a:xfrm>
          <a:prstGeom prst="rect">
            <a:avLst/>
          </a:prstGeom>
          <a:gradFill>
            <a:gsLst>
              <a:gs pos="0">
                <a:srgbClr val="92D050"/>
              </a:gs>
              <a:gs pos="54000">
                <a:srgbClr val="00B05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C7C82A-3B2D-1548-01DE-F2E910801E17}"/>
              </a:ext>
            </a:extLst>
          </p:cNvPr>
          <p:cNvSpPr/>
          <p:nvPr/>
        </p:nvSpPr>
        <p:spPr>
          <a:xfrm>
            <a:off x="6787825" y="5814977"/>
            <a:ext cx="632435" cy="529986"/>
          </a:xfrm>
          <a:prstGeom prst="rect">
            <a:avLst/>
          </a:prstGeom>
          <a:gradFill>
            <a:gsLst>
              <a:gs pos="0">
                <a:srgbClr val="92D050"/>
              </a:gs>
              <a:gs pos="54000">
                <a:srgbClr val="00B05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F25659-41F2-0635-D06C-8498CFDD0098}"/>
              </a:ext>
            </a:extLst>
          </p:cNvPr>
          <p:cNvSpPr/>
          <p:nvPr/>
        </p:nvSpPr>
        <p:spPr>
          <a:xfrm>
            <a:off x="7734481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OM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96ECD1-9A2F-97F4-2125-2CE27A54206F}"/>
              </a:ext>
            </a:extLst>
          </p:cNvPr>
          <p:cNvSpPr/>
          <p:nvPr/>
        </p:nvSpPr>
        <p:spPr>
          <a:xfrm>
            <a:off x="5788035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RS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D54327B-B55B-D00C-AD6D-3F7F00469421}"/>
              </a:ext>
            </a:extLst>
          </p:cNvPr>
          <p:cNvCxnSpPr>
            <a:endCxn id="13" idx="1"/>
          </p:cNvCxnSpPr>
          <p:nvPr/>
        </p:nvCxnSpPr>
        <p:spPr>
          <a:xfrm>
            <a:off x="3247822" y="6076155"/>
            <a:ext cx="329435" cy="3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F57B8D-B4FE-9E55-7009-985480613087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>
            <a:off x="4209692" y="6079970"/>
            <a:ext cx="3977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8993CA5-8967-A771-2C99-7D3330835F8D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6420470" y="6079970"/>
            <a:ext cx="3673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3F5AB7C-F656-DAA1-935D-CAE4679F8838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7420260" y="6079970"/>
            <a:ext cx="3142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99EBB7D-7B3D-0063-A128-A81882E23FE7}"/>
              </a:ext>
            </a:extLst>
          </p:cNvPr>
          <p:cNvSpPr txBox="1"/>
          <p:nvPr/>
        </p:nvSpPr>
        <p:spPr>
          <a:xfrm>
            <a:off x="7509908" y="5356257"/>
            <a:ext cx="1245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RenderTargetView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DepthStencilView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A6CDA6-B633-6B0A-EBC3-B54D61EA14E9}"/>
              </a:ext>
            </a:extLst>
          </p:cNvPr>
          <p:cNvSpPr txBox="1"/>
          <p:nvPr/>
        </p:nvSpPr>
        <p:spPr>
          <a:xfrm>
            <a:off x="3385782" y="5214716"/>
            <a:ext cx="1002197" cy="400110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VertexShader</a:t>
            </a:r>
          </a:p>
          <a:p>
            <a:pPr algn="ctr"/>
            <a:r>
              <a:rPr lang="en-US" altLang="ko-KR" sz="1000" dirty="0" err="1"/>
              <a:t>ConstanBuffer</a:t>
            </a:r>
            <a:endParaRPr lang="en-US" altLang="ko-KR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7914F3-4020-4EC1-2368-F52E7BDD8EEA}"/>
              </a:ext>
            </a:extLst>
          </p:cNvPr>
          <p:cNvSpPr txBox="1"/>
          <p:nvPr/>
        </p:nvSpPr>
        <p:spPr>
          <a:xfrm>
            <a:off x="5635949" y="5455311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ViewPortInfo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8A9792-A9FB-39F7-A773-0B9018C29DCC}"/>
              </a:ext>
            </a:extLst>
          </p:cNvPr>
          <p:cNvSpPr txBox="1"/>
          <p:nvPr/>
        </p:nvSpPr>
        <p:spPr>
          <a:xfrm>
            <a:off x="6368557" y="4988085"/>
            <a:ext cx="1391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PixelShader</a:t>
            </a: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ShaderResourceView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SamplerState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ConstanBuffer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F65F95-49EF-96C3-50DB-D8A4249CE050}"/>
              </a:ext>
            </a:extLst>
          </p:cNvPr>
          <p:cNvSpPr txBox="1"/>
          <p:nvPr/>
        </p:nvSpPr>
        <p:spPr>
          <a:xfrm>
            <a:off x="2240501" y="5005188"/>
            <a:ext cx="12875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PrimitiveTopology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VertexBuffer</a:t>
            </a:r>
          </a:p>
          <a:p>
            <a:pPr algn="ctr"/>
            <a:r>
              <a:rPr lang="en-US" altLang="ko-KR" sz="1050" dirty="0" err="1">
                <a:solidFill>
                  <a:schemeClr val="bg2">
                    <a:lumMod val="75000"/>
                  </a:schemeClr>
                </a:solidFill>
              </a:rPr>
              <a:t>IndexBuffer</a:t>
            </a:r>
            <a:endParaRPr lang="en-US" altLang="ko-KR" sz="105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InputLayout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65970C-18F5-CFE4-254E-AE8549D9BCC0}"/>
              </a:ext>
            </a:extLst>
          </p:cNvPr>
          <p:cNvSpPr/>
          <p:nvPr/>
        </p:nvSpPr>
        <p:spPr>
          <a:xfrm>
            <a:off x="4607467" y="5814977"/>
            <a:ext cx="719618" cy="529985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1166495805">
                  <a:custGeom>
                    <a:avLst/>
                    <a:gdLst>
                      <a:gd name="connsiteX0" fmla="*/ 0 w 2422772"/>
                      <a:gd name="connsiteY0" fmla="*/ 0 h 619943"/>
                      <a:gd name="connsiteX1" fmla="*/ 411871 w 2422772"/>
                      <a:gd name="connsiteY1" fmla="*/ 0 h 619943"/>
                      <a:gd name="connsiteX2" fmla="*/ 823742 w 2422772"/>
                      <a:gd name="connsiteY2" fmla="*/ 0 h 619943"/>
                      <a:gd name="connsiteX3" fmla="*/ 1235614 w 2422772"/>
                      <a:gd name="connsiteY3" fmla="*/ 0 h 619943"/>
                      <a:gd name="connsiteX4" fmla="*/ 1768624 w 2422772"/>
                      <a:gd name="connsiteY4" fmla="*/ 0 h 619943"/>
                      <a:gd name="connsiteX5" fmla="*/ 2422772 w 2422772"/>
                      <a:gd name="connsiteY5" fmla="*/ 0 h 619943"/>
                      <a:gd name="connsiteX6" fmla="*/ 2422772 w 2422772"/>
                      <a:gd name="connsiteY6" fmla="*/ 291373 h 619943"/>
                      <a:gd name="connsiteX7" fmla="*/ 2422772 w 2422772"/>
                      <a:gd name="connsiteY7" fmla="*/ 619943 h 619943"/>
                      <a:gd name="connsiteX8" fmla="*/ 1913990 w 2422772"/>
                      <a:gd name="connsiteY8" fmla="*/ 619943 h 619943"/>
                      <a:gd name="connsiteX9" fmla="*/ 1502119 w 2422772"/>
                      <a:gd name="connsiteY9" fmla="*/ 619943 h 619943"/>
                      <a:gd name="connsiteX10" fmla="*/ 1041792 w 2422772"/>
                      <a:gd name="connsiteY10" fmla="*/ 619943 h 619943"/>
                      <a:gd name="connsiteX11" fmla="*/ 605693 w 2422772"/>
                      <a:gd name="connsiteY11" fmla="*/ 619943 h 619943"/>
                      <a:gd name="connsiteX12" fmla="*/ 0 w 2422772"/>
                      <a:gd name="connsiteY12" fmla="*/ 619943 h 619943"/>
                      <a:gd name="connsiteX13" fmla="*/ 0 w 2422772"/>
                      <a:gd name="connsiteY13" fmla="*/ 328570 h 619943"/>
                      <a:gd name="connsiteX14" fmla="*/ 0 w 2422772"/>
                      <a:gd name="connsiteY14" fmla="*/ 0 h 619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422772" h="619943" extrusionOk="0">
                        <a:moveTo>
                          <a:pt x="0" y="0"/>
                        </a:moveTo>
                        <a:cubicBezTo>
                          <a:pt x="94532" y="-2392"/>
                          <a:pt x="234570" y="14366"/>
                          <a:pt x="411871" y="0"/>
                        </a:cubicBezTo>
                        <a:cubicBezTo>
                          <a:pt x="589172" y="-14366"/>
                          <a:pt x="687037" y="6588"/>
                          <a:pt x="823742" y="0"/>
                        </a:cubicBezTo>
                        <a:cubicBezTo>
                          <a:pt x="960447" y="-6588"/>
                          <a:pt x="1112929" y="12207"/>
                          <a:pt x="1235614" y="0"/>
                        </a:cubicBezTo>
                        <a:cubicBezTo>
                          <a:pt x="1358299" y="-12207"/>
                          <a:pt x="1529833" y="11709"/>
                          <a:pt x="1768624" y="0"/>
                        </a:cubicBezTo>
                        <a:cubicBezTo>
                          <a:pt x="2007415" y="-11709"/>
                          <a:pt x="2281152" y="21909"/>
                          <a:pt x="2422772" y="0"/>
                        </a:cubicBezTo>
                        <a:cubicBezTo>
                          <a:pt x="2447242" y="138576"/>
                          <a:pt x="2392425" y="224023"/>
                          <a:pt x="2422772" y="291373"/>
                        </a:cubicBezTo>
                        <a:cubicBezTo>
                          <a:pt x="2453119" y="358723"/>
                          <a:pt x="2397550" y="545982"/>
                          <a:pt x="2422772" y="619943"/>
                        </a:cubicBezTo>
                        <a:cubicBezTo>
                          <a:pt x="2277543" y="646371"/>
                          <a:pt x="2030920" y="588880"/>
                          <a:pt x="1913990" y="619943"/>
                        </a:cubicBezTo>
                        <a:cubicBezTo>
                          <a:pt x="1797060" y="651006"/>
                          <a:pt x="1683570" y="615788"/>
                          <a:pt x="1502119" y="619943"/>
                        </a:cubicBezTo>
                        <a:cubicBezTo>
                          <a:pt x="1320668" y="624098"/>
                          <a:pt x="1143349" y="577396"/>
                          <a:pt x="1041792" y="619943"/>
                        </a:cubicBezTo>
                        <a:cubicBezTo>
                          <a:pt x="940235" y="662490"/>
                          <a:pt x="750221" y="613550"/>
                          <a:pt x="605693" y="619943"/>
                        </a:cubicBezTo>
                        <a:cubicBezTo>
                          <a:pt x="461165" y="626336"/>
                          <a:pt x="252762" y="555017"/>
                          <a:pt x="0" y="619943"/>
                        </a:cubicBezTo>
                        <a:cubicBezTo>
                          <a:pt x="-22538" y="494590"/>
                          <a:pt x="32189" y="447721"/>
                          <a:pt x="0" y="328570"/>
                        </a:cubicBezTo>
                        <a:cubicBezTo>
                          <a:pt x="-32189" y="209419"/>
                          <a:pt x="9860" y="701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생략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A880156-8463-FD44-8DB7-2223D9DE6F85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>
            <a:off x="5327085" y="6079970"/>
            <a:ext cx="460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D44BFAE-730F-4B11-1458-A1AAF863C3D4}"/>
              </a:ext>
            </a:extLst>
          </p:cNvPr>
          <p:cNvSpPr txBox="1"/>
          <p:nvPr/>
        </p:nvSpPr>
        <p:spPr>
          <a:xfrm>
            <a:off x="586579" y="3003188"/>
            <a:ext cx="10230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Model Space</a:t>
            </a:r>
          </a:p>
          <a:p>
            <a:r>
              <a:rPr lang="en-US" altLang="ko-KR" sz="1100" dirty="0"/>
              <a:t>x,y,z,1 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674870-1E24-7DD2-BDD1-783276F05684}"/>
              </a:ext>
            </a:extLst>
          </p:cNvPr>
          <p:cNvSpPr txBox="1"/>
          <p:nvPr/>
        </p:nvSpPr>
        <p:spPr>
          <a:xfrm>
            <a:off x="2362401" y="3000087"/>
            <a:ext cx="1002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World Space</a:t>
            </a:r>
          </a:p>
          <a:p>
            <a:r>
              <a:rPr lang="en-US" altLang="ko-KR" sz="1100" dirty="0"/>
              <a:t> x,y,z,1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973658-F33F-E633-5654-7B1A0428149C}"/>
              </a:ext>
            </a:extLst>
          </p:cNvPr>
          <p:cNvSpPr txBox="1"/>
          <p:nvPr/>
        </p:nvSpPr>
        <p:spPr>
          <a:xfrm>
            <a:off x="1464389" y="2502098"/>
            <a:ext cx="12682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World Transform</a:t>
            </a:r>
          </a:p>
          <a:p>
            <a:r>
              <a:rPr lang="en-US" altLang="ko-KR" sz="1100" dirty="0"/>
              <a:t>Matrix4x4</a:t>
            </a:r>
            <a:endParaRPr lang="ko-KR" altLang="en-US" sz="1100" dirty="0"/>
          </a:p>
        </p:txBody>
      </p:sp>
      <p:sp>
        <p:nvSpPr>
          <p:cNvPr id="32" name="화살표: 아래로 구부러짐 31">
            <a:extLst>
              <a:ext uri="{FF2B5EF4-FFF2-40B4-BE49-F238E27FC236}">
                <a16:creationId xmlns:a16="http://schemas.microsoft.com/office/drawing/2014/main" id="{6F9AE395-ECB1-3B48-0E6C-CD51F7AB70D1}"/>
              </a:ext>
            </a:extLst>
          </p:cNvPr>
          <p:cNvSpPr/>
          <p:nvPr/>
        </p:nvSpPr>
        <p:spPr>
          <a:xfrm>
            <a:off x="1507231" y="2927109"/>
            <a:ext cx="917633" cy="136299"/>
          </a:xfrm>
          <a:prstGeom prst="curved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BFAF06-6232-C8B3-8846-3CC236684A58}"/>
              </a:ext>
            </a:extLst>
          </p:cNvPr>
          <p:cNvSpPr txBox="1"/>
          <p:nvPr/>
        </p:nvSpPr>
        <p:spPr>
          <a:xfrm>
            <a:off x="3227599" y="2473947"/>
            <a:ext cx="1183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linkClick r:id="rId5"/>
              </a:rPr>
              <a:t>View Transform</a:t>
            </a:r>
            <a:endParaRPr lang="en-US" altLang="ko-KR" sz="1100" dirty="0"/>
          </a:p>
          <a:p>
            <a:r>
              <a:rPr lang="en-US" altLang="ko-KR" sz="1100" dirty="0"/>
              <a:t>Matrix4x4</a:t>
            </a:r>
            <a:endParaRPr lang="ko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94F0EC6-F271-37D5-336B-FB5A4C38B889}"/>
              </a:ext>
            </a:extLst>
          </p:cNvPr>
          <p:cNvCxnSpPr/>
          <p:nvPr/>
        </p:nvCxnSpPr>
        <p:spPr>
          <a:xfrm flipV="1">
            <a:off x="788894" y="4595906"/>
            <a:ext cx="0" cy="160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C45D4A1-5422-DE7C-D2CD-6A745D8513FE}"/>
              </a:ext>
            </a:extLst>
          </p:cNvPr>
          <p:cNvCxnSpPr>
            <a:cxnSpLocks/>
          </p:cNvCxnSpPr>
          <p:nvPr/>
        </p:nvCxnSpPr>
        <p:spPr>
          <a:xfrm>
            <a:off x="788894" y="6218517"/>
            <a:ext cx="630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E43D724-57E9-2545-D46B-F16C3CE4FCA7}"/>
              </a:ext>
            </a:extLst>
          </p:cNvPr>
          <p:cNvCxnSpPr>
            <a:cxnSpLocks/>
          </p:cNvCxnSpPr>
          <p:nvPr/>
        </p:nvCxnSpPr>
        <p:spPr>
          <a:xfrm flipV="1">
            <a:off x="788894" y="5701532"/>
            <a:ext cx="591225" cy="52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115B85C-AA40-38CB-AE82-E64233CA4BD8}"/>
              </a:ext>
            </a:extLst>
          </p:cNvPr>
          <p:cNvSpPr txBox="1"/>
          <p:nvPr/>
        </p:nvSpPr>
        <p:spPr>
          <a:xfrm>
            <a:off x="4178102" y="3018216"/>
            <a:ext cx="10983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Camera Space</a:t>
            </a:r>
          </a:p>
          <a:p>
            <a:r>
              <a:rPr lang="en-US" altLang="ko-KR" sz="1100" dirty="0"/>
              <a:t> x,y,z,1</a:t>
            </a:r>
            <a:endParaRPr lang="ko-KR" altLang="en-US" sz="1100" dirty="0"/>
          </a:p>
        </p:txBody>
      </p:sp>
      <p:sp>
        <p:nvSpPr>
          <p:cNvPr id="43" name="화살표: 아래로 구부러짐 42">
            <a:extLst>
              <a:ext uri="{FF2B5EF4-FFF2-40B4-BE49-F238E27FC236}">
                <a16:creationId xmlns:a16="http://schemas.microsoft.com/office/drawing/2014/main" id="{2850645E-1CB0-EF44-083D-7C974988EC2D}"/>
              </a:ext>
            </a:extLst>
          </p:cNvPr>
          <p:cNvSpPr/>
          <p:nvPr/>
        </p:nvSpPr>
        <p:spPr>
          <a:xfrm>
            <a:off x="5276480" y="2968608"/>
            <a:ext cx="868724" cy="180090"/>
          </a:xfrm>
          <a:prstGeom prst="curved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F0463D-825B-D64C-0B42-380DE2C94165}"/>
              </a:ext>
            </a:extLst>
          </p:cNvPr>
          <p:cNvSpPr txBox="1"/>
          <p:nvPr/>
        </p:nvSpPr>
        <p:spPr>
          <a:xfrm>
            <a:off x="5757633" y="3093539"/>
            <a:ext cx="1636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 Projection(Clip) Space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</a:t>
            </a:r>
            <a:r>
              <a:rPr lang="en-US" altLang="ko-KR" sz="1100" dirty="0" err="1">
                <a:solidFill>
                  <a:srgbClr val="FF0000"/>
                </a:solidFill>
              </a:rPr>
              <a:t>x`,y`,z`,w</a:t>
            </a:r>
            <a:r>
              <a:rPr lang="en-US" altLang="ko-KR" sz="1100" dirty="0">
                <a:solidFill>
                  <a:srgbClr val="FF0000"/>
                </a:solidFill>
              </a:rPr>
              <a:t>`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54" name="화살표: 아래로 구부러짐 53">
            <a:extLst>
              <a:ext uri="{FF2B5EF4-FFF2-40B4-BE49-F238E27FC236}">
                <a16:creationId xmlns:a16="http://schemas.microsoft.com/office/drawing/2014/main" id="{FE592CCA-6331-D033-EAD0-70A6C5E1350D}"/>
              </a:ext>
            </a:extLst>
          </p:cNvPr>
          <p:cNvSpPr/>
          <p:nvPr/>
        </p:nvSpPr>
        <p:spPr>
          <a:xfrm>
            <a:off x="3298008" y="2938385"/>
            <a:ext cx="965739" cy="148813"/>
          </a:xfrm>
          <a:prstGeom prst="curved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F088282-9D9B-FE3E-8AF3-41F824665D55}"/>
              </a:ext>
            </a:extLst>
          </p:cNvPr>
          <p:cNvSpPr txBox="1"/>
          <p:nvPr/>
        </p:nvSpPr>
        <p:spPr>
          <a:xfrm>
            <a:off x="5241540" y="2466443"/>
            <a:ext cx="15215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linkClick r:id="rId6"/>
              </a:rPr>
              <a:t>Projection</a:t>
            </a:r>
            <a:r>
              <a:rPr lang="en-US" altLang="ko-KR" sz="1100" dirty="0"/>
              <a:t> Transform</a:t>
            </a:r>
          </a:p>
          <a:p>
            <a:r>
              <a:rPr lang="en-US" altLang="ko-KR" sz="1100" dirty="0"/>
              <a:t>Matrix4x4</a:t>
            </a:r>
            <a:endParaRPr lang="ko-KR" altLang="en-US" sz="11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0EC8273-0618-616B-557D-8F9CA03194F0}"/>
              </a:ext>
            </a:extLst>
          </p:cNvPr>
          <p:cNvSpPr txBox="1"/>
          <p:nvPr/>
        </p:nvSpPr>
        <p:spPr>
          <a:xfrm>
            <a:off x="306113" y="1667476"/>
            <a:ext cx="1161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Vertex </a:t>
            </a:r>
            <a:r>
              <a:rPr lang="ko-KR" altLang="en-US" dirty="0"/>
              <a:t>마다 실행한다</a:t>
            </a:r>
            <a:r>
              <a:rPr lang="en-US" altLang="ko-KR" dirty="0"/>
              <a:t>.</a:t>
            </a:r>
            <a:r>
              <a:rPr lang="ko-KR" altLang="en-US" dirty="0"/>
              <a:t> 필요에 따라 </a:t>
            </a:r>
            <a:r>
              <a:rPr lang="en-US" altLang="ko-KR" dirty="0"/>
              <a:t>Vertex</a:t>
            </a:r>
            <a:r>
              <a:rPr lang="ko-KR" altLang="en-US" dirty="0"/>
              <a:t> 위치를 변경</a:t>
            </a:r>
            <a:r>
              <a:rPr lang="en-US" altLang="ko-KR" dirty="0"/>
              <a:t>(</a:t>
            </a:r>
            <a:r>
              <a:rPr lang="ko-KR" altLang="en-US" dirty="0" err="1"/>
              <a:t>스키닝</a:t>
            </a:r>
            <a:r>
              <a:rPr lang="en-US" altLang="ko-KR" dirty="0"/>
              <a:t>) </a:t>
            </a:r>
            <a:r>
              <a:rPr lang="ko-KR" altLang="en-US" dirty="0"/>
              <a:t>하며 다음 스테이지에 전달 할 값</a:t>
            </a:r>
            <a:r>
              <a:rPr lang="en-US" altLang="ko-KR" dirty="0"/>
              <a:t>(</a:t>
            </a:r>
            <a:r>
              <a:rPr lang="ko-KR" altLang="en-US" dirty="0"/>
              <a:t>기본 정보는</a:t>
            </a:r>
            <a:r>
              <a:rPr lang="en-US" altLang="ko-KR" dirty="0">
                <a:solidFill>
                  <a:srgbClr val="FF0000"/>
                </a:solidFill>
              </a:rPr>
              <a:t>Projection(Clip) </a:t>
            </a:r>
            <a:r>
              <a:rPr lang="ko-KR" altLang="en-US" dirty="0">
                <a:solidFill>
                  <a:srgbClr val="FF0000"/>
                </a:solidFill>
              </a:rPr>
              <a:t>공간 변환 후 의 위치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SV_POSITION</a:t>
            </a:r>
            <a:r>
              <a:rPr lang="en-US" altLang="ko-KR" dirty="0"/>
              <a:t> )</a:t>
            </a:r>
            <a:r>
              <a:rPr lang="ko-KR" altLang="en-US" dirty="0"/>
              <a:t>을 결정한다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dirty="0"/>
          </a:p>
        </p:txBody>
      </p:sp>
      <p:sp>
        <p:nvSpPr>
          <p:cNvPr id="58" name="AutoShape 2">
            <a:extLst>
              <a:ext uri="{FF2B5EF4-FFF2-40B4-BE49-F238E27FC236}">
                <a16:creationId xmlns:a16="http://schemas.microsoft.com/office/drawing/2014/main" id="{1F388633-39C6-76B9-05DD-569E8AFE5E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7107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607E285C-18F2-060D-1836-1FBBB2AB45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8113" y="3701727"/>
            <a:ext cx="1558515" cy="91984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38C16E8B-013C-7553-D20A-E318805FD4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481" y="3548153"/>
            <a:ext cx="923925" cy="1104900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7B992B3A-4F7F-C3EB-FCCA-7948F415754C}"/>
              </a:ext>
            </a:extLst>
          </p:cNvPr>
          <p:cNvSpPr/>
          <p:nvPr/>
        </p:nvSpPr>
        <p:spPr>
          <a:xfrm>
            <a:off x="869819" y="3835400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D9BE9A2-5EF1-59AE-DA43-B91F62E92874}"/>
              </a:ext>
            </a:extLst>
          </p:cNvPr>
          <p:cNvSpPr/>
          <p:nvPr/>
        </p:nvSpPr>
        <p:spPr>
          <a:xfrm>
            <a:off x="888869" y="4432300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76C82C8-9170-9767-B385-24B32A56EF44}"/>
              </a:ext>
            </a:extLst>
          </p:cNvPr>
          <p:cNvSpPr/>
          <p:nvPr/>
        </p:nvSpPr>
        <p:spPr>
          <a:xfrm>
            <a:off x="507869" y="4235450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C82F064-1F22-A529-AF83-5388748E05F6}"/>
              </a:ext>
            </a:extLst>
          </p:cNvPr>
          <p:cNvSpPr/>
          <p:nvPr/>
        </p:nvSpPr>
        <p:spPr>
          <a:xfrm>
            <a:off x="1168269" y="4222750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CDE0F36-1724-1480-1E45-9FF5B00D79DA}"/>
              </a:ext>
            </a:extLst>
          </p:cNvPr>
          <p:cNvSpPr/>
          <p:nvPr/>
        </p:nvSpPr>
        <p:spPr>
          <a:xfrm>
            <a:off x="422760" y="2502098"/>
            <a:ext cx="7358305" cy="23684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AC3CEF4-2BEE-7BF8-78DD-81241D7C1216}"/>
              </a:ext>
            </a:extLst>
          </p:cNvPr>
          <p:cNvCxnSpPr>
            <a:stCxn id="13" idx="0"/>
            <a:endCxn id="13" idx="0"/>
          </p:cNvCxnSpPr>
          <p:nvPr/>
        </p:nvCxnSpPr>
        <p:spPr>
          <a:xfrm>
            <a:off x="3893475" y="581497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8DD6B42-FC8F-7319-8AE7-AA2C1BAA57B7}"/>
              </a:ext>
            </a:extLst>
          </p:cNvPr>
          <p:cNvCxnSpPr>
            <a:cxnSpLocks/>
          </p:cNvCxnSpPr>
          <p:nvPr/>
        </p:nvCxnSpPr>
        <p:spPr>
          <a:xfrm flipV="1">
            <a:off x="3886880" y="4859105"/>
            <a:ext cx="0" cy="94106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D68C8B7A-5C04-8F26-39D2-F3C381FCE54A}"/>
              </a:ext>
            </a:extLst>
          </p:cNvPr>
          <p:cNvGrpSpPr/>
          <p:nvPr/>
        </p:nvGrpSpPr>
        <p:grpSpPr>
          <a:xfrm>
            <a:off x="3631094" y="3534891"/>
            <a:ext cx="1786474" cy="1016855"/>
            <a:chOff x="4565899" y="3675520"/>
            <a:chExt cx="1786474" cy="1016855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7BC1D68A-9008-CE1E-BD20-622E036C7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65899" y="3675520"/>
              <a:ext cx="1786474" cy="1016855"/>
            </a:xfrm>
            <a:prstGeom prst="rect">
              <a:avLst/>
            </a:prstGeom>
          </p:spPr>
        </p:pic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129FD5E-8319-D164-F5CD-0C4EE05226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5183" y="3695374"/>
              <a:ext cx="484856" cy="56303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AE1BE6EB-781A-F7F3-152E-18E24A68F6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1654" y="3709302"/>
              <a:ext cx="954356" cy="74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6B0BDBD8-2DE2-8F27-924A-62C9EB08E5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5783" y="4256381"/>
              <a:ext cx="345757" cy="75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377D5A25-EDEA-E438-9B71-8B8F5F910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3025" y="3688891"/>
              <a:ext cx="1087980" cy="57164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F0FDB00-18E4-C141-7B0F-E8AEFBC80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0650" y="4253007"/>
              <a:ext cx="1007" cy="32259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94A511D1-F949-DA01-6911-A3E73F19A6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5183" y="4260145"/>
              <a:ext cx="0" cy="32349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F56EFAB-C12F-4684-53F8-CB771F589D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5183" y="4575597"/>
              <a:ext cx="346357" cy="80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CC98063D-2909-C715-5378-A307E6909C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7502" y="4531947"/>
              <a:ext cx="1075938" cy="43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9BCD5AAB-3067-ACA3-A7C5-AF3C75DF64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1668" y="3696516"/>
              <a:ext cx="36235" cy="83543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656D6964-97F1-D60D-545C-A8053A4CE702}"/>
              </a:ext>
            </a:extLst>
          </p:cNvPr>
          <p:cNvSpPr txBox="1"/>
          <p:nvPr/>
        </p:nvSpPr>
        <p:spPr>
          <a:xfrm>
            <a:off x="5541809" y="3622135"/>
            <a:ext cx="24426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변환후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직교투영이면  </a:t>
            </a:r>
            <a:r>
              <a:rPr lang="en-US" altLang="ko-KR" sz="1000" dirty="0"/>
              <a:t>w’</a:t>
            </a:r>
            <a:r>
              <a:rPr lang="ko-KR" altLang="en-US" sz="1000" dirty="0"/>
              <a:t>가 </a:t>
            </a:r>
            <a:r>
              <a:rPr lang="en-US" altLang="ko-KR" sz="1000" dirty="0"/>
              <a:t>1</a:t>
            </a:r>
          </a:p>
          <a:p>
            <a:endParaRPr lang="en-US" altLang="ko-KR" sz="1000" dirty="0"/>
          </a:p>
          <a:p>
            <a:r>
              <a:rPr lang="ko-KR" altLang="en-US" sz="1000" dirty="0" err="1"/>
              <a:t>원근투영</a:t>
            </a:r>
            <a:r>
              <a:rPr lang="ko-KR" altLang="en-US" sz="1000" dirty="0"/>
              <a:t> 이면 </a:t>
            </a:r>
            <a:r>
              <a:rPr lang="en-US" altLang="ko-KR" sz="1000" dirty="0"/>
              <a:t>w’</a:t>
            </a:r>
            <a:r>
              <a:rPr lang="ko-KR" altLang="en-US" sz="1000" dirty="0"/>
              <a:t>가 </a:t>
            </a:r>
            <a:r>
              <a:rPr lang="en-US" altLang="ko-KR" sz="1000" dirty="0"/>
              <a:t>1</a:t>
            </a:r>
            <a:r>
              <a:rPr lang="ko-KR" altLang="en-US" sz="1000" dirty="0"/>
              <a:t>이 </a:t>
            </a:r>
            <a:r>
              <a:rPr lang="ko-KR" altLang="en-US" sz="1000" dirty="0" err="1"/>
              <a:t>아닌값</a:t>
            </a:r>
            <a:r>
              <a:rPr lang="ko-KR" altLang="en-US" sz="1000" dirty="0"/>
              <a:t> 이며 </a:t>
            </a:r>
            <a:endParaRPr lang="en-US" altLang="ko-KR" sz="1000" dirty="0"/>
          </a:p>
          <a:p>
            <a:r>
              <a:rPr lang="en-US" altLang="ko-KR" sz="1000" dirty="0"/>
              <a:t>w’</a:t>
            </a:r>
            <a:r>
              <a:rPr lang="ko-KR" altLang="en-US" sz="1000" dirty="0"/>
              <a:t>값</a:t>
            </a:r>
            <a:r>
              <a:rPr lang="en-US" altLang="ko-KR" sz="1000" dirty="0"/>
              <a:t> </a:t>
            </a:r>
            <a:r>
              <a:rPr lang="ko-KR" altLang="en-US" sz="1000" dirty="0"/>
              <a:t>배율로 표현하는 좌표로</a:t>
            </a:r>
            <a:endParaRPr lang="en-US" altLang="ko-KR" sz="1000" dirty="0"/>
          </a:p>
          <a:p>
            <a:r>
              <a:rPr lang="ko-KR" altLang="en-US" sz="1000" dirty="0"/>
              <a:t>변환됨 </a:t>
            </a:r>
            <a:r>
              <a:rPr lang="en-US" altLang="ko-KR" sz="1000" dirty="0"/>
              <a:t> (</a:t>
            </a:r>
            <a:r>
              <a:rPr lang="ko-KR" altLang="en-US" sz="1000" dirty="0"/>
              <a:t>동차좌표</a:t>
            </a:r>
            <a:r>
              <a:rPr lang="en-US" altLang="ko-KR" sz="1000" dirty="0"/>
              <a:t>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B41EEB0-186B-21F7-CAD9-A7CA9F83F24D}"/>
              </a:ext>
            </a:extLst>
          </p:cNvPr>
          <p:cNvSpPr txBox="1"/>
          <p:nvPr/>
        </p:nvSpPr>
        <p:spPr>
          <a:xfrm>
            <a:off x="3168831" y="6488668"/>
            <a:ext cx="1745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D3DCompileFromFile()</a:t>
            </a:r>
          </a:p>
          <a:p>
            <a:r>
              <a:rPr lang="en-US" altLang="ko-KR" sz="900" dirty="0" err="1"/>
              <a:t>DeviceContext</a:t>
            </a:r>
            <a:r>
              <a:rPr lang="en-US" altLang="ko-KR" sz="900" dirty="0"/>
              <a:t>::</a:t>
            </a:r>
            <a:r>
              <a:rPr lang="en-US" altLang="ko-KR" sz="900" dirty="0" err="1"/>
              <a:t>VSSetShader</a:t>
            </a:r>
            <a:r>
              <a:rPr lang="en-US" altLang="ko-KR" sz="900" dirty="0"/>
              <a:t>()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51742A-C819-12BD-052D-ECA823189CB0}"/>
              </a:ext>
            </a:extLst>
          </p:cNvPr>
          <p:cNvSpPr txBox="1"/>
          <p:nvPr/>
        </p:nvSpPr>
        <p:spPr>
          <a:xfrm>
            <a:off x="381128" y="2284424"/>
            <a:ext cx="13708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B050"/>
                </a:solidFill>
              </a:rPr>
              <a:t>Vertex Shader Stage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6C50B457-C90D-7621-34B2-D155389C630A}"/>
              </a:ext>
            </a:extLst>
          </p:cNvPr>
          <p:cNvCxnSpPr>
            <a:cxnSpLocks/>
          </p:cNvCxnSpPr>
          <p:nvPr/>
        </p:nvCxnSpPr>
        <p:spPr>
          <a:xfrm flipH="1">
            <a:off x="4178102" y="4222750"/>
            <a:ext cx="568710" cy="8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7BDB20F1-6957-4C81-C3D2-77BBBB19D1E5}"/>
              </a:ext>
            </a:extLst>
          </p:cNvPr>
          <p:cNvSpPr/>
          <p:nvPr/>
        </p:nvSpPr>
        <p:spPr>
          <a:xfrm>
            <a:off x="3225834" y="4281265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9E0484D-A8C1-980C-FF4C-24D5635413A6}"/>
              </a:ext>
            </a:extLst>
          </p:cNvPr>
          <p:cNvSpPr/>
          <p:nvPr/>
        </p:nvSpPr>
        <p:spPr>
          <a:xfrm>
            <a:off x="3065020" y="4483064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7D308066-9900-6D71-4033-BA7808324EAF}"/>
              </a:ext>
            </a:extLst>
          </p:cNvPr>
          <p:cNvSpPr/>
          <p:nvPr/>
        </p:nvSpPr>
        <p:spPr>
          <a:xfrm>
            <a:off x="3215078" y="4559104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C2CF101-241F-801E-7DE2-C17921B59325}"/>
              </a:ext>
            </a:extLst>
          </p:cNvPr>
          <p:cNvSpPr/>
          <p:nvPr/>
        </p:nvSpPr>
        <p:spPr>
          <a:xfrm>
            <a:off x="3384492" y="4477957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AE3EDCC-778D-C95A-BE59-884AC9E2174B}"/>
              </a:ext>
            </a:extLst>
          </p:cNvPr>
          <p:cNvSpPr/>
          <p:nvPr/>
        </p:nvSpPr>
        <p:spPr>
          <a:xfrm>
            <a:off x="4571332" y="4352957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2AF42A61-0E0D-B8D3-45EA-3F365E6B8ED5}"/>
              </a:ext>
            </a:extLst>
          </p:cNvPr>
          <p:cNvSpPr/>
          <p:nvPr/>
        </p:nvSpPr>
        <p:spPr>
          <a:xfrm>
            <a:off x="4668809" y="4437227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AC082A61-4A7A-C26C-9543-4D9A543FDBA5}"/>
              </a:ext>
            </a:extLst>
          </p:cNvPr>
          <p:cNvSpPr/>
          <p:nvPr/>
        </p:nvSpPr>
        <p:spPr>
          <a:xfrm>
            <a:off x="4881283" y="4406401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5E0B5420-25E1-43CE-9E3A-C1EE405C3162}"/>
              </a:ext>
            </a:extLst>
          </p:cNvPr>
          <p:cNvSpPr/>
          <p:nvPr/>
        </p:nvSpPr>
        <p:spPr>
          <a:xfrm>
            <a:off x="4727468" y="4141066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6EF97E-5E89-FB1E-5040-48D11A018804}"/>
              </a:ext>
            </a:extLst>
          </p:cNvPr>
          <p:cNvSpPr/>
          <p:nvPr/>
        </p:nvSpPr>
        <p:spPr>
          <a:xfrm>
            <a:off x="7771843" y="2441336"/>
            <a:ext cx="392567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로컬좌표계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Vertex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에 각 행렬을 적용한다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VertexShader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highlight>
                  <a:srgbClr val="FFFFFF"/>
                </a:highlight>
              </a:rPr>
              <a:t>VS_OUTPUT main(float4 Pos : POSITION, float4 Color : COLOR)</a:t>
            </a:r>
          </a:p>
          <a:p>
            <a:r>
              <a:rPr lang="en-US" altLang="ko-KR" sz="1400" dirty="0">
                <a:highlight>
                  <a:srgbClr val="FFFFFF"/>
                </a:highlight>
              </a:rPr>
              <a:t>{</a:t>
            </a:r>
            <a:endParaRPr lang="ko-KR" altLang="en-US" sz="1400" dirty="0">
              <a:highlight>
                <a:srgbClr val="FFFFFF"/>
              </a:highlight>
            </a:endParaRPr>
          </a:p>
          <a:p>
            <a:r>
              <a:rPr lang="en-US" altLang="ko-KR" sz="1400" dirty="0">
                <a:highlight>
                  <a:srgbClr val="FFFFFF"/>
                </a:highlight>
              </a:rPr>
              <a:t>    VS_OUTPUT output = (VS_OUTPUT) 0;</a:t>
            </a:r>
          </a:p>
          <a:p>
            <a:r>
              <a:rPr lang="en-US" altLang="ko-KR" sz="1400" dirty="0">
                <a:highlight>
                  <a:srgbClr val="FFFFFF"/>
                </a:highlight>
              </a:rPr>
              <a:t>    </a:t>
            </a:r>
            <a:r>
              <a:rPr lang="en-US" altLang="ko-KR" sz="1400" dirty="0" err="1">
                <a:highlight>
                  <a:srgbClr val="FFFFFF"/>
                </a:highlight>
              </a:rPr>
              <a:t>output.Pos</a:t>
            </a:r>
            <a:r>
              <a:rPr lang="en-US" altLang="ko-KR" sz="1400" dirty="0">
                <a:highlight>
                  <a:srgbClr val="FFFFFF"/>
                </a:highlight>
              </a:rPr>
              <a:t> = </a:t>
            </a:r>
            <a:r>
              <a:rPr lang="en-US" altLang="ko-KR" sz="1400" dirty="0" err="1">
                <a:highlight>
                  <a:srgbClr val="FFFFFF"/>
                </a:highlight>
              </a:rPr>
              <a:t>mul</a:t>
            </a:r>
            <a:r>
              <a:rPr lang="en-US" altLang="ko-KR" sz="1400" dirty="0">
                <a:highlight>
                  <a:srgbClr val="FFFFFF"/>
                </a:highlight>
              </a:rPr>
              <a:t>(Pos, World);</a:t>
            </a:r>
          </a:p>
          <a:p>
            <a:r>
              <a:rPr lang="en-US" altLang="ko-KR" sz="1400" dirty="0">
                <a:highlight>
                  <a:srgbClr val="FFFFFF"/>
                </a:highlight>
              </a:rPr>
              <a:t>    </a:t>
            </a:r>
            <a:r>
              <a:rPr lang="en-US" altLang="ko-KR" sz="1400" dirty="0" err="1">
                <a:highlight>
                  <a:srgbClr val="FFFFFF"/>
                </a:highlight>
              </a:rPr>
              <a:t>output.Pos</a:t>
            </a:r>
            <a:r>
              <a:rPr lang="en-US" altLang="ko-KR" sz="1400" dirty="0">
                <a:highlight>
                  <a:srgbClr val="FFFFFF"/>
                </a:highlight>
              </a:rPr>
              <a:t> = </a:t>
            </a:r>
            <a:r>
              <a:rPr lang="en-US" altLang="ko-KR" sz="1400" dirty="0" err="1">
                <a:highlight>
                  <a:srgbClr val="FFFFFF"/>
                </a:highlight>
              </a:rPr>
              <a:t>mul</a:t>
            </a:r>
            <a:r>
              <a:rPr lang="en-US" altLang="ko-KR" sz="1400" dirty="0">
                <a:highlight>
                  <a:srgbClr val="FFFFFF"/>
                </a:highlight>
              </a:rPr>
              <a:t>(</a:t>
            </a:r>
            <a:r>
              <a:rPr lang="en-US" altLang="ko-KR" sz="1400" dirty="0" err="1">
                <a:highlight>
                  <a:srgbClr val="FFFFFF"/>
                </a:highlight>
              </a:rPr>
              <a:t>output.Pos</a:t>
            </a:r>
            <a:r>
              <a:rPr lang="en-US" altLang="ko-KR" sz="1400" dirty="0">
                <a:highlight>
                  <a:srgbClr val="FFFFFF"/>
                </a:highlight>
              </a:rPr>
              <a:t>, View);</a:t>
            </a:r>
          </a:p>
          <a:p>
            <a:r>
              <a:rPr lang="pt-BR" altLang="ko-KR" sz="1400" dirty="0">
                <a:highlight>
                  <a:srgbClr val="FFFFFF"/>
                </a:highlight>
              </a:rPr>
              <a:t>    output.Pos = mul(output.Pos, Projection);</a:t>
            </a:r>
          </a:p>
          <a:p>
            <a:r>
              <a:rPr lang="en-US" altLang="ko-KR" sz="1400" dirty="0">
                <a:highlight>
                  <a:srgbClr val="FFFFFF"/>
                </a:highlight>
              </a:rPr>
              <a:t>    </a:t>
            </a:r>
            <a:r>
              <a:rPr lang="en-US" altLang="ko-KR" sz="1400" dirty="0" err="1">
                <a:highlight>
                  <a:srgbClr val="FFFFFF"/>
                </a:highlight>
              </a:rPr>
              <a:t>output.Color</a:t>
            </a:r>
            <a:r>
              <a:rPr lang="en-US" altLang="ko-KR" sz="1400" dirty="0">
                <a:highlight>
                  <a:srgbClr val="FFFFFF"/>
                </a:highlight>
              </a:rPr>
              <a:t> = Color;</a:t>
            </a:r>
          </a:p>
          <a:p>
            <a:r>
              <a:rPr lang="en-US" altLang="ko-KR" sz="1400" dirty="0">
                <a:highlight>
                  <a:srgbClr val="FFFFFF"/>
                </a:highlight>
              </a:rPr>
              <a:t>    return output;</a:t>
            </a:r>
          </a:p>
          <a:p>
            <a:r>
              <a:rPr lang="en-US" altLang="ko-KR" sz="1400" dirty="0">
                <a:highlight>
                  <a:srgbClr val="FFFFFF"/>
                </a:highlight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4916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47924-3525-9D9B-26F0-DB145F20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</a:t>
            </a:r>
            <a:r>
              <a:rPr lang="ko-KR" altLang="en-US" dirty="0"/>
              <a:t>에서의 </a:t>
            </a:r>
            <a:r>
              <a:rPr lang="en-US" altLang="ko-KR" dirty="0" err="1"/>
              <a:t>SemanticName</a:t>
            </a:r>
            <a:r>
              <a:rPr lang="en-US" altLang="ko-KR" dirty="0"/>
              <a:t>(</a:t>
            </a:r>
            <a:r>
              <a:rPr lang="ko-KR" altLang="en-US" dirty="0"/>
              <a:t>의미 이름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F43F80E-AD85-FFCA-9E4B-04BA23D6E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654780"/>
              </p:ext>
            </p:extLst>
          </p:nvPr>
        </p:nvGraphicFramePr>
        <p:xfrm>
          <a:off x="945356" y="2009689"/>
          <a:ext cx="10115552" cy="4364474"/>
        </p:xfrm>
        <a:graphic>
          <a:graphicData uri="http://schemas.openxmlformats.org/drawingml/2006/table">
            <a:tbl>
              <a:tblPr/>
              <a:tblGrid>
                <a:gridCol w="1890713">
                  <a:extLst>
                    <a:ext uri="{9D8B030D-6E8A-4147-A177-3AD203B41FA5}">
                      <a16:colId xmlns:a16="http://schemas.microsoft.com/office/drawing/2014/main" val="3889496461"/>
                    </a:ext>
                  </a:extLst>
                </a:gridCol>
                <a:gridCol w="3167063">
                  <a:extLst>
                    <a:ext uri="{9D8B030D-6E8A-4147-A177-3AD203B41FA5}">
                      <a16:colId xmlns:a16="http://schemas.microsoft.com/office/drawing/2014/main" val="1816909841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2717897776"/>
                    </a:ext>
                  </a:extLst>
                </a:gridCol>
                <a:gridCol w="3228977">
                  <a:extLst>
                    <a:ext uri="{9D8B030D-6E8A-4147-A177-3AD203B41FA5}">
                      <a16:colId xmlns:a16="http://schemas.microsoft.com/office/drawing/2014/main" val="834690320"/>
                    </a:ext>
                  </a:extLst>
                </a:gridCol>
              </a:tblGrid>
              <a:tr h="2597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300" dirty="0"/>
                        <a:t>구분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300"/>
                        <a:t>시맨틱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300" dirty="0"/>
                        <a:t>제공 주체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300"/>
                        <a:t>설명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799892"/>
                  </a:ext>
                </a:extLst>
              </a:tr>
              <a:tr h="10391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300" b="1"/>
                        <a:t>필수 출력</a:t>
                      </a:r>
                      <a:endParaRPr lang="ko-KR" altLang="en-US" sz="130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/>
                        <a:t>SV_Position</a:t>
                      </a:r>
                      <a:endParaRPr lang="en-US" sz="130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300"/>
                        <a:t>시스템 예약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300"/>
                        <a:t>정점의 </a:t>
                      </a:r>
                      <a:r>
                        <a:rPr lang="ko-KR" altLang="en-US" sz="1300" b="1"/>
                        <a:t>클립 공간 좌표</a:t>
                      </a:r>
                      <a:r>
                        <a:rPr lang="en-US" altLang="ko-KR" sz="1300"/>
                        <a:t>. </a:t>
                      </a:r>
                      <a:r>
                        <a:rPr lang="ko-KR" altLang="en-US" sz="1300"/>
                        <a:t>반드시 </a:t>
                      </a:r>
                      <a:r>
                        <a:rPr lang="en-US" altLang="ko-KR" sz="1300"/>
                        <a:t>1</a:t>
                      </a:r>
                      <a:r>
                        <a:rPr lang="ko-KR" altLang="en-US" sz="1300"/>
                        <a:t>개 있어야 함</a:t>
                      </a:r>
                      <a:r>
                        <a:rPr lang="en-US" altLang="ko-KR" sz="1300"/>
                        <a:t>. </a:t>
                      </a:r>
                      <a:r>
                        <a:rPr lang="ko-KR" altLang="en-US" sz="1300"/>
                        <a:t>이것이 있어야 래스터라이저가 화면에 그릴 위치를 알 수 있음</a:t>
                      </a:r>
                      <a:r>
                        <a:rPr lang="en-US" altLang="ko-KR" sz="1300"/>
                        <a:t>.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19604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300" b="1"/>
                        <a:t>선택 입력</a:t>
                      </a:r>
                      <a:endParaRPr lang="ko-KR" altLang="en-US" sz="130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POSITION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300"/>
                        <a:t>프로그래머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300"/>
                        <a:t>정점 위치 </a:t>
                      </a:r>
                      <a:r>
                        <a:rPr lang="en-US" altLang="ko-KR" sz="1300"/>
                        <a:t>(</a:t>
                      </a:r>
                      <a:r>
                        <a:rPr lang="ko-KR" altLang="en-US" sz="1300"/>
                        <a:t>보통 </a:t>
                      </a:r>
                      <a:r>
                        <a:rPr lang="en-US" altLang="ko-KR" sz="1300"/>
                        <a:t>float3/float4)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076771"/>
                  </a:ext>
                </a:extLst>
              </a:tr>
              <a:tr h="259781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130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NORMAL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300"/>
                        <a:t>프로그래머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300"/>
                        <a:t>정점 법선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8632"/>
                  </a:ext>
                </a:extLst>
              </a:tr>
              <a:tr h="259781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130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TANGENT / BINORMAL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300"/>
                        <a:t>프로그래머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300"/>
                        <a:t>TBN </a:t>
                      </a:r>
                      <a:r>
                        <a:rPr lang="ko-KR" altLang="en-US" sz="1300"/>
                        <a:t>행렬 구성용 벡터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178877"/>
                  </a:ext>
                </a:extLst>
              </a:tr>
              <a:tr h="259781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130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COLOR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300"/>
                        <a:t>프로그래머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300"/>
                        <a:t>정점 색상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386885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130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TEXCOORDn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300" dirty="0"/>
                        <a:t>프로그래머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300"/>
                        <a:t>텍스처 좌표 </a:t>
                      </a:r>
                      <a:r>
                        <a:rPr lang="en-US" altLang="ko-KR" sz="1300"/>
                        <a:t>(0~7</a:t>
                      </a:r>
                      <a:r>
                        <a:rPr lang="ko-KR" altLang="en-US" sz="1300"/>
                        <a:t>번까지 보통 사용</a:t>
                      </a:r>
                      <a:r>
                        <a:rPr lang="en-US" altLang="ko-KR" sz="1300"/>
                        <a:t>)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896030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130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BLENDINDICES / BLENDWEIGHT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300"/>
                        <a:t>프로그래머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300"/>
                        <a:t>스키닝</a:t>
                      </a:r>
                      <a:r>
                        <a:rPr lang="en-US" altLang="ko-KR" sz="1300"/>
                        <a:t>(Skinning)</a:t>
                      </a:r>
                      <a:r>
                        <a:rPr lang="ko-KR" altLang="en-US" sz="1300"/>
                        <a:t>용 본 인덱스</a:t>
                      </a:r>
                      <a:r>
                        <a:rPr lang="en-US" altLang="ko-KR" sz="1300"/>
                        <a:t>/</a:t>
                      </a:r>
                      <a:r>
                        <a:rPr lang="ko-KR" altLang="en-US" sz="1300"/>
                        <a:t>가중치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83654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300" b="1"/>
                        <a:t>시스템 제공 입력</a:t>
                      </a:r>
                      <a:endParaRPr lang="ko-KR" altLang="en-US" sz="130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SV_VertexID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300"/>
                        <a:t>시스템 예약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300"/>
                        <a:t>Input Assembler</a:t>
                      </a:r>
                      <a:r>
                        <a:rPr lang="ko-KR" altLang="en-US" sz="1300"/>
                        <a:t>에서 넘겨주는 정점 번호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17640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130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dirty="0" err="1"/>
                        <a:t>SV_InstanceID</a:t>
                      </a:r>
                      <a:endParaRPr lang="en-US" sz="1300" dirty="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300"/>
                        <a:t>시스템 예약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300" dirty="0"/>
                        <a:t>인스턴스 드로우 시 인스턴스 번호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798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080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9099</TotalTime>
  <Words>1702</Words>
  <Application>Microsoft Office PowerPoint</Application>
  <PresentationFormat>와이드스크린</PresentationFormat>
  <Paragraphs>326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돋움체</vt:lpstr>
      <vt:lpstr>맑은 고딕</vt:lpstr>
      <vt:lpstr>Arial</vt:lpstr>
      <vt:lpstr>Office 테마</vt:lpstr>
      <vt:lpstr>Direct3D11 프로그래밍</vt:lpstr>
      <vt:lpstr>학습목표</vt:lpstr>
      <vt:lpstr>렌더링 파이프 라인</vt:lpstr>
      <vt:lpstr>Input-Assembler Stage</vt:lpstr>
      <vt:lpstr>IA - PrimitiveTopology</vt:lpstr>
      <vt:lpstr>IA - Vertex Buffer</vt:lpstr>
      <vt:lpstr>IA - InputLayout</vt:lpstr>
      <vt:lpstr>Vertex Shader Stage</vt:lpstr>
      <vt:lpstr>VS에서의 SemanticName(의미 이름) </vt:lpstr>
      <vt:lpstr>Rasterizer Stage</vt:lpstr>
      <vt:lpstr>Rasterizer Stage</vt:lpstr>
      <vt:lpstr>Pixel Shader Stage</vt:lpstr>
      <vt:lpstr>보간 색상 삼각형 그리기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 프로그래밍</dc:title>
  <dc:creator>동원 이</dc:creator>
  <cp:lastModifiedBy>Dongwon Lee</cp:lastModifiedBy>
  <cp:revision>1073</cp:revision>
  <dcterms:created xsi:type="dcterms:W3CDTF">2023-08-01T07:18:03Z</dcterms:created>
  <dcterms:modified xsi:type="dcterms:W3CDTF">2025-09-01T20:52:00Z</dcterms:modified>
</cp:coreProperties>
</file>