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7" r:id="rId4"/>
    <p:sldId id="298" r:id="rId5"/>
    <p:sldId id="299" r:id="rId6"/>
    <p:sldId id="303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행렬 계산의 주요 특징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/</a:t>
            </a:r>
            <a:r>
              <a:rPr lang="ko-KR" altLang="en-US" dirty="0"/>
              <a:t>선형대수  수학적 표현기준의 설명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DD00-FD24-C1EC-E001-C72A2BD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OpenGL(</a:t>
            </a:r>
            <a:r>
              <a:rPr lang="ko-KR" altLang="en-US" dirty="0"/>
              <a:t>수학적 표현</a:t>
            </a:r>
            <a:r>
              <a:rPr lang="en-US" altLang="ko-KR" dirty="0"/>
              <a:t>) vs DirectX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/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DirectX  C/C++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(row vector × matrix)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blipFill>
                <a:blip r:embed="rId2"/>
                <a:stretch>
                  <a:fillRect l="-3980" t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DE7AE4-E828-C2D2-E534-5EC0C8E808B8}"/>
              </a:ext>
            </a:extLst>
          </p:cNvPr>
          <p:cNvSpPr txBox="1"/>
          <p:nvPr/>
        </p:nvSpPr>
        <p:spPr>
          <a:xfrm>
            <a:off x="3136838" y="1534214"/>
            <a:ext cx="81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에 행렬 </a:t>
            </a:r>
            <a:r>
              <a:rPr lang="en-US" altLang="ko-KR" dirty="0"/>
              <a:t>M</a:t>
            </a:r>
            <a:r>
              <a:rPr lang="ko-KR" altLang="en-US" dirty="0"/>
              <a:t>을 적용한다</a:t>
            </a:r>
            <a:r>
              <a:rPr lang="en-US" altLang="ko-KR" dirty="0"/>
              <a:t>”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“기존 벡터 </a:t>
            </a:r>
            <a:r>
              <a:rPr lang="en-US" altLang="ko-KR" dirty="0"/>
              <a:t>v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새로운 좌표계</a:t>
            </a:r>
            <a:r>
              <a:rPr lang="en-US" altLang="ko-KR" dirty="0"/>
              <a:t>(</a:t>
            </a:r>
            <a:r>
              <a:rPr lang="ko-KR" altLang="en-US" dirty="0"/>
              <a:t>기저 벡터 집합</a:t>
            </a:r>
            <a:r>
              <a:rPr lang="en-US" altLang="ko-KR" dirty="0"/>
              <a:t>) </a:t>
            </a:r>
            <a:r>
              <a:rPr lang="ko-KR" altLang="en-US" dirty="0"/>
              <a:t>기준으로 다시 표현하는 것”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 표현방식</a:t>
            </a:r>
            <a:r>
              <a:rPr lang="en-US" altLang="ko-KR" dirty="0"/>
              <a:t>,</a:t>
            </a:r>
            <a:r>
              <a:rPr lang="ko-KR" altLang="en-US" dirty="0"/>
              <a:t>메모리배치가  서로반대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/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OpenGL(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수학적 표현식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(column vector ×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blipFill>
                <a:blip r:embed="rId3"/>
                <a:stretch>
                  <a:fillRect l="-3670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/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vw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/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vz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vw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/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353E-3973-3AE6-3E28-569BE83D5469}"/>
              </a:ext>
            </a:extLst>
          </p:cNvPr>
          <p:cNvSpPr/>
          <p:nvPr/>
        </p:nvSpPr>
        <p:spPr>
          <a:xfrm>
            <a:off x="1114425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71593-A563-900D-995D-DEBED1AB9009}"/>
              </a:ext>
            </a:extLst>
          </p:cNvPr>
          <p:cNvSpPr/>
          <p:nvPr/>
        </p:nvSpPr>
        <p:spPr>
          <a:xfrm>
            <a:off x="1551384" y="1401963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891D9E-C1DD-FAD9-96E8-1B1074C10103}"/>
              </a:ext>
            </a:extLst>
          </p:cNvPr>
          <p:cNvSpPr/>
          <p:nvPr/>
        </p:nvSpPr>
        <p:spPr>
          <a:xfrm>
            <a:off x="1988343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2A60A-2EEE-1F2D-2587-25B5985CF8F7}"/>
              </a:ext>
            </a:extLst>
          </p:cNvPr>
          <p:cNvSpPr txBox="1"/>
          <p:nvPr/>
        </p:nvSpPr>
        <p:spPr>
          <a:xfrm>
            <a:off x="318129" y="5136779"/>
            <a:ext cx="4661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Column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column </a:t>
            </a:r>
            <a:r>
              <a:rPr lang="ko-KR" altLang="en-US" sz="1800" dirty="0"/>
              <a:t>먼저 배치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60CDE-C930-6E35-FBEA-996BFAE13D26}"/>
              </a:ext>
            </a:extLst>
          </p:cNvPr>
          <p:cNvSpPr txBox="1"/>
          <p:nvPr/>
        </p:nvSpPr>
        <p:spPr>
          <a:xfrm>
            <a:off x="6282338" y="5080531"/>
            <a:ext cx="445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row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row</a:t>
            </a:r>
            <a:r>
              <a:rPr lang="ko-KR" altLang="en-US" sz="1800" dirty="0"/>
              <a:t>를 먼저 배치</a:t>
            </a:r>
          </a:p>
        </p:txBody>
      </p:sp>
    </p:spTree>
    <p:extLst>
      <p:ext uri="{BB962C8B-B14F-4D97-AF65-F5344CB8AC3E}">
        <p14:creationId xmlns:p14="http://schemas.microsoft.com/office/powerpoint/2010/main" val="24972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D2A3E-CA5D-5AF8-BD7A-1DC33CDD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곱셈의 </a:t>
            </a:r>
            <a:r>
              <a:rPr lang="ko-KR" altLang="en-US" dirty="0" err="1"/>
              <a:t>비가환성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순서 중요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AEBA8-A797-FD36-44C4-5532F7396CD4}"/>
                  </a:ext>
                </a:extLst>
              </p:cNvPr>
              <p:cNvSpPr txBox="1"/>
              <p:nvPr/>
            </p:nvSpPr>
            <p:spPr>
              <a:xfrm>
                <a:off x="771277" y="1859339"/>
                <a:ext cx="8068586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</a:t>
                </a:r>
                <a:r>
                  <a:rPr lang="ko-KR" altLang="en-US" b="1" dirty="0"/>
                  <a:t>곱셈의 </a:t>
                </a:r>
                <a:r>
                  <a:rPr lang="ko-KR" altLang="en-US" b="1" dirty="0" err="1"/>
                  <a:t>비가환성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순서 중요</a:t>
                </a:r>
                <a:r>
                  <a:rPr lang="en-US" altLang="ko-KR" b="1" dirty="0"/>
                  <a:t>)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𝐵𝐴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= x</a:t>
                </a:r>
                <a:r>
                  <a:rPr lang="ko-KR" altLang="en-US" dirty="0"/>
                  <a:t>축으로 </a:t>
                </a:r>
                <a:r>
                  <a:rPr lang="en-US" altLang="ko-KR" dirty="0"/>
                  <a:t>+5 </a:t>
                </a:r>
                <a:r>
                  <a:rPr lang="ko-KR" altLang="en-US" dirty="0"/>
                  <a:t>이동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= </a:t>
                </a:r>
                <a:r>
                  <a:rPr lang="ko-KR" altLang="en-US" dirty="0"/>
                  <a:t>원점을 기준으로 </a:t>
                </a:r>
                <a:r>
                  <a:rPr lang="en-US" altLang="ko-KR" dirty="0"/>
                  <a:t>90° </a:t>
                </a:r>
                <a:r>
                  <a:rPr lang="ko-KR" altLang="en-US" dirty="0"/>
                  <a:t>회전</a:t>
                </a:r>
              </a:p>
              <a:p>
                <a:pPr>
                  <a:buNone/>
                </a:pPr>
                <a:r>
                  <a:rPr lang="ko-KR" altLang="en-US" dirty="0"/>
                  <a:t>어떤 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dirty="0"/>
                  <a:t>에 적용해봅시다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𝑅𝑇𝑣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먼저 이동 후 회전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(1,0) → (6,0) (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) → (0,6) (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𝑇𝑅𝑣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먼저 회전 후 이동</a:t>
                </a:r>
                <a:r>
                  <a:rPr lang="en-US" altLang="ko-KR" dirty="0"/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(1,0) → (0,1) (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) → (5,1) (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)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결과가 다름 → </a:t>
                </a:r>
                <a:r>
                  <a:rPr lang="ko-KR" altLang="en-US" b="1" dirty="0"/>
                  <a:t>행렬 곱은 순서가 바뀌면 달라진다</a:t>
                </a:r>
                <a:r>
                  <a:rPr lang="en-US" altLang="ko-KR" b="1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AEBA8-A797-FD36-44C4-5532F7396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77" y="1859339"/>
                <a:ext cx="8068586" cy="3970318"/>
              </a:xfrm>
              <a:prstGeom prst="rect">
                <a:avLst/>
              </a:prstGeom>
              <a:blipFill>
                <a:blip r:embed="rId2"/>
                <a:stretch>
                  <a:fillRect l="-680" t="-768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58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42D82-F33B-0EAB-73E8-C8C9EDF4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역행렬</a:t>
            </a:r>
            <a:r>
              <a:rPr lang="en-US" altLang="ko-KR" dirty="0"/>
              <a:t>(Inverse)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3AC82-F95D-4F5A-F474-9C59BE599395}"/>
                  </a:ext>
                </a:extLst>
              </p:cNvPr>
              <p:cNvSpPr txBox="1"/>
              <p:nvPr/>
            </p:nvSpPr>
            <p:spPr>
              <a:xfrm>
                <a:off x="838200" y="1346638"/>
                <a:ext cx="7885706" cy="5386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정의</a:t>
                </a:r>
                <a:r>
                  <a:rPr lang="en-US" altLang="ko-KR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/>
                          </m:ctrlPr>
                        </m:sSupPr>
                        <m:e>
                          <m:r>
                            <a:rPr lang="ko-KR" altLang="ar-AE" i="1"/>
                            <m:t>𝐴</m:t>
                          </m:r>
                        </m:e>
                        <m:sup>
                          <m:r>
                            <a:rPr lang="ar-AE" altLang="ko-KR"/>
                            <m:t>−</m:t>
                          </m:r>
                          <m:r>
                            <a:rPr lang="ar-AE" altLang="ko-KR"/>
                            <m:t>1</m:t>
                          </m:r>
                        </m:sup>
                      </m:sSup>
                      <m:r>
                        <a:rPr lang="ko-KR" altLang="ar-AE" i="1"/>
                        <m:t>𝐴</m:t>
                      </m:r>
                      <m:r>
                        <a:rPr lang="ar-AE" altLang="ko-KR"/>
                        <m:t>=</m:t>
                      </m:r>
                      <m:r>
                        <a:rPr lang="ko-KR" altLang="ar-AE" i="1"/>
                        <m:t>𝐼</m:t>
                      </m:r>
                    </m:oMath>
                  </m:oMathPara>
                </a14:m>
                <a:endParaRPr lang="en-US" altLang="ko-KR" b="1" dirty="0"/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:r>
                  <a:rPr lang="ko-KR" altLang="en-US" b="1" dirty="0" err="1"/>
                  <a:t>역행렬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순서 반대</a:t>
                </a:r>
                <a:r>
                  <a:rPr lang="en-US" altLang="ko-KR" b="1" dirty="0"/>
                  <a:t>)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= x</a:t>
                </a:r>
                <a:r>
                  <a:rPr lang="ko-KR" altLang="en-US" dirty="0"/>
                  <a:t>축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 스케일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= 90° </a:t>
                </a:r>
                <a:r>
                  <a:rPr lang="ko-KR" altLang="en-US" dirty="0"/>
                  <a:t>회전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스케일 후 회전</a:t>
                </a:r>
                <a:r>
                  <a:rPr lang="en-US" altLang="ko-KR" dirty="0"/>
                  <a:t>)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ko-KR" altLang="en-US" i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순서가 바뀌어서</a:t>
                </a:r>
                <a:r>
                  <a:rPr lang="en-US" altLang="ko-KR" dirty="0"/>
                  <a:t>: “</a:t>
                </a:r>
                <a:r>
                  <a:rPr lang="ko-KR" altLang="en-US" dirty="0"/>
                  <a:t>역회전 후 </a:t>
                </a:r>
                <a:r>
                  <a:rPr lang="ko-KR" altLang="en-US" dirty="0" err="1"/>
                  <a:t>역스케일”이</a:t>
                </a:r>
                <a:r>
                  <a:rPr lang="ko-KR" altLang="en-US" dirty="0"/>
                  <a:t> 적용됨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r>
                  <a:rPr lang="en-US" altLang="ko-KR" dirty="0"/>
                  <a:t>➡️ </a:t>
                </a:r>
                <a:r>
                  <a:rPr lang="ko-KR" altLang="en-US" dirty="0"/>
                  <a:t>역행렬은 변환 효과를 되돌리는데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순서가 반대로</a:t>
                </a:r>
                <a:r>
                  <a:rPr lang="ko-KR" altLang="en-US" dirty="0"/>
                  <a:t> 적용된다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의미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원래 변환을 “되돌리는” 행렬</a:t>
                </a:r>
                <a:r>
                  <a:rPr lang="en-US" altLang="ko-KR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스케일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배 → </a:t>
                </a:r>
                <a:r>
                  <a:rPr lang="ko-KR" altLang="en-US" dirty="0" err="1"/>
                  <a:t>역스케일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1/2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회전 </a:t>
                </a:r>
                <a:r>
                  <a:rPr lang="en-US" altLang="ko-KR" dirty="0"/>
                  <a:t>θ → </a:t>
                </a:r>
                <a:r>
                  <a:rPr lang="ko-KR" altLang="en-US" dirty="0"/>
                  <a:t>역회전 −</a:t>
                </a:r>
                <a:r>
                  <a:rPr lang="en-US" altLang="ko-KR" dirty="0"/>
                  <a:t>θ</a:t>
                </a:r>
              </a:p>
              <a:p>
                <a:pPr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3AC82-F95D-4F5A-F474-9C59BE59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46638"/>
                <a:ext cx="7885706" cy="5386603"/>
              </a:xfrm>
              <a:prstGeom prst="rect">
                <a:avLst/>
              </a:prstGeom>
              <a:blipFill>
                <a:blip r:embed="rId2"/>
                <a:stretch>
                  <a:fillRect l="-696" t="-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82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E01F-C5FF-EE20-D455-B29C2063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전치</a:t>
            </a:r>
            <a:r>
              <a:rPr lang="en-US" altLang="ko-KR" dirty="0"/>
              <a:t>(Transpose)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77E121-5478-BBB2-F232-2923F0ACB585}"/>
                  </a:ext>
                </a:extLst>
              </p:cNvPr>
              <p:cNvSpPr txBox="1"/>
              <p:nvPr/>
            </p:nvSpPr>
            <p:spPr>
              <a:xfrm>
                <a:off x="710979" y="1583543"/>
                <a:ext cx="6094674" cy="4305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정의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행과 열을 뒤집음</a:t>
                </a:r>
                <a:r>
                  <a:rPr lang="en-US" altLang="ko-KR" dirty="0"/>
                  <a:t>.</a:t>
                </a:r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b="1" dirty="0"/>
              </a:p>
              <a:p>
                <a:pPr>
                  <a:buNone/>
                </a:pPr>
                <a:endParaRPr lang="en-US" altLang="ko-KR" dirty="0"/>
              </a:p>
              <a:p>
                <a:pPr>
                  <a:buNone/>
                </a:pPr>
                <a:r>
                  <a:rPr lang="ko-KR" altLang="en-US" dirty="0"/>
                  <a:t>👉 역시 </a:t>
                </a:r>
                <a:r>
                  <a:rPr lang="ko-KR" altLang="en-US" b="1" dirty="0"/>
                  <a:t>곱의 순서가 뒤집힌다</a:t>
                </a:r>
                <a:r>
                  <a:rPr lang="en-US" altLang="ko-KR" b="1" dirty="0"/>
                  <a:t>.</a:t>
                </a:r>
              </a:p>
              <a:p>
                <a:pPr>
                  <a:buNone/>
                </a:pPr>
                <a:endParaRPr lang="en-US" altLang="ko-KR" b="1" dirty="0"/>
              </a:p>
              <a:p>
                <a:pPr>
                  <a:buNone/>
                </a:pPr>
                <a:r>
                  <a:rPr lang="ko-KR" altLang="en-US" b="1" dirty="0"/>
                  <a:t>예시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altLang="ko-KR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ar-A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altLang="ko-KR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altLang="ko-KR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𝐴𝐵</m:t>
                      </m:r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ar-AE" altLang="ko-KR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ar-AE" altLang="ko-KR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  <a:p>
                <a:pPr>
                  <a:buNone/>
                </a:pPr>
                <a:r>
                  <a:rPr lang="ar-AE" altLang="ko-KR" dirty="0"/>
                  <a:t>➡️ </a:t>
                </a:r>
                <a:r>
                  <a:rPr lang="ko-KR" altLang="en-US" dirty="0"/>
                  <a:t>순서가 뒤집혀서 같은 결과가 나옴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77E121-5478-BBB2-F232-2923F0ACB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9" y="1583543"/>
                <a:ext cx="6094674" cy="4305922"/>
              </a:xfrm>
              <a:prstGeom prst="rect">
                <a:avLst/>
              </a:prstGeom>
              <a:blipFill>
                <a:blip r:embed="rId2"/>
                <a:stretch>
                  <a:fillRect l="-1001" t="-850" b="-14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ranspose Matrix - LeetCode">
            <a:extLst>
              <a:ext uri="{FF2B5EF4-FFF2-40B4-BE49-F238E27FC236}">
                <a16:creationId xmlns:a16="http://schemas.microsoft.com/office/drawing/2014/main" id="{8DEF9BCD-E4A3-F834-8953-C50094D6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34" y="1443825"/>
            <a:ext cx="3733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2F14B-123E-6006-4FF9-D7E73A6D567D}"/>
                  </a:ext>
                </a:extLst>
              </p:cNvPr>
              <p:cNvSpPr txBox="1"/>
              <p:nvPr/>
            </p:nvSpPr>
            <p:spPr>
              <a:xfrm>
                <a:off x="6805653" y="4022898"/>
                <a:ext cx="470385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회전행렬의 성질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pPr>
                  <a:buNone/>
                </a:pPr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회전 행렬은 “</a:t>
                </a:r>
                <a:r>
                  <a:rPr lang="ko-KR" altLang="en-US" dirty="0" err="1"/>
                  <a:t>역행렬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 err="1"/>
                  <a:t>전치”가</a:t>
                </a:r>
                <a:r>
                  <a:rPr lang="ko-KR" altLang="en-US" dirty="0"/>
                  <a:t> 됩니다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2F14B-123E-6006-4FF9-D7E73A6D5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653" y="4022898"/>
                <a:ext cx="4703858" cy="1200329"/>
              </a:xfrm>
              <a:prstGeom prst="rect">
                <a:avLst/>
              </a:prstGeom>
              <a:blipFill>
                <a:blip r:embed="rId4"/>
                <a:stretch>
                  <a:fillRect l="-1036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42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481D2-D1EA-2C3A-1985-97A9CD15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벡터 내적과 행렬 전치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7B023-8F9F-2F81-2CFD-6CEC95BBC5E9}"/>
                  </a:ext>
                </a:extLst>
              </p:cNvPr>
              <p:cNvSpPr txBox="1"/>
              <p:nvPr/>
            </p:nvSpPr>
            <p:spPr>
              <a:xfrm>
                <a:off x="436660" y="1731315"/>
                <a:ext cx="6094674" cy="16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1. </a:t>
                </a:r>
                <a:r>
                  <a:rPr lang="ko-KR" altLang="en-US" b="1" dirty="0"/>
                  <a:t>벡터의 표현 방식</a:t>
                </a:r>
              </a:p>
              <a:p>
                <a:pPr>
                  <a:buNone/>
                </a:pPr>
                <a:r>
                  <a:rPr lang="ko-KR" altLang="en-US" dirty="0"/>
                  <a:t>선형대수에서는 벡터를 보통 </a:t>
                </a:r>
                <a:r>
                  <a:rPr lang="ko-KR" altLang="en-US" b="1" dirty="0" err="1"/>
                  <a:t>열벡터</a:t>
                </a:r>
                <a:r>
                  <a:rPr lang="en-US" altLang="ko-KR" b="1" dirty="0"/>
                  <a:t>(column vector)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로 씁니다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 altLang="ko-KR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ko-KR" altLang="ar-AE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ar-AE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ar-AE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ar-AE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87B023-8F9F-2F81-2CFD-6CEC95BBC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0" y="1731315"/>
                <a:ext cx="6094674" cy="1657057"/>
              </a:xfrm>
              <a:prstGeom prst="rect">
                <a:avLst/>
              </a:prstGeom>
              <a:blipFill>
                <a:blip r:embed="rId2"/>
                <a:stretch>
                  <a:fillRect l="-901" t="-18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A95C0-BB86-6535-886D-C619DA4B054C}"/>
                  </a:ext>
                </a:extLst>
              </p:cNvPr>
              <p:cNvSpPr txBox="1"/>
              <p:nvPr/>
            </p:nvSpPr>
            <p:spPr>
              <a:xfrm>
                <a:off x="436660" y="3429000"/>
                <a:ext cx="6899743" cy="2765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2. </a:t>
                </a:r>
                <a:r>
                  <a:rPr lang="ko-KR" altLang="en-US" b="1" dirty="0"/>
                  <a:t>내적의 행렬 표현</a:t>
                </a:r>
              </a:p>
              <a:p>
                <a:pPr>
                  <a:buNone/>
                </a:pPr>
                <a:r>
                  <a:rPr lang="ko-KR" altLang="en-US" dirty="0"/>
                  <a:t>내적은 보통 이렇게 정의합니다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:r>
                  <a:rPr lang="ko-KR" altLang="en-US" dirty="0"/>
                  <a:t>이걸 행렬 곱으로 쓰면</a:t>
                </a:r>
                <a:r>
                  <a:rPr lang="en-US" altLang="ko-KR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ko-KR" altLang="en-US" dirty="0"/>
                  <a:t>를 전치해서 </a:t>
                </a:r>
                <a:r>
                  <a:rPr lang="ko-KR" altLang="en-US" b="1" dirty="0" err="1"/>
                  <a:t>행벡터</a:t>
                </a:r>
                <a:r>
                  <a:rPr lang="en-US" altLang="ko-KR" b="1" dirty="0"/>
                  <a:t>(row vector)</a:t>
                </a:r>
                <a:r>
                  <a:rPr lang="ko-KR" altLang="en-US" dirty="0"/>
                  <a:t> 로 바꾼 것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그 행벡터와 </a:t>
                </a:r>
                <a:r>
                  <a:rPr lang="ko-KR" altLang="en-US" dirty="0" err="1"/>
                  <a:t>열벡터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를 곱하면 스칼라</a:t>
                </a:r>
                <a:r>
                  <a:rPr lang="en-US" altLang="ko-KR" dirty="0"/>
                  <a:t>(1×1 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가 나옴</a:t>
                </a:r>
              </a:p>
              <a:p>
                <a:pPr>
                  <a:buNone/>
                </a:pPr>
                <a:r>
                  <a:rPr lang="ko-KR" altLang="en-US" dirty="0"/>
                  <a:t>👉 그래서 </a:t>
                </a:r>
                <a:r>
                  <a:rPr lang="ko-KR" altLang="en-US" b="1" dirty="0"/>
                  <a:t>내적 </a:t>
                </a:r>
                <a:r>
                  <a:rPr lang="en-US" altLang="ko-KR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en-US" dirty="0"/>
                  <a:t>라고 표기하는 게 선형대수의 표준입니다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2A95C0-BB86-6535-886D-C619DA4B0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0" y="3429000"/>
                <a:ext cx="6899743" cy="2765052"/>
              </a:xfrm>
              <a:prstGeom prst="rect">
                <a:avLst/>
              </a:prstGeom>
              <a:blipFill>
                <a:blip r:embed="rId3"/>
                <a:stretch>
                  <a:fillRect l="-796" t="-1325" b="-2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0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78125-E9B9-FE35-2C83-430B5AE7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결합법칙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90FED-9509-0B9E-F3BF-85BB755C3C7A}"/>
              </a:ext>
            </a:extLst>
          </p:cNvPr>
          <p:cNvSpPr txBox="1"/>
          <p:nvPr/>
        </p:nvSpPr>
        <p:spPr>
          <a:xfrm>
            <a:off x="709653" y="1964779"/>
            <a:ext cx="9078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(AB)C=A(BC)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행렬 곱은 </a:t>
            </a:r>
            <a:r>
              <a:rPr lang="ko-KR" altLang="en-US" b="1" dirty="0"/>
              <a:t>결합법칙은 성립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👉 따라서 “한꺼번에 합쳐서 곱하는” 게 가능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월드 </a:t>
            </a:r>
            <a:r>
              <a:rPr lang="en-US" altLang="ko-KR" dirty="0"/>
              <a:t>= T·R·S </a:t>
            </a:r>
            <a:r>
              <a:rPr lang="ko-KR" altLang="en-US" dirty="0"/>
              <a:t>로 미리 합쳐두고</a:t>
            </a:r>
            <a:r>
              <a:rPr lang="en-US" altLang="ko-KR" dirty="0"/>
              <a:t>, </a:t>
            </a:r>
            <a:r>
              <a:rPr lang="ko-KR" altLang="en-US" dirty="0"/>
              <a:t>정점에 한 번만 곱하기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355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1F28-6DD9-191D-8F09-74386A7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분배법칙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5D8D2-183A-A5AF-A4EC-3DA27AE85587}"/>
                  </a:ext>
                </a:extLst>
              </p:cNvPr>
              <p:cNvSpPr txBox="1"/>
              <p:nvPr/>
            </p:nvSpPr>
            <p:spPr>
              <a:xfrm>
                <a:off x="838199" y="2227173"/>
                <a:ext cx="72482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𝐶𝐴</m:t>
                      </m:r>
                    </m:oMath>
                  </m:oMathPara>
                </a14:m>
                <a:endParaRPr lang="ko-KR" alt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👉 여러 벡터나 행렬에 같은 변환을 적용할 때 분배 가능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05D8D2-183A-A5AF-A4EC-3DA27AE85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27173"/>
                <a:ext cx="7248277" cy="923330"/>
              </a:xfrm>
              <a:prstGeom prst="rect">
                <a:avLst/>
              </a:prstGeom>
              <a:blipFill>
                <a:blip r:embed="rId2"/>
                <a:stretch>
                  <a:fillRect l="-504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7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0BBA-2112-2DDF-C1A3-9EABCA3B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837FD-498F-789A-658E-42D75B1DE47B}"/>
                  </a:ext>
                </a:extLst>
              </p:cNvPr>
              <p:cNvSpPr txBox="1"/>
              <p:nvPr/>
            </p:nvSpPr>
            <p:spPr>
              <a:xfrm>
                <a:off x="781216" y="2227130"/>
                <a:ext cx="9531626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그래픽스에서 꼭 기억할 것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곱 순서 중요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이동</a:t>
                </a:r>
                <a:r>
                  <a:rPr lang="en-US" altLang="ko-KR" dirty="0"/>
                  <a:t>·</a:t>
                </a:r>
                <a:r>
                  <a:rPr lang="ko-KR" altLang="en-US" dirty="0"/>
                  <a:t>회전</a:t>
                </a:r>
                <a:r>
                  <a:rPr lang="en-US" altLang="ko-KR" dirty="0"/>
                  <a:t>·</a:t>
                </a:r>
                <a:r>
                  <a:rPr lang="ko-KR" altLang="en-US" dirty="0"/>
                  <a:t>스케일 순서에 따라 결과가 달라짐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역행렬은 순서를 뒤집음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좌표계 변환할 때 필수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전치는 순서 뒤집음</a:t>
                </a:r>
                <a:r>
                  <a:rPr lang="en-US" altLang="ko-KR" dirty="0"/>
                  <a:t>: Normal Matrix</a:t>
                </a:r>
                <a:r>
                  <a:rPr lang="ko-KR" altLang="en-US" dirty="0"/>
                  <a:t>가 나오는 이유</a:t>
                </a:r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회전행렬은 특별하다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ko-KR" altLang="en-US" b="1" dirty="0"/>
                  <a:t>항상 결합법칙 </a:t>
                </a:r>
                <a:r>
                  <a:rPr lang="en-US" altLang="ko-KR" b="1" dirty="0"/>
                  <a:t>O, </a:t>
                </a:r>
                <a:r>
                  <a:rPr lang="ko-KR" altLang="en-US" b="1" dirty="0"/>
                  <a:t>교환법칙 </a:t>
                </a:r>
                <a:r>
                  <a:rPr lang="en-US" altLang="ko-KR" b="1" dirty="0"/>
                  <a:t>X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합칠 수는 있지만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순서는 지켜야 함</a:t>
                </a:r>
                <a:r>
                  <a:rPr lang="en-US" altLang="ko-KR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837FD-498F-789A-658E-42D75B1DE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16" y="2227130"/>
                <a:ext cx="9531626" cy="1754326"/>
              </a:xfrm>
              <a:prstGeom prst="rect">
                <a:avLst/>
              </a:prstGeom>
              <a:blipFill>
                <a:blip r:embed="rId2"/>
                <a:stretch>
                  <a:fillRect l="-639" t="-1736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1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610</Words>
  <Application>Microsoft Office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행렬 계산의 주요 특징</vt:lpstr>
      <vt:lpstr>OpenGL(수학적 표현) vs DirectX</vt:lpstr>
      <vt:lpstr>1. 곱셈의 비가환성 (순서 중요)</vt:lpstr>
      <vt:lpstr>2. 역행렬(Inverse)</vt:lpstr>
      <vt:lpstr>3. 전치(Transpose)</vt:lpstr>
      <vt:lpstr>3-1. 벡터 내적과 행렬 전치</vt:lpstr>
      <vt:lpstr>4. 결합법칙</vt:lpstr>
      <vt:lpstr>5. 분배법칙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1629</cp:revision>
  <dcterms:created xsi:type="dcterms:W3CDTF">2023-08-01T07:18:03Z</dcterms:created>
  <dcterms:modified xsi:type="dcterms:W3CDTF">2025-09-14T15:10:18Z</dcterms:modified>
</cp:coreProperties>
</file>