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15.0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1381 1 24575,'-19'1'0,"-1"0"0,1 2 0,-1 0 0,1 1 0,-24 8 0,-94 41 0,60-22 0,-225 81 0,-61 43 0,268-116 0,-100 38 0,190-76 0,0 0 0,1 1 0,-1 0 0,0 0 0,0 0 0,1 1 0,0 0 0,-1 0 0,1 0 0,-4 4 0,5-4 0,1 0 0,0 0 0,1 1 0,-1-1 0,0 1 0,1-1 0,0 1 0,0-1 0,0 1 0,0 0 0,1 0 0,-1-1 0,1 8 0,1 368 0,1-159 0,12 153 0,-11-336 0,17 342 0,-11-267 0,1-7 0,4 219 0,-5-214 0,5 162 0,-13-167 0,17 116 0,-10-166 0,3 0 0,2-1 0,39 99 0,11 30 0,-54-159 0,-1 0 0,-1 0 0,-1 1 0,-1-1 0,1 37 0,-6 129 0,-2-86 0,3-66 0,12 69 0,22 99 0,-38-205 0,-6-9 0,-16-27 0,22 31 0,1 0 0,0-1 0,0 1 0,1 0 0,-1-1 0,1 0 0,-1-9 0,2 13 0,-1-1 0,2 0 0,-1 1 0,0-1 0,0 0 0,0 1 0,1-1 0,-1 0 0,1 1 0,0-1 0,-1 1 0,1-1 0,0 1 0,0-1 0,0 1 0,0-1 0,0 1 0,0 0 0,0 0 0,1-1 0,-1 1 0,0 0 0,3-1 0,42-22 0,-30 17 0,0-1 0,18-13 0,73-64 0,-62 48 0,97-63 0,-98 72 0,-1-2 0,76-71 0,-82 68 0,27-19 0,26-26 0,-82 71 0,0 0 0,1 1 0,0 0 0,11-6 0,-11 7 0,0 0 0,0-1 0,-1 0 0,0 0 0,8-9 0,25-32 0,-26 28 0,1 1 0,1 0 0,0 0 0,1 2 0,1 0 0,37-22 0,17-8-1365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1.588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0 154 24575,'73'-83'0,"-67"76"0,0 1 0,0 1 0,1-1 0,0 1 0,0 0 0,0 1 0,0-1 0,1 1 0,0 1 0,0-1 0,0 2 0,0-1 0,0 1 0,17-2 0,8 0 0,0 2 0,52 4 0,-25 0 0,-51-2-136,0 1-1,0 0 1,0 1-1,0 0 1,0 0-1,0 1 1,0 0-1,-1 0 0,13 8 1,-9-5-6690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3.42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24575,'0'3'0,"0"6"0,3 4 0,2 4 0,0 3 0,-1 1 0,2-3 0,1-4-8191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4.29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1 24575,'0'4'0,"0"4"0,0 5 0,0 4 0,0 3 0,0 1 0,0 1 0,0-3-8191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6.96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2 24575,'98'-2'0,"106"5"0,-192-1-105,0 1 0,0 0 0,0 1 0,-1 1 0,0-1 0,1 2 0,-2 0 0,1 0 0,-1 1 0,0 0 0,0 1 0,16 17 0,-11-9-6721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7.932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21 1 24575,'0'4'0,"0"4"0,-4 5 0,-1 4 0,0 3 0,1 1 0,2-2-8191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18.7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101 1 24575,'-4'0'0,"-1"4"0,-3 4 0,0 5 0,0 4 0,3 7 0,-2 2 0,0 0 0,-3 1 0,2-2 0,1-1 0,-2-5 0,1-2 0,2-3-8191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3:20.22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1 24575,'0'4'0,"0"4"0,0 5 0,0 4 0,0 3 0,0 1 0,0 1 0,0 1 0,0-1 0,0 0 0,0 0 0,0 0 0,0 0 0,0 0 0,0-1 0,0-3-8191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26:44.05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9.48572"/>
      <inkml:brushProperty name="anchorY" value="-1902.30798"/>
      <inkml:brushProperty name="scaleFactor" value="0.5"/>
    </inkml:brush>
  </inkml:definitions>
  <inkml:trace contextRef="#ctx0" brushRef="#br0">1 1 24575,'0'0'0,"4"0"0,5 0 0,3 0 0,5 0 0,2 0 0,1 0 0,2 0 0,0 0 0,-1 0 0,-3 4 0,3 1 0,-3 3 0,-1 0 0,1-1 0,-4 2 0,5-1 0,-3 3 0,1-3 0,0 4 0,2 1 0,0-1 0,-3 2 0,0-3 0,-3 2 0,0-3 0,1 6 0,2-2 0,-3 1 0,2 3 0,1 0 0,1 1 0,-2 6 0,0-4 0,-3 0 0,-3-1 0,-3 5 0,-3-1 0,3-3 0,-2-1 0,0-1 0,4-4 0,-2-5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1.774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3249 237 24575,'-77'-5'0,"0"-4"0,0-3 0,-147-43 0,-24-5 0,83 16 0,127 32 0,0 1 0,-1 2 0,0 1 0,-68-4 0,-700 17 0,719 4 0,0 3 0,1 4 0,0 5 0,2 2 0,-131 56 0,144-45 0,-111 70 0,116-53-273,3 4 0,2 2 0,3 3 0,-72 94 0,107-126-6553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2.693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0 1 24575,'9'0'0,"1"8"0,1 11 0,5 10 0,8 7 0,1 15 0,-5 6 0,-5 9 0,-6 2 0,-3-4 0,-4-3 0,-2-5 0,7-12 0,3-13-8191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17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24575,'0'1853'0,"2"-1813"0,15 78 0,-9-76 0,3 67 0,-7-58 0,1-1 0,3 0 0,20 65 0,-18-76 0,10 70 0,-16-71 0,10 152 0,-15 311 0,1-497-124,0-1 0,0 1 0,1 0 0,-1 0 0,1-1 0,0 1-1,0-1 1,0 1 0,0 0 0,4 5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3.459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1 24575,'8'0'0,"3"8"0,7 19 0,8 12 0,1 16 0,-5 15 0,2 11 0,-3-1 0,-6-5 0,4-16 0,-2-1 0,-5-11-8191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8.205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 0 24575,'57'4'0,"-1"2"0,70 17 0,3 0 0,-58-10 0,-1 3 0,-1 2 0,0 4 0,-2 3 0,0 3 0,-2 2 0,-2 4 0,-1 2 0,-1 3 0,69 58 0,61 40 0,-96-72 0,-3 4 0,94 91 0,-133-110-151,-2 2-1,-2 2 0,-2 2 0,-3 2 1,-2 2-1,-4 2 0,-1 2 1,27 69-1,-53-99-6674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09.30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168 0 24575,'-9'9'0,"-3"32"0,0 16 0,3 19 0,-7 4 0,0 8 0,-7 7 0,1-3 0,3-9 0,6-8 0,4-9 0,5-5 0,2-14-8191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7:34:10.587"/>
    </inkml:context>
    <inkml:brush xml:id="br0">
      <inkml:brushProperty name="width" value="0.025" units="cm"/>
      <inkml:brushProperty name="height" value="0.025" units="cm"/>
      <inkml:brushProperty name="color" value="#33CCFF"/>
    </inkml:brush>
  </inkml:definitions>
  <inkml:trace contextRef="#ctx0" brushRef="#br0">284 1 24575,'-9'0'0,"-13"0"0,-11 10 0,0 11 0,5 12 0,8 10 0,7 6 0,-4 13 0,2 6 0,2 10 0,-4-9 0,-1-6 0,-5-6 0,0-11-8191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36.52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676 2 24575,'-144'-2'0,"-154"5"0,226 5 0,42-4 0,-43 2 0,71-7 0,0 1 0,0 0 0,-1 0 0,1 0 0,0 0 0,0 1 0,0-1 0,-1 1 0,1-1 0,0 1 0,0 0 0,0-1 0,0 1 0,0 0 0,0 0 0,0 1 0,1-1 0,-1 0 0,0 0 0,0 1 0,1-1 0,-3 4 0,2-1 0,1 0 0,-1 0 0,1 0 0,0 0 0,0 0 0,0 1 0,0-1 0,1 0 0,0 1 0,0 5 0,12 178 0,0 3 0,-13-129 0,4 0 0,19 113 0,-15-136 0,2 72 0,-8-70 0,12 59 0,20 199 0,-32-276 0,3 200 0,-4-121 0,14 112 0,10 121 0,-23-305 0,7 114 0,1 77 0,-10 967 0,1-1180 0,1-1 0,-1 1 0,1 0 0,0-1 0,1 1 0,3 9 0,-4-14 0,1 0 0,-1-1 0,0 1 0,1-1 0,-1 0 0,1 1 0,0-1 0,0 0 0,0 0 0,0 0 0,0 0 0,0 0 0,1-1 0,-1 1 0,0-1 0,1 1 0,0-1 0,-1 0 0,1 0 0,4 1 0,73 16 0,104 9 0,-43-20 0,25 3 0,-119-5-397,84-2 0,-116-3-174,2 0-6255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18:42.7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0 24575,'-24'521'0,"10"-370"0,-18 105 0,22-196 0,3 1 0,2 76 0,3-50 0,-7 36 0,-1 46 0,4-51 0,-26 137 0,0-2 0,26 185 0,8-244 0,-2 463 0,-1-637 0,-2 0 0,0 0 0,-1-1 0,-13 34 0,10-30 0,0 0 0,-6 45 0,11-53 0,-1 1 0,0-1 0,-8 18 0,-4 20 0,12-32 0,1 0 0,0 1 0,2-1 0,4 30 0,-4-48 0,0-1 0,1 1 0,0-1 0,0 1 0,0-1 0,0 1 0,0-1 0,0 1 0,0-1 0,1 0 0,-1 0 0,1 0 0,0 0 0,0 0 0,0 0 0,0 0 0,0-1 0,0 1 0,0 0 0,1-1 0,-1 0 0,0 0 0,1 1 0,-1-1 0,1-1 0,0 1 0,-1 0 0,1 0 0,4-1 0,8 2 0,1 0 0,0-1 0,0-1 0,16-2 0,-5 1 0,596-1 0,-599 3 0,1 2 0,-1 1 0,0 0 0,32 11 0,-32-8 0,0-1 0,1-1 0,49 4 0,-5 4 0,-80-40 0,6 19 0,1 0 0,0-1 0,1 1 0,0 0 0,1-1 0,-1 1 0,2-1 0,-1 0 0,1-9 0,2-87 0,2 47 0,-5-61 0,5-111 0,5 168 0,2-28 0,-10-15 0,-2 35 0,15-121 0,10-42 0,-19 168 0,5-8 0,1-30 0,-13-120 0,5-169 0,18 138 0,-10 151 0,4 1 0,53-179 0,-40 136 0,-12 57 0,-5 16 0,-4 0 0,-5-130 0,-3 85 0,0 69 0,-11-78 0,10 57 0,4 59 0,0 0 0,-1-1 0,-1 1 0,0 0 0,0 0 0,-1 0 0,0-1 0,-1 2 0,0-1 0,-6-11 0,8 19 0,-1 0 0,0 0 0,1 1 0,-1-1 0,0 0 0,0 1 0,0-1 0,-1 1 0,1 0 0,0 0 0,0 0 0,-1 0 0,1 0 0,-1 0 0,1 0 0,-1 1 0,1-1 0,-1 1 0,-3 0 0,-57 1 0,39 0 0,-586 2 41,336-4-1447,254 1-5420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1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1381 1 24575,'-19'1'0,"-1"0"0,1 2 0,-1 0 0,1 1 0,-24 8 0,-94 41 0,60-22 0,-225 81 0,-61 43 0,268-116 0,-100 38 0,190-76 0,0 0 0,1 1 0,-1 0 0,0 0 0,0 0 0,1 1 0,0 0 0,-1 0 0,1 0 0,-4 4 0,5-4 0,1 0 0,0 0 0,1 1 0,-1-1 0,0 1 0,1-1 0,0 1 0,0-1 0,0 1 0,0 0 0,1 0 0,-1-1 0,1 8 0,1 368 0,1-159 0,12 153 0,-11-336 0,17 342 0,-11-267 0,1-7 0,4 219 0,-5-214 0,5 162 0,-13-167 0,17 116 0,-10-166 0,3 0 0,2-1 0,39 99 0,11 30 0,-54-159 0,-1 0 0,-1 0 0,-1 1 0,-1-1 0,1 37 0,-6 129 0,-2-86 0,3-66 0,12 69 0,22 99 0,-38-205 0,-6-9 0,-16-27 0,22 31 0,1 0 0,0-1 0,0 1 0,1 0 0,-1-1 0,1 0 0,-1-9 0,2 13 0,-1-1 0,2 0 0,-1 1 0,0-1 0,0 0 0,0 1 0,1-1 0,-1 0 0,1 1 0,0-1 0,-1 1 0,1-1 0,0 1 0,0-1 0,0 1 0,0-1 0,0 1 0,0 0 0,0 0 0,1-1 0,-1 1 0,0 0 0,3-1 0,42-22 0,-30 17 0,0-1 0,18-13 0,73-64 0,-62 48 0,97-63 0,-98 72 0,-1-2 0,76-71 0,-82 68 0,27-19 0,26-26 0,-82 71 0,0 0 0,1 1 0,0 0 0,11-6 0,-11 7 0,0 0 0,0-1 0,-1 0 0,0 0 0,8-9 0,25-32 0,-26 28 0,1 1 0,1 0 0,0 0 0,1 2 0,1 0 0,37-22 0,17-8-1365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2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24575,'0'1853'0,"2"-1813"0,15 78 0,-9-76 0,3 67 0,-7-58 0,1-1 0,3 0 0,20 65 0,-18-76 0,10 70 0,-16-71 0,10 152 0,-15 311 0,1-497-124,0-1 0,0 1 0,1 0 0,-1 0 0,1-1 0,0 1-1,0-1 1,0 1 0,0 0 0,4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2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676 2 24575,'-144'-2'0,"-154"5"0,226 5 0,42-4 0,-43 2 0,71-7 0,0 1 0,0 0 0,-1 0 0,1 0 0,0 0 0,0 1 0,0-1 0,-1 1 0,1-1 0,0 1 0,0 0 0,0-1 0,0 1 0,0 0 0,0 0 0,0 1 0,1-1 0,-1 0 0,0 0 0,0 1 0,1-1 0,-3 4 0,2-1 0,1 0 0,-1 0 0,1 0 0,0 0 0,0 0 0,0 1 0,0-1 0,1 0 0,0 1 0,0 5 0,12 178 0,0 3 0,-13-129 0,4 0 0,19 113 0,-15-136 0,2 72 0,-8-70 0,12 59 0,20 199 0,-32-276 0,3 200 0,-4-121 0,14 112 0,10 121 0,-23-305 0,7 114 0,1 77 0,-10 967 0,1-1180 0,1-1 0,-1 1 0,1 0 0,0-1 0,1 1 0,3 9 0,-4-14 0,1 0 0,-1-1 0,0 1 0,1-1 0,-1 0 0,1 1 0,0-1 0,0 0 0,0 0 0,0 0 0,0 0 0,0 0 0,1-1 0,-1 1 0,0-1 0,1 1 0,0-1 0,-1 0 0,1 0 0,4 1 0,73 16 0,104 9 0,-43-20 0,25 3 0,-119-5-397,84-2 0,-116-3-174,2 0-6255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2:21:22.72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283 0 24575,'-24'521'0,"10"-370"0,-18 105 0,22-196 0,3 1 0,2 76 0,3-50 0,-7 36 0,-1 46 0,4-51 0,-26 137 0,0-2 0,26 185 0,8-244 0,-2 463 0,-1-637 0,-2 0 0,0 0 0,-1-1 0,-13 34 0,10-30 0,0 0 0,-6 45 0,11-53 0,-1 1 0,0-1 0,-8 18 0,-4 20 0,12-32 0,1 0 0,0 1 0,2-1 0,4 30 0,-4-48 0,0-1 0,1 1 0,0-1 0,0 1 0,0-1 0,0 1 0,0-1 0,0 1 0,0-1 0,1 0 0,-1 0 0,1 0 0,0 0 0,0 0 0,0 0 0,0 0 0,0-1 0,0 1 0,0 0 0,1-1 0,-1 0 0,0 0 0,1 1 0,-1-1 0,1-1 0,0 1 0,-1 0 0,1 0 0,4-1 0,8 2 0,1 0 0,0-1 0,0-1 0,16-2 0,-5 1 0,596-1 0,-599 3 0,1 2 0,-1 1 0,0 0 0,32 11 0,-32-8 0,0-1 0,1-1 0,49 4 0,-5 4 0,-80-40 0,6 19 0,1 0 0,0-1 0,1 1 0,0 0 0,1-1 0,-1 1 0,2-1 0,-1 0 0,1-9 0,2-87 0,2 47 0,-5-61 0,5-111 0,5 168 0,2-28 0,-10-15 0,-2 35 0,15-121 0,10-42 0,-19 168 0,5-8 0,1-30 0,-13-120 0,5-169 0,18 138 0,-10 151 0,4 1 0,53-179 0,-40 136 0,-12 57 0,-5 16 0,-4 0 0,-5-130 0,-3 85 0,0 69 0,-11-78 0,10 57 0,4 59 0,0 0 0,-1-1 0,-1 1 0,0 0 0,0 0 0,-1 0 0,0-1 0,-1 2 0,0-1 0,-6-11 0,8 19 0,-1 0 0,0 0 0,1 1 0,-1-1 0,0 0 0,0 1 0,0-1 0,-1 1 0,1 0 0,0 0 0,0 0 0,-1 0 0,1 0 0,-1 0 0,1 0 0,-1 1 0,1-1 0,-1 1 0,-3 0 0,-57 1 0,39 0 0,-586 2 41,336-4-1447,254 1-5420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6T13:29:55.400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-1969.48572"/>
      <inkml:brushProperty name="anchorY" value="-1902.30798"/>
      <inkml:brushProperty name="scaleFactor" value="0.5"/>
    </inkml:brush>
  </inkml:definitions>
  <inkml:trace contextRef="#ctx0" brushRef="#br0">1 1 24575,'0'0'0,"3"0"0,6 0 0,4 0 0,4 0 0,2 0 0,2 0 0,0 0 0,1 0 0,0 0 0,-4 4 0,4 0 0,-5 5 0,1-1 0,0-1 0,-4 2 0,5-1 0,-3 3 0,1-2 0,0 2 0,2 3 0,0-2 0,-3 1 0,1-1 0,-5 0 0,2-1 0,0 5 0,2-2 0,-2 2 0,0 1 0,2 1 0,2 2 0,-4 5 0,2-4 0,-4 0 0,-3 0 0,-3 3 0,-3 1 0,3-4 0,-2-1 0,1-1 0,2-4 0,-1-4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2024-09-24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7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customXml" Target="../ink/ink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4.xml"/><Relationship Id="rId14" Type="http://schemas.openxmlformats.org/officeDocument/2006/relationships/customXml" Target="../ink/ink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3.xml"/><Relationship Id="rId18" Type="http://schemas.openxmlformats.org/officeDocument/2006/relationships/image" Target="../media/image17.png"/><Relationship Id="rId3" Type="http://schemas.openxmlformats.org/officeDocument/2006/relationships/image" Target="../media/image8.png"/><Relationship Id="rId21" Type="http://schemas.openxmlformats.org/officeDocument/2006/relationships/image" Target="../media/image19.png"/><Relationship Id="rId7" Type="http://schemas.openxmlformats.org/officeDocument/2006/relationships/customXml" Target="../ink/ink10.xml"/><Relationship Id="rId12" Type="http://schemas.openxmlformats.org/officeDocument/2006/relationships/image" Target="../media/image14.png"/><Relationship Id="rId17" Type="http://schemas.openxmlformats.org/officeDocument/2006/relationships/customXml" Target="../ink/ink15.xml"/><Relationship Id="rId2" Type="http://schemas.openxmlformats.org/officeDocument/2006/relationships/customXml" Target="../ink/ink9.xml"/><Relationship Id="rId16" Type="http://schemas.openxmlformats.org/officeDocument/2006/relationships/image" Target="../media/image16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11" Type="http://schemas.openxmlformats.org/officeDocument/2006/relationships/customXml" Target="../ink/ink12.xml"/><Relationship Id="rId5" Type="http://schemas.openxmlformats.org/officeDocument/2006/relationships/image" Target="../media/image10.png"/><Relationship Id="rId15" Type="http://schemas.openxmlformats.org/officeDocument/2006/relationships/customXml" Target="../ink/ink14.xml"/><Relationship Id="rId10" Type="http://schemas.openxmlformats.org/officeDocument/2006/relationships/image" Target="../media/image13.png"/><Relationship Id="rId19" Type="http://schemas.openxmlformats.org/officeDocument/2006/relationships/customXml" Target="../ink/ink16.xml"/><Relationship Id="rId4" Type="http://schemas.openxmlformats.org/officeDocument/2006/relationships/image" Target="../media/image9.png"/><Relationship Id="rId9" Type="http://schemas.openxmlformats.org/officeDocument/2006/relationships/customXml" Target="../ink/ink11.xml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22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19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5" Type="http://schemas.openxmlformats.org/officeDocument/2006/relationships/image" Target="../media/image26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23.png"/><Relationship Id="rId14" Type="http://schemas.openxmlformats.org/officeDocument/2006/relationships/customXml" Target="../ink/ink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07.</a:t>
            </a:r>
            <a:r>
              <a:rPr lang="ko-KR" altLang="en-US" dirty="0"/>
              <a:t> </a:t>
            </a:r>
            <a:r>
              <a:rPr lang="en-US" altLang="ko-KR" dirty="0"/>
              <a:t>Blinn-Phong Lighting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43305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Phong Light</a:t>
            </a:r>
            <a:r>
              <a:rPr lang="ko-KR" altLang="en-US" dirty="0"/>
              <a:t>의 </a:t>
            </a:r>
            <a:r>
              <a:rPr lang="ko-KR" altLang="en-US" dirty="0" err="1"/>
              <a:t>주변광</a:t>
            </a:r>
            <a:r>
              <a:rPr lang="en-US" altLang="ko-KR" dirty="0"/>
              <a:t>(Ambient)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Phong Light</a:t>
            </a:r>
            <a:r>
              <a:rPr lang="ko-KR" altLang="en-US" dirty="0"/>
              <a:t>의 정반사광</a:t>
            </a:r>
            <a:r>
              <a:rPr lang="en-US" altLang="ko-KR" dirty="0"/>
              <a:t>(Specular)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/>
              <a:t>속도를 개선시킨</a:t>
            </a:r>
            <a:r>
              <a:rPr lang="en-US" altLang="ko-KR" dirty="0"/>
              <a:t> </a:t>
            </a:r>
            <a:r>
              <a:rPr lang="ko-KR" altLang="en-US" dirty="0" err="1"/>
              <a:t>블린</a:t>
            </a:r>
            <a:r>
              <a:rPr lang="ko-KR" altLang="en-US" dirty="0"/>
              <a:t> 퐁</a:t>
            </a:r>
            <a:r>
              <a:rPr lang="en-US" altLang="ko-KR" dirty="0"/>
              <a:t>(Blinn Phong)</a:t>
            </a:r>
            <a:r>
              <a:rPr lang="ko-KR" altLang="en-US" dirty="0"/>
              <a:t>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ko-KR" altLang="en-US" dirty="0" err="1"/>
              <a:t>블린</a:t>
            </a:r>
            <a:r>
              <a:rPr lang="ko-KR" altLang="en-US" dirty="0"/>
              <a:t> </a:t>
            </a:r>
            <a:r>
              <a:rPr lang="ko-KR" altLang="en-US" dirty="0" err="1"/>
              <a:t>퐁을</a:t>
            </a:r>
            <a:r>
              <a:rPr lang="ko-KR" altLang="en-US" dirty="0"/>
              <a:t> 구현하고 카메라의 위치를 움직여 </a:t>
            </a:r>
            <a:r>
              <a:rPr lang="ko-KR" altLang="en-US" dirty="0" err="1"/>
              <a:t>주변광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정반사광이 작동하는지 확인합니다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 startAt="3"/>
            </a:pPr>
            <a:endParaRPr lang="en-US" altLang="ko-KR" dirty="0"/>
          </a:p>
          <a:p>
            <a:pPr marL="342900" indent="-342900">
              <a:buAutoNum type="arabicPeriod" startAt="3"/>
            </a:pPr>
            <a:r>
              <a:rPr lang="en-US" altLang="ko-KR" dirty="0"/>
              <a:t>Light</a:t>
            </a:r>
            <a:r>
              <a:rPr lang="ko-KR" altLang="en-US" dirty="0"/>
              <a:t>와 </a:t>
            </a:r>
            <a:r>
              <a:rPr lang="en-US" altLang="ko-KR" dirty="0"/>
              <a:t>Material</a:t>
            </a:r>
            <a:r>
              <a:rPr lang="ko-KR" altLang="en-US" dirty="0"/>
              <a:t>의 </a:t>
            </a:r>
            <a:r>
              <a:rPr lang="en-US" altLang="ko-KR" dirty="0"/>
              <a:t>Ambient , Specular </a:t>
            </a:r>
            <a:r>
              <a:rPr lang="ko-KR" altLang="en-US" dirty="0"/>
              <a:t>값을 바꾸며 확인합니다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D2AA6-3CDF-6A00-B21C-EB053744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Phong Lighting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71AA366-3049-1A7E-66D1-EA68A5616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979" y="2492633"/>
            <a:ext cx="76200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EF8EA2-EAA5-5AEA-D008-0737299C8AE3}"/>
              </a:ext>
            </a:extLst>
          </p:cNvPr>
          <p:cNvSpPr txBox="1"/>
          <p:nvPr/>
        </p:nvSpPr>
        <p:spPr>
          <a:xfrm>
            <a:off x="713979" y="5030569"/>
            <a:ext cx="80337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ambient: </a:t>
            </a:r>
            <a:r>
              <a:rPr lang="ko-KR" altLang="en-US" dirty="0"/>
              <a:t>전역 조명</a:t>
            </a:r>
            <a:r>
              <a:rPr lang="en-US" altLang="ko-KR" dirty="0"/>
              <a:t>(Global Illumination)</a:t>
            </a:r>
            <a:r>
              <a:rPr lang="ko-KR" altLang="en-US" dirty="0"/>
              <a:t>을 간단하게 표현한 방식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diffuse: </a:t>
            </a:r>
            <a:r>
              <a:rPr lang="ko-KR" altLang="en-US" dirty="0" err="1"/>
              <a:t>램버트</a:t>
            </a:r>
            <a:r>
              <a:rPr lang="ko-KR" altLang="en-US" dirty="0"/>
              <a:t> 코사인법칙에 의한 색상</a:t>
            </a:r>
            <a:endParaRPr lang="en-US" altLang="ko-KR" dirty="0"/>
          </a:p>
          <a:p>
            <a:r>
              <a:rPr lang="en-US" altLang="ko-KR" dirty="0"/>
              <a:t> specular:</a:t>
            </a:r>
            <a:r>
              <a:rPr lang="ko-KR" altLang="en-US" dirty="0"/>
              <a:t> 입사광의 반사벡터와 시야벡터 각도에 따른 빛 반사 색상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F0E905-530E-ACC4-B56B-92871E73816F}"/>
              </a:ext>
            </a:extLst>
          </p:cNvPr>
          <p:cNvSpPr txBox="1"/>
          <p:nvPr/>
        </p:nvSpPr>
        <p:spPr>
          <a:xfrm>
            <a:off x="713979" y="1642765"/>
            <a:ext cx="990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최종 색상은 주변</a:t>
            </a:r>
            <a:r>
              <a:rPr lang="en-US" altLang="ko-KR" dirty="0"/>
              <a:t>(ambient)</a:t>
            </a:r>
            <a:r>
              <a:rPr lang="ko-KR" altLang="en-US" dirty="0"/>
              <a:t>반사광</a:t>
            </a:r>
            <a:r>
              <a:rPr lang="en-US" altLang="ko-KR" dirty="0"/>
              <a:t>+ </a:t>
            </a:r>
            <a:r>
              <a:rPr lang="ko-KR" altLang="en-US" dirty="0"/>
              <a:t>난</a:t>
            </a:r>
            <a:r>
              <a:rPr lang="en-US" altLang="ko-KR" dirty="0"/>
              <a:t>(diffuse)</a:t>
            </a:r>
            <a:r>
              <a:rPr lang="ko-KR" altLang="en-US" dirty="0"/>
              <a:t>반사광</a:t>
            </a:r>
            <a:r>
              <a:rPr lang="en-US" altLang="ko-KR" dirty="0"/>
              <a:t>+ </a:t>
            </a:r>
            <a:r>
              <a:rPr lang="ko-KR" altLang="en-US" dirty="0"/>
              <a:t>정</a:t>
            </a:r>
            <a:r>
              <a:rPr lang="en-US" altLang="ko-KR" dirty="0"/>
              <a:t>(specular)</a:t>
            </a:r>
            <a:r>
              <a:rPr lang="ko-KR" altLang="en-US" dirty="0"/>
              <a:t>반사광의 합으로 결정한다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28" name="Picture 4" descr="RGB - [Creative Vibes] Bùi Tường Phong - Cha đẻ của &quot;Phong ...">
            <a:extLst>
              <a:ext uri="{FF2B5EF4-FFF2-40B4-BE49-F238E27FC236}">
                <a16:creationId xmlns:a16="http://schemas.microsoft.com/office/drawing/2014/main" id="{6644C0D5-80D0-3339-26E8-58D5091CE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760" y="2457004"/>
            <a:ext cx="2986548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5254077-FFA8-4819-9391-5A1105F64632}"/>
              </a:ext>
            </a:extLst>
          </p:cNvPr>
          <p:cNvSpPr txBox="1"/>
          <p:nvPr/>
        </p:nvSpPr>
        <p:spPr>
          <a:xfrm>
            <a:off x="8747760" y="4836200"/>
            <a:ext cx="325619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Bui </a:t>
            </a:r>
            <a:r>
              <a:rPr lang="en-US" altLang="ko-KR" sz="1000" b="1" i="0" dirty="0" err="1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Tuong</a:t>
            </a:r>
            <a:r>
              <a:rPr lang="en-US" altLang="ko-KR" sz="1000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 Phong</a:t>
            </a:r>
            <a:r>
              <a:rPr lang="en-US" altLang="ko-KR" sz="1000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(December 14, 1942 – July 1975) 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588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1FFB62-5CB7-8C82-DD7D-5E973849B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주변광</a:t>
            </a:r>
            <a:r>
              <a:rPr lang="ko-KR" altLang="en-US" dirty="0"/>
              <a:t> </a:t>
            </a:r>
            <a:r>
              <a:rPr lang="en-US" altLang="ko-KR" dirty="0"/>
              <a:t>(Ambient Light)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BAEF70-57AB-75BF-31DB-C70AF0D735F6}"/>
              </a:ext>
            </a:extLst>
          </p:cNvPr>
          <p:cNvSpPr txBox="1"/>
          <p:nvPr/>
        </p:nvSpPr>
        <p:spPr>
          <a:xfrm>
            <a:off x="434340" y="1391866"/>
            <a:ext cx="10515956" cy="19082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Phong Light</a:t>
            </a:r>
            <a:r>
              <a:rPr lang="ko-KR" altLang="en-US" dirty="0"/>
              <a:t>에서는 전역 조명</a:t>
            </a:r>
            <a:r>
              <a:rPr lang="en-US" altLang="ko-KR" dirty="0"/>
              <a:t>(Global Illumination)</a:t>
            </a:r>
            <a:r>
              <a:rPr lang="ko-KR" altLang="en-US" dirty="0"/>
              <a:t>을 간단하게 표현하여 바탕이 되는 색을 사용한다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가장 어두울 때도 나오는 색상을 의미한다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AmbientColor</a:t>
            </a:r>
            <a:r>
              <a:rPr lang="en-US" altLang="ko-KR" dirty="0"/>
              <a:t> = </a:t>
            </a:r>
            <a:r>
              <a:rPr lang="en-US" altLang="ko-KR" dirty="0" err="1"/>
              <a:t>LightAmbientColor</a:t>
            </a:r>
            <a:r>
              <a:rPr lang="en-US" altLang="ko-KR" dirty="0"/>
              <a:t> * </a:t>
            </a:r>
            <a:r>
              <a:rPr lang="en-US" altLang="ko-KR" dirty="0" err="1"/>
              <a:t>MaterialAmbientColor</a:t>
            </a:r>
            <a:r>
              <a:rPr lang="en-US" altLang="ko-KR" dirty="0"/>
              <a:t>       </a:t>
            </a:r>
          </a:p>
          <a:p>
            <a:endParaRPr lang="en-US" altLang="ko-KR" dirty="0"/>
          </a:p>
          <a:p>
            <a:r>
              <a:rPr lang="en-US" altLang="ko-KR" sz="1400" dirty="0" err="1"/>
              <a:t>LightAmbientColor</a:t>
            </a:r>
            <a:r>
              <a:rPr lang="en-US" altLang="ko-KR" sz="1400" dirty="0"/>
              <a:t>: </a:t>
            </a:r>
            <a:r>
              <a:rPr lang="ko-KR" altLang="en-US" sz="1400" dirty="0">
                <a:solidFill>
                  <a:srgbClr val="FF0000"/>
                </a:solidFill>
              </a:rPr>
              <a:t>모든 물체에 적용하는 바탕이 되는 색</a:t>
            </a:r>
            <a:r>
              <a:rPr lang="en-US" altLang="ko-KR" sz="1400" dirty="0">
                <a:solidFill>
                  <a:srgbClr val="FF0000"/>
                </a:solidFill>
              </a:rPr>
              <a:t>(</a:t>
            </a:r>
            <a:r>
              <a:rPr lang="ko-KR" altLang="en-US" sz="1400" dirty="0">
                <a:solidFill>
                  <a:srgbClr val="FF0000"/>
                </a:solidFill>
              </a:rPr>
              <a:t>강도</a:t>
            </a:r>
            <a:r>
              <a:rPr lang="en-US" altLang="ko-KR" sz="1400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ko-KR" sz="1400" dirty="0" err="1"/>
              <a:t>MaterialAmbientColor</a:t>
            </a:r>
            <a:r>
              <a:rPr lang="en-US" altLang="ko-KR" sz="1400" dirty="0"/>
              <a:t>: </a:t>
            </a:r>
            <a:r>
              <a:rPr lang="ko-KR" altLang="en-US" sz="1400" dirty="0"/>
              <a:t>물체가 </a:t>
            </a:r>
            <a:r>
              <a:rPr lang="en-US" altLang="ko-KR" sz="1400" dirty="0"/>
              <a:t>Ambient</a:t>
            </a:r>
            <a:r>
              <a:rPr lang="ko-KR" altLang="en-US" sz="1400" dirty="0"/>
              <a:t>를 조절하는 계수</a:t>
            </a:r>
            <a:r>
              <a:rPr lang="en-US" altLang="ko-KR" sz="1400" dirty="0"/>
              <a:t>(</a:t>
            </a:r>
            <a:r>
              <a:rPr lang="ko-KR" altLang="en-US" sz="1400" dirty="0"/>
              <a:t>색</a:t>
            </a:r>
            <a:r>
              <a:rPr lang="en-US" altLang="ko-KR" sz="1400" dirty="0"/>
              <a:t>)         </a:t>
            </a:r>
            <a:r>
              <a:rPr lang="ko-KR" altLang="en-US" sz="1400" dirty="0"/>
              <a:t> 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0CF05C9-F1D4-9ECB-79A1-A505DB1392DD}"/>
              </a:ext>
            </a:extLst>
          </p:cNvPr>
          <p:cNvGrpSpPr/>
          <p:nvPr/>
        </p:nvGrpSpPr>
        <p:grpSpPr>
          <a:xfrm>
            <a:off x="685800" y="3511252"/>
            <a:ext cx="9258300" cy="3346748"/>
            <a:chOff x="434340" y="2766775"/>
            <a:chExt cx="10515600" cy="400897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1273405-D16B-D84A-FACA-88D608979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4340" y="2766775"/>
              <a:ext cx="10515600" cy="4008973"/>
            </a:xfrm>
            <a:prstGeom prst="rect">
              <a:avLst/>
            </a:prstGeom>
          </p:spPr>
        </p:pic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5A378893-876C-53C6-5309-02707B4618EF}"/>
                </a:ext>
              </a:extLst>
            </p:cNvPr>
            <p:cNvGrpSpPr/>
            <p:nvPr/>
          </p:nvGrpSpPr>
          <p:grpSpPr>
            <a:xfrm>
              <a:off x="1256160" y="4243740"/>
              <a:ext cx="668520" cy="1958760"/>
              <a:chOff x="1256160" y="4243740"/>
              <a:chExt cx="668520" cy="195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9" name="잉크 8">
                    <a:extLst>
                      <a:ext uri="{FF2B5EF4-FFF2-40B4-BE49-F238E27FC236}">
                        <a16:creationId xmlns:a16="http://schemas.microsoft.com/office/drawing/2014/main" id="{CFE4701F-C700-1FDD-AE77-4BE3E7FAEA12}"/>
                      </a:ext>
                    </a:extLst>
                  </p14:cNvPr>
                  <p14:cNvContentPartPr/>
                  <p14:nvPr/>
                </p14:nvContentPartPr>
                <p14:xfrm>
                  <a:off x="1256160" y="4243740"/>
                  <a:ext cx="615600" cy="1958760"/>
                </p14:xfrm>
              </p:contentPart>
            </mc:Choice>
            <mc:Fallback xmlns="">
              <p:pic>
                <p:nvPicPr>
                  <p:cNvPr id="9" name="잉크 8">
                    <a:extLst>
                      <a:ext uri="{FF2B5EF4-FFF2-40B4-BE49-F238E27FC236}">
                        <a16:creationId xmlns:a16="http://schemas.microsoft.com/office/drawing/2014/main" id="{CFE4701F-C700-1FDD-AE77-4BE3E7FAEA12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35708" y="4222613"/>
                    <a:ext cx="656095" cy="2001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0" name="잉크 9">
                    <a:extLst>
                      <a:ext uri="{FF2B5EF4-FFF2-40B4-BE49-F238E27FC236}">
                        <a16:creationId xmlns:a16="http://schemas.microsoft.com/office/drawing/2014/main" id="{4632C1B6-A0D0-5401-56D6-D43905D10E50}"/>
                      </a:ext>
                    </a:extLst>
                  </p14:cNvPr>
                  <p14:cNvContentPartPr/>
                  <p14:nvPr/>
                </p14:nvContentPartPr>
                <p14:xfrm>
                  <a:off x="1866720" y="4274340"/>
                  <a:ext cx="57960" cy="1445760"/>
                </p14:xfrm>
              </p:contentPart>
            </mc:Choice>
            <mc:Fallback xmlns="">
              <p:pic>
                <p:nvPicPr>
                  <p:cNvPr id="10" name="잉크 9">
                    <a:extLst>
                      <a:ext uri="{FF2B5EF4-FFF2-40B4-BE49-F238E27FC236}">
                        <a16:creationId xmlns:a16="http://schemas.microsoft.com/office/drawing/2014/main" id="{4632C1B6-A0D0-5401-56D6-D43905D10E5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846312" y="4253212"/>
                    <a:ext cx="98369" cy="148844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1B903BCC-7A77-3942-1AC2-6C330F335E46}"/>
                    </a:ext>
                  </a:extLst>
                </p14:cNvPr>
                <p14:cNvContentPartPr/>
                <p14:nvPr/>
              </p14:nvContentPartPr>
              <p14:xfrm>
                <a:off x="965640" y="4448940"/>
                <a:ext cx="412920" cy="1731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1B903BCC-7A77-3942-1AC2-6C330F335E4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5607" y="4427380"/>
                  <a:ext cx="453394" cy="1773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86515FF8-D644-44B7-FF28-1E723A2A25B3}"/>
                    </a:ext>
                  </a:extLst>
                </p14:cNvPr>
                <p14:cNvContentPartPr/>
                <p14:nvPr/>
              </p14:nvContentPartPr>
              <p14:xfrm>
                <a:off x="4821960" y="4487820"/>
                <a:ext cx="566280" cy="1774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86515FF8-D644-44B7-FF28-1E723A2A25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801517" y="4466259"/>
                  <a:ext cx="606758" cy="181677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2ADD279-8E70-8D59-159A-E6E7E196126D}"/>
                </a:ext>
              </a:extLst>
            </p:cNvPr>
            <p:cNvGrpSpPr/>
            <p:nvPr/>
          </p:nvGrpSpPr>
          <p:grpSpPr>
            <a:xfrm>
              <a:off x="6476340" y="4204860"/>
              <a:ext cx="668520" cy="1958760"/>
              <a:chOff x="1256160" y="4243740"/>
              <a:chExt cx="668520" cy="195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잉크 14">
                    <a:extLst>
                      <a:ext uri="{FF2B5EF4-FFF2-40B4-BE49-F238E27FC236}">
                        <a16:creationId xmlns:a16="http://schemas.microsoft.com/office/drawing/2014/main" id="{D4B59E1D-884A-845C-2B06-F20F3DBF3E13}"/>
                      </a:ext>
                    </a:extLst>
                  </p14:cNvPr>
                  <p14:cNvContentPartPr/>
                  <p14:nvPr/>
                </p14:nvContentPartPr>
                <p14:xfrm>
                  <a:off x="1256160" y="4243740"/>
                  <a:ext cx="615600" cy="1958760"/>
                </p14:xfrm>
              </p:contentPart>
            </mc:Choice>
            <mc:Fallback xmlns="">
              <p:pic>
                <p:nvPicPr>
                  <p:cNvPr id="15" name="잉크 14">
                    <a:extLst>
                      <a:ext uri="{FF2B5EF4-FFF2-40B4-BE49-F238E27FC236}">
                        <a16:creationId xmlns:a16="http://schemas.microsoft.com/office/drawing/2014/main" id="{D4B59E1D-884A-845C-2B06-F20F3DBF3E13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35708" y="4222613"/>
                    <a:ext cx="656095" cy="20014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6" name="잉크 15">
                    <a:extLst>
                      <a:ext uri="{FF2B5EF4-FFF2-40B4-BE49-F238E27FC236}">
                        <a16:creationId xmlns:a16="http://schemas.microsoft.com/office/drawing/2014/main" id="{C0C6E760-C943-2BAB-DE04-E3C6AE874500}"/>
                      </a:ext>
                    </a:extLst>
                  </p14:cNvPr>
                  <p14:cNvContentPartPr/>
                  <p14:nvPr/>
                </p14:nvContentPartPr>
                <p14:xfrm>
                  <a:off x="1866720" y="4274340"/>
                  <a:ext cx="57960" cy="1445760"/>
                </p14:xfrm>
              </p:contentPart>
            </mc:Choice>
            <mc:Fallback xmlns="">
              <p:pic>
                <p:nvPicPr>
                  <p:cNvPr id="16" name="잉크 15">
                    <a:extLst>
                      <a:ext uri="{FF2B5EF4-FFF2-40B4-BE49-F238E27FC236}">
                        <a16:creationId xmlns:a16="http://schemas.microsoft.com/office/drawing/2014/main" id="{C0C6E760-C943-2BAB-DE04-E3C6AE874500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1846312" y="4253212"/>
                    <a:ext cx="98369" cy="148844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20990969-30BF-609D-B835-320E57397785}"/>
                    </a:ext>
                  </a:extLst>
                </p14:cNvPr>
                <p14:cNvContentPartPr/>
                <p14:nvPr/>
              </p14:nvContentPartPr>
              <p14:xfrm>
                <a:off x="6185820" y="4410060"/>
                <a:ext cx="412920" cy="173124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20990969-30BF-609D-B835-320E5739778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165787" y="4388500"/>
                  <a:ext cx="453394" cy="17739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2EC4A6A-2A6E-EDE8-3220-E9933B829E07}"/>
                    </a:ext>
                  </a:extLst>
                </p14:cNvPr>
                <p14:cNvContentPartPr/>
                <p14:nvPr/>
              </p14:nvContentPartPr>
              <p14:xfrm>
                <a:off x="10042140" y="4448940"/>
                <a:ext cx="566280" cy="17740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2EC4A6A-2A6E-EDE8-3220-E9933B829E0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021697" y="4427379"/>
                  <a:ext cx="606758" cy="1816772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3711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B821-DA56-2171-F2FA-A73ED985B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정반사광 </a:t>
            </a:r>
            <a:r>
              <a:rPr lang="en-US" altLang="ko-KR" dirty="0"/>
              <a:t>(Specular Light)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94C574A-98D6-E80C-FAAF-BC87ACD921BF}"/>
              </a:ext>
            </a:extLst>
          </p:cNvPr>
          <p:cNvSpPr/>
          <p:nvPr/>
        </p:nvSpPr>
        <p:spPr>
          <a:xfrm>
            <a:off x="1760220" y="6370955"/>
            <a:ext cx="1526700" cy="121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530F1F-0D2E-3CF6-3133-8926E763D93C}"/>
              </a:ext>
            </a:extLst>
          </p:cNvPr>
          <p:cNvSpPr txBox="1"/>
          <p:nvPr/>
        </p:nvSpPr>
        <p:spPr>
          <a:xfrm>
            <a:off x="838200" y="1690688"/>
            <a:ext cx="1079754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점에서의 물체에 반사된 빛</a:t>
            </a:r>
            <a:r>
              <a:rPr lang="en-US" altLang="ko-KR" dirty="0"/>
              <a:t>(Light Reflection)</a:t>
            </a:r>
            <a:r>
              <a:rPr lang="ko-KR" altLang="en-US" dirty="0"/>
              <a:t>과 시선벡터</a:t>
            </a:r>
            <a:r>
              <a:rPr lang="en-US" altLang="ko-KR" dirty="0"/>
              <a:t>(View)</a:t>
            </a:r>
            <a:r>
              <a:rPr lang="ko-KR" altLang="en-US" dirty="0"/>
              <a:t>사이의 내적</a:t>
            </a:r>
            <a:r>
              <a:rPr lang="en-US" altLang="ko-KR" dirty="0"/>
              <a:t>(</a:t>
            </a:r>
            <a:r>
              <a:rPr lang="ko-KR" altLang="en-US" dirty="0"/>
              <a:t>각도</a:t>
            </a:r>
            <a:r>
              <a:rPr lang="en-US" altLang="ko-KR" dirty="0"/>
              <a:t>)</a:t>
            </a:r>
            <a:r>
              <a:rPr lang="ko-KR" altLang="en-US" dirty="0"/>
              <a:t>에 따라</a:t>
            </a:r>
            <a:endParaRPr lang="en-US" altLang="ko-KR" dirty="0"/>
          </a:p>
          <a:p>
            <a:r>
              <a:rPr lang="ko-KR" altLang="en-US" dirty="0"/>
              <a:t>그 점의 색상은 더욱 밝아 진다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float3 </a:t>
            </a:r>
            <a:r>
              <a:rPr lang="en-US" altLang="ko-KR" dirty="0" err="1"/>
              <a:t>LightReflection</a:t>
            </a:r>
            <a:r>
              <a:rPr lang="en-US" altLang="ko-KR" dirty="0"/>
              <a:t> = reflect(</a:t>
            </a:r>
            <a:r>
              <a:rPr lang="en-US" altLang="ko-KR" dirty="0" err="1"/>
              <a:t>Light,Normal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float  </a:t>
            </a:r>
            <a:r>
              <a:rPr lang="en-US" altLang="ko-KR" dirty="0" err="1"/>
              <a:t>fRDotV</a:t>
            </a:r>
            <a:r>
              <a:rPr lang="en-US" altLang="ko-KR" dirty="0"/>
              <a:t> = max( 0.0f, dot(</a:t>
            </a:r>
            <a:r>
              <a:rPr lang="en-US" altLang="ko-KR" dirty="0" err="1"/>
              <a:t>LightReflection</a:t>
            </a:r>
            <a:r>
              <a:rPr lang="en-US" altLang="ko-KR" dirty="0"/>
              <a:t>, View ))</a:t>
            </a:r>
          </a:p>
          <a:p>
            <a:r>
              <a:rPr lang="en-US" altLang="ko-KR" dirty="0" err="1"/>
              <a:t>SpecularColor</a:t>
            </a:r>
            <a:r>
              <a:rPr lang="en-US" altLang="ko-KR" dirty="0"/>
              <a:t> =  pow( </a:t>
            </a:r>
            <a:r>
              <a:rPr lang="en-US" altLang="ko-KR" dirty="0" err="1"/>
              <a:t>fRDotV</a:t>
            </a:r>
            <a:r>
              <a:rPr lang="en-US" altLang="ko-KR" dirty="0"/>
              <a:t>, </a:t>
            </a:r>
            <a:r>
              <a:rPr lang="en-US" altLang="ko-KR" dirty="0" err="1"/>
              <a:t>MaterialSpecularPower</a:t>
            </a:r>
            <a:r>
              <a:rPr lang="en-US" altLang="ko-KR" dirty="0"/>
              <a:t>) * </a:t>
            </a:r>
            <a:r>
              <a:rPr lang="en-US" altLang="ko-KR" dirty="0" err="1"/>
              <a:t>MaterialSpecularColor</a:t>
            </a:r>
            <a:r>
              <a:rPr lang="en-US" altLang="ko-KR" dirty="0"/>
              <a:t> * </a:t>
            </a:r>
            <a:r>
              <a:rPr lang="en-US" altLang="ko-KR" dirty="0" err="1"/>
              <a:t>LightSpecularColor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sz="1400" dirty="0" err="1"/>
              <a:t>MaterialSpecularPower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dirty="0" err="1"/>
              <a:t>shiness</a:t>
            </a:r>
            <a:r>
              <a:rPr lang="en-US" altLang="ko-KR" sz="1400" dirty="0"/>
              <a:t> </a:t>
            </a:r>
            <a:r>
              <a:rPr lang="ko-KR" altLang="en-US" sz="1400" dirty="0"/>
              <a:t>또는 </a:t>
            </a:r>
            <a:r>
              <a:rPr lang="en-US" altLang="ko-KR" sz="1400" dirty="0"/>
              <a:t>exponent </a:t>
            </a:r>
            <a:r>
              <a:rPr lang="ko-KR" altLang="en-US" sz="1400" dirty="0"/>
              <a:t>등등 같은 뜻</a:t>
            </a:r>
            <a:r>
              <a:rPr lang="en-US" altLang="ko-KR" sz="1400" dirty="0"/>
              <a:t>.</a:t>
            </a:r>
            <a:r>
              <a:rPr lang="ko-KR" altLang="en-US" sz="1400" dirty="0"/>
              <a:t> 클수록 모아지며 작을수록 퍼짐</a:t>
            </a:r>
            <a:r>
              <a:rPr lang="en-US" altLang="ko-KR" sz="1400" dirty="0"/>
              <a:t>. </a:t>
            </a:r>
            <a:r>
              <a:rPr lang="ko-KR" altLang="en-US" sz="1400" dirty="0"/>
              <a:t>물체가 조절 </a:t>
            </a:r>
            <a:endParaRPr lang="en-US" altLang="ko-KR" sz="1400" dirty="0"/>
          </a:p>
          <a:p>
            <a:r>
              <a:rPr lang="en-US" altLang="ko-KR" sz="1400" dirty="0" err="1"/>
              <a:t>MaterialSpecularColor</a:t>
            </a:r>
            <a:r>
              <a:rPr lang="en-US" altLang="ko-KR" sz="1400" dirty="0"/>
              <a:t>: </a:t>
            </a:r>
            <a:r>
              <a:rPr lang="ko-KR" altLang="en-US" sz="1400" dirty="0"/>
              <a:t>물체가 </a:t>
            </a:r>
            <a:r>
              <a:rPr lang="en-US" altLang="ko-KR" sz="1400" dirty="0"/>
              <a:t>Specular</a:t>
            </a:r>
            <a:r>
              <a:rPr lang="ko-KR" altLang="en-US" sz="1400" dirty="0"/>
              <a:t>를 조절하는 계수</a:t>
            </a:r>
            <a:r>
              <a:rPr lang="en-US" altLang="ko-KR" sz="1400" dirty="0"/>
              <a:t>(</a:t>
            </a:r>
            <a:r>
              <a:rPr lang="ko-KR" altLang="en-US" sz="1400" dirty="0"/>
              <a:t>색</a:t>
            </a:r>
            <a:r>
              <a:rPr lang="en-US" altLang="ko-KR" sz="1400" dirty="0"/>
              <a:t>)         </a:t>
            </a:r>
            <a:r>
              <a:rPr lang="ko-KR" altLang="en-US" sz="1400" dirty="0"/>
              <a:t> 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3880851-B024-416B-4111-7E1B09376E5C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1497033" y="4501493"/>
            <a:ext cx="1026537" cy="186946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F94468-93EC-1878-A603-AB9D3BAE4042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523570" y="4128770"/>
            <a:ext cx="10080" cy="22421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13C4759-6449-C1BE-A1E4-BCB537E1EC61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523570" y="4404995"/>
            <a:ext cx="1172130" cy="196596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D9D3DCB-C411-1B93-BF30-571FFFEC9CF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523570" y="4678839"/>
            <a:ext cx="2139870" cy="1692116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DCAA03D-33B7-87AB-9213-49472A37B583}"/>
              </a:ext>
            </a:extLst>
          </p:cNvPr>
          <p:cNvSpPr txBox="1"/>
          <p:nvPr/>
        </p:nvSpPr>
        <p:spPr>
          <a:xfrm>
            <a:off x="3215640" y="5260459"/>
            <a:ext cx="411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Θ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2" name="잉크 51">
                <a:extLst>
                  <a:ext uri="{FF2B5EF4-FFF2-40B4-BE49-F238E27FC236}">
                    <a16:creationId xmlns:a16="http://schemas.microsoft.com/office/drawing/2014/main" id="{A46AD25E-48DB-E6AB-E3BD-2695565A1408}"/>
                  </a:ext>
                </a:extLst>
              </p14:cNvPr>
              <p14:cNvContentPartPr/>
              <p14:nvPr/>
            </p14:nvContentPartPr>
            <p14:xfrm>
              <a:off x="3070560" y="5555135"/>
              <a:ext cx="216360" cy="172440"/>
            </p14:xfrm>
          </p:contentPart>
        </mc:Choice>
        <mc:Fallback xmlns="">
          <p:pic>
            <p:nvPicPr>
              <p:cNvPr id="52" name="잉크 51">
                <a:extLst>
                  <a:ext uri="{FF2B5EF4-FFF2-40B4-BE49-F238E27FC236}">
                    <a16:creationId xmlns:a16="http://schemas.microsoft.com/office/drawing/2014/main" id="{A46AD25E-48DB-E6AB-E3BD-2695565A1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52920" y="5537495"/>
                <a:ext cx="252000" cy="208080"/>
              </a:xfrm>
              <a:prstGeom prst="rect">
                <a:avLst/>
              </a:prstGeom>
            </p:spPr>
          </p:pic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79DE5759-C312-EE80-D57F-A43A4250DF96}"/>
              </a:ext>
            </a:extLst>
          </p:cNvPr>
          <p:cNvSpPr txBox="1"/>
          <p:nvPr/>
        </p:nvSpPr>
        <p:spPr>
          <a:xfrm>
            <a:off x="1220449" y="5095973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Light</a:t>
            </a:r>
            <a:endParaRPr lang="ko-KR" altLang="en-US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C2B33E7-384C-A76D-C679-E24CCD890E94}"/>
              </a:ext>
            </a:extLst>
          </p:cNvPr>
          <p:cNvSpPr txBox="1"/>
          <p:nvPr/>
        </p:nvSpPr>
        <p:spPr>
          <a:xfrm>
            <a:off x="2672071" y="4678839"/>
            <a:ext cx="14536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Light Reflection</a:t>
            </a:r>
            <a:endParaRPr lang="ko-KR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34D8744-2118-D1EA-1FAA-A80B836E7503}"/>
              </a:ext>
            </a:extLst>
          </p:cNvPr>
          <p:cNvSpPr txBox="1"/>
          <p:nvPr/>
        </p:nvSpPr>
        <p:spPr>
          <a:xfrm>
            <a:off x="6540207" y="4251106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Diffuse</a:t>
            </a:r>
            <a:endParaRPr lang="ko-KR" altLang="en-US" sz="1400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9263CB9A-4B44-5E93-73C2-E51AC079C541}"/>
              </a:ext>
            </a:extLst>
          </p:cNvPr>
          <p:cNvSpPr/>
          <p:nvPr/>
        </p:nvSpPr>
        <p:spPr>
          <a:xfrm>
            <a:off x="4756230" y="4447321"/>
            <a:ext cx="205740" cy="2049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6216AB-5D95-D52E-7364-E1EB876BF5B9}"/>
              </a:ext>
            </a:extLst>
          </p:cNvPr>
          <p:cNvSpPr txBox="1"/>
          <p:nvPr/>
        </p:nvSpPr>
        <p:spPr>
          <a:xfrm>
            <a:off x="3733090" y="544512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View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1B3C147-CD93-70AF-F613-DFC14AD1611F}"/>
              </a:ext>
            </a:extLst>
          </p:cNvPr>
          <p:cNvSpPr txBox="1"/>
          <p:nvPr/>
        </p:nvSpPr>
        <p:spPr>
          <a:xfrm>
            <a:off x="4512144" y="3985656"/>
            <a:ext cx="13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World Camera</a:t>
            </a:r>
          </a:p>
          <a:p>
            <a:r>
              <a:rPr lang="en-US" altLang="ko-KR" sz="1200" dirty="0"/>
              <a:t>Position</a:t>
            </a:r>
            <a:endParaRPr lang="ko-KR" altLang="en-US" sz="1200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AD6F3FA5-81D7-CEBF-BB78-4963745A348F}"/>
              </a:ext>
            </a:extLst>
          </p:cNvPr>
          <p:cNvCxnSpPr>
            <a:cxnSpLocks/>
            <a:stCxn id="58" idx="4"/>
          </p:cNvCxnSpPr>
          <p:nvPr/>
        </p:nvCxnSpPr>
        <p:spPr>
          <a:xfrm>
            <a:off x="4859100" y="4652229"/>
            <a:ext cx="0" cy="17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그림 121">
            <a:extLst>
              <a:ext uri="{FF2B5EF4-FFF2-40B4-BE49-F238E27FC236}">
                <a16:creationId xmlns:a16="http://schemas.microsoft.com/office/drawing/2014/main" id="{7BDE502A-F082-BCD6-25F5-58F851B3A5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7246" y="4631700"/>
            <a:ext cx="1751184" cy="1692532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7B6F383A-6219-2E18-280F-2FE817696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5583" y="4634627"/>
            <a:ext cx="1659531" cy="1651475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2EF24E31-A29A-FE6A-60A1-2CD16B5A4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855887" y="4652229"/>
            <a:ext cx="1715665" cy="1707296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3338058E-1E84-23BF-5F3A-0E845721B191}"/>
              </a:ext>
            </a:extLst>
          </p:cNvPr>
          <p:cNvSpPr txBox="1"/>
          <p:nvPr/>
        </p:nvSpPr>
        <p:spPr>
          <a:xfrm>
            <a:off x="1794999" y="4139544"/>
            <a:ext cx="79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Normal</a:t>
            </a:r>
            <a:endParaRPr lang="ko-KR" altLang="en-US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3950E99-E208-FFAC-475E-3FA0B7EAEE4A}"/>
              </a:ext>
            </a:extLst>
          </p:cNvPr>
          <p:cNvSpPr txBox="1"/>
          <p:nvPr/>
        </p:nvSpPr>
        <p:spPr>
          <a:xfrm>
            <a:off x="8315667" y="4241998"/>
            <a:ext cx="8771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Specular</a:t>
            </a:r>
            <a:endParaRPr lang="ko-KR" altLang="en-US" sz="1400" dirty="0"/>
          </a:p>
        </p:txBody>
      </p: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ACD690D5-AACC-D4B5-8E6D-D0D14E4980D6}"/>
              </a:ext>
            </a:extLst>
          </p:cNvPr>
          <p:cNvGrpSpPr/>
          <p:nvPr/>
        </p:nvGrpSpPr>
        <p:grpSpPr>
          <a:xfrm>
            <a:off x="2309211" y="5943094"/>
            <a:ext cx="396360" cy="108000"/>
            <a:chOff x="2309211" y="5943094"/>
            <a:chExt cx="396360" cy="10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5" name="잉크 144">
                  <a:extLst>
                    <a:ext uri="{FF2B5EF4-FFF2-40B4-BE49-F238E27FC236}">
                      <a16:creationId xmlns:a16="http://schemas.microsoft.com/office/drawing/2014/main" id="{203647D9-1C95-53D2-7287-F7B78B6421E8}"/>
                    </a:ext>
                  </a:extLst>
                </p14:cNvPr>
                <p14:cNvContentPartPr/>
                <p14:nvPr/>
              </p14:nvContentPartPr>
              <p14:xfrm>
                <a:off x="2309211" y="5980894"/>
                <a:ext cx="188640" cy="55800"/>
              </p14:xfrm>
            </p:contentPart>
          </mc:Choice>
          <mc:Fallback xmlns="">
            <p:pic>
              <p:nvPicPr>
                <p:cNvPr id="145" name="잉크 144">
                  <a:extLst>
                    <a:ext uri="{FF2B5EF4-FFF2-40B4-BE49-F238E27FC236}">
                      <a16:creationId xmlns:a16="http://schemas.microsoft.com/office/drawing/2014/main" id="{203647D9-1C95-53D2-7287-F7B78B6421E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04891" y="5976574"/>
                  <a:ext cx="1972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6" name="잉크 145">
                  <a:extLst>
                    <a:ext uri="{FF2B5EF4-FFF2-40B4-BE49-F238E27FC236}">
                      <a16:creationId xmlns:a16="http://schemas.microsoft.com/office/drawing/2014/main" id="{AF8C0EF0-E872-6D21-B8DE-2B1DC8216720}"/>
                    </a:ext>
                  </a:extLst>
                </p14:cNvPr>
                <p14:cNvContentPartPr/>
                <p14:nvPr/>
              </p14:nvContentPartPr>
              <p14:xfrm>
                <a:off x="2370771" y="5966494"/>
                <a:ext cx="11160" cy="41760"/>
              </p14:xfrm>
            </p:contentPart>
          </mc:Choice>
          <mc:Fallback xmlns="">
            <p:pic>
              <p:nvPicPr>
                <p:cNvPr id="146" name="잉크 145">
                  <a:extLst>
                    <a:ext uri="{FF2B5EF4-FFF2-40B4-BE49-F238E27FC236}">
                      <a16:creationId xmlns:a16="http://schemas.microsoft.com/office/drawing/2014/main" id="{AF8C0EF0-E872-6D21-B8DE-2B1DC82167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366451" y="5962174"/>
                  <a:ext cx="1980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7" name="잉크 146">
                  <a:extLst>
                    <a:ext uri="{FF2B5EF4-FFF2-40B4-BE49-F238E27FC236}">
                      <a16:creationId xmlns:a16="http://schemas.microsoft.com/office/drawing/2014/main" id="{B104549F-7068-AEDE-068B-5A95C9211DD6}"/>
                    </a:ext>
                  </a:extLst>
                </p14:cNvPr>
                <p14:cNvContentPartPr/>
                <p14:nvPr/>
              </p14:nvContentPartPr>
              <p14:xfrm>
                <a:off x="2433051" y="5958574"/>
                <a:ext cx="360" cy="45000"/>
              </p14:xfrm>
            </p:contentPart>
          </mc:Choice>
          <mc:Fallback xmlns="">
            <p:pic>
              <p:nvPicPr>
                <p:cNvPr id="147" name="잉크 146">
                  <a:extLst>
                    <a:ext uri="{FF2B5EF4-FFF2-40B4-BE49-F238E27FC236}">
                      <a16:creationId xmlns:a16="http://schemas.microsoft.com/office/drawing/2014/main" id="{B104549F-7068-AEDE-068B-5A95C9211DD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428731" y="5954254"/>
                  <a:ext cx="90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9" name="잉크 148">
                  <a:extLst>
                    <a:ext uri="{FF2B5EF4-FFF2-40B4-BE49-F238E27FC236}">
                      <a16:creationId xmlns:a16="http://schemas.microsoft.com/office/drawing/2014/main" id="{993BACB8-BF6A-2946-DF8F-4FE21454A2BC}"/>
                    </a:ext>
                  </a:extLst>
                </p14:cNvPr>
                <p14:cNvContentPartPr/>
                <p14:nvPr/>
              </p14:nvContentPartPr>
              <p14:xfrm>
                <a:off x="2533851" y="5989174"/>
                <a:ext cx="171720" cy="38160"/>
              </p14:xfrm>
            </p:contentPart>
          </mc:Choice>
          <mc:Fallback xmlns="">
            <p:pic>
              <p:nvPicPr>
                <p:cNvPr id="149" name="잉크 148">
                  <a:extLst>
                    <a:ext uri="{FF2B5EF4-FFF2-40B4-BE49-F238E27FC236}">
                      <a16:creationId xmlns:a16="http://schemas.microsoft.com/office/drawing/2014/main" id="{993BACB8-BF6A-2946-DF8F-4FE21454A2B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529531" y="5984854"/>
                  <a:ext cx="180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1" name="잉크 150">
                  <a:extLst>
                    <a:ext uri="{FF2B5EF4-FFF2-40B4-BE49-F238E27FC236}">
                      <a16:creationId xmlns:a16="http://schemas.microsoft.com/office/drawing/2014/main" id="{E6C95295-8EAC-5849-ED89-32F85461D967}"/>
                    </a:ext>
                  </a:extLst>
                </p14:cNvPr>
                <p14:cNvContentPartPr/>
                <p14:nvPr/>
              </p14:nvContentPartPr>
              <p14:xfrm>
                <a:off x="2604051" y="5958574"/>
                <a:ext cx="7560" cy="37080"/>
              </p14:xfrm>
            </p:contentPart>
          </mc:Choice>
          <mc:Fallback xmlns="">
            <p:pic>
              <p:nvPicPr>
                <p:cNvPr id="151" name="잉크 150">
                  <a:extLst>
                    <a:ext uri="{FF2B5EF4-FFF2-40B4-BE49-F238E27FC236}">
                      <a16:creationId xmlns:a16="http://schemas.microsoft.com/office/drawing/2014/main" id="{E6C95295-8EAC-5849-ED89-32F85461D96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599731" y="5954254"/>
                  <a:ext cx="162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2" name="잉크 151">
                  <a:extLst>
                    <a:ext uri="{FF2B5EF4-FFF2-40B4-BE49-F238E27FC236}">
                      <a16:creationId xmlns:a16="http://schemas.microsoft.com/office/drawing/2014/main" id="{8751C98E-2244-3B03-E259-85A79DC7EB57}"/>
                    </a:ext>
                  </a:extLst>
                </p14:cNvPr>
                <p14:cNvContentPartPr/>
                <p14:nvPr/>
              </p14:nvContentPartPr>
              <p14:xfrm>
                <a:off x="2629251" y="5958574"/>
                <a:ext cx="36360" cy="88200"/>
              </p14:xfrm>
            </p:contentPart>
          </mc:Choice>
          <mc:Fallback xmlns="">
            <p:pic>
              <p:nvPicPr>
                <p:cNvPr id="152" name="잉크 151">
                  <a:extLst>
                    <a:ext uri="{FF2B5EF4-FFF2-40B4-BE49-F238E27FC236}">
                      <a16:creationId xmlns:a16="http://schemas.microsoft.com/office/drawing/2014/main" id="{8751C98E-2244-3B03-E259-85A79DC7EB5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24931" y="5954254"/>
                  <a:ext cx="4500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54" name="잉크 153">
                  <a:extLst>
                    <a:ext uri="{FF2B5EF4-FFF2-40B4-BE49-F238E27FC236}">
                      <a16:creationId xmlns:a16="http://schemas.microsoft.com/office/drawing/2014/main" id="{3B33B05B-DD9C-B3DA-8748-5E1BB805543F}"/>
                    </a:ext>
                  </a:extLst>
                </p14:cNvPr>
                <p14:cNvContentPartPr/>
                <p14:nvPr/>
              </p14:nvContentPartPr>
              <p14:xfrm>
                <a:off x="2595771" y="5943094"/>
                <a:ext cx="360" cy="108000"/>
              </p14:xfrm>
            </p:contentPart>
          </mc:Choice>
          <mc:Fallback xmlns="">
            <p:pic>
              <p:nvPicPr>
                <p:cNvPr id="154" name="잉크 153">
                  <a:extLst>
                    <a:ext uri="{FF2B5EF4-FFF2-40B4-BE49-F238E27FC236}">
                      <a16:creationId xmlns:a16="http://schemas.microsoft.com/office/drawing/2014/main" id="{3B33B05B-DD9C-B3DA-8748-5E1BB805543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591451" y="5938774"/>
                  <a:ext cx="9000" cy="11664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0" name="Picture 2" descr="Reflect and Refract functions - vector reflection and refraction">
            <a:extLst>
              <a:ext uri="{FF2B5EF4-FFF2-40B4-BE49-F238E27FC236}">
                <a16:creationId xmlns:a16="http://schemas.microsoft.com/office/drawing/2014/main" id="{5D15AAD0-B631-1C37-8AF8-160C9FA4E1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87"/>
          <a:stretch/>
        </p:blipFill>
        <p:spPr bwMode="auto">
          <a:xfrm>
            <a:off x="10354930" y="1065097"/>
            <a:ext cx="1633009" cy="177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48090C3-867B-449E-B20B-450A47C4F25A}"/>
              </a:ext>
            </a:extLst>
          </p:cNvPr>
          <p:cNvCxnSpPr>
            <a:cxnSpLocks/>
          </p:cNvCxnSpPr>
          <p:nvPr/>
        </p:nvCxnSpPr>
        <p:spPr>
          <a:xfrm>
            <a:off x="11220573" y="2088372"/>
            <a:ext cx="501445" cy="753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86FDB85-1E14-4D83-BFC4-25837690C676}"/>
              </a:ext>
            </a:extLst>
          </p:cNvPr>
          <p:cNvSpPr txBox="1"/>
          <p:nvPr/>
        </p:nvSpPr>
        <p:spPr>
          <a:xfrm>
            <a:off x="2110639" y="6473427"/>
            <a:ext cx="102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World Pixel</a:t>
            </a:r>
          </a:p>
          <a:p>
            <a:r>
              <a:rPr lang="en-US" altLang="ko-KR" sz="1200" dirty="0"/>
              <a:t>Position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3782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8157FD-6847-6BD6-1869-F418E0245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블린</a:t>
            </a:r>
            <a:r>
              <a:rPr lang="ko-KR" altLang="en-US" dirty="0"/>
              <a:t> 퐁</a:t>
            </a:r>
            <a:r>
              <a:rPr lang="en-US" altLang="ko-KR" dirty="0"/>
              <a:t>(Blinn Phong)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58E640-F03E-DA11-A4FC-E9558DD318AC}"/>
              </a:ext>
            </a:extLst>
          </p:cNvPr>
          <p:cNvSpPr/>
          <p:nvPr/>
        </p:nvSpPr>
        <p:spPr>
          <a:xfrm>
            <a:off x="1760220" y="6370955"/>
            <a:ext cx="1526700" cy="1219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518C3657-CA0D-4DE9-C10F-3522197EC97A}"/>
              </a:ext>
            </a:extLst>
          </p:cNvPr>
          <p:cNvCxnSpPr>
            <a:cxnSpLocks/>
          </p:cNvCxnSpPr>
          <p:nvPr/>
        </p:nvCxnSpPr>
        <p:spPr>
          <a:xfrm>
            <a:off x="1582376" y="4741108"/>
            <a:ext cx="925715" cy="1611984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5E399ED7-6F8D-377D-2D7E-1AFDC415330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523570" y="4128770"/>
            <a:ext cx="10080" cy="22421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47D40F3-BA71-6775-F18E-C3027449A98B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523570" y="4912963"/>
            <a:ext cx="1909519" cy="1457992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7C61E45-2C6E-599B-27F0-1CA58DE2F303}"/>
              </a:ext>
            </a:extLst>
          </p:cNvPr>
          <p:cNvSpPr txBox="1"/>
          <p:nvPr/>
        </p:nvSpPr>
        <p:spPr>
          <a:xfrm>
            <a:off x="2472040" y="5095973"/>
            <a:ext cx="4114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ko-KR" sz="1800" dirty="0" err="1">
                <a:solidFill>
                  <a:srgbClr val="000000"/>
                </a:solidFill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Θ</a:t>
            </a:r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C386E14A-D7D5-45E3-4A22-AE85779BEB67}"/>
                  </a:ext>
                </a:extLst>
              </p14:cNvPr>
              <p14:cNvContentPartPr/>
              <p14:nvPr/>
            </p14:nvContentPartPr>
            <p14:xfrm rot="20004203">
              <a:off x="2560287" y="5085168"/>
              <a:ext cx="214690" cy="171109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C386E14A-D7D5-45E3-4A22-AE85779BEB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 rot="20004203">
                <a:off x="2542306" y="5067157"/>
                <a:ext cx="250292" cy="206772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EC30FB12-1938-8753-9DAD-D56F6798D6E0}"/>
              </a:ext>
            </a:extLst>
          </p:cNvPr>
          <p:cNvSpPr txBox="1"/>
          <p:nvPr/>
        </p:nvSpPr>
        <p:spPr>
          <a:xfrm>
            <a:off x="1220449" y="5095973"/>
            <a:ext cx="590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Light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C37A87-BF68-8ABB-B547-4E2B4325E9B2}"/>
              </a:ext>
            </a:extLst>
          </p:cNvPr>
          <p:cNvSpPr txBox="1"/>
          <p:nvPr/>
        </p:nvSpPr>
        <p:spPr>
          <a:xfrm>
            <a:off x="2960118" y="4605083"/>
            <a:ext cx="1315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Half Vector</a:t>
            </a:r>
            <a:endParaRPr lang="ko-KR" altLang="en-US" sz="14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E72B3C54-6439-F1DC-B1A6-6A9117DE9291}"/>
              </a:ext>
            </a:extLst>
          </p:cNvPr>
          <p:cNvSpPr/>
          <p:nvPr/>
        </p:nvSpPr>
        <p:spPr>
          <a:xfrm>
            <a:off x="4756230" y="4447321"/>
            <a:ext cx="205740" cy="20490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F1683-2BF9-E9E4-924F-E853281A9EDE}"/>
              </a:ext>
            </a:extLst>
          </p:cNvPr>
          <p:cNvSpPr txBox="1"/>
          <p:nvPr/>
        </p:nvSpPr>
        <p:spPr>
          <a:xfrm>
            <a:off x="3733090" y="5445125"/>
            <a:ext cx="5709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View</a:t>
            </a:r>
            <a:endParaRPr lang="ko-KR" altLang="en-US" sz="14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146AAF5-FAFA-D2DF-4B7B-C9C0861FD9A7}"/>
              </a:ext>
            </a:extLst>
          </p:cNvPr>
          <p:cNvCxnSpPr>
            <a:cxnSpLocks/>
            <a:stCxn id="12" idx="4"/>
          </p:cNvCxnSpPr>
          <p:nvPr/>
        </p:nvCxnSpPr>
        <p:spPr>
          <a:xfrm>
            <a:off x="4859100" y="4652229"/>
            <a:ext cx="0" cy="177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59787C-F5C9-4F0B-1145-0894556DE07B}"/>
              </a:ext>
            </a:extLst>
          </p:cNvPr>
          <p:cNvSpPr txBox="1"/>
          <p:nvPr/>
        </p:nvSpPr>
        <p:spPr>
          <a:xfrm>
            <a:off x="1760220" y="4152361"/>
            <a:ext cx="7902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Normal</a:t>
            </a:r>
            <a:endParaRPr lang="ko-KR" alt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0B55B5-376F-6846-D18B-B0F5BAD7C851}"/>
              </a:ext>
            </a:extLst>
          </p:cNvPr>
          <p:cNvSpPr txBox="1"/>
          <p:nvPr/>
        </p:nvSpPr>
        <p:spPr>
          <a:xfrm>
            <a:off x="609192" y="1690688"/>
            <a:ext cx="1108989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점에서의 </a:t>
            </a:r>
            <a:r>
              <a:rPr lang="en-US" altLang="ko-KR" dirty="0"/>
              <a:t>Light</a:t>
            </a:r>
            <a:r>
              <a:rPr lang="ko-KR" altLang="en-US" dirty="0"/>
              <a:t>와 </a:t>
            </a:r>
            <a:r>
              <a:rPr lang="en-US" altLang="ko-KR" dirty="0"/>
              <a:t>View</a:t>
            </a:r>
            <a:r>
              <a:rPr lang="ko-KR" altLang="en-US" dirty="0"/>
              <a:t>의 </a:t>
            </a:r>
            <a:r>
              <a:rPr lang="en-US" altLang="ko-KR" dirty="0"/>
              <a:t>Half Vector</a:t>
            </a:r>
            <a:r>
              <a:rPr lang="ko-KR" altLang="en-US" dirty="0"/>
              <a:t>를 구하고 </a:t>
            </a:r>
            <a:r>
              <a:rPr lang="en-US" altLang="ko-KR" dirty="0"/>
              <a:t>Normal</a:t>
            </a:r>
            <a:r>
              <a:rPr lang="ko-KR" altLang="en-US" dirty="0"/>
              <a:t>과</a:t>
            </a:r>
            <a:r>
              <a:rPr lang="en-US" altLang="ko-KR" dirty="0"/>
              <a:t> </a:t>
            </a:r>
            <a:r>
              <a:rPr lang="ko-KR" altLang="en-US" dirty="0"/>
              <a:t>내적</a:t>
            </a:r>
            <a:r>
              <a:rPr lang="en-US" altLang="ko-KR" dirty="0"/>
              <a:t>(</a:t>
            </a:r>
            <a:r>
              <a:rPr lang="ko-KR" altLang="en-US" dirty="0"/>
              <a:t>각도</a:t>
            </a:r>
            <a:r>
              <a:rPr lang="en-US" altLang="ko-KR" dirty="0"/>
              <a:t>)</a:t>
            </a:r>
            <a:r>
              <a:rPr lang="ko-KR" altLang="en-US" dirty="0"/>
              <a:t>을 사용하여 각도에 따라</a:t>
            </a:r>
            <a:endParaRPr lang="en-US" altLang="ko-KR" dirty="0"/>
          </a:p>
          <a:p>
            <a:r>
              <a:rPr lang="ko-KR" altLang="en-US" dirty="0"/>
              <a:t>그 점의 색상은 더욱 밝아 진다</a:t>
            </a:r>
            <a:r>
              <a:rPr lang="en-US" altLang="ko-KR" dirty="0"/>
              <a:t>. (Half</a:t>
            </a:r>
            <a:r>
              <a:rPr lang="ko-KR" altLang="en-US" dirty="0"/>
              <a:t>벡터를 사용하면 </a:t>
            </a:r>
            <a:r>
              <a:rPr lang="ko-KR" altLang="en-US" dirty="0" err="1"/>
              <a:t>반사벡터에비해</a:t>
            </a:r>
            <a:r>
              <a:rPr lang="ko-KR" altLang="en-US" dirty="0"/>
              <a:t>  </a:t>
            </a:r>
            <a:r>
              <a:rPr lang="ko-KR" altLang="en-US" dirty="0" err="1"/>
              <a:t>계산량이</a:t>
            </a:r>
            <a:r>
              <a:rPr lang="ko-KR" altLang="en-US" dirty="0"/>
              <a:t> 줄며 결과가 자연스럽다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float3 </a:t>
            </a:r>
            <a:r>
              <a:rPr lang="en-US" altLang="ko-KR" dirty="0" err="1"/>
              <a:t>HalfVector</a:t>
            </a:r>
            <a:r>
              <a:rPr lang="en-US" altLang="ko-KR" dirty="0"/>
              <a:t> = normalize(-</a:t>
            </a:r>
            <a:r>
              <a:rPr lang="en-US" altLang="ko-KR" dirty="0" err="1"/>
              <a:t>Light+View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float  </a:t>
            </a:r>
            <a:r>
              <a:rPr lang="en-US" altLang="ko-KR" dirty="0" err="1"/>
              <a:t>fHDotN</a:t>
            </a:r>
            <a:r>
              <a:rPr lang="en-US" altLang="ko-KR" dirty="0"/>
              <a:t> = max( 0.0f, dot(</a:t>
            </a:r>
            <a:r>
              <a:rPr lang="en-US" altLang="ko-KR" dirty="0" err="1"/>
              <a:t>HalfVector</a:t>
            </a:r>
            <a:r>
              <a:rPr lang="en-US" altLang="ko-KR" dirty="0"/>
              <a:t>, Normal ))</a:t>
            </a:r>
          </a:p>
          <a:p>
            <a:r>
              <a:rPr lang="en-US" altLang="ko-KR" dirty="0" err="1"/>
              <a:t>SpecularColor</a:t>
            </a:r>
            <a:r>
              <a:rPr lang="en-US" altLang="ko-KR" dirty="0"/>
              <a:t> =  pow( </a:t>
            </a:r>
            <a:r>
              <a:rPr lang="en-US" altLang="ko-KR" dirty="0" err="1"/>
              <a:t>fHDotN</a:t>
            </a:r>
            <a:r>
              <a:rPr lang="en-US" altLang="ko-KR" dirty="0"/>
              <a:t>, </a:t>
            </a:r>
            <a:r>
              <a:rPr lang="en-US" altLang="ko-KR" dirty="0" err="1"/>
              <a:t>MaterialSpecularPower</a:t>
            </a:r>
            <a:r>
              <a:rPr lang="en-US" altLang="ko-KR" dirty="0"/>
              <a:t>) * </a:t>
            </a:r>
            <a:r>
              <a:rPr lang="en-US" altLang="ko-KR" dirty="0" err="1"/>
              <a:t>MaterialSpecularColor</a:t>
            </a:r>
            <a:r>
              <a:rPr lang="en-US" altLang="ko-KR" dirty="0"/>
              <a:t> * </a:t>
            </a:r>
            <a:r>
              <a:rPr lang="en-US" altLang="ko-KR" dirty="0" err="1"/>
              <a:t>LightSpecularColor</a:t>
            </a:r>
            <a:endParaRPr lang="en-US" altLang="ko-KR" dirty="0"/>
          </a:p>
          <a:p>
            <a:r>
              <a:rPr lang="ko-KR" altLang="en-US" dirty="0"/>
              <a:t>  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61E1B84-322A-D676-FF35-A7B6638C026F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2523570" y="4178121"/>
            <a:ext cx="546990" cy="219283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01D2645-B117-E680-6CDD-6AB661F81BCB}"/>
              </a:ext>
            </a:extLst>
          </p:cNvPr>
          <p:cNvGrpSpPr/>
          <p:nvPr/>
        </p:nvGrpSpPr>
        <p:grpSpPr>
          <a:xfrm>
            <a:off x="1686949" y="4684494"/>
            <a:ext cx="1170299" cy="339638"/>
            <a:chOff x="2159811" y="5672014"/>
            <a:chExt cx="537120" cy="15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E405700-9C6B-7736-AAA3-214C71074BAA}"/>
                    </a:ext>
                  </a:extLst>
                </p14:cNvPr>
                <p14:cNvContentPartPr/>
                <p14:nvPr/>
              </p14:nvContentPartPr>
              <p14:xfrm>
                <a:off x="2159811" y="5710534"/>
                <a:ext cx="537120" cy="1173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E405700-9C6B-7736-AAA3-214C71074BA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157828" y="5708548"/>
                  <a:ext cx="541086" cy="1213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4F399402-ABEE-EE2D-1124-D80C2CEC3CA5}"/>
                    </a:ext>
                  </a:extLst>
                </p14:cNvPr>
                <p14:cNvContentPartPr/>
                <p14:nvPr/>
              </p14:nvContentPartPr>
              <p14:xfrm>
                <a:off x="2316771" y="5672014"/>
                <a:ext cx="27360" cy="9792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4F399402-ABEE-EE2D-1124-D80C2CEC3CA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14769" y="5670026"/>
                  <a:ext cx="31364" cy="1018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9C8E1A13-0C90-01E9-F749-9BA36BC9A55A}"/>
                    </a:ext>
                  </a:extLst>
                </p14:cNvPr>
                <p14:cNvContentPartPr/>
                <p14:nvPr/>
              </p14:nvContentPartPr>
              <p14:xfrm>
                <a:off x="2378691" y="5687494"/>
                <a:ext cx="36720" cy="9936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9C8E1A13-0C90-01E9-F749-9BA36BC9A5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376697" y="5685503"/>
                  <a:ext cx="40708" cy="10334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F96C7ED-A5F1-35FB-3358-263C24114747}"/>
              </a:ext>
            </a:extLst>
          </p:cNvPr>
          <p:cNvGrpSpPr/>
          <p:nvPr/>
        </p:nvGrpSpPr>
        <p:grpSpPr>
          <a:xfrm>
            <a:off x="2959359" y="4870253"/>
            <a:ext cx="779522" cy="568326"/>
            <a:chOff x="2712051" y="5741854"/>
            <a:chExt cx="309600" cy="22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잉크 32">
                  <a:extLst>
                    <a:ext uri="{FF2B5EF4-FFF2-40B4-BE49-F238E27FC236}">
                      <a16:creationId xmlns:a16="http://schemas.microsoft.com/office/drawing/2014/main" id="{1B7AAB43-761E-5356-D959-C95AFD49B47F}"/>
                    </a:ext>
                  </a:extLst>
                </p14:cNvPr>
                <p14:cNvContentPartPr/>
                <p14:nvPr/>
              </p14:nvContentPartPr>
              <p14:xfrm>
                <a:off x="2712051" y="5757334"/>
                <a:ext cx="309600" cy="210240"/>
              </p14:xfrm>
            </p:contentPart>
          </mc:Choice>
          <mc:Fallback xmlns="">
            <p:pic>
              <p:nvPicPr>
                <p:cNvPr id="33" name="잉크 32">
                  <a:extLst>
                    <a:ext uri="{FF2B5EF4-FFF2-40B4-BE49-F238E27FC236}">
                      <a16:creationId xmlns:a16="http://schemas.microsoft.com/office/drawing/2014/main" id="{1B7AAB43-761E-5356-D959-C95AFD49B47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710333" y="5755617"/>
                  <a:ext cx="313035" cy="213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E3E3E5C3-B590-6E00-D6DC-34F080E2FE4C}"/>
                    </a:ext>
                  </a:extLst>
                </p14:cNvPr>
                <p14:cNvContentPartPr/>
                <p14:nvPr/>
              </p14:nvContentPartPr>
              <p14:xfrm>
                <a:off x="2804211" y="5741854"/>
                <a:ext cx="24120" cy="12456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E3E3E5C3-B590-6E00-D6DC-34F080E2FE4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802478" y="5740138"/>
                  <a:ext cx="27586" cy="127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잉크 34">
                  <a:extLst>
                    <a:ext uri="{FF2B5EF4-FFF2-40B4-BE49-F238E27FC236}">
                      <a16:creationId xmlns:a16="http://schemas.microsoft.com/office/drawing/2014/main" id="{AA05C384-3DB7-3D8A-2E4C-28E7442D28AC}"/>
                    </a:ext>
                  </a:extLst>
                </p14:cNvPr>
                <p14:cNvContentPartPr/>
                <p14:nvPr/>
              </p14:nvContentPartPr>
              <p14:xfrm>
                <a:off x="2903931" y="5803774"/>
                <a:ext cx="41040" cy="86040"/>
              </p14:xfrm>
            </p:contentPart>
          </mc:Choice>
          <mc:Fallback xmlns="">
            <p:pic>
              <p:nvPicPr>
                <p:cNvPr id="35" name="잉크 34">
                  <a:extLst>
                    <a:ext uri="{FF2B5EF4-FFF2-40B4-BE49-F238E27FC236}">
                      <a16:creationId xmlns:a16="http://schemas.microsoft.com/office/drawing/2014/main" id="{AA05C384-3DB7-3D8A-2E4C-28E7442D28A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02197" y="5802053"/>
                  <a:ext cx="44508" cy="8948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C85C70A-DF41-467B-977E-AEE5C956BAF1}"/>
              </a:ext>
            </a:extLst>
          </p:cNvPr>
          <p:cNvSpPr txBox="1"/>
          <p:nvPr/>
        </p:nvSpPr>
        <p:spPr>
          <a:xfrm>
            <a:off x="4512144" y="3985656"/>
            <a:ext cx="138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World Camera</a:t>
            </a:r>
          </a:p>
          <a:p>
            <a:r>
              <a:rPr lang="en-US" altLang="ko-KR" sz="1200" dirty="0"/>
              <a:t>Position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DD9C2-931D-4C9D-9C5D-555B28DFF100}"/>
              </a:ext>
            </a:extLst>
          </p:cNvPr>
          <p:cNvSpPr txBox="1"/>
          <p:nvPr/>
        </p:nvSpPr>
        <p:spPr>
          <a:xfrm>
            <a:off x="2110639" y="6473427"/>
            <a:ext cx="10265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World Pixel</a:t>
            </a:r>
          </a:p>
          <a:p>
            <a:r>
              <a:rPr lang="en-US" altLang="ko-KR" sz="1200" dirty="0"/>
              <a:t>Position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87360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EE3E5-2F88-E92C-7AE0-110FB6A93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구현시</a:t>
            </a:r>
            <a:r>
              <a:rPr lang="ko-KR" altLang="en-US" dirty="0"/>
              <a:t> 주의점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AFD84-5430-D516-E9EC-458EBE5F57A9}"/>
              </a:ext>
            </a:extLst>
          </p:cNvPr>
          <p:cNvSpPr txBox="1"/>
          <p:nvPr/>
        </p:nvSpPr>
        <p:spPr>
          <a:xfrm>
            <a:off x="678180" y="1828800"/>
            <a:ext cx="105765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정육면체 크기가 너무 작으면 정반사광으로 전체 다 </a:t>
            </a:r>
            <a:r>
              <a:rPr lang="ko-KR" altLang="en-US" dirty="0" err="1"/>
              <a:t>덮힐</a:t>
            </a:r>
            <a:r>
              <a:rPr lang="ko-KR" altLang="en-US" dirty="0"/>
              <a:t> 수 있음</a:t>
            </a:r>
            <a:br>
              <a:rPr lang="en-US" altLang="ko-KR" dirty="0"/>
            </a:br>
            <a:r>
              <a:rPr lang="en-US" altLang="ko-KR" dirty="0"/>
              <a:t>-&gt; </a:t>
            </a:r>
            <a:r>
              <a:rPr lang="ko-KR" altLang="en-US" dirty="0"/>
              <a:t>효과를 확인하기위해 </a:t>
            </a:r>
            <a:r>
              <a:rPr lang="en-US" altLang="ko-KR" dirty="0"/>
              <a:t>Vertex</a:t>
            </a:r>
            <a:r>
              <a:rPr lang="ko-KR" altLang="en-US" dirty="0"/>
              <a:t>의 </a:t>
            </a:r>
            <a:r>
              <a:rPr lang="en-US" altLang="ko-KR" dirty="0" err="1"/>
              <a:t>x,y,z</a:t>
            </a:r>
            <a:r>
              <a:rPr lang="en-US" altLang="ko-KR" dirty="0"/>
              <a:t> </a:t>
            </a:r>
            <a:r>
              <a:rPr lang="ko-KR" altLang="en-US" dirty="0" err="1"/>
              <a:t>위치값을</a:t>
            </a:r>
            <a:r>
              <a:rPr lang="ko-KR" altLang="en-US" dirty="0"/>
              <a:t> </a:t>
            </a:r>
            <a:r>
              <a:rPr lang="en-US" altLang="ko-KR" dirty="0"/>
              <a:t> </a:t>
            </a:r>
            <a:r>
              <a:rPr lang="ko-KR" altLang="en-US" dirty="0"/>
              <a:t>키우도록 합니다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   -&gt; </a:t>
            </a:r>
            <a:r>
              <a:rPr lang="ko-KR" altLang="en-US" dirty="0"/>
              <a:t>코드에서 </a:t>
            </a:r>
            <a:r>
              <a:rPr lang="ko-KR" altLang="en-US" dirty="0" err="1"/>
              <a:t>위치값만</a:t>
            </a:r>
            <a:r>
              <a:rPr lang="ko-KR" altLang="en-US" dirty="0"/>
              <a:t> 스케일 적용하거나</a:t>
            </a:r>
            <a:r>
              <a:rPr lang="en-US" altLang="ko-KR" dirty="0"/>
              <a:t> </a:t>
            </a:r>
            <a:r>
              <a:rPr lang="ko-KR" altLang="en-US" dirty="0"/>
              <a:t>스케일 변환으로 </a:t>
            </a:r>
            <a:r>
              <a:rPr lang="ko-KR" altLang="en-US" dirty="0" err="1"/>
              <a:t>스케일합니다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-&gt;  </a:t>
            </a:r>
            <a:r>
              <a:rPr lang="ko-KR" altLang="en-US" dirty="0"/>
              <a:t>스케일 변환은 </a:t>
            </a:r>
            <a:r>
              <a:rPr lang="en-US" altLang="ko-KR" dirty="0" err="1"/>
              <a:t>VertexShader</a:t>
            </a:r>
            <a:r>
              <a:rPr lang="ko-KR" altLang="en-US" dirty="0"/>
              <a:t>에서 </a:t>
            </a:r>
            <a:r>
              <a:rPr lang="en-US" altLang="ko-KR" dirty="0"/>
              <a:t>Normal</a:t>
            </a:r>
            <a:r>
              <a:rPr lang="ko-KR" altLang="en-US" dirty="0"/>
              <a:t>에 </a:t>
            </a:r>
            <a:r>
              <a:rPr lang="en-US" altLang="ko-KR" dirty="0"/>
              <a:t>Scale</a:t>
            </a:r>
            <a:r>
              <a:rPr lang="ko-KR" altLang="en-US" dirty="0"/>
              <a:t>적용 되므로 </a:t>
            </a:r>
            <a:br>
              <a:rPr lang="en-US" altLang="ko-KR" dirty="0"/>
            </a:br>
            <a:r>
              <a:rPr lang="en-US" altLang="ko-KR" dirty="0"/>
              <a:t>       </a:t>
            </a:r>
            <a:r>
              <a:rPr lang="en-US" altLang="ko-KR" dirty="0" err="1"/>
              <a:t>PixelShader</a:t>
            </a:r>
            <a:r>
              <a:rPr lang="ko-KR" altLang="en-US" dirty="0"/>
              <a:t>전달하기전에 </a:t>
            </a:r>
            <a:r>
              <a:rPr lang="en-US" altLang="ko-KR" dirty="0"/>
              <a:t>Normalize</a:t>
            </a:r>
            <a:r>
              <a:rPr lang="ko-KR" altLang="en-US" dirty="0"/>
              <a:t>필요함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2. </a:t>
            </a:r>
            <a:r>
              <a:rPr lang="en-US" altLang="ko-KR" dirty="0" err="1"/>
              <a:t>PixelShader</a:t>
            </a:r>
            <a:r>
              <a:rPr lang="ko-KR" altLang="en-US" dirty="0"/>
              <a:t>에서 </a:t>
            </a:r>
            <a:r>
              <a:rPr lang="en-US" altLang="ko-KR" dirty="0"/>
              <a:t>World</a:t>
            </a:r>
            <a:r>
              <a:rPr lang="ko-KR" altLang="en-US" dirty="0"/>
              <a:t>에서의 </a:t>
            </a:r>
            <a:r>
              <a:rPr lang="en-US" altLang="ko-KR" dirty="0"/>
              <a:t>Position</a:t>
            </a:r>
            <a:r>
              <a:rPr lang="ko-KR" altLang="en-US" dirty="0"/>
              <a:t>이 필요하므로 투영행렬을 곱하기전에</a:t>
            </a:r>
            <a:r>
              <a:rPr lang="en-US" altLang="ko-KR" dirty="0"/>
              <a:t>  World Position</a:t>
            </a:r>
            <a:r>
              <a:rPr lang="ko-KR" altLang="en-US" dirty="0"/>
              <a:t>값을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en-US" altLang="ko-KR" dirty="0" err="1"/>
              <a:t>PixelShader</a:t>
            </a:r>
            <a:r>
              <a:rPr lang="ko-KR" altLang="en-US" dirty="0"/>
              <a:t>의 입력으로 준비한다</a:t>
            </a:r>
            <a:r>
              <a:rPr lang="en-US" altLang="ko-KR" dirty="0"/>
              <a:t>.</a:t>
            </a:r>
            <a:r>
              <a:rPr lang="ko-KR" altLang="en-US" dirty="0"/>
              <a:t>  보통 </a:t>
            </a:r>
            <a:r>
              <a:rPr lang="en-US" altLang="ko-KR" dirty="0"/>
              <a:t>POSITION </a:t>
            </a:r>
            <a:r>
              <a:rPr lang="en-US" altLang="ko-KR" dirty="0" err="1"/>
              <a:t>Sementic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실행파일을 참고합니다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5327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4638</TotalTime>
  <Words>465</Words>
  <Application>Microsoft Office PowerPoint</Application>
  <PresentationFormat>와이드스크린</PresentationFormat>
  <Paragraphs>73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Arial</vt:lpstr>
      <vt:lpstr>Office 테마</vt:lpstr>
      <vt:lpstr>Direct3D11 프로그래밍</vt:lpstr>
      <vt:lpstr>학습목표</vt:lpstr>
      <vt:lpstr>Phong Lighting</vt:lpstr>
      <vt:lpstr>주변광 (Ambient Light)</vt:lpstr>
      <vt:lpstr>정반사광 (Specular Light)</vt:lpstr>
      <vt:lpstr>블린 퐁(Blinn Phong)</vt:lpstr>
      <vt:lpstr>구현시 주의점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579</cp:revision>
  <dcterms:created xsi:type="dcterms:W3CDTF">2023-08-01T07:18:03Z</dcterms:created>
  <dcterms:modified xsi:type="dcterms:W3CDTF">2024-09-24T00:03:25Z</dcterms:modified>
</cp:coreProperties>
</file>