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78" r:id="rId5"/>
    <p:sldId id="279" r:id="rId6"/>
    <p:sldId id="283" r:id="rId7"/>
    <p:sldId id="280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8:17:10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24575,'16'1'0,"0"1"0,1 1 0,-1 1 0,0 0 0,-1 1 0,1 1 0,16 9 0,-10-6 0,0-1 0,34 9 0,55 3 0,-58-12 0,-23-4 0,55 3 0,-76-7 0,0 0 0,0-1 0,0 0 0,0 0 0,-1 0 0,1-1 0,0-1 0,11-4 0,-50 2-1365,15 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8:17:11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24575,'32'2'0,"50"8"0,-28-2 0,-3-1 0,-19-2 0,54 1 0,63-6-1365,-133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8:17:12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 24575,'150'-19'0,"37"19"-1365,-171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8:17:13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24575,'3'0'0,"4"0"0,5 0 0,2 0 0,3 0 0,2 0 0,0 0 0,0 0 0,1 0 0,-1 0 0,0 0 0,-3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windows/win32/direct3d11/d3d10-graphics-programming-guide-output-merger-st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windows/win32/api/d3d11/nf-d3d11-id3d11devicecontext-omsetrendertarget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r>
              <a:rPr lang="ko-KR" altLang="en-US" dirty="0"/>
              <a:t> 출력 </a:t>
            </a:r>
            <a:r>
              <a:rPr lang="ko-KR" altLang="en-US" dirty="0" err="1"/>
              <a:t>병합기</a:t>
            </a:r>
            <a:r>
              <a:rPr lang="ko-KR" altLang="en-US" dirty="0"/>
              <a:t> </a:t>
            </a:r>
            <a:r>
              <a:rPr lang="en-US" altLang="ko-KR" dirty="0"/>
              <a:t>(Output Merger)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출력 </a:t>
            </a:r>
            <a:r>
              <a:rPr lang="ko-KR" altLang="en-US" dirty="0" err="1"/>
              <a:t>병합기</a:t>
            </a:r>
            <a:r>
              <a:rPr lang="ko-KR" altLang="en-US" dirty="0"/>
              <a:t> </a:t>
            </a:r>
            <a:r>
              <a:rPr lang="en-US" altLang="ko-KR" dirty="0"/>
              <a:t>(Output Merger)</a:t>
            </a:r>
            <a:r>
              <a:rPr lang="ko-KR" altLang="en-US" dirty="0"/>
              <a:t>의 역할을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스텐실 테스트</a:t>
            </a:r>
            <a:r>
              <a:rPr lang="en-US" altLang="ko-KR" dirty="0"/>
              <a:t>(Stencil testing)</a:t>
            </a:r>
            <a:r>
              <a:rPr lang="ko-KR" altLang="en-US" dirty="0"/>
              <a:t>의 기능을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깊이 테스트</a:t>
            </a:r>
            <a:r>
              <a:rPr lang="en-US" altLang="ko-KR" dirty="0"/>
              <a:t>(Depth testing) </a:t>
            </a:r>
            <a:r>
              <a:rPr lang="ko-KR" altLang="en-US" dirty="0"/>
              <a:t>의 기능을 이해합니다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혼합</a:t>
            </a:r>
            <a:r>
              <a:rPr lang="en-US" altLang="ko-KR" dirty="0"/>
              <a:t>(Blend operation)</a:t>
            </a:r>
            <a:r>
              <a:rPr lang="ko-KR" altLang="en-US" dirty="0"/>
              <a:t>의 기능을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en-US" altLang="ko-KR" dirty="0" err="1"/>
              <a:t>DepthBias</a:t>
            </a:r>
            <a:r>
              <a:rPr lang="ko-KR" altLang="en-US" dirty="0"/>
              <a:t>를 이해합니다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그림 1038">
            <a:extLst>
              <a:ext uri="{FF2B5EF4-FFF2-40B4-BE49-F238E27FC236}">
                <a16:creationId xmlns:a16="http://schemas.microsoft.com/office/drawing/2014/main" id="{F114C730-11E4-DB93-96CD-E897A5BF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4E2C43-27FF-7D66-610F-0ED84ECE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Output-Merger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Stage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A3AED-DD6A-D302-4B6E-1238DF828053}"/>
              </a:ext>
            </a:extLst>
          </p:cNvPr>
          <p:cNvSpPr txBox="1"/>
          <p:nvPr/>
        </p:nvSpPr>
        <p:spPr>
          <a:xfrm>
            <a:off x="97633" y="1597514"/>
            <a:ext cx="11907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픽셀 </a:t>
            </a:r>
            <a:r>
              <a:rPr lang="ko-KR" altLang="en-US" dirty="0" err="1"/>
              <a:t>셰이더가</a:t>
            </a:r>
            <a:r>
              <a:rPr lang="ko-KR" altLang="en-US" dirty="0"/>
              <a:t> 출력한 색상</a:t>
            </a:r>
            <a:r>
              <a:rPr lang="en-US" altLang="ko-KR" dirty="0"/>
              <a:t>(RGBA)</a:t>
            </a:r>
            <a:r>
              <a:rPr lang="ko-KR" altLang="en-US" dirty="0"/>
              <a:t>과 깊이</a:t>
            </a:r>
            <a:r>
              <a:rPr lang="en-US" altLang="ko-KR" dirty="0"/>
              <a:t>(Z)</a:t>
            </a:r>
            <a:r>
              <a:rPr lang="ko-KR" altLang="en-US" dirty="0"/>
              <a:t>를 바로 </a:t>
            </a:r>
            <a:r>
              <a:rPr lang="ko-KR" altLang="en-US" dirty="0" err="1"/>
              <a:t>렌더타겟뷰</a:t>
            </a:r>
            <a:r>
              <a:rPr lang="en-US" altLang="ko-KR" dirty="0"/>
              <a:t>(</a:t>
            </a:r>
            <a:r>
              <a:rPr lang="ko-KR" altLang="en-US" dirty="0" err="1"/>
              <a:t>백버퍼</a:t>
            </a:r>
            <a:r>
              <a:rPr lang="en-US" altLang="ko-KR" dirty="0"/>
              <a:t>)</a:t>
            </a:r>
            <a:r>
              <a:rPr lang="ko-KR" altLang="en-US" dirty="0"/>
              <a:t>에 기록하지 않고 다음 과정을 거친다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스텐실 테스트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Stencil Testing)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스텐실 텍스처 에서 확인하여 출력할 픽셀인지 확인</a:t>
            </a:r>
            <a:r>
              <a:rPr lang="en-US" altLang="ko-KR" dirty="0"/>
              <a:t>.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깊이 테스트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Depth Testing)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깊이 버퍼 텍스처 에서 같은 위치의 픽셀이 깊이 값을 비교하여 출력할 것 인지 확인</a:t>
            </a:r>
            <a:endParaRPr lang="en-US" altLang="ko-KR" dirty="0"/>
          </a:p>
          <a:p>
            <a:r>
              <a:rPr lang="ko-KR" altLang="en-US" dirty="0" err="1"/>
              <a:t>렌더</a:t>
            </a:r>
            <a:r>
              <a:rPr lang="ko-KR" altLang="en-US" dirty="0"/>
              <a:t> 대상에 </a:t>
            </a:r>
            <a:r>
              <a:rPr lang="ko-KR" altLang="en-US" dirty="0">
                <a:solidFill>
                  <a:srgbClr val="FF0000"/>
                </a:solidFill>
              </a:rPr>
              <a:t>혼합</a:t>
            </a:r>
            <a:r>
              <a:rPr lang="en-US" altLang="ko-KR" dirty="0"/>
              <a:t>(Blend Operation): </a:t>
            </a:r>
            <a:r>
              <a:rPr lang="ko-KR" altLang="en-US" dirty="0"/>
              <a:t>최종 출력할 색상을 이미 기록된 색상과 혼합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</a:t>
            </a:r>
            <a:r>
              <a:rPr lang="en-US" altLang="ko-KR" sz="1400" dirty="0" err="1"/>
              <a:t>Ouput</a:t>
            </a:r>
            <a:r>
              <a:rPr lang="en-US" altLang="ko-KR" sz="1400" dirty="0"/>
              <a:t>-Merger</a:t>
            </a:r>
            <a:r>
              <a:rPr lang="ko-KR" altLang="en-US" sz="1400" dirty="0"/>
              <a:t>는 고정 기능</a:t>
            </a:r>
            <a:r>
              <a:rPr lang="en-US" altLang="ko-KR" sz="1400" dirty="0"/>
              <a:t>(Fixed Function)</a:t>
            </a:r>
            <a:r>
              <a:rPr lang="ko-KR" altLang="en-US" sz="1400" dirty="0"/>
              <a:t>으로 프로그래밍은 불가능 하지만 스테이지의 상태를 변경하여 작동 방식을 변경 시킬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9C56E3A-838B-14EC-F87A-69F626940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313A66-6F46-6F60-A7B5-862817EBA782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D1D0E28-3431-61CE-12EF-EF7FFACBA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2BC7272-B213-809A-51EC-FD35620260D7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9E210F-F9BF-D3CE-930F-2ED2082E7A4B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F9BC3C-8293-E144-F1FD-8CB499903E1A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7E5314-9761-BBA7-C033-3E1A7511201F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F25682-0B5C-C1A9-98C7-6ABC05C9F0B7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AA5E7B-DDD3-4005-770A-86EE712CF19D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292DB8-A276-3F49-42B2-2A4DFD166071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361A3A-5723-1C04-57A9-7EEAD1A8ED9A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EC33C6-8CB6-F8CC-7891-87403F1290AB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A584514-6E3C-5F9C-FC91-19F22F976670}"/>
              </a:ext>
            </a:extLst>
          </p:cNvPr>
          <p:cNvCxnSpPr>
            <a:endCxn id="5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2E21809-A8A5-F7FD-E67E-9E927CA17661}"/>
              </a:ext>
            </a:extLst>
          </p:cNvPr>
          <p:cNvCxnSpPr>
            <a:cxnSpLocks/>
            <a:stCxn id="53" idx="3"/>
            <a:endCxn id="1026" idx="1"/>
          </p:cNvCxnSpPr>
          <p:nvPr/>
        </p:nvCxnSpPr>
        <p:spPr>
          <a:xfrm>
            <a:off x="4209692" y="6079970"/>
            <a:ext cx="397775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E7154F5-18BE-3FB0-E8B5-1CAF9DE0E172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A25ACB-33F5-BB62-A00E-3577D26D7B9B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AE95864-00EB-6C88-6D51-A4C8A0B0EEC9}"/>
              </a:ext>
            </a:extLst>
          </p:cNvPr>
          <p:cNvSpPr txBox="1"/>
          <p:nvPr/>
        </p:nvSpPr>
        <p:spPr>
          <a:xfrm>
            <a:off x="7521401" y="4982734"/>
            <a:ext cx="17395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RenderTargetView</a:t>
            </a:r>
            <a:r>
              <a:rPr lang="en-US" altLang="ko-KR" sz="1000" dirty="0"/>
              <a:t> (</a:t>
            </a:r>
            <a:r>
              <a:rPr lang="ko-KR" altLang="en-US" sz="1000" dirty="0"/>
              <a:t>최대</a:t>
            </a:r>
            <a:r>
              <a:rPr lang="en-US" altLang="ko-KR" sz="1000" dirty="0"/>
              <a:t>8)</a:t>
            </a:r>
          </a:p>
          <a:p>
            <a:pPr algn="ctr"/>
            <a:r>
              <a:rPr lang="en-US" altLang="ko-KR" sz="1000" dirty="0" err="1"/>
              <a:t>DepthStencilView</a:t>
            </a:r>
            <a:r>
              <a:rPr lang="en-US" altLang="ko-KR" sz="1000" dirty="0"/>
              <a:t> (</a:t>
            </a:r>
            <a:r>
              <a:rPr lang="ko-KR" altLang="en-US" sz="1000" dirty="0"/>
              <a:t>최대</a:t>
            </a:r>
            <a:r>
              <a:rPr lang="en-US" altLang="ko-KR" sz="1000" dirty="0"/>
              <a:t>1)</a:t>
            </a:r>
          </a:p>
          <a:p>
            <a:pPr algn="ctr"/>
            <a:r>
              <a:rPr lang="en-US" altLang="ko-KR" sz="1000" dirty="0" err="1"/>
              <a:t>DepthStencilState</a:t>
            </a:r>
            <a:r>
              <a:rPr lang="en-US" altLang="ko-KR" sz="1000" dirty="0"/>
              <a:t>(</a:t>
            </a:r>
            <a:r>
              <a:rPr lang="ko-KR" altLang="en-US" sz="1000" dirty="0"/>
              <a:t>옵션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 err="1"/>
              <a:t>BlendState</a:t>
            </a:r>
            <a:r>
              <a:rPr lang="en-US" altLang="ko-KR" sz="1000" dirty="0"/>
              <a:t>(</a:t>
            </a:r>
            <a:r>
              <a:rPr lang="ko-KR" altLang="en-US" sz="1000" dirty="0"/>
              <a:t>옵션</a:t>
            </a:r>
            <a:r>
              <a:rPr lang="en-US" altLang="ko-KR" sz="1000" dirty="0"/>
              <a:t>)</a:t>
            </a:r>
          </a:p>
          <a:p>
            <a:pPr algn="ctr"/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6CDF60-B368-D3FB-6A18-61288D750CFE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VertexShader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CEAD3F-891B-57AF-3BA7-ED395FB0C06A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FB0122F-692F-47D7-DF3A-5E92D7AC5037}"/>
              </a:ext>
            </a:extLst>
          </p:cNvPr>
          <p:cNvSpPr txBox="1"/>
          <p:nvPr/>
        </p:nvSpPr>
        <p:spPr>
          <a:xfrm>
            <a:off x="6261558" y="5023888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1DA49C8-2438-4894-328B-BBB51E6F293E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42B441F6-8326-3122-8D72-60E6AD07A7D2}"/>
              </a:ext>
            </a:extLst>
          </p:cNvPr>
          <p:cNvSpPr/>
          <p:nvPr/>
        </p:nvSpPr>
        <p:spPr>
          <a:xfrm>
            <a:off x="4607467" y="5903338"/>
            <a:ext cx="719618" cy="361467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F559744C-5859-D77E-6506-6993140E6812}"/>
              </a:ext>
            </a:extLst>
          </p:cNvPr>
          <p:cNvCxnSpPr>
            <a:cxnSpLocks/>
            <a:stCxn id="1026" idx="3"/>
            <a:endCxn id="56" idx="1"/>
          </p:cNvCxnSpPr>
          <p:nvPr/>
        </p:nvCxnSpPr>
        <p:spPr>
          <a:xfrm flipV="1">
            <a:off x="5327085" y="6079970"/>
            <a:ext cx="460950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CD9556D4-CA3D-110F-CB2F-CF8CE0151306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F01D51FE-958D-0952-FC63-9B1FA278C6E0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FF378249-F1A7-CFEC-C95B-4A51ADA9614C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F444387-426F-B571-19BE-DB6BBB86A8D4}"/>
              </a:ext>
            </a:extLst>
          </p:cNvPr>
          <p:cNvSpPr txBox="1"/>
          <p:nvPr/>
        </p:nvSpPr>
        <p:spPr>
          <a:xfrm>
            <a:off x="1389571" y="3582948"/>
            <a:ext cx="3577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Create</a:t>
            </a:r>
          </a:p>
          <a:p>
            <a:r>
              <a:rPr lang="en-US" altLang="ko-KR" sz="1400" dirty="0"/>
              <a:t>ID3D11Deivice::</a:t>
            </a:r>
            <a:r>
              <a:rPr lang="en-US" altLang="ko-KR" sz="1400" dirty="0" err="1"/>
              <a:t>CreateRenderTargetView</a:t>
            </a:r>
            <a:endParaRPr lang="en-US" altLang="ko-KR" sz="1400" dirty="0"/>
          </a:p>
          <a:p>
            <a:r>
              <a:rPr lang="en-US" altLang="ko-KR" sz="1400" dirty="0"/>
              <a:t>ID3D11Device::</a:t>
            </a:r>
            <a:r>
              <a:rPr lang="en-US" altLang="ko-KR" sz="1400" dirty="0" err="1"/>
              <a:t>CreateDepthStencilView</a:t>
            </a:r>
            <a:endParaRPr lang="en-US" altLang="ko-KR" sz="1400" dirty="0"/>
          </a:p>
          <a:p>
            <a:r>
              <a:rPr lang="en-US" altLang="ko-KR" sz="1400" dirty="0"/>
              <a:t>ID3D11Device::</a:t>
            </a:r>
            <a:r>
              <a:rPr lang="en-US" altLang="ko-KR" sz="1400" dirty="0" err="1"/>
              <a:t>CreateDepthStencilState</a:t>
            </a:r>
            <a:endParaRPr lang="en-US" altLang="ko-KR" sz="1400" dirty="0"/>
          </a:p>
          <a:p>
            <a:r>
              <a:rPr lang="en-US" altLang="ko-KR" sz="1400" dirty="0"/>
              <a:t>ID3D11Device::</a:t>
            </a:r>
            <a:r>
              <a:rPr lang="en-US" altLang="ko-KR" sz="1400" dirty="0" err="1"/>
              <a:t>CreateBlendState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D888E4F-DA03-BD99-5A60-AC67E228F5D0}"/>
              </a:ext>
            </a:extLst>
          </p:cNvPr>
          <p:cNvSpPr txBox="1"/>
          <p:nvPr/>
        </p:nvSpPr>
        <p:spPr>
          <a:xfrm>
            <a:off x="5972046" y="3649683"/>
            <a:ext cx="55327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OMSet</a:t>
            </a:r>
            <a:endParaRPr lang="en-US" altLang="ko-KR" sz="1400" dirty="0"/>
          </a:p>
          <a:p>
            <a:r>
              <a:rPr lang="en-US" altLang="ko-KR" sz="1400" dirty="0"/>
              <a:t>ID3D11DeviceContext::</a:t>
            </a:r>
            <a:r>
              <a:rPr lang="en-US" altLang="ko-KR" sz="1400" dirty="0">
                <a:hlinkClick r:id="rId6"/>
              </a:rPr>
              <a:t>OMSetRenderTargets</a:t>
            </a:r>
            <a:endParaRPr lang="en-US" altLang="ko-KR" sz="1400" dirty="0"/>
          </a:p>
          <a:p>
            <a:r>
              <a:rPr lang="en-US" altLang="ko-KR" sz="1400" dirty="0"/>
              <a:t>ID3D11DeviceContext::</a:t>
            </a:r>
            <a:r>
              <a:rPr lang="en-US" altLang="ko-KR" sz="1400" dirty="0" err="1"/>
              <a:t>OMSetDepthStencilState</a:t>
            </a:r>
            <a:endParaRPr lang="en-US" altLang="ko-KR" sz="1400" dirty="0"/>
          </a:p>
          <a:p>
            <a:r>
              <a:rPr lang="en-US" altLang="ko-KR" sz="1400" dirty="0"/>
              <a:t>ID3D11DeviceContext::</a:t>
            </a:r>
            <a:r>
              <a:rPr lang="en-US" altLang="ko-KR" sz="1400" dirty="0" err="1"/>
              <a:t>OMSetBlendState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462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B623D-11CA-2079-9A3E-07DCD26A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Stencil</a:t>
            </a:r>
            <a:r>
              <a:rPr lang="ko-KR" altLang="en-US" dirty="0"/>
              <a:t> </a:t>
            </a:r>
            <a:r>
              <a:rPr lang="en-US" altLang="ko-KR" dirty="0"/>
              <a:t>Testing</a:t>
            </a:r>
            <a:endParaRPr lang="ko-KR" altLang="en-US" dirty="0"/>
          </a:p>
        </p:txBody>
      </p:sp>
      <p:pic>
        <p:nvPicPr>
          <p:cNvPr id="3" name="Picture 4" descr="A simple demonstration of a stencil buffer">
            <a:extLst>
              <a:ext uri="{FF2B5EF4-FFF2-40B4-BE49-F238E27FC236}">
                <a16:creationId xmlns:a16="http://schemas.microsoft.com/office/drawing/2014/main" id="{FCE08211-AC14-AC46-8ED2-E762AEAD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0" y="2003871"/>
            <a:ext cx="4897718" cy="181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5C9E7-6CBF-C8BA-2193-E4C23EFB61A5}"/>
              </a:ext>
            </a:extLst>
          </p:cNvPr>
          <p:cNvSpPr txBox="1"/>
          <p:nvPr/>
        </p:nvSpPr>
        <p:spPr>
          <a:xfrm>
            <a:off x="332110" y="1538549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일반적이지 않지만 특수한 효과를 위해 활용한다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2052" name="Picture 4" descr="mirror-no-reflections-noshadow">
            <a:extLst>
              <a:ext uri="{FF2B5EF4-FFF2-40B4-BE49-F238E27FC236}">
                <a16:creationId xmlns:a16="http://schemas.microsoft.com/office/drawing/2014/main" id="{8C754D81-9809-2ED5-F55F-7C0AAD3D9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62" y="4196034"/>
            <a:ext cx="2789031" cy="218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flection-no-stencil">
            <a:extLst>
              <a:ext uri="{FF2B5EF4-FFF2-40B4-BE49-F238E27FC236}">
                <a16:creationId xmlns:a16="http://schemas.microsoft.com/office/drawing/2014/main" id="{327CDFF1-C167-44E8-6D3B-16927B3B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90" y="4185448"/>
            <a:ext cx="2816022" cy="22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flection-no-mirror-noshadows">
            <a:extLst>
              <a:ext uri="{FF2B5EF4-FFF2-40B4-BE49-F238E27FC236}">
                <a16:creationId xmlns:a16="http://schemas.microsoft.com/office/drawing/2014/main" id="{D698E654-81DE-A4F5-54C0-EEFC077E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799" y="4185448"/>
            <a:ext cx="2816021" cy="22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flection-bad-lights">
            <a:extLst>
              <a:ext uri="{FF2B5EF4-FFF2-40B4-BE49-F238E27FC236}">
                <a16:creationId xmlns:a16="http://schemas.microsoft.com/office/drawing/2014/main" id="{9118226D-BEBA-D44E-AEB7-324EAC91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" y="4207019"/>
            <a:ext cx="2789031" cy="218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C234E01-ED76-44EB-898B-E2ED78CE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56" y="1291902"/>
            <a:ext cx="64389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AAC2D-9A24-4D02-B647-970F138C9EB8}"/>
              </a:ext>
            </a:extLst>
          </p:cNvPr>
          <p:cNvSpPr txBox="1"/>
          <p:nvPr/>
        </p:nvSpPr>
        <p:spPr>
          <a:xfrm>
            <a:off x="342528" y="6414949"/>
            <a:ext cx="2225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최종</a:t>
            </a:r>
            <a:r>
              <a:rPr lang="en-US" altLang="ko-KR" sz="900" dirty="0"/>
              <a:t>: </a:t>
            </a:r>
            <a:r>
              <a:rPr lang="ko-KR" altLang="en-US" sz="900" dirty="0"/>
              <a:t>거울에 비친 해골과 바닥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B01FF-EE19-4E4C-B621-10BE34308424}"/>
              </a:ext>
            </a:extLst>
          </p:cNvPr>
          <p:cNvSpPr txBox="1"/>
          <p:nvPr/>
        </p:nvSpPr>
        <p:spPr>
          <a:xfrm>
            <a:off x="3689349" y="6414949"/>
            <a:ext cx="946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월드의 </a:t>
            </a:r>
            <a:r>
              <a:rPr lang="ko-KR" altLang="en-US" sz="900" dirty="0" err="1"/>
              <a:t>메쉬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C2163-E233-4579-B3F6-694293400927}"/>
              </a:ext>
            </a:extLst>
          </p:cNvPr>
          <p:cNvSpPr txBox="1"/>
          <p:nvPr/>
        </p:nvSpPr>
        <p:spPr>
          <a:xfrm>
            <a:off x="6270742" y="6428946"/>
            <a:ext cx="122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반사된 </a:t>
            </a:r>
            <a:r>
              <a:rPr lang="ko-KR" altLang="en-US" sz="900" dirty="0" err="1"/>
              <a:t>메쉬</a:t>
            </a:r>
            <a:r>
              <a:rPr lang="ko-KR" altLang="en-US" sz="900" dirty="0"/>
              <a:t> </a:t>
            </a:r>
            <a:r>
              <a:rPr lang="ko-KR" altLang="en-US" sz="900" dirty="0" err="1"/>
              <a:t>렌더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스텐실버퍼</a:t>
            </a:r>
            <a:r>
              <a:rPr lang="en-US" altLang="ko-KR" sz="900" dirty="0"/>
              <a:t> </a:t>
            </a:r>
            <a:r>
              <a:rPr lang="ko-KR" altLang="en-US" sz="900" dirty="0"/>
              <a:t>사용</a:t>
            </a:r>
            <a:r>
              <a:rPr lang="en-US" altLang="ko-KR" sz="900" dirty="0"/>
              <a:t> X)</a:t>
            </a:r>
            <a:r>
              <a:rPr lang="ko-KR" altLang="en-US" sz="900" dirty="0"/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E88AC-9066-4EA2-82B3-B83AC11F4589}"/>
              </a:ext>
            </a:extLst>
          </p:cNvPr>
          <p:cNvSpPr txBox="1"/>
          <p:nvPr/>
        </p:nvSpPr>
        <p:spPr>
          <a:xfrm>
            <a:off x="8678308" y="6428946"/>
            <a:ext cx="351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스텐실 버퍼에 그린 거울과 함께 다시 반사된 해골</a:t>
            </a:r>
            <a:r>
              <a:rPr lang="en-US" altLang="ko-KR" sz="900" dirty="0"/>
              <a:t>,</a:t>
            </a:r>
            <a:r>
              <a:rPr lang="ko-KR" altLang="en-US" sz="900" dirty="0"/>
              <a:t>바닥 그리기 </a:t>
            </a:r>
            <a:endParaRPr lang="en-US" altLang="ko-KR" sz="900" dirty="0"/>
          </a:p>
          <a:p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스텐실 버퍼 사용 </a:t>
            </a:r>
            <a:r>
              <a:rPr lang="en-US" altLang="ko-KR" sz="900" dirty="0"/>
              <a:t>O)</a:t>
            </a:r>
            <a:r>
              <a:rPr lang="ko-KR" altLang="en-US" sz="9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507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11DFE-63D2-5F61-F848-E6658C41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Testing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2C0FE9-4DCD-DC8B-3364-B4195638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901"/>
            <a:ext cx="4737100" cy="4547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D11E4-4985-FFB9-763C-49E3381A9706}"/>
              </a:ext>
            </a:extLst>
          </p:cNvPr>
          <p:cNvSpPr txBox="1"/>
          <p:nvPr/>
        </p:nvSpPr>
        <p:spPr>
          <a:xfrm>
            <a:off x="4501208" y="1600856"/>
            <a:ext cx="7690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NDC</a:t>
            </a:r>
            <a:r>
              <a:rPr lang="ko-KR" altLang="en-US" dirty="0"/>
              <a:t>의 </a:t>
            </a:r>
            <a:r>
              <a:rPr lang="en-US" altLang="ko-KR" dirty="0"/>
              <a:t>Z </a:t>
            </a:r>
            <a:r>
              <a:rPr lang="ko-KR" altLang="en-US" dirty="0"/>
              <a:t>영역은 앞쪽에서 부터 </a:t>
            </a:r>
            <a:r>
              <a:rPr lang="en-US" altLang="ko-KR" dirty="0"/>
              <a:t>0~1 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ko-KR" altLang="en-US" dirty="0"/>
              <a:t>오각형의 깊이 값은 삼각형보다 작다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처음에는 깊이 버퍼를 전부  </a:t>
            </a:r>
            <a:r>
              <a:rPr lang="en-US" altLang="ko-KR" dirty="0"/>
              <a:t>1</a:t>
            </a:r>
            <a:r>
              <a:rPr lang="ko-KR" altLang="en-US" dirty="0"/>
              <a:t>로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   오각형을 먼저 그리는 경우</a:t>
            </a:r>
            <a:endParaRPr lang="en-US" altLang="ko-KR" dirty="0"/>
          </a:p>
          <a:p>
            <a:r>
              <a:rPr lang="ko-KR" altLang="en-US" dirty="0"/>
              <a:t>오각형 처음 그릴 때 깊이 버퍼의 값은 </a:t>
            </a:r>
            <a:r>
              <a:rPr lang="en-US" altLang="ko-KR" dirty="0"/>
              <a:t>1 </a:t>
            </a:r>
            <a:r>
              <a:rPr lang="ko-KR" altLang="en-US" dirty="0"/>
              <a:t>이므로 깊이 값과 색상을 기록</a:t>
            </a:r>
            <a:endParaRPr lang="en-US" altLang="ko-KR" dirty="0"/>
          </a:p>
          <a:p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삼각형 그릴 때 오각형의 깊이 값 이 있고 삼각형 깊이 값 크므로 색상폐기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    삼각형을 먼저 그리는 경우</a:t>
            </a:r>
            <a:endParaRPr lang="en-US" altLang="ko-KR" dirty="0"/>
          </a:p>
          <a:p>
            <a:r>
              <a:rPr lang="ko-KR" altLang="en-US" dirty="0"/>
              <a:t>삼각형 처음 그릴 때 깊이 버퍼의 값은 </a:t>
            </a:r>
            <a:r>
              <a:rPr lang="en-US" altLang="ko-KR" dirty="0"/>
              <a:t>1 </a:t>
            </a:r>
            <a:r>
              <a:rPr lang="ko-KR" altLang="en-US" dirty="0"/>
              <a:t>이므로 깊이 값과 색상을 기록</a:t>
            </a:r>
            <a:endParaRPr lang="en-US" altLang="ko-KR" dirty="0"/>
          </a:p>
          <a:p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오각형 그릴 때 삼각형의 깊이 값 이 있고 삼각형 깊이 작으므로 </a:t>
            </a:r>
            <a:r>
              <a:rPr lang="ko-KR" altLang="en-US" dirty="0" err="1"/>
              <a:t>깊이값과</a:t>
            </a:r>
            <a:r>
              <a:rPr lang="ko-KR" altLang="en-US" dirty="0"/>
              <a:t> 색상을 기록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26683-76A8-40BD-9561-8A766EE4BE4C}"/>
              </a:ext>
            </a:extLst>
          </p:cNvPr>
          <p:cNvSpPr txBox="1"/>
          <p:nvPr/>
        </p:nvSpPr>
        <p:spPr>
          <a:xfrm>
            <a:off x="1783648" y="412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27C0B-3D13-4BEF-BA61-139064C4E2D1}"/>
              </a:ext>
            </a:extLst>
          </p:cNvPr>
          <p:cNvSpPr txBox="1"/>
          <p:nvPr/>
        </p:nvSpPr>
        <p:spPr>
          <a:xfrm>
            <a:off x="909560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32D6A9-5E14-421F-9A4C-530C0F44AEE0}"/>
              </a:ext>
            </a:extLst>
          </p:cNvPr>
          <p:cNvCxnSpPr/>
          <p:nvPr/>
        </p:nvCxnSpPr>
        <p:spPr>
          <a:xfrm flipV="1">
            <a:off x="9338679" y="2548521"/>
            <a:ext cx="259571" cy="70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888942-5E0E-43B7-BBCE-ACDEB620802D}"/>
              </a:ext>
            </a:extLst>
          </p:cNvPr>
          <p:cNvCxnSpPr/>
          <p:nvPr/>
        </p:nvCxnSpPr>
        <p:spPr>
          <a:xfrm flipV="1">
            <a:off x="10408352" y="2495427"/>
            <a:ext cx="411065" cy="76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AAC4E-5DAD-4E89-85BF-F6D18F87FE28}"/>
              </a:ext>
            </a:extLst>
          </p:cNvPr>
          <p:cNvSpPr/>
          <p:nvPr/>
        </p:nvSpPr>
        <p:spPr>
          <a:xfrm>
            <a:off x="8914466" y="20411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깊이버퍼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4827C-9617-46B1-8A0C-82F67230D2BB}"/>
              </a:ext>
            </a:extLst>
          </p:cNvPr>
          <p:cNvSpPr/>
          <p:nvPr/>
        </p:nvSpPr>
        <p:spPr>
          <a:xfrm>
            <a:off x="10364724" y="20193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렌더타겟</a:t>
            </a:r>
            <a:endParaRPr lang="ko-KR" altLang="en-US" dirty="0"/>
          </a:p>
        </p:txBody>
      </p:sp>
      <p:sp>
        <p:nvSpPr>
          <p:cNvPr id="7" name="오각형 6">
            <a:extLst>
              <a:ext uri="{FF2B5EF4-FFF2-40B4-BE49-F238E27FC236}">
                <a16:creationId xmlns:a16="http://schemas.microsoft.com/office/drawing/2014/main" id="{069A8765-916A-4A89-A7FC-47F7EAAAA909}"/>
              </a:ext>
            </a:extLst>
          </p:cNvPr>
          <p:cNvSpPr/>
          <p:nvPr/>
        </p:nvSpPr>
        <p:spPr>
          <a:xfrm rot="1968946">
            <a:off x="4746811" y="2985074"/>
            <a:ext cx="259571" cy="27137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1EDBDC90-8CC4-454A-8D61-B02E48A0519C}"/>
              </a:ext>
            </a:extLst>
          </p:cNvPr>
          <p:cNvSpPr/>
          <p:nvPr/>
        </p:nvSpPr>
        <p:spPr>
          <a:xfrm rot="10630703">
            <a:off x="4768366" y="4357296"/>
            <a:ext cx="259571" cy="271370"/>
          </a:xfrm>
          <a:prstGeom prst="triangl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3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1B0C-7841-E865-D132-3CA6F028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Early-Z Test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8249-28E8-E48C-DEE9-83D494901FBD}"/>
              </a:ext>
            </a:extLst>
          </p:cNvPr>
          <p:cNvSpPr txBox="1"/>
          <p:nvPr/>
        </p:nvSpPr>
        <p:spPr>
          <a:xfrm>
            <a:off x="399712" y="1526584"/>
            <a:ext cx="1089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Rasterizer</a:t>
            </a:r>
            <a:r>
              <a:rPr lang="ko-KR" altLang="en-US" dirty="0"/>
              <a:t> 이후 </a:t>
            </a:r>
            <a:r>
              <a:rPr lang="en-US" altLang="ko-KR" dirty="0"/>
              <a:t>Pixel Shader</a:t>
            </a:r>
            <a:r>
              <a:rPr lang="ko-KR" altLang="en-US" dirty="0"/>
              <a:t>가 실행되기 이전에</a:t>
            </a:r>
            <a:r>
              <a:rPr lang="en-US" altLang="ko-KR" dirty="0"/>
              <a:t> </a:t>
            </a:r>
            <a:r>
              <a:rPr lang="ko-KR" altLang="en-US" dirty="0"/>
              <a:t>사이에 하드웨어 수준에서 자동으로 일어나는 </a:t>
            </a:r>
            <a:r>
              <a:rPr lang="en-US" altLang="ko-KR" dirty="0"/>
              <a:t>Z </a:t>
            </a:r>
            <a:r>
              <a:rPr lang="ko-KR" altLang="en-US" dirty="0"/>
              <a:t>테스트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AA2CBF-7DA2-CCFE-7D45-87361B40DF5B}"/>
              </a:ext>
            </a:extLst>
          </p:cNvPr>
          <p:cNvSpPr/>
          <p:nvPr/>
        </p:nvSpPr>
        <p:spPr>
          <a:xfrm>
            <a:off x="2146664" y="2281124"/>
            <a:ext cx="632435" cy="52998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C44BB9-6C01-EC3E-3325-72C4C31B7C31}"/>
              </a:ext>
            </a:extLst>
          </p:cNvPr>
          <p:cNvSpPr/>
          <p:nvPr/>
        </p:nvSpPr>
        <p:spPr>
          <a:xfrm>
            <a:off x="3402131" y="2281124"/>
            <a:ext cx="632435" cy="52998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FF2315-A272-F607-E24D-E0984982AD8E}"/>
              </a:ext>
            </a:extLst>
          </p:cNvPr>
          <p:cNvSpPr/>
          <p:nvPr/>
        </p:nvSpPr>
        <p:spPr>
          <a:xfrm>
            <a:off x="777905" y="2276820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E4E287-2F7C-10A9-A4A4-BF4D0AA58F07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1410340" y="2541813"/>
            <a:ext cx="736324" cy="43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1F6210-EADF-A947-E440-18D5654EC24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779099" y="2546117"/>
            <a:ext cx="623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AD18C-DB9D-6DE0-E478-4A5415884CFD}"/>
              </a:ext>
            </a:extLst>
          </p:cNvPr>
          <p:cNvSpPr txBox="1"/>
          <p:nvPr/>
        </p:nvSpPr>
        <p:spPr>
          <a:xfrm>
            <a:off x="3313076" y="1939802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Last-Z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25ABC1-7E4E-6045-CA48-B45EB3517B21}"/>
              </a:ext>
            </a:extLst>
          </p:cNvPr>
          <p:cNvSpPr txBox="1"/>
          <p:nvPr/>
        </p:nvSpPr>
        <p:spPr>
          <a:xfrm>
            <a:off x="1326294" y="282315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Early-Z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C6525-1C5E-6123-4296-2787CF819AEE}"/>
              </a:ext>
            </a:extLst>
          </p:cNvPr>
          <p:cNvSpPr txBox="1"/>
          <p:nvPr/>
        </p:nvSpPr>
        <p:spPr>
          <a:xfrm>
            <a:off x="433136" y="3334374"/>
            <a:ext cx="701441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D3D11_DEPTH_STENCIL_DESC </a:t>
            </a:r>
            <a:r>
              <a:rPr lang="ko-KR" altLang="en-US" sz="1100" dirty="0" err="1"/>
              <a:t>depthStencilDesc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depthStencilDesc.DepthEnable</a:t>
            </a:r>
            <a:r>
              <a:rPr lang="ko-KR" altLang="en-US" sz="1100" dirty="0"/>
              <a:t> = TRUE;                // 깊이 테스트 활성화</a:t>
            </a:r>
          </a:p>
          <a:p>
            <a:r>
              <a:rPr lang="ko-KR" altLang="en-US" sz="1100" dirty="0" err="1"/>
              <a:t>depthStencilDesc.DepthWriteMask</a:t>
            </a:r>
            <a:r>
              <a:rPr lang="ko-KR" altLang="en-US" sz="1100" dirty="0"/>
              <a:t> = D3D11_DEPTH_WRITE_MASK_ALL; // 깊이 버퍼 업데이트 허용</a:t>
            </a:r>
          </a:p>
          <a:p>
            <a:r>
              <a:rPr lang="ko-KR" altLang="en-US" sz="1100" dirty="0" err="1"/>
              <a:t>depthStencilDesc.DepthFunc</a:t>
            </a:r>
            <a:r>
              <a:rPr lang="ko-KR" altLang="en-US" sz="1100" dirty="0"/>
              <a:t> = D3D11_COMPARISON_LESS; // 작은 </a:t>
            </a:r>
            <a:r>
              <a:rPr lang="ko-KR" altLang="en-US" sz="1100" dirty="0" err="1"/>
              <a:t>Z</a:t>
            </a:r>
            <a:r>
              <a:rPr lang="ko-KR" altLang="en-US" sz="1100" dirty="0"/>
              <a:t> 값이 앞에 배치되도록 설정</a:t>
            </a:r>
          </a:p>
          <a:p>
            <a:r>
              <a:rPr lang="ko-KR" altLang="en-US" sz="1100" dirty="0" err="1"/>
              <a:t>depthStencilDesc.StencilEnable</a:t>
            </a:r>
            <a:r>
              <a:rPr lang="ko-KR" altLang="en-US" sz="1100" dirty="0"/>
              <a:t> = FALSE;            // 스텐실 테스트 비활성화</a:t>
            </a:r>
          </a:p>
          <a:p>
            <a:endParaRPr lang="ko-KR" altLang="en-US" sz="1100" dirty="0"/>
          </a:p>
          <a:p>
            <a:r>
              <a:rPr lang="ko-KR" altLang="en-US" sz="1100" dirty="0"/>
              <a:t>ID3D11DepthStencilState* </a:t>
            </a:r>
            <a:r>
              <a:rPr lang="ko-KR" altLang="en-US" sz="1100" dirty="0" err="1"/>
              <a:t>depthStencilState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nullptr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 err="1"/>
              <a:t>device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CreateDepthStencilState</a:t>
            </a:r>
            <a:r>
              <a:rPr lang="ko-KR" altLang="en-US" sz="1100" dirty="0"/>
              <a:t>(&amp;</a:t>
            </a:r>
            <a:r>
              <a:rPr lang="ko-KR" altLang="en-US" sz="1100" dirty="0" err="1"/>
              <a:t>depthStencilDesc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depthStencilState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 err="1"/>
              <a:t>context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OMSetDepthStencilState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depthStencilState</a:t>
            </a:r>
            <a:r>
              <a:rPr lang="ko-KR" altLang="en-US" sz="1100" dirty="0"/>
              <a:t>, 1);</a:t>
            </a:r>
          </a:p>
        </p:txBody>
      </p:sp>
    </p:spTree>
    <p:extLst>
      <p:ext uri="{BB962C8B-B14F-4D97-AF65-F5344CB8AC3E}">
        <p14:creationId xmlns:p14="http://schemas.microsoft.com/office/powerpoint/2010/main" val="349554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urce Color and Destination Color">
            <a:extLst>
              <a:ext uri="{FF2B5EF4-FFF2-40B4-BE49-F238E27FC236}">
                <a16:creationId xmlns:a16="http://schemas.microsoft.com/office/drawing/2014/main" id="{DC5DBB54-7276-B4F3-BF67-9A494FFF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3" y="2709218"/>
            <a:ext cx="3298985" cy="22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7C8460-6C10-5F04-C4E5-29AACE78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Blend Operation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7997D-7E88-F34D-96BD-3E602354F535}"/>
              </a:ext>
            </a:extLst>
          </p:cNvPr>
          <p:cNvSpPr txBox="1"/>
          <p:nvPr/>
        </p:nvSpPr>
        <p:spPr>
          <a:xfrm>
            <a:off x="354105" y="1597663"/>
            <a:ext cx="11168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BlendState</a:t>
            </a:r>
            <a:r>
              <a:rPr lang="en-US" altLang="ko-KR" dirty="0"/>
              <a:t> </a:t>
            </a:r>
            <a:r>
              <a:rPr lang="ko-KR" altLang="en-US" dirty="0"/>
              <a:t>객체를 생성하여 </a:t>
            </a:r>
            <a:r>
              <a:rPr lang="en-US" altLang="ko-KR" dirty="0" err="1"/>
              <a:t>RenderTarget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할 </a:t>
            </a:r>
            <a:r>
              <a:rPr lang="en-US" altLang="ko-KR" dirty="0"/>
              <a:t>Color (RGB</a:t>
            </a:r>
            <a:r>
              <a:rPr lang="ko-KR" altLang="en-US" dirty="0"/>
              <a:t>와 </a:t>
            </a:r>
            <a:r>
              <a:rPr lang="en-US" altLang="ko-KR" dirty="0"/>
              <a:t>Alpha)</a:t>
            </a:r>
            <a:r>
              <a:rPr lang="ko-KR" altLang="en-US" dirty="0"/>
              <a:t>를 계산하는 방법을 설정한다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FinalRGB</a:t>
            </a:r>
            <a:r>
              <a:rPr lang="en-US" altLang="ko-KR" dirty="0"/>
              <a:t>   = ( </a:t>
            </a:r>
            <a:r>
              <a:rPr lang="en-US" altLang="ko-KR" dirty="0" err="1"/>
              <a:t>SrcRGB</a:t>
            </a:r>
            <a:r>
              <a:rPr lang="en-US" altLang="ko-KR" dirty="0"/>
              <a:t>   * </a:t>
            </a:r>
            <a:r>
              <a:rPr lang="en-US" altLang="ko-KR" dirty="0" err="1">
                <a:solidFill>
                  <a:srgbClr val="FF0000"/>
                </a:solidFill>
              </a:rPr>
              <a:t>SrcBlend</a:t>
            </a:r>
            <a:r>
              <a:rPr lang="en-US" altLang="ko-KR" dirty="0"/>
              <a:t>)           [</a:t>
            </a:r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en-US" altLang="ko-KR" dirty="0"/>
              <a:t>]  ( </a:t>
            </a:r>
            <a:r>
              <a:rPr lang="en-US" altLang="ko-KR" dirty="0" err="1"/>
              <a:t>DstRGB</a:t>
            </a:r>
            <a:r>
              <a:rPr lang="en-US" altLang="ko-KR" dirty="0"/>
              <a:t>    * </a:t>
            </a:r>
            <a:r>
              <a:rPr lang="en-US" altLang="ko-KR" dirty="0" err="1">
                <a:solidFill>
                  <a:srgbClr val="FF0000"/>
                </a:solidFill>
              </a:rPr>
              <a:t>DestBlend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FinalAlpha</a:t>
            </a:r>
            <a:r>
              <a:rPr lang="en-US" altLang="ko-KR" dirty="0"/>
              <a:t> = ( </a:t>
            </a:r>
            <a:r>
              <a:rPr lang="en-US" altLang="ko-KR" dirty="0" err="1"/>
              <a:t>SrcAlpha</a:t>
            </a:r>
            <a:r>
              <a:rPr lang="en-US" altLang="ko-KR" dirty="0"/>
              <a:t> * </a:t>
            </a:r>
            <a:r>
              <a:rPr lang="en-US" altLang="ko-KR" dirty="0" err="1">
                <a:solidFill>
                  <a:srgbClr val="FF0000"/>
                </a:solidFill>
              </a:rPr>
              <a:t>SrcBlendAlpha</a:t>
            </a:r>
            <a:r>
              <a:rPr lang="en-US" altLang="ko-KR" dirty="0"/>
              <a:t>)    [</a:t>
            </a:r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en-US" altLang="ko-KR" dirty="0"/>
              <a:t>]  ( </a:t>
            </a:r>
            <a:r>
              <a:rPr lang="en-US" altLang="ko-KR" dirty="0" err="1"/>
              <a:t>DstAlpha</a:t>
            </a:r>
            <a:r>
              <a:rPr lang="en-US" altLang="ko-KR" dirty="0"/>
              <a:t>  * </a:t>
            </a:r>
            <a:r>
              <a:rPr lang="en-US" altLang="ko-KR" dirty="0" err="1">
                <a:solidFill>
                  <a:srgbClr val="FF0000"/>
                </a:solidFill>
              </a:rPr>
              <a:t>DestBlendAlpha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Picture 4" descr="빨간색과 파란색이 함께 추가됨">
            <a:extLst>
              <a:ext uri="{FF2B5EF4-FFF2-40B4-BE49-F238E27FC236}">
                <a16:creationId xmlns:a16="http://schemas.microsoft.com/office/drawing/2014/main" id="{882C1E1E-15C9-6605-6156-148C9FB0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47" y="2765692"/>
            <a:ext cx="1154113" cy="10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1B5DE-B997-8A8A-AF23-67FDE435DEAD}"/>
              </a:ext>
            </a:extLst>
          </p:cNvPr>
          <p:cNvSpPr txBox="1"/>
          <p:nvPr/>
        </p:nvSpPr>
        <p:spPr>
          <a:xfrm>
            <a:off x="5166530" y="2765692"/>
            <a:ext cx="670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일반적인 알파 </a:t>
            </a:r>
            <a:r>
              <a:rPr lang="ko-KR" altLang="en-US" sz="1200" dirty="0" err="1"/>
              <a:t>블렌딩</a:t>
            </a:r>
            <a:r>
              <a:rPr lang="ko-KR" altLang="en-US" sz="1200" dirty="0"/>
              <a:t> 계산 </a:t>
            </a:r>
            <a:r>
              <a:rPr lang="en-US" altLang="ko-KR" sz="1200" dirty="0"/>
              <a:t>( </a:t>
            </a:r>
            <a:r>
              <a:rPr lang="ko-KR" altLang="en-US" sz="1200" dirty="0"/>
              <a:t>이미 그려진 것과 </a:t>
            </a:r>
            <a:r>
              <a:rPr lang="en-US" altLang="ko-KR" sz="1200" dirty="0"/>
              <a:t>Alpha</a:t>
            </a:r>
            <a:r>
              <a:rPr lang="ko-KR" altLang="en-US" sz="1200" dirty="0"/>
              <a:t>값으로 섞기</a:t>
            </a:r>
            <a:r>
              <a:rPr lang="en-US" altLang="ko-KR" sz="1200" dirty="0"/>
              <a:t> ) </a:t>
            </a:r>
            <a:r>
              <a:rPr lang="ko-KR" altLang="en-US" sz="1200" dirty="0"/>
              <a:t>을 적용 하려면 </a:t>
            </a:r>
            <a:r>
              <a:rPr lang="en-US" altLang="ko-KR" sz="1200" dirty="0" err="1"/>
              <a:t>BlendState</a:t>
            </a:r>
            <a:r>
              <a:rPr lang="en-US" altLang="ko-KR" sz="1200" dirty="0"/>
              <a:t> </a:t>
            </a:r>
            <a:r>
              <a:rPr lang="ko-KR" altLang="en-US" sz="1200" dirty="0"/>
              <a:t>를 어떻게 설정해야 할까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19D20-6656-E242-2CCB-473BA53706C9}"/>
              </a:ext>
            </a:extLst>
          </p:cNvPr>
          <p:cNvSpPr txBox="1"/>
          <p:nvPr/>
        </p:nvSpPr>
        <p:spPr>
          <a:xfrm>
            <a:off x="150333" y="3584254"/>
            <a:ext cx="135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solidFill>
                  <a:srgbClr val="FFC000"/>
                </a:solidFill>
              </a:rPr>
              <a:t>PixelShader</a:t>
            </a:r>
            <a:r>
              <a:rPr lang="ko-KR" altLang="en-US" sz="800" b="1" dirty="0">
                <a:solidFill>
                  <a:srgbClr val="FFC000"/>
                </a:solidFill>
              </a:rPr>
              <a:t>에서 </a:t>
            </a:r>
            <a:endParaRPr lang="en-US" altLang="ko-KR" sz="800" b="1" dirty="0">
              <a:solidFill>
                <a:srgbClr val="FFC000"/>
              </a:solidFill>
            </a:endParaRPr>
          </a:p>
          <a:p>
            <a:r>
              <a:rPr lang="ko-KR" altLang="en-US" sz="800" b="1" dirty="0">
                <a:solidFill>
                  <a:srgbClr val="FFC000"/>
                </a:solidFill>
              </a:rPr>
              <a:t>출력한 </a:t>
            </a:r>
            <a:r>
              <a:rPr lang="en-US" altLang="ko-KR" sz="800" b="1" dirty="0">
                <a:solidFill>
                  <a:srgbClr val="FFC000"/>
                </a:solidFill>
              </a:rPr>
              <a:t>RGBA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591E91-2BB5-50AE-738C-D960DC0C6D20}"/>
              </a:ext>
            </a:extLst>
          </p:cNvPr>
          <p:cNvSpPr txBox="1"/>
          <p:nvPr/>
        </p:nvSpPr>
        <p:spPr>
          <a:xfrm>
            <a:off x="2257933" y="3797328"/>
            <a:ext cx="11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solidFill>
                  <a:srgbClr val="FFC000"/>
                </a:solidFill>
              </a:rPr>
              <a:t>RenderTarget</a:t>
            </a:r>
            <a:r>
              <a:rPr lang="ko-KR" altLang="en-US" sz="800" b="1" dirty="0">
                <a:solidFill>
                  <a:srgbClr val="FFC000"/>
                </a:solidFill>
              </a:rPr>
              <a:t>에</a:t>
            </a:r>
            <a:endParaRPr lang="en-US" altLang="ko-KR" sz="800" b="1" dirty="0">
              <a:solidFill>
                <a:srgbClr val="FFC000"/>
              </a:solidFill>
            </a:endParaRPr>
          </a:p>
          <a:p>
            <a:r>
              <a:rPr lang="ko-KR" altLang="en-US" sz="800" b="1" dirty="0">
                <a:solidFill>
                  <a:srgbClr val="FFC000"/>
                </a:solidFill>
              </a:rPr>
              <a:t>이미 쓰여진</a:t>
            </a:r>
            <a:r>
              <a:rPr lang="en-US" altLang="ko-KR" sz="800" b="1" dirty="0">
                <a:solidFill>
                  <a:srgbClr val="FFC000"/>
                </a:solidFill>
              </a:rPr>
              <a:t>RGBA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37E13B-48DE-09FB-93D9-37BF64EA1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500" y="3281510"/>
            <a:ext cx="6868512" cy="3060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EED879-6F96-6809-1CE2-AAB3F36DFB2C}"/>
              </a:ext>
            </a:extLst>
          </p:cNvPr>
          <p:cNvSpPr txBox="1"/>
          <p:nvPr/>
        </p:nvSpPr>
        <p:spPr>
          <a:xfrm>
            <a:off x="150333" y="5223992"/>
            <a:ext cx="4773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RGB</a:t>
            </a:r>
            <a:r>
              <a:rPr lang="ko-KR" altLang="en-US" sz="1200" dirty="0"/>
              <a:t>와 </a:t>
            </a:r>
            <a:r>
              <a:rPr lang="en-US" altLang="ko-KR" sz="1200" dirty="0"/>
              <a:t>Alpha</a:t>
            </a:r>
            <a:r>
              <a:rPr lang="ko-KR" altLang="en-US" sz="1200" dirty="0"/>
              <a:t>가 </a:t>
            </a:r>
            <a:r>
              <a:rPr lang="en-US" altLang="ko-KR" sz="1200" dirty="0"/>
              <a:t>1 </a:t>
            </a:r>
            <a:r>
              <a:rPr lang="ko-KR" altLang="en-US" sz="1200" dirty="0"/>
              <a:t>이 넘어가면 어떻게 될까</a:t>
            </a:r>
            <a:r>
              <a:rPr lang="en-US" altLang="ko-KR" sz="1200" dirty="0"/>
              <a:t>???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렌더타겟을</a:t>
            </a:r>
            <a:r>
              <a:rPr lang="ko-KR" altLang="en-US" sz="1200" dirty="0"/>
              <a:t> </a:t>
            </a:r>
            <a:r>
              <a:rPr lang="en-US" altLang="ko-KR" sz="1200" dirty="0"/>
              <a:t>DXGI_FORMAT_R8G8B8A8_UNORM </a:t>
            </a:r>
            <a:r>
              <a:rPr lang="ko-KR" altLang="en-US" sz="1200" dirty="0"/>
              <a:t>포맷을 사용하므로</a:t>
            </a:r>
            <a:r>
              <a:rPr lang="en-US" altLang="ko-KR" sz="1200" dirty="0"/>
              <a:t>1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정규화된다</a:t>
            </a:r>
            <a:r>
              <a:rPr lang="en-US" altLang="ko-KR" sz="1200" dirty="0"/>
              <a:t>. </a:t>
            </a:r>
          </a:p>
          <a:p>
            <a:endParaRPr lang="en-US" altLang="ko-KR" sz="1200" b="1" i="0" dirty="0">
              <a:effectLst/>
              <a:latin typeface="Söhne"/>
            </a:endParaRPr>
          </a:p>
          <a:p>
            <a:r>
              <a:rPr lang="ko-KR" altLang="en-US" sz="1200" b="1" i="0" dirty="0">
                <a:effectLst/>
                <a:latin typeface="Söhne"/>
              </a:rPr>
              <a:t> </a:t>
            </a:r>
            <a:r>
              <a:rPr lang="en-US" altLang="ko-KR" sz="1200" b="1" i="0" dirty="0">
                <a:effectLst/>
                <a:latin typeface="Söhne"/>
              </a:rPr>
              <a:t>UNORM (Unsigned Normalized):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UNORM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정규화된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값으로 픽셀 데이터를 표현하는 방식입니다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UNORM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형식은 각 색상 채널의 값이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부터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범위로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정규화된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것을 의미합니다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C2701-3201-40B3-BA41-9570B8C2E9F2}"/>
              </a:ext>
            </a:extLst>
          </p:cNvPr>
          <p:cNvSpPr/>
          <p:nvPr/>
        </p:nvSpPr>
        <p:spPr>
          <a:xfrm>
            <a:off x="1957281" y="1923191"/>
            <a:ext cx="955696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D4FB44-98E1-418E-855E-7FB4764F6886}"/>
              </a:ext>
            </a:extLst>
          </p:cNvPr>
          <p:cNvSpPr/>
          <p:nvPr/>
        </p:nvSpPr>
        <p:spPr>
          <a:xfrm>
            <a:off x="5714187" y="1923190"/>
            <a:ext cx="1011078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C1EE27-EF11-4988-ADC3-47757F66A6DF}"/>
              </a:ext>
            </a:extLst>
          </p:cNvPr>
          <p:cNvCxnSpPr>
            <a:cxnSpLocks/>
          </p:cNvCxnSpPr>
          <p:nvPr/>
        </p:nvCxnSpPr>
        <p:spPr>
          <a:xfrm flipH="1">
            <a:off x="354105" y="2471830"/>
            <a:ext cx="1781462" cy="158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CE884D-2BBF-4790-B3B2-3A08029C44B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853626" y="2471830"/>
            <a:ext cx="2961394" cy="132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25157A-9875-52FD-DECF-53124799964C}"/>
              </a:ext>
            </a:extLst>
          </p:cNvPr>
          <p:cNvGrpSpPr/>
          <p:nvPr/>
        </p:nvGrpSpPr>
        <p:grpSpPr>
          <a:xfrm>
            <a:off x="8182186" y="5627329"/>
            <a:ext cx="235080" cy="54360"/>
            <a:chOff x="8182186" y="5627329"/>
            <a:chExt cx="235080" cy="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B1E01A1-B867-48BF-A7D9-5F3E7A091E38}"/>
                    </a:ext>
                  </a:extLst>
                </p14:cNvPr>
                <p14:cNvContentPartPr/>
                <p14:nvPr/>
              </p14:nvContentPartPr>
              <p14:xfrm>
                <a:off x="8182186" y="5640649"/>
                <a:ext cx="221400" cy="410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B1E01A1-B867-48BF-A7D9-5F3E7A091E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77866" y="5636329"/>
                  <a:ext cx="230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E083252-CFAE-767E-E151-E813FED3404D}"/>
                    </a:ext>
                  </a:extLst>
                </p14:cNvPr>
                <p14:cNvContentPartPr/>
                <p14:nvPr/>
              </p14:nvContentPartPr>
              <p14:xfrm>
                <a:off x="8236186" y="5627329"/>
                <a:ext cx="181080" cy="14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E083252-CFAE-767E-E151-E813FED340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1866" y="5623009"/>
                  <a:ext cx="1897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C0F8F6D-D44C-EF80-4AC5-6102F4A5B181}"/>
                  </a:ext>
                </a:extLst>
              </p14:cNvPr>
              <p14:cNvContentPartPr/>
              <p14:nvPr/>
            </p14:nvContentPartPr>
            <p14:xfrm>
              <a:off x="10085146" y="5633809"/>
              <a:ext cx="127440" cy="72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C0F8F6D-D44C-EF80-4AC5-6102F4A5B1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80826" y="5629489"/>
                <a:ext cx="1360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AC520B76-B145-483B-DD37-F30D0F5C16C3}"/>
                  </a:ext>
                </a:extLst>
              </p14:cNvPr>
              <p14:cNvContentPartPr/>
              <p14:nvPr/>
            </p14:nvContentPartPr>
            <p14:xfrm>
              <a:off x="10098466" y="5654329"/>
              <a:ext cx="669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AC520B76-B145-483B-DD37-F30D0F5C16C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94146" y="5650009"/>
                <a:ext cx="756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C903D31-ED1D-4C45-1429-B8040D65258D}"/>
              </a:ext>
            </a:extLst>
          </p:cNvPr>
          <p:cNvSpPr txBox="1"/>
          <p:nvPr/>
        </p:nvSpPr>
        <p:spPr>
          <a:xfrm>
            <a:off x="8377054" y="5526087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ZERO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66AE1-71A4-E288-7C3C-2562F4422CEC}"/>
              </a:ext>
            </a:extLst>
          </p:cNvPr>
          <p:cNvSpPr txBox="1"/>
          <p:nvPr/>
        </p:nvSpPr>
        <p:spPr>
          <a:xfrm>
            <a:off x="10236033" y="552608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0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F997A-2ABF-8F0C-C5B8-245FDB97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en-US" altLang="ko-KR" dirty="0" err="1"/>
              <a:t>DepthStencilView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52F10-1B67-0466-8C8B-07EC7036F6DE}"/>
              </a:ext>
            </a:extLst>
          </p:cNvPr>
          <p:cNvSpPr txBox="1"/>
          <p:nvPr/>
        </p:nvSpPr>
        <p:spPr>
          <a:xfrm>
            <a:off x="730250" y="2146300"/>
            <a:ext cx="86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DepthBuffer</a:t>
            </a:r>
            <a:r>
              <a:rPr lang="ko-KR" altLang="en-US" dirty="0"/>
              <a:t>를 사용하여 큐브가 회전하며 겹칠 때 뒤쪽 큐브가 사라지는지 확인 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92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637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Söhne</vt:lpstr>
      <vt:lpstr>맑은 고딕</vt:lpstr>
      <vt:lpstr>Arial</vt:lpstr>
      <vt:lpstr>Office 테마</vt:lpstr>
      <vt:lpstr>Direct3D11 프로그래밍</vt:lpstr>
      <vt:lpstr>학습목표</vt:lpstr>
      <vt:lpstr>Output-Merger Stage</vt:lpstr>
      <vt:lpstr>Stencil Testing</vt:lpstr>
      <vt:lpstr>Depth Testing</vt:lpstr>
      <vt:lpstr>Early-Z Test</vt:lpstr>
      <vt:lpstr>Blend Operation</vt:lpstr>
      <vt:lpstr>과제: DepthStencilView를 사용한다.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598</cp:revision>
  <dcterms:created xsi:type="dcterms:W3CDTF">2023-08-01T07:18:03Z</dcterms:created>
  <dcterms:modified xsi:type="dcterms:W3CDTF">2024-12-25T16:15:13Z</dcterms:modified>
</cp:coreProperties>
</file>