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6" r:id="rId5"/>
    <p:sldId id="261" r:id="rId6"/>
    <p:sldId id="265" r:id="rId7"/>
    <p:sldId id="262" r:id="rId8"/>
    <p:sldId id="267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40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18:15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1381 1 24575,'-19'1'0,"-1"0"0,1 2 0,-1 0 0,1 1 0,-24 8 0,-94 41 0,60-22 0,-225 81 0,-61 43 0,268-116 0,-100 38 0,190-76 0,0 0 0,1 1 0,-1 0 0,0 0 0,0 0 0,1 1 0,0 0 0,-1 0 0,1 0 0,-4 4 0,5-4 0,1 0 0,0 0 0,1 1 0,-1-1 0,0 1 0,1-1 0,0 1 0,0-1 0,0 1 0,0 0 0,1 0 0,-1-1 0,1 8 0,1 368 0,1-159 0,12 153 0,-11-336 0,17 342 0,-11-267 0,1-7 0,4 219 0,-5-214 0,5 162 0,-13-167 0,17 116 0,-10-166 0,3 0 0,2-1 0,39 99 0,11 30 0,-54-159 0,-1 0 0,-1 0 0,-1 1 0,-1-1 0,1 37 0,-6 129 0,-2-86 0,3-66 0,12 69 0,22 99 0,-38-205 0,-6-9 0,-16-27 0,22 31 0,1 0 0,0-1 0,0 1 0,1 0 0,-1-1 0,1 0 0,-1-9 0,2 13 0,-1-1 0,2 0 0,-1 1 0,0-1 0,0 0 0,0 1 0,1-1 0,-1 0 0,1 1 0,0-1 0,-1 1 0,1-1 0,0 1 0,0-1 0,0 1 0,0-1 0,0 1 0,0 0 0,0 0 0,1-1 0,-1 1 0,0 0 0,3-1 0,42-22 0,-30 17 0,0-1 0,18-13 0,73-64 0,-62 48 0,97-63 0,-98 72 0,-1-2 0,76-71 0,-82 68 0,27-19 0,26-26 0,-82 71 0,0 0 0,1 1 0,0 0 0,11-6 0,-11 7 0,0 0 0,0-1 0,-1 0 0,0 0 0,8-9 0,25-32 0,-26 28 0,1 1 0,1 0 0,0 0 0,1 2 0,1 0 0,37-22 0,17-8-1365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3:11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0 154 24575,'73'-83'0,"-67"76"0,0 1 0,0 1 0,1-1 0,0 1 0,0 0 0,0 1 0,0-1 0,1 1 0,0 1 0,0-1 0,0 2 0,0-1 0,0 1 0,17-2 0,8 0 0,0 2 0,52 4 0,-25 0 0,-51-2-136,0 1-1,0 0 1,0 1-1,0 0 1,0 0-1,0 1 1,0 0-1,-1 0 0,13 8 1,-9-5-6690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3:13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24575,'0'3'0,"0"6"0,3 4 0,2 4 0,0 3 0,-1 1 0,2-3 0,1-4-8191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3:14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24575,'0'4'0,"0"4"0,0 5 0,0 4 0,0 3 0,0 1 0,0 1 0,0-3-8191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3:16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24575,'98'-2'0,"106"5"0,-192-1-105,0 1 0,0 0 0,0 1 0,-1 1 0,0-1 0,1 2 0,-2 0 0,1 0 0,-1 1 0,0 0 0,0 1 0,16 17 0,-11-9-6721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3:17.9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 24575,'0'4'0,"0"4"0,-4 5 0,-1 4 0,0 3 0,1 1 0,2-2-8191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3:18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1 24575,'-4'0'0,"-1"4"0,-3 4 0,0 5 0,0 4 0,3 7 0,-2 2 0,0 0 0,-3 1 0,2-2 0,1-1 0,-2-5 0,1-2 0,2-3-8191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3:20.2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24575,'0'4'0,"0"4"0,0 5 0,0 4 0,0 3 0,0 1 0,0 1 0,0 1 0,0-1 0,0 0 0,0 0 0,0 0 0,0 0 0,0 0 0,0-1 0,0-3-8191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2:56:57.27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1,'1'0,"0"0,2 0,0 0,1 0,1 0,-1 0,1 0,-1 0,1 0,0 0,-1 0,1 0,-1 0,0 1,1 0,-1 0,1-1,-1 1,0-1,1 0,-1 0,1 0,-1 0,0 0,1 0,-1 0,1 0,-1 0,1 0,-1 0,0 0,1 0,-1 0,1 0,-1 0,0 0,1 0,-1 0,0-1,-1 0,1 1,-1-1,1 0,0 1,0 0,1 0,-1 0,1 0,-1 0,1 0,-1 0,1 0,-1 0,0 0,1 0,-1 0,1 0,-1 0,0 0,1 0,-1 0,1 0,1 0,-1 0,0 0,0 0,0 0,0 0,-1 0,0 0,1 0,-1 0,1 0,-1 0,0 0,1 0,-1 0,1 0,-1 0,0 0,1 0,-1 0,1 0,-1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2:57:00.26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5,'0'0,"2"0,1 0,0 0,1 0,1 0,-1 0,1 0,-1 0,1 0,-1 0,1 0,-1-1,1 0,-1 0,1 1,-1-1,1 1,1 0,0-1,0 1,0 1,0-1,1 0,0 0,0 0,2 0,-1 0,0 0,0 0,1 0,-2 0,0 0,0 0,-1 0,2 0,-1 0,0 0,1 1,1 0,-1 0,0 0,0-1,-1 0,1 0,-1 0,2 0,-1 0,1 0,1 0,0 0,0 0,0 0,-1 0,1 0,0 0,-1 0,1 0,-1 0,-1 0,1 0,-1 0,0 0,0 0,0 0,1 0,-1 0,0 0,-2 0,1 1,-1 0,2 0,1-1,-2 1,0-1,0 1,-1-1,0 0,-1 0,0 0,-1-1,1 1,0 0,1 0,-1 0,0 0,-1 0,1 0,-1 0,1 0,-1 0,0 0,1 0,-1 0,1 0,-1 0,0 0,-1-1,0 0,0-1,0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2:57:01.856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14,'0'0,"2"0,1 0,0 0,1 0,1 0,-1 0,1 0,-1 0,1 0,-1 0,1 0,-1 0,1 0,-1 0,1 0,-1 0,0 0,1 0,-1 0,1 0,-1 0,0 0,1 0,-1 0,1 0,-2-1,1 0,-1 0,1 1,0-1,0 1,0 0,0-1,1 1,-1 1,1-1,1 0,-1 0,0 0,0-1,0 0,0 0,1 0,-1 1,2-1,1 1,-1 0,0 0,0 0,1 0,-1 0,-1 0,0 0,-1 0,1 0,-1 0,1 0,0 0,1 0,-1 0,0 0,0-1,1 0,-2 1,1-1,0 0,0 1,0 0,0 0,0 0,-1 0,0 0,-1 0,1 0,-1 0,1 0,-1 0,0 0,1 0,0 0,0 0,1 0,-1 0,0 0,-1 0,1 0,0 0,-1 0,0 0,1 0,-1 0,0 0,1 0,-1 0,1 0,-1 0,0 0,1 0,-1 0,1 0,-1 0,1 0,-1 0,0 0,1 0,-1 0,1 0,-1 0,0 0,1 0,-1 0,1 0,-1 0,0 0,1 0,-1 0,1 0,-1 0,1 0,-1 0,0 0,1 0,-1 0,1 0,-1 0,0 0,1 0,-1 0,1 0,-1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18:17.7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24575,'0'1853'0,"2"-1813"0,15 78 0,-9-76 0,3 67 0,-7-58 0,1-1 0,3 0 0,20 65 0,-18-76 0,10 70 0,-16-71 0,10 152 0,-15 311 0,1-497-124,0-1 0,0 1 0,1 0 0,-1 0 0,1-1 0,0 1-1,0-1 1,0 1 0,0 0 0,4 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2:57:03.505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23,'0'0,"2"0,1 0,0 0,1 0,1 0,-1 0,1 0,-1 0,1 0,-1-1,-1 0,1 0,-1 1,1-1,0 0,-1 0,0 0,1 0,0 1,0-1,0 1,1 0,-1 0,0 0,1 0,-1 0,1 0,-1 0,1 0,-2 0,1-1,-1 0,1 0,0 0,0 1,0 0,0 0,1 0,-1 0,1 0,-1 0,0 0,1 0,-1 0,1 0,-1 0,1 0,-1 0,0 0,1 0,-1 0,1 0,-1 0,0 0,0-1,0 0,-1 0,1 0,0 1,0-1,0 1,0 0,0-1,-1 1,1-1,-1 0,1 1,0-1,1 1,-1 0,0 0,1 0,-1 0,1 0,-1 0,1 0,-1 0,0 0,1 0,-1 0,1 0,-1 0,1 0,-1 0,0 0,1 0,-1 0,1 0,-1 0,0 0,1 0,-1 0,1 0,-1 0,0 0,1 0,-1 0,1 0,-1 0,0 0,1 0,-1 0,1 0,-1 0,1 0,-1 0,0 0,1 0,-1 0,1 0,-1 0,0 0,1 0,-1 0,1 0,-1 0,0 0,1 0,-1 0,1 0,-1 0,1 0,-1 0,0 0,1 0,-1 0,1 0,-1 0,0 0,1 0,-1 0,1 0,-1 0,0 0,1 0,-2 1,0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3:16:10.64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26:44.0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69.48572"/>
      <inkml:brushProperty name="anchorY" value="-1902.30798"/>
      <inkml:brushProperty name="scaleFactor" value="0.5"/>
    </inkml:brush>
  </inkml:definitions>
  <inkml:trace contextRef="#ctx0" brushRef="#br0">1 1 24575,'0'0'0,"3"0"0,4 0 0,2 0 0,3 0 0,2 0 0,1 0 0,2 0 0,-1 0 0,0 0 0,-3 3 0,3 1 0,-3 2 0,0 0 0,0 0 0,-3 1 0,5-1 0,-4 2 0,2-2 0,0 4 0,1 0 0,0-1 0,-2 2 0,0-3 0,-2 2 0,-1-2 0,2 4 0,0-1 0,-1 1 0,1 2 0,1-1 0,1 2 0,-2 4 0,0-3 0,-2 1 0,-2-2 0,-3 4 0,-1 0 0,1-3 0,-1-1 0,0 0 0,3-3 0,-2-5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4:01.77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2417 183 24575,'-58'-4'0,"1"-3"0,0-2 0,-110-34 0,-17-3 0,61 12 0,95 25 0,0 0 0,-1 2 0,0 1 0,-51-3 0,-520 13 0,534 3 0,1 2 0,0 3 0,0 5 0,2 0 0,-98 44 0,108-35 0,-83 55 0,86-42-273,2 3 0,2 2 0,2 2 0,-53 73 0,79-97-6553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4:02.693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 24575,'7'0'0,"0"6"0,1 9 0,4 7 0,6 6 0,1 11 0,-4 5 0,-4 7 0,-5 1 0,-1-2 0,-4-3 0,-1-4 0,6-9 0,1-10-8191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4:03.459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1 24575,'6'0'0,"2"6"0,6 15 0,5 9 0,1 12 0,-4 12 0,2 9 0,-2-1 0,-5-5 0,3-11 0,-1-1 0,-4-9-8191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4:08.205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0 24575,'42'3'0,"0"2"0,52 12 0,2 1 0,-43-8 0,-1 3 0,-1 0 0,0 4 0,-1 3 0,0 1 0,-2 2 0,-1 4 0,-1 0 0,0 3 0,50 45 0,46 31 0,-71-56 0,-2 3 0,69 70 0,-99-84-151,-1 1-1,-1 2 0,-2 1 0,-3 2 1,0 1-1,-4 2 0,-1 1 1,21 53-1,-40-75-6674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4:09.307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125 0 24575,'-6'7'0,"-3"25"0,0 11 0,2 16 0,-5 3 0,0 6 0,-5 5 0,1-2 0,2-7 0,4-6 0,3-8 0,4-3 0,2-10-8191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4:10.587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211 1 24575,'-6'0'0,"-11"0"0,-7 8 0,-1 8 0,4 9 0,6 8 0,6 5 0,-4 10 0,2 4 0,1 9 0,-2-8 0,-2-5 0,-3-4 0,0-8-8191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4:46:38.36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69.48572"/>
      <inkml:brushProperty name="anchorY" value="-1902.30798"/>
      <inkml:brushProperty name="scaleFactor" value="0.5"/>
    </inkml:brush>
  </inkml:definitions>
  <inkml:trace contextRef="#ctx0" brushRef="#br0">1 1 24575,'0'0'0,"2"0"0,5 0 0,4 0 0,2 0 0,2 0 0,1 0 0,1 0 0,0 0 0,0 0 0,-3 3 0,4 0 0,-5 4 0,1 0 0,0-2 0,-3 2 0,4 0 0,-3 1 0,2 0 0,-1 0 0,2 3 0,0-1 0,-3 0 0,2 0 0,-5-1 0,2 0 0,0 4 0,2-2 0,-2 1 0,0 2 0,1 0 0,2 2 0,-3 4 0,2-4 0,-4 1 0,-2-1 0,-2 3 0,-3 1 0,3-3 0,-2-1 0,1-1 0,1-3 0,0-4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18:36.5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676 2 24575,'-144'-2'0,"-154"5"0,226 5 0,42-4 0,-43 2 0,71-7 0,0 1 0,0 0 0,-1 0 0,1 0 0,0 0 0,0 1 0,0-1 0,-1 1 0,1-1 0,0 1 0,0 0 0,0-1 0,0 1 0,0 0 0,0 0 0,0 1 0,1-1 0,-1 0 0,0 0 0,0 1 0,1-1 0,-3 4 0,2-1 0,1 0 0,-1 0 0,1 0 0,0 0 0,0 0 0,0 1 0,0-1 0,1 0 0,0 1 0,0 5 0,12 178 0,0 3 0,-13-129 0,4 0 0,19 113 0,-15-136 0,2 72 0,-8-70 0,12 59 0,20 199 0,-32-276 0,3 200 0,-4-121 0,14 112 0,10 121 0,-23-305 0,7 114 0,1 77 0,-10 967 0,1-1180 0,1-1 0,-1 1 0,1 0 0,0-1 0,1 1 0,3 9 0,-4-14 0,1 0 0,-1-1 0,0 1 0,1-1 0,-1 0 0,1 1 0,0-1 0,0 0 0,0 0 0,0 0 0,0 0 0,0 0 0,1-1 0,-1 1 0,0-1 0,1 1 0,0-1 0,-1 0 0,1 0 0,4 1 0,73 16 0,104 9 0,-43-20 0,25 3 0,-119-5-397,84-2 0,-116-3-174,2 0-6255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4:46:38.36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0 122 24575,'57'-66'0,"-52"61"0,0 0 0,-1 1 0,2-1 0,-1 1 0,1 0 0,-1 1 0,1-1 0,0 1 0,0 1 0,1-2 0,-1 3 0,0-2 0,0 2 0,14-2 0,6 0 0,0 1 0,40 4 0,-19-1 0,-40-1-136,0 1-1,0 0 1,1 0-1,-1 1 1,0-1-1,0 2 1,0-1-1,-1 1 0,10 5 1,-6-3-6690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4:46:38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24575,'0'2'0,"0"5"0,2 4 0,2 2 0,0 3 0,-1 1 0,2-3 0,1-3-8191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4:46:38.36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24575,'0'3'0,"0"3"0,0 5 0,0 2 0,0 3 0,0 1 0,0 0 0,0-2-8191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4:46:38.3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24575,'77'-2'0,"83"4"0,-151 0-105,0 0 0,1 1 0,-1 0 0,0 1 0,0-1 0,0 2 0,-1-1 0,0 1 0,0 1 0,0-1 0,0 2 0,12 12 0,-8-6-6721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4:46:38.3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 24575,'0'3'0,"0"3"0,-3 5 0,-1 2 0,0 3 0,1 1 0,1-2-8191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4:46:38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79 1 24575,'-3'0'0,"-1"3"0,-2 3 0,0 5 0,0 2 0,2 6 0,-2 2 0,1-1 0,-3 2 0,2-2 0,0-1 0,-1-4 0,1-2 0,1-2-8191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1T14:46:38.3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24575,'0'3'0,"0"3"0,0 5 0,0 2 0,0 3 0,0 1 0,0 0 0,0 1 0,0 0 0,0-1 0,0 1 0,0-1 0,0 0 0,0 1 0,0-2 0,0-1-8191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18:42.7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 0 24575,'-24'521'0,"10"-370"0,-18 105 0,22-196 0,3 1 0,2 76 0,3-50 0,-7 36 0,-1 46 0,4-51 0,-26 137 0,0-2 0,26 185 0,8-244 0,-2 463 0,-1-637 0,-2 0 0,0 0 0,-1-1 0,-13 34 0,10-30 0,0 0 0,-6 45 0,11-53 0,-1 1 0,0-1 0,-8 18 0,-4 20 0,12-32 0,1 0 0,0 1 0,2-1 0,4 30 0,-4-48 0,0-1 0,1 1 0,0-1 0,0 1 0,0-1 0,0 1 0,0-1 0,0 1 0,0-1 0,1 0 0,-1 0 0,1 0 0,0 0 0,0 0 0,0 0 0,0 0 0,0-1 0,0 1 0,0 0 0,1-1 0,-1 0 0,0 0 0,1 1 0,-1-1 0,1-1 0,0 1 0,-1 0 0,1 0 0,4-1 0,8 2 0,1 0 0,0-1 0,0-1 0,16-2 0,-5 1 0,596-1 0,-599 3 0,1 2 0,-1 1 0,0 0 0,32 11 0,-32-8 0,0-1 0,1-1 0,49 4 0,-5 4 0,-80-40 0,6 19 0,1 0 0,0-1 0,1 1 0,0 0 0,1-1 0,-1 1 0,2-1 0,-1 0 0,1-9 0,2-87 0,2 47 0,-5-61 0,5-111 0,5 168 0,2-28 0,-10-15 0,-2 35 0,15-121 0,10-42 0,-19 168 0,5-8 0,1-30 0,-13-120 0,5-169 0,18 138 0,-10 151 0,4 1 0,53-179 0,-40 136 0,-12 57 0,-5 16 0,-4 0 0,-5-130 0,-3 85 0,0 69 0,-11-78 0,10 57 0,4 59 0,0 0 0,-1-1 0,-1 1 0,0 0 0,0 0 0,-1 0 0,0-1 0,-1 2 0,0-1 0,-6-11 0,8 19 0,-1 0 0,0 0 0,1 1 0,-1-1 0,0 0 0,0 1 0,0-1 0,-1 1 0,1 0 0,0 0 0,0 0 0,-1 0 0,1 0 0,-1 0 0,1 0 0,-1 1 0,1-1 0,-1 1 0,-3 0 0,-57 1 0,39 0 0,-586 2 41,336-4-1447,254 1-5420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21:22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1381 1 24575,'-19'1'0,"-1"0"0,1 2 0,-1 0 0,1 1 0,-24 8 0,-94 41 0,60-22 0,-225 81 0,-61 43 0,268-116 0,-100 38 0,190-76 0,0 0 0,1 1 0,-1 0 0,0 0 0,0 0 0,1 1 0,0 0 0,-1 0 0,1 0 0,-4 4 0,5-4 0,1 0 0,0 0 0,1 1 0,-1-1 0,0 1 0,1-1 0,0 1 0,0-1 0,0 1 0,0 0 0,1 0 0,-1-1 0,1 8 0,1 368 0,1-159 0,12 153 0,-11-336 0,17 342 0,-11-267 0,1-7 0,4 219 0,-5-214 0,5 162 0,-13-167 0,17 116 0,-10-166 0,3 0 0,2-1 0,39 99 0,11 30 0,-54-159 0,-1 0 0,-1 0 0,-1 1 0,-1-1 0,1 37 0,-6 129 0,-2-86 0,3-66 0,12 69 0,22 99 0,-38-205 0,-6-9 0,-16-27 0,22 31 0,1 0 0,0-1 0,0 1 0,1 0 0,-1-1 0,1 0 0,-1-9 0,2 13 0,-1-1 0,2 0 0,-1 1 0,0-1 0,0 0 0,0 1 0,1-1 0,-1 0 0,1 1 0,0-1 0,-1 1 0,1-1 0,0 1 0,0-1 0,0 1 0,0-1 0,0 1 0,0 0 0,0 0 0,1-1 0,-1 1 0,0 0 0,3-1 0,42-22 0,-30 17 0,0-1 0,18-13 0,73-64 0,-62 48 0,97-63 0,-98 72 0,-1-2 0,76-71 0,-82 68 0,27-19 0,26-26 0,-82 71 0,0 0 0,1 1 0,0 0 0,11-6 0,-11 7 0,0 0 0,0-1 0,-1 0 0,0 0 0,8-9 0,25-32 0,-26 28 0,1 1 0,1 0 0,0 0 0,1 2 0,1 0 0,37-22 0,17-8-1365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21:22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24575,'0'1853'0,"2"-1813"0,15 78 0,-9-76 0,3 67 0,-7-58 0,1-1 0,3 0 0,20 65 0,-18-76 0,10 70 0,-16-71 0,10 152 0,-15 311 0,1-497-124,0-1 0,0 1 0,1 0 0,-1 0 0,1-1 0,0 1-1,0-1 1,0 1 0,0 0 0,4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21:22.7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676 2 24575,'-144'-2'0,"-154"5"0,226 5 0,42-4 0,-43 2 0,71-7 0,0 1 0,0 0 0,-1 0 0,1 0 0,0 0 0,0 1 0,0-1 0,-1 1 0,1-1 0,0 1 0,0 0 0,0-1 0,0 1 0,0 0 0,0 0 0,0 1 0,1-1 0,-1 0 0,0 0 0,0 1 0,1-1 0,-3 4 0,2-1 0,1 0 0,-1 0 0,1 0 0,0 0 0,0 0 0,0 1 0,0-1 0,1 0 0,0 1 0,0 5 0,12 178 0,0 3 0,-13-129 0,4 0 0,19 113 0,-15-136 0,2 72 0,-8-70 0,12 59 0,20 199 0,-32-276 0,3 200 0,-4-121 0,14 112 0,10 121 0,-23-305 0,7 114 0,1 77 0,-10 967 0,1-1180 0,1-1 0,-1 1 0,1 0 0,0-1 0,1 1 0,3 9 0,-4-14 0,1 0 0,-1-1 0,0 1 0,1-1 0,-1 0 0,1 1 0,0-1 0,0 0 0,0 0 0,0 0 0,0 0 0,0 0 0,1-1 0,-1 1 0,0-1 0,1 1 0,0-1 0,-1 0 0,1 0 0,4 1 0,73 16 0,104 9 0,-43-20 0,25 3 0,-119-5-397,84-2 0,-116-3-174,2 0-6255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21:22.7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 0 24575,'-24'521'0,"10"-370"0,-18 105 0,22-196 0,3 1 0,2 76 0,3-50 0,-7 36 0,-1 46 0,4-51 0,-26 137 0,0-2 0,26 185 0,8-244 0,-2 463 0,-1-637 0,-2 0 0,0 0 0,-1-1 0,-13 34 0,10-30 0,0 0 0,-6 45 0,11-53 0,-1 1 0,0-1 0,-8 18 0,-4 20 0,12-32 0,1 0 0,0 1 0,2-1 0,4 30 0,-4-48 0,0-1 0,1 1 0,0-1 0,0 1 0,0-1 0,0 1 0,0-1 0,0 1 0,0-1 0,1 0 0,-1 0 0,1 0 0,0 0 0,0 0 0,0 0 0,0 0 0,0-1 0,0 1 0,0 0 0,1-1 0,-1 0 0,0 0 0,1 1 0,-1-1 0,1-1 0,0 1 0,-1 0 0,1 0 0,4-1 0,8 2 0,1 0 0,0-1 0,0-1 0,16-2 0,-5 1 0,596-1 0,-599 3 0,1 2 0,-1 1 0,0 0 0,32 11 0,-32-8 0,0-1 0,1-1 0,49 4 0,-5 4 0,-80-40 0,6 19 0,1 0 0,0-1 0,1 1 0,0 0 0,1-1 0,-1 1 0,2-1 0,-1 0 0,1-9 0,2-87 0,2 47 0,-5-61 0,5-111 0,5 168 0,2-28 0,-10-15 0,-2 35 0,15-121 0,10-42 0,-19 168 0,5-8 0,1-30 0,-13-120 0,5-169 0,18 138 0,-10 151 0,4 1 0,53-179 0,-40 136 0,-12 57 0,-5 16 0,-4 0 0,-5-130 0,-3 85 0,0 69 0,-11-78 0,10 57 0,4 59 0,0 0 0,-1-1 0,-1 1 0,0 0 0,0 0 0,-1 0 0,0-1 0,-1 2 0,0-1 0,-6-11 0,8 19 0,-1 0 0,0 0 0,1 1 0,-1-1 0,0 0 0,0 1 0,0-1 0,-1 1 0,1 0 0,0 0 0,0 0 0,-1 0 0,1 0 0,-1 0 0,1 0 0,-1 1 0,1-1 0,-1 1 0,-3 0 0,-57 1 0,39 0 0,-586 2 41,336-4-1447,254 1-5420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3:29:55.40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69.48572"/>
      <inkml:brushProperty name="anchorY" value="-1902.30798"/>
      <inkml:brushProperty name="scaleFactor" value="0.5"/>
    </inkml:brush>
  </inkml:definitions>
  <inkml:trace contextRef="#ctx0" brushRef="#br0">1 1 24575,'0'0'0,"3"0"0,6 0 0,4 0 0,4 0 0,2 0 0,2 0 0,0 0 0,1 0 0,0 0 0,-4 4 0,4 0 0,-5 5 0,1-1 0,0-1 0,-4 2 0,5-1 0,-3 3 0,1-2 0,0 2 0,2 3 0,0-2 0,-3 1 0,1-1 0,-5 0 0,2-1 0,0 5 0,2-2 0,-2 2 0,0 1 0,2 1 0,2 2 0,-4 5 0,2-4 0,-4 0 0,-3 0 0,-3 3 0,-3 1 0,3-4 0,-2-1 0,1-1 0,2-4 0,-1-4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D1825-3C4F-7D6F-C55E-88BF84936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AB09C-4C82-0639-0FF2-2DA72A11B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90607-C8F1-71C9-F403-3A8119CD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57111-3A55-E36A-443B-A6961665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80C80-D2DA-B035-2249-C94ABC7F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0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85DF-CB6F-C0F7-5423-019B37DE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48CCE-B023-F9A7-D518-10299D806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73214-D5DE-DBC6-681E-60B4CE76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F8790-A61F-FD7E-BE8E-9DAD2D67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15336-5185-35B3-1042-2B926D2D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9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AD292C-3DC7-B047-EB19-7030C0457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E0624-92DF-37B1-2B50-7B67E2E4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6DB86-83AF-C05B-7F75-33C03655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6CA3B-4E23-1594-DED6-70DA16C4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5C833-AC5D-19E5-6E36-AE6245BA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4FE87-F0BA-5925-986A-4CEB6D63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E77AB-0CAE-8A55-5F66-923E50E5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0AC4C-3D80-0182-951A-ABBE6A39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3AD01-E358-42DF-D401-4E093659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9F38D-A0B9-7720-EE8B-E9A6619A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8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D2F9E-6D59-0ECB-2EC7-EC9795B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E866E-CAC3-988A-D732-EB685827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BD76A-5AF8-64E6-5DCB-0469C6F1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CDDC4-762A-3579-516E-F0F1AD95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B1765-AFEC-9F83-BD5E-99C6D14E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6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2E62-F82B-DA74-B9F5-3BEC1C75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7A3A4-1A92-D0B0-AF6A-F32579192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21C9A-74F4-315F-E3C4-AB08450DC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59352-C2E4-51BA-E1BB-06B16A53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AC1B3-85E5-BFF0-3D3F-B807F9EB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B6B50-5DCC-8528-E425-70B55CEF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C162F-2CEF-E8A6-2FDE-46533DA9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A0942-A3D3-53D6-8392-DD38D2E8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56AD4-473E-0F25-9D3B-6C1B9EE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7701FF-66B3-AF63-3AB4-0E0EB1DEE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F5FE4F-9735-BE79-8D7B-121CF37BF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677A78-8EDC-5F13-3F48-3E35DD5B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6C54D-E948-F03B-E960-C6B04CD0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6FB193-B324-DEFD-BC34-CC17B11A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3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9500-A972-6881-90AC-2DEA8809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A5872C-85C2-A38C-146D-54B3BE71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04D13B-078C-C5FF-B382-DC040867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AC6AB1-CAF8-E823-A41D-A3F56B92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4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763F4-3303-2F78-87E2-C2F63400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345B6-5E21-2842-715D-A40C53D8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01453E-DAA6-30EB-DBA6-15E357BC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3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86-3368-2B0C-3B7E-30E9BC4E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084EF-B963-D008-8CAD-CAF0EA2E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A5550-39C1-D007-2A95-682ED3DCE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1E4A9-D52D-0531-B4FF-BDC32797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4786A-C449-BB75-AAD6-8328E5E0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DBEA6-3994-BDCE-94A0-5025CE8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2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8BE90-723A-DBD9-E441-6F8F4D42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FE71A-154F-E140-3B42-18D1C0F55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C891A-BC61-C08C-42F9-8DB0E4D65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7E1E5-06CF-2A4C-82D2-3A081351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EB27A-16E5-158F-FD3A-635E336E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B0D35-4279-680E-7890-A3DDC1C0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9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3C5B0E-B6DC-FE6E-7A49-5E842B2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9EA2A-A67E-19D5-7E77-42AE43F6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71976-EBFA-66FE-F552-FF5F010F0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F2D6-8C5E-4A0C-AD78-AB907B009066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AA69D-C1A3-9973-39DE-65816BF50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1B6B-D90E-3F04-17BC-34916AE7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7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13.xml"/><Relationship Id="rId18" Type="http://schemas.openxmlformats.org/officeDocument/2006/relationships/image" Target="../media/image17.png"/><Relationship Id="rId3" Type="http://schemas.openxmlformats.org/officeDocument/2006/relationships/image" Target="../media/image14.png"/><Relationship Id="rId21" Type="http://schemas.openxmlformats.org/officeDocument/2006/relationships/image" Target="../media/image19.png"/><Relationship Id="rId7" Type="http://schemas.openxmlformats.org/officeDocument/2006/relationships/customXml" Target="../ink/ink10.xml"/><Relationship Id="rId12" Type="http://schemas.openxmlformats.org/officeDocument/2006/relationships/image" Target="../media/image140.png"/><Relationship Id="rId17" Type="http://schemas.openxmlformats.org/officeDocument/2006/relationships/customXml" Target="../ink/ink15.xml"/><Relationship Id="rId2" Type="http://schemas.openxmlformats.org/officeDocument/2006/relationships/image" Target="../media/image13.png"/><Relationship Id="rId16" Type="http://schemas.openxmlformats.org/officeDocument/2006/relationships/image" Target="../media/image160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130.png"/><Relationship Id="rId19" Type="http://schemas.openxmlformats.org/officeDocument/2006/relationships/customXml" Target="../ink/ink16.xml"/><Relationship Id="rId4" Type="http://schemas.openxmlformats.org/officeDocument/2006/relationships/image" Target="../media/image15.png"/><Relationship Id="rId9" Type="http://schemas.openxmlformats.org/officeDocument/2006/relationships/customXml" Target="../ink/ink11.xml"/><Relationship Id="rId14" Type="http://schemas.openxmlformats.org/officeDocument/2006/relationships/image" Target="../media/image150.png"/><Relationship Id="rId2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customXml" Target="../ink/ink21.xml"/><Relationship Id="rId17" Type="http://schemas.openxmlformats.org/officeDocument/2006/relationships/hyperlink" Target="https://learn.microsoft.com/ko-kr/windows/win32/direct3dhlsl/dx-graphics-hlsl-reflect" TargetMode="External"/><Relationship Id="rId2" Type="http://schemas.openxmlformats.org/officeDocument/2006/relationships/image" Target="../media/image2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customXml" Target="../ink/ink18.xml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customXml" Target="../ink/ink20.xml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250.png"/><Relationship Id="rId18" Type="http://schemas.openxmlformats.org/officeDocument/2006/relationships/image" Target="../media/image33.png"/><Relationship Id="rId26" Type="http://schemas.openxmlformats.org/officeDocument/2006/relationships/image" Target="../media/image150.png"/><Relationship Id="rId3" Type="http://schemas.openxmlformats.org/officeDocument/2006/relationships/image" Target="../media/image31.png"/><Relationship Id="rId21" Type="http://schemas.openxmlformats.org/officeDocument/2006/relationships/customXml" Target="../ink/ink31.xml"/><Relationship Id="rId7" Type="http://schemas.openxmlformats.org/officeDocument/2006/relationships/image" Target="../media/image220.png"/><Relationship Id="rId12" Type="http://schemas.openxmlformats.org/officeDocument/2006/relationships/customXml" Target="../ink/ink27.xml"/><Relationship Id="rId17" Type="http://schemas.openxmlformats.org/officeDocument/2006/relationships/customXml" Target="../ink/ink29.xml"/><Relationship Id="rId25" Type="http://schemas.openxmlformats.org/officeDocument/2006/relationships/customXml" Target="../ink/ink33.xml"/><Relationship Id="rId2" Type="http://schemas.openxmlformats.org/officeDocument/2006/relationships/customXml" Target="../ink/ink22.xml"/><Relationship Id="rId16" Type="http://schemas.openxmlformats.org/officeDocument/2006/relationships/image" Target="../media/image32.png"/><Relationship Id="rId20" Type="http://schemas.openxmlformats.org/officeDocument/2006/relationships/image" Target="../media/image120.png"/><Relationship Id="rId29" Type="http://schemas.openxmlformats.org/officeDocument/2006/relationships/customXml" Target="../ink/ink3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4.xml"/><Relationship Id="rId11" Type="http://schemas.openxmlformats.org/officeDocument/2006/relationships/image" Target="../media/image240.png"/><Relationship Id="rId24" Type="http://schemas.openxmlformats.org/officeDocument/2006/relationships/image" Target="../media/image140.png"/><Relationship Id="rId32" Type="http://schemas.openxmlformats.org/officeDocument/2006/relationships/image" Target="../media/image18.png"/><Relationship Id="rId5" Type="http://schemas.openxmlformats.org/officeDocument/2006/relationships/image" Target="../media/image210.png"/><Relationship Id="rId15" Type="http://schemas.openxmlformats.org/officeDocument/2006/relationships/image" Target="../media/image260.png"/><Relationship Id="rId23" Type="http://schemas.openxmlformats.org/officeDocument/2006/relationships/customXml" Target="../ink/ink32.xml"/><Relationship Id="rId28" Type="http://schemas.openxmlformats.org/officeDocument/2006/relationships/image" Target="../media/image160.png"/><Relationship Id="rId10" Type="http://schemas.openxmlformats.org/officeDocument/2006/relationships/customXml" Target="../ink/ink26.xml"/><Relationship Id="rId19" Type="http://schemas.openxmlformats.org/officeDocument/2006/relationships/customXml" Target="../ink/ink30.xml"/><Relationship Id="rId31" Type="http://schemas.openxmlformats.org/officeDocument/2006/relationships/customXml" Target="../ink/ink36.xml"/><Relationship Id="rId4" Type="http://schemas.openxmlformats.org/officeDocument/2006/relationships/customXml" Target="../ink/ink23.xml"/><Relationship Id="rId9" Type="http://schemas.openxmlformats.org/officeDocument/2006/relationships/image" Target="../media/image230.png"/><Relationship Id="rId14" Type="http://schemas.openxmlformats.org/officeDocument/2006/relationships/customXml" Target="../ink/ink28.xml"/><Relationship Id="rId22" Type="http://schemas.openxmlformats.org/officeDocument/2006/relationships/image" Target="../media/image130.png"/><Relationship Id="rId27" Type="http://schemas.openxmlformats.org/officeDocument/2006/relationships/customXml" Target="../ink/ink34.xml"/><Relationship Id="rId30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5004-D9B8-0BF9-5E5B-BCBA7C86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Direct3D11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D820F-C031-7D37-3253-EAE9601FE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07.</a:t>
            </a:r>
            <a:r>
              <a:rPr lang="ko-KR" altLang="en-US" dirty="0"/>
              <a:t> </a:t>
            </a:r>
            <a:r>
              <a:rPr lang="en-US" altLang="ko-KR" dirty="0"/>
              <a:t>Blinn-Phong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05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EE3E5-2F88-E92C-7AE0-110FB6A9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구현시</a:t>
            </a:r>
            <a:r>
              <a:rPr lang="ko-KR" altLang="en-US" dirty="0"/>
              <a:t> 주의점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AFD84-5430-D516-E9EC-458EBE5F57A9}"/>
              </a:ext>
            </a:extLst>
          </p:cNvPr>
          <p:cNvSpPr txBox="1"/>
          <p:nvPr/>
        </p:nvSpPr>
        <p:spPr>
          <a:xfrm>
            <a:off x="838200" y="3562773"/>
            <a:ext cx="10576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정육면체 크기가 너무 작으면 정반사광으로 전체 다 </a:t>
            </a:r>
            <a:r>
              <a:rPr lang="ko-KR" altLang="en-US" dirty="0" err="1"/>
              <a:t>덮힐</a:t>
            </a:r>
            <a:r>
              <a:rPr lang="ko-KR" altLang="en-US" dirty="0"/>
              <a:t> 수 있음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효과를 확인하기위해 </a:t>
            </a:r>
            <a:r>
              <a:rPr lang="en-US" altLang="ko-KR" dirty="0"/>
              <a:t>Vertex</a:t>
            </a:r>
            <a:r>
              <a:rPr lang="ko-KR" altLang="en-US" dirty="0"/>
              <a:t>의 </a:t>
            </a:r>
            <a:r>
              <a:rPr lang="en-US" altLang="ko-KR" dirty="0" err="1"/>
              <a:t>x,y,z</a:t>
            </a:r>
            <a:r>
              <a:rPr lang="en-US" altLang="ko-KR" dirty="0"/>
              <a:t> </a:t>
            </a:r>
            <a:r>
              <a:rPr lang="ko-KR" altLang="en-US" dirty="0" err="1"/>
              <a:t>위치값을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키우도록 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-&gt; </a:t>
            </a:r>
            <a:r>
              <a:rPr lang="ko-KR" altLang="en-US" dirty="0"/>
              <a:t>코드에서 </a:t>
            </a:r>
            <a:r>
              <a:rPr lang="ko-KR" altLang="en-US" dirty="0" err="1"/>
              <a:t>위치값만</a:t>
            </a:r>
            <a:r>
              <a:rPr lang="ko-KR" altLang="en-US" dirty="0"/>
              <a:t> 스케일 적용하거나</a:t>
            </a:r>
            <a:r>
              <a:rPr lang="en-US" altLang="ko-KR" dirty="0"/>
              <a:t> </a:t>
            </a:r>
            <a:r>
              <a:rPr lang="ko-KR" altLang="en-US" dirty="0"/>
              <a:t>스케일 변환으로 </a:t>
            </a:r>
            <a:r>
              <a:rPr lang="ko-KR" altLang="en-US" dirty="0" err="1"/>
              <a:t>스케일합니다</a:t>
            </a:r>
            <a:r>
              <a:rPr lang="en-US" altLang="ko-KR" dirty="0"/>
              <a:t>.    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DotProduct</a:t>
            </a:r>
            <a:r>
              <a:rPr lang="ko-KR" altLang="en-US" dirty="0"/>
              <a:t>는 음수가 나오므로 </a:t>
            </a:r>
            <a:r>
              <a:rPr lang="en-US" altLang="ko-KR" dirty="0"/>
              <a:t>saturate </a:t>
            </a:r>
            <a:r>
              <a:rPr lang="ko-KR" altLang="en-US" dirty="0"/>
              <a:t>나 </a:t>
            </a:r>
            <a:r>
              <a:rPr lang="en-US" altLang="ko-KR" dirty="0"/>
              <a:t>max </a:t>
            </a:r>
            <a:r>
              <a:rPr lang="ko-KR" altLang="en-US" dirty="0"/>
              <a:t>사용해야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dirty="0" err="1"/>
              <a:t>kd</a:t>
            </a:r>
            <a:r>
              <a:rPr lang="ko-KR" altLang="en-US" dirty="0"/>
              <a:t>는 </a:t>
            </a:r>
            <a:r>
              <a:rPr lang="en-US" altLang="ko-KR" dirty="0"/>
              <a:t>diffuse </a:t>
            </a:r>
            <a:r>
              <a:rPr lang="ko-KR" altLang="en-US" dirty="0"/>
              <a:t>텍스처로 대체 가능 </a:t>
            </a:r>
            <a:r>
              <a:rPr lang="en-US" altLang="ko-KR" dirty="0"/>
              <a:t>,  </a:t>
            </a:r>
            <a:r>
              <a:rPr lang="ko-KR" altLang="en-US" dirty="0"/>
              <a:t>나머지 파라메터는 </a:t>
            </a:r>
            <a:r>
              <a:rPr lang="en-US" altLang="ko-KR" dirty="0" err="1"/>
              <a:t>ImGUI</a:t>
            </a:r>
            <a:r>
              <a:rPr lang="ko-KR" altLang="en-US" dirty="0"/>
              <a:t>로 </a:t>
            </a:r>
            <a:r>
              <a:rPr lang="ko-KR" altLang="en-US" dirty="0" err="1"/>
              <a:t>조절가능하게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B1E708-0B82-B07C-8925-5BBCE1ACD8D5}"/>
                  </a:ext>
                </a:extLst>
              </p:cNvPr>
              <p:cNvSpPr txBox="1"/>
              <p:nvPr/>
            </p:nvSpPr>
            <p:spPr>
              <a:xfrm>
                <a:off x="1166352" y="1394597"/>
                <a:ext cx="10405888" cy="20660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ko-KR" altLang="en-US" b="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ar-AE" altLang="ko-KR" b="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ar-AE" altLang="ko-KR" b="0" i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ar-AE" altLang="ko-KR" b="0" i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ar-AE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ar-AE" altLang="ko-KR">
                        <a:latin typeface="Cambria Math" panose="02040503050406030204" pitchFamily="18" charset="0"/>
                      </a:rPr>
                      <m:t>⋅</m:t>
                    </m:r>
                    <m:r>
                      <a:rPr lang="ko-KR" altLang="ar-AE" i="1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"/>
                            <m:ctrlPr>
                              <a:rPr lang="ar-AE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altLang="ko-KR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ko-KR" dirty="0"/>
                  <a:t>       </a:t>
                </a:r>
                <a:r>
                  <a:rPr lang="ko-KR" altLang="en-US" dirty="0"/>
                  <a:t>또는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ar-AE" altLang="ko-K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ar-AE" altLang="ko-KR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ar-AE" altLang="ko-K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ar-AE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ar-AE" altLang="ko-KR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sSup>
                      <m:sSup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"/>
                            <m:ctrlPr>
                              <a:rPr lang="ar-AE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altLang="ko-KR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>
                  <a:buNone/>
                </a:pPr>
                <a:endParaRPr lang="ar-AE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altLang="ko-KR" dirty="0"/>
                  <a:t>: </a:t>
                </a:r>
                <a:r>
                  <a:rPr lang="en-US" altLang="ko-KR" dirty="0"/>
                  <a:t>ambient reflection coefficient (</a:t>
                </a:r>
                <a:r>
                  <a:rPr lang="ko-KR" altLang="en-US" dirty="0" err="1"/>
                  <a:t>환경광</a:t>
                </a:r>
                <a:r>
                  <a:rPr lang="ko-KR" altLang="en-US" dirty="0"/>
                  <a:t> 반사 계수</a:t>
                </a:r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ar-AE" altLang="ko-KR" dirty="0"/>
                  <a:t>: </a:t>
                </a:r>
                <a:r>
                  <a:rPr lang="en-US" altLang="ko-KR" dirty="0"/>
                  <a:t>diffuse reflection coefficient (</a:t>
                </a:r>
                <a:r>
                  <a:rPr lang="ko-KR" altLang="en-US" dirty="0"/>
                  <a:t>난반사 계수</a:t>
                </a:r>
                <a:r>
                  <a:rPr lang="en-US" altLang="ko-KR" dirty="0"/>
                  <a:t>) 	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ar-AE" altLang="ko-KR" dirty="0"/>
                  <a:t>: </a:t>
                </a:r>
                <a:r>
                  <a:rPr lang="en-US" altLang="ko-KR" dirty="0"/>
                  <a:t>specular reflection coefficient (</a:t>
                </a:r>
                <a:r>
                  <a:rPr lang="ko-KR" altLang="en-US" dirty="0"/>
                  <a:t>정반사 계수</a:t>
                </a:r>
                <a:r>
                  <a:rPr lang="en-US" altLang="ko-KR" dirty="0"/>
                  <a:t>)		</a:t>
                </a:r>
                <a:endParaRPr lang="ko-KR" alt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altLang="ko-KR" dirty="0"/>
                  <a:t>: 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ambient light (</a:t>
                </a:r>
                <a:r>
                  <a:rPr lang="ko-KR" altLang="en-US" dirty="0" err="1"/>
                  <a:t>간접광</a:t>
                </a:r>
                <a:r>
                  <a:rPr lang="en-US" altLang="ko-KR" dirty="0"/>
                  <a:t> indirect ) </a:t>
                </a:r>
                <a:r>
                  <a:rPr lang="ar-AE" altLang="ko-KR" dirty="0"/>
                  <a:t> </a:t>
                </a:r>
                <a14:m>
                  <m:oMath xmlns:m="http://schemas.openxmlformats.org/officeDocument/2006/math">
                    <m:r>
                      <a:rPr lang="ar-AE" altLang="ko-KR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ar-AE" altLang="ko-KR" dirty="0"/>
                  <a:t>: 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light (</a:t>
                </a:r>
                <a:r>
                  <a:rPr lang="ko-KR" altLang="en-US" dirty="0" err="1"/>
                  <a:t>직접광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direct)</a:t>
                </a:r>
              </a:p>
              <a:p>
                <a14:m>
                  <m:oMath xmlns:m="http://schemas.openxmlformats.org/officeDocument/2006/math">
                    <m:r>
                      <a:rPr lang="ko-KR" altLang="en-US" b="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: shininess (</a:t>
                </a:r>
                <a:r>
                  <a:rPr lang="ko-KR" altLang="en-US" dirty="0"/>
                  <a:t>광택 지수</a:t>
                </a:r>
                <a:r>
                  <a:rPr lang="en-US" altLang="ko-KR" dirty="0"/>
                  <a:t>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FB1E708-0B82-B07C-8925-5BBCE1ACD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352" y="1394597"/>
                <a:ext cx="10405888" cy="2066078"/>
              </a:xfrm>
              <a:prstGeom prst="rect">
                <a:avLst/>
              </a:prstGeom>
              <a:blipFill>
                <a:blip r:embed="rId2"/>
                <a:stretch>
                  <a:fillRect t="-1770" b="-2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32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4DC5-9D58-3A85-4905-47CA89A9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5C34C-C4AC-A319-4917-892273620FF8}"/>
              </a:ext>
            </a:extLst>
          </p:cNvPr>
          <p:cNvSpPr txBox="1"/>
          <p:nvPr/>
        </p:nvSpPr>
        <p:spPr>
          <a:xfrm>
            <a:off x="654050" y="1862088"/>
            <a:ext cx="104330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Phong Shading </a:t>
            </a:r>
            <a:r>
              <a:rPr lang="ko-KR" altLang="en-US" dirty="0"/>
              <a:t>의 </a:t>
            </a:r>
            <a:r>
              <a:rPr lang="ko-KR" altLang="en-US" dirty="0" err="1"/>
              <a:t>환경광</a:t>
            </a:r>
            <a:r>
              <a:rPr lang="en-US" altLang="ko-KR" dirty="0"/>
              <a:t>(Ambient)</a:t>
            </a:r>
            <a:r>
              <a:rPr lang="ko-KR" altLang="en-US" dirty="0"/>
              <a:t>를 이해합니다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* Phong Shading </a:t>
            </a:r>
            <a:r>
              <a:rPr lang="ko-KR" altLang="en-US" dirty="0"/>
              <a:t>의 </a:t>
            </a:r>
            <a:r>
              <a:rPr lang="ko-KR" altLang="en-US" dirty="0" err="1"/>
              <a:t>확산광</a:t>
            </a:r>
            <a:r>
              <a:rPr lang="en-US" altLang="ko-KR" dirty="0"/>
              <a:t>(diffuse)</a:t>
            </a:r>
            <a:r>
              <a:rPr lang="ko-KR" altLang="en-US" dirty="0"/>
              <a:t>를 이해합니다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* Phong Shading </a:t>
            </a:r>
            <a:r>
              <a:rPr lang="ko-KR" altLang="en-US" dirty="0"/>
              <a:t>의 정반사광</a:t>
            </a:r>
            <a:r>
              <a:rPr lang="en-US" altLang="ko-KR" dirty="0"/>
              <a:t>(Specular)</a:t>
            </a:r>
            <a:r>
              <a:rPr lang="ko-KR" altLang="en-US" dirty="0"/>
              <a:t>를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속도를 개선시킨</a:t>
            </a:r>
            <a:r>
              <a:rPr lang="en-US" altLang="ko-KR" dirty="0"/>
              <a:t> </a:t>
            </a:r>
            <a:r>
              <a:rPr lang="ko-KR" altLang="en-US" dirty="0" err="1"/>
              <a:t>블린</a:t>
            </a:r>
            <a:r>
              <a:rPr lang="ko-KR" altLang="en-US" dirty="0"/>
              <a:t> 퐁</a:t>
            </a:r>
            <a:r>
              <a:rPr lang="en-US" altLang="ko-KR" dirty="0"/>
              <a:t>(Blinn Phong)</a:t>
            </a:r>
            <a:r>
              <a:rPr lang="ko-KR" altLang="en-US" dirty="0"/>
              <a:t>을 이해합니다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 err="1"/>
              <a:t>블린</a:t>
            </a:r>
            <a:r>
              <a:rPr lang="ko-KR" altLang="en-US" dirty="0"/>
              <a:t> </a:t>
            </a:r>
            <a:r>
              <a:rPr lang="ko-KR" altLang="en-US" dirty="0" err="1"/>
              <a:t>퐁을</a:t>
            </a:r>
            <a:r>
              <a:rPr lang="ko-KR" altLang="en-US" dirty="0"/>
              <a:t> 구현하고 카메라의 위치를 움직여 정반사광 하이라이트 가 </a:t>
            </a:r>
            <a:r>
              <a:rPr lang="ko-KR" altLang="en-US" dirty="0" err="1"/>
              <a:t>올바른지</a:t>
            </a:r>
            <a:r>
              <a:rPr lang="ko-KR" altLang="en-US" dirty="0"/>
              <a:t> 확인합니다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r>
              <a:rPr lang="en-US" altLang="ko-KR" dirty="0"/>
              <a:t>* Light</a:t>
            </a:r>
            <a:r>
              <a:rPr lang="ko-KR" altLang="en-US" dirty="0"/>
              <a:t>의 값을 바꾸며 확인합니다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23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D2AA6-3CDF-6A00-B21C-EB053744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Phong Shading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1AA366-3049-1A7E-66D1-EA68A5616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32" y="2400300"/>
            <a:ext cx="7620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EF8EA2-EAA5-5AEA-D008-0737299C8AE3}"/>
              </a:ext>
            </a:extLst>
          </p:cNvPr>
          <p:cNvSpPr txBox="1"/>
          <p:nvPr/>
        </p:nvSpPr>
        <p:spPr>
          <a:xfrm>
            <a:off x="279639" y="4961990"/>
            <a:ext cx="11174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ambient: </a:t>
            </a:r>
            <a:r>
              <a:rPr lang="ko-KR" altLang="en-US" dirty="0"/>
              <a:t>간접광을 포함하는 전역 조명</a:t>
            </a:r>
            <a:r>
              <a:rPr lang="en-US" altLang="ko-KR" dirty="0"/>
              <a:t>(Global Illumination)</a:t>
            </a:r>
            <a:r>
              <a:rPr lang="ko-KR" altLang="en-US" dirty="0"/>
              <a:t>을 간단하게 표현한 방식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diffuse: </a:t>
            </a:r>
            <a:r>
              <a:rPr lang="ko-KR" altLang="en-US" dirty="0"/>
              <a:t>직접광이 표면에서 특정 방향으로 집중되지 않고</a:t>
            </a:r>
            <a:r>
              <a:rPr lang="en-US" altLang="ko-KR" dirty="0"/>
              <a:t>, </a:t>
            </a:r>
            <a:r>
              <a:rPr lang="ko-KR" altLang="en-US" dirty="0"/>
              <a:t>모든 방향으로 균일하게 퍼지는 빛</a:t>
            </a:r>
            <a:endParaRPr lang="en-US" altLang="ko-KR" dirty="0"/>
          </a:p>
          <a:p>
            <a:r>
              <a:rPr lang="en-US" altLang="ko-KR" dirty="0"/>
              <a:t> specular:</a:t>
            </a:r>
            <a:r>
              <a:rPr lang="ko-KR" altLang="en-US" dirty="0"/>
              <a:t> 직접광이 표면에서 입사</a:t>
            </a:r>
            <a:r>
              <a:rPr lang="en-US" altLang="ko-KR" dirty="0"/>
              <a:t>/</a:t>
            </a:r>
            <a:r>
              <a:rPr lang="ko-KR" altLang="en-US" dirty="0"/>
              <a:t>반사각이 같은  반사하는 빛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0E905-530E-ACC4-B56B-92871E73816F}"/>
              </a:ext>
            </a:extLst>
          </p:cNvPr>
          <p:cNvSpPr txBox="1"/>
          <p:nvPr/>
        </p:nvSpPr>
        <p:spPr>
          <a:xfrm>
            <a:off x="713979" y="1642765"/>
            <a:ext cx="990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 색상은 환경</a:t>
            </a:r>
            <a:r>
              <a:rPr lang="en-US" altLang="ko-KR" dirty="0"/>
              <a:t>(ambient)</a:t>
            </a:r>
            <a:r>
              <a:rPr lang="ko-KR" altLang="en-US" dirty="0"/>
              <a:t>광</a:t>
            </a:r>
            <a:r>
              <a:rPr lang="en-US" altLang="ko-KR" dirty="0"/>
              <a:t>+ </a:t>
            </a:r>
            <a:r>
              <a:rPr lang="ko-KR" altLang="en-US" dirty="0"/>
              <a:t>확산</a:t>
            </a:r>
            <a:r>
              <a:rPr lang="en-US" altLang="ko-KR" dirty="0"/>
              <a:t>(diffuse)</a:t>
            </a:r>
            <a:r>
              <a:rPr lang="ko-KR" altLang="en-US" dirty="0"/>
              <a:t>광</a:t>
            </a:r>
            <a:r>
              <a:rPr lang="en-US" altLang="ko-KR" dirty="0"/>
              <a:t>+ </a:t>
            </a:r>
            <a:r>
              <a:rPr lang="ko-KR" altLang="en-US" dirty="0"/>
              <a:t>정반사</a:t>
            </a:r>
            <a:r>
              <a:rPr lang="en-US" altLang="ko-KR" dirty="0"/>
              <a:t>(specular)</a:t>
            </a:r>
            <a:r>
              <a:rPr lang="ko-KR" altLang="en-US" dirty="0"/>
              <a:t>광의 합으로 결정한다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GPU</a:t>
            </a:r>
            <a:r>
              <a:rPr lang="ko-KR" altLang="en-US" dirty="0"/>
              <a:t> 성능이 좋지 않았던 과거의 </a:t>
            </a:r>
            <a:r>
              <a:rPr lang="en-US" altLang="ko-KR" dirty="0"/>
              <a:t>Legacy Shading </a:t>
            </a:r>
            <a:r>
              <a:rPr lang="ko-KR" altLang="en-US" dirty="0"/>
              <a:t>모델 </a:t>
            </a:r>
          </a:p>
        </p:txBody>
      </p:sp>
      <p:pic>
        <p:nvPicPr>
          <p:cNvPr id="1028" name="Picture 4" descr="RGB - [Creative Vibes] Bùi Tường Phong - Cha đẻ của &quot;Phong ...">
            <a:extLst>
              <a:ext uri="{FF2B5EF4-FFF2-40B4-BE49-F238E27FC236}">
                <a16:creationId xmlns:a16="http://schemas.microsoft.com/office/drawing/2014/main" id="{6644C0D5-80D0-3339-26E8-58D5091CE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820" y="2412187"/>
            <a:ext cx="2986548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254077-FFA8-4819-9391-5A1105F64632}"/>
              </a:ext>
            </a:extLst>
          </p:cNvPr>
          <p:cNvSpPr txBox="1"/>
          <p:nvPr/>
        </p:nvSpPr>
        <p:spPr>
          <a:xfrm>
            <a:off x="8719820" y="4592678"/>
            <a:ext cx="32561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Bui </a:t>
            </a:r>
            <a:r>
              <a:rPr lang="en-US" altLang="ko-KR" sz="1000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Tuong</a:t>
            </a:r>
            <a:r>
              <a:rPr lang="en-US" altLang="ko-KR" sz="10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Phong</a:t>
            </a:r>
            <a:r>
              <a:rPr lang="en-US" altLang="ko-KR" sz="1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(December 14, 1942 – July 1975)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5880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AE0D3B-C02C-F418-20FD-F280B8152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" y="1132345"/>
            <a:ext cx="10695093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1970년대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1975년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Tuong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박사가 논문에서 제안 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reflection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컴퓨터 그래픽스 연구와 오프라인 렌더링에서 사용 시작.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1990년대 ~ 2000년대 초반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실시간 3D 가속기가 발전하면서, 대부분의 게임 엔진에서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Phong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Blinn-Phong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사실상의 표준.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DirectX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8, 9 시절의 **고정 파이프라인 조명(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Lighting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)**도 결국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Blinn-Phong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기반.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예: 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Half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-Life 2 (2004)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World of 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Warcraft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(2004)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Oblivion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(2006)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기본적으로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Blinn-Phong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계열 사용.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2010년 전후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PBR(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Physically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Rendering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개념이 논문/영화 VFX 업계에서 표준화.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게임 엔진도 점차 PBR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머티리얼을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채택하기 시작.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예: 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Battlefield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 (2011)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Unreal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Engine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4(2012 발표)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Unity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5(2015)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PBR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머티리얼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시스템 도입.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2015년 이후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상용 게임 엔진(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Unreal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)의 기본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머티리얼은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PBR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하지만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모바일,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인디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레거시 엔진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에서는 여전히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Blinn-Phong이나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단순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Lambert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조명을 사용하는 경우도 존재.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57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FFB62-5CB7-8C82-DD7D-5E973849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환경광</a:t>
            </a:r>
            <a:r>
              <a:rPr lang="ko-KR" altLang="en-US" dirty="0"/>
              <a:t> </a:t>
            </a:r>
            <a:r>
              <a:rPr lang="en-US" altLang="ko-KR" dirty="0"/>
              <a:t>(Ambient)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BAEF70-57AB-75BF-31DB-C70AF0D735F6}"/>
              </a:ext>
            </a:extLst>
          </p:cNvPr>
          <p:cNvSpPr txBox="1"/>
          <p:nvPr/>
        </p:nvSpPr>
        <p:spPr>
          <a:xfrm>
            <a:off x="434340" y="1391866"/>
            <a:ext cx="11553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Phong Shading</a:t>
            </a:r>
            <a:r>
              <a:rPr lang="ko-KR" altLang="en-US" dirty="0"/>
              <a:t>에서는 전역 조명</a:t>
            </a:r>
            <a:r>
              <a:rPr lang="en-US" altLang="ko-KR" dirty="0"/>
              <a:t>(Global Illumination)</a:t>
            </a:r>
            <a:r>
              <a:rPr lang="ko-KR" altLang="en-US" dirty="0"/>
              <a:t>에서 표현되어야 하는 </a:t>
            </a:r>
            <a:r>
              <a:rPr lang="ko-KR" altLang="en-US" dirty="0" err="1"/>
              <a:t>간접광</a:t>
            </a:r>
            <a:r>
              <a:rPr lang="en-US" altLang="ko-KR" dirty="0"/>
              <a:t>(Indirect)</a:t>
            </a:r>
            <a:r>
              <a:rPr lang="ko-KR" altLang="en-US" dirty="0"/>
              <a:t>을 간단하게  표현하여 씬 전체에 </a:t>
            </a:r>
            <a:r>
              <a:rPr lang="ko-KR" altLang="en-US" b="1" dirty="0"/>
              <a:t>균일하게 뿌려지는 최소 밝기</a:t>
            </a:r>
            <a:r>
              <a:rPr lang="ko-KR" altLang="en-US" dirty="0"/>
              <a:t> 를 표현한다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가장 어두울 때도 나오는 색상을 의미한다</a:t>
            </a:r>
            <a:r>
              <a:rPr lang="en-US" altLang="ko-KR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0CF05C9-F1D4-9ECB-79A1-A505DB1392DD}"/>
              </a:ext>
            </a:extLst>
          </p:cNvPr>
          <p:cNvGrpSpPr/>
          <p:nvPr/>
        </p:nvGrpSpPr>
        <p:grpSpPr>
          <a:xfrm>
            <a:off x="685800" y="3511252"/>
            <a:ext cx="9258300" cy="3346748"/>
            <a:chOff x="434340" y="2766775"/>
            <a:chExt cx="10515600" cy="400897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1273405-D16B-D84A-FACA-88D60897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4340" y="2766775"/>
              <a:ext cx="10515600" cy="4008973"/>
            </a:xfrm>
            <a:prstGeom prst="rect">
              <a:avLst/>
            </a:prstGeom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A378893-876C-53C6-5309-02707B4618EF}"/>
                </a:ext>
              </a:extLst>
            </p:cNvPr>
            <p:cNvGrpSpPr/>
            <p:nvPr/>
          </p:nvGrpSpPr>
          <p:grpSpPr>
            <a:xfrm>
              <a:off x="1256160" y="4243740"/>
              <a:ext cx="668520" cy="1958760"/>
              <a:chOff x="1256160" y="4243740"/>
              <a:chExt cx="668520" cy="1958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9" name="잉크 8">
                    <a:extLst>
                      <a:ext uri="{FF2B5EF4-FFF2-40B4-BE49-F238E27FC236}">
                        <a16:creationId xmlns:a16="http://schemas.microsoft.com/office/drawing/2014/main" id="{CFE4701F-C700-1FDD-AE77-4BE3E7FAEA12}"/>
                      </a:ext>
                    </a:extLst>
                  </p14:cNvPr>
                  <p14:cNvContentPartPr/>
                  <p14:nvPr/>
                </p14:nvContentPartPr>
                <p14:xfrm>
                  <a:off x="1256160" y="4243740"/>
                  <a:ext cx="615600" cy="1958760"/>
                </p14:xfrm>
              </p:contentPart>
            </mc:Choice>
            <mc:Fallback xmlns="">
              <p:pic>
                <p:nvPicPr>
                  <p:cNvPr id="9" name="잉크 8">
                    <a:extLst>
                      <a:ext uri="{FF2B5EF4-FFF2-40B4-BE49-F238E27FC236}">
                        <a16:creationId xmlns:a16="http://schemas.microsoft.com/office/drawing/2014/main" id="{CFE4701F-C700-1FDD-AE77-4BE3E7FAEA1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35708" y="4222613"/>
                    <a:ext cx="656095" cy="20014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0" name="잉크 9">
                    <a:extLst>
                      <a:ext uri="{FF2B5EF4-FFF2-40B4-BE49-F238E27FC236}">
                        <a16:creationId xmlns:a16="http://schemas.microsoft.com/office/drawing/2014/main" id="{4632C1B6-A0D0-5401-56D6-D43905D10E50}"/>
                      </a:ext>
                    </a:extLst>
                  </p14:cNvPr>
                  <p14:cNvContentPartPr/>
                  <p14:nvPr/>
                </p14:nvContentPartPr>
                <p14:xfrm>
                  <a:off x="1866720" y="4274340"/>
                  <a:ext cx="57960" cy="1445760"/>
                </p14:xfrm>
              </p:contentPart>
            </mc:Choice>
            <mc:Fallback xmlns="">
              <p:pic>
                <p:nvPicPr>
                  <p:cNvPr id="10" name="잉크 9">
                    <a:extLst>
                      <a:ext uri="{FF2B5EF4-FFF2-40B4-BE49-F238E27FC236}">
                        <a16:creationId xmlns:a16="http://schemas.microsoft.com/office/drawing/2014/main" id="{4632C1B6-A0D0-5401-56D6-D43905D10E50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846312" y="4253212"/>
                    <a:ext cx="98369" cy="1488447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1B903BCC-7A77-3942-1AC2-6C330F335E46}"/>
                    </a:ext>
                  </a:extLst>
                </p14:cNvPr>
                <p14:cNvContentPartPr/>
                <p14:nvPr/>
              </p14:nvContentPartPr>
              <p14:xfrm>
                <a:off x="965640" y="4448940"/>
                <a:ext cx="412920" cy="17312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B903BCC-7A77-3942-1AC2-6C330F335E4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5607" y="4427380"/>
                  <a:ext cx="453394" cy="17739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86515FF8-D644-44B7-FF28-1E723A2A25B3}"/>
                    </a:ext>
                  </a:extLst>
                </p14:cNvPr>
                <p14:cNvContentPartPr/>
                <p14:nvPr/>
              </p14:nvContentPartPr>
              <p14:xfrm>
                <a:off x="4821960" y="4487820"/>
                <a:ext cx="566280" cy="17740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86515FF8-D644-44B7-FF28-1E723A2A25B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01517" y="4466259"/>
                  <a:ext cx="606758" cy="181677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2ADD279-8E70-8D59-159A-E6E7E196126D}"/>
                </a:ext>
              </a:extLst>
            </p:cNvPr>
            <p:cNvGrpSpPr/>
            <p:nvPr/>
          </p:nvGrpSpPr>
          <p:grpSpPr>
            <a:xfrm>
              <a:off x="6476340" y="4204860"/>
              <a:ext cx="668520" cy="1958760"/>
              <a:chOff x="1256160" y="4243740"/>
              <a:chExt cx="668520" cy="1958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5" name="잉크 14">
                    <a:extLst>
                      <a:ext uri="{FF2B5EF4-FFF2-40B4-BE49-F238E27FC236}">
                        <a16:creationId xmlns:a16="http://schemas.microsoft.com/office/drawing/2014/main" id="{D4B59E1D-884A-845C-2B06-F20F3DBF3E13}"/>
                      </a:ext>
                    </a:extLst>
                  </p14:cNvPr>
                  <p14:cNvContentPartPr/>
                  <p14:nvPr/>
                </p14:nvContentPartPr>
                <p14:xfrm>
                  <a:off x="1256160" y="4243740"/>
                  <a:ext cx="615600" cy="1958760"/>
                </p14:xfrm>
              </p:contentPart>
            </mc:Choice>
            <mc:Fallback xmlns="">
              <p:pic>
                <p:nvPicPr>
                  <p:cNvPr id="15" name="잉크 14">
                    <a:extLst>
                      <a:ext uri="{FF2B5EF4-FFF2-40B4-BE49-F238E27FC236}">
                        <a16:creationId xmlns:a16="http://schemas.microsoft.com/office/drawing/2014/main" id="{D4B59E1D-884A-845C-2B06-F20F3DBF3E1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35708" y="4222613"/>
                    <a:ext cx="656095" cy="20014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6" name="잉크 15">
                    <a:extLst>
                      <a:ext uri="{FF2B5EF4-FFF2-40B4-BE49-F238E27FC236}">
                        <a16:creationId xmlns:a16="http://schemas.microsoft.com/office/drawing/2014/main" id="{C0C6E760-C943-2BAB-DE04-E3C6AE874500}"/>
                      </a:ext>
                    </a:extLst>
                  </p14:cNvPr>
                  <p14:cNvContentPartPr/>
                  <p14:nvPr/>
                </p14:nvContentPartPr>
                <p14:xfrm>
                  <a:off x="1866720" y="4274340"/>
                  <a:ext cx="57960" cy="1445760"/>
                </p14:xfrm>
              </p:contentPart>
            </mc:Choice>
            <mc:Fallback xmlns="">
              <p:pic>
                <p:nvPicPr>
                  <p:cNvPr id="16" name="잉크 15">
                    <a:extLst>
                      <a:ext uri="{FF2B5EF4-FFF2-40B4-BE49-F238E27FC236}">
                        <a16:creationId xmlns:a16="http://schemas.microsoft.com/office/drawing/2014/main" id="{C0C6E760-C943-2BAB-DE04-E3C6AE874500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846312" y="4253212"/>
                    <a:ext cx="98369" cy="1488447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20990969-30BF-609D-B835-320E57397785}"/>
                    </a:ext>
                  </a:extLst>
                </p14:cNvPr>
                <p14:cNvContentPartPr/>
                <p14:nvPr/>
              </p14:nvContentPartPr>
              <p14:xfrm>
                <a:off x="6185820" y="4410060"/>
                <a:ext cx="412920" cy="17312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20990969-30BF-609D-B835-320E5739778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65787" y="4388500"/>
                  <a:ext cx="453394" cy="17739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2EC4A6A-2A6E-EDE8-3220-E9933B829E07}"/>
                    </a:ext>
                  </a:extLst>
                </p14:cNvPr>
                <p14:cNvContentPartPr/>
                <p14:nvPr/>
              </p14:nvContentPartPr>
              <p14:xfrm>
                <a:off x="10042140" y="4448940"/>
                <a:ext cx="566280" cy="17740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2EC4A6A-2A6E-EDE8-3220-E9933B829E0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021697" y="4427379"/>
                  <a:ext cx="606758" cy="181677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62B735-4F0A-1C1B-8342-7C918466C2E7}"/>
                  </a:ext>
                </a:extLst>
              </p:cNvPr>
              <p:cNvSpPr txBox="1"/>
              <p:nvPr/>
            </p:nvSpPr>
            <p:spPr>
              <a:xfrm>
                <a:off x="1846624" y="2174560"/>
                <a:ext cx="6096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𝑎𝑚𝑏𝑖𝑒𝑛𝑡</m:t>
                      </m:r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>
                  <a:buNone/>
                </a:pPr>
                <a:endParaRPr lang="ar-AE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altLang="ko-KR" dirty="0"/>
                  <a:t>: </a:t>
                </a:r>
                <a:r>
                  <a:rPr lang="en-US" altLang="ko-KR" dirty="0"/>
                  <a:t>ambient reflection coefficient (</a:t>
                </a:r>
                <a:r>
                  <a:rPr lang="ko-KR" altLang="en-US" dirty="0" err="1"/>
                  <a:t>환경광</a:t>
                </a:r>
                <a:r>
                  <a:rPr lang="ko-KR" altLang="en-US" dirty="0"/>
                  <a:t> 반사 계수</a:t>
                </a:r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ar-AE" altLang="ko-KR" dirty="0"/>
                  <a:t>: 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ambient light  (indirect)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62B735-4F0A-1C1B-8342-7C918466C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624" y="2174560"/>
                <a:ext cx="6096000" cy="1200329"/>
              </a:xfrm>
              <a:prstGeom prst="rect">
                <a:avLst/>
              </a:prstGeom>
              <a:blipFill>
                <a:blip r:embed="rId15"/>
                <a:stretch>
                  <a:fillRect b="-76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71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B0BC8-6DE5-D3F9-1749-80BFE3E1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확산광</a:t>
            </a:r>
            <a:r>
              <a:rPr lang="ko-KR" altLang="en-US" dirty="0"/>
              <a:t> </a:t>
            </a:r>
            <a:r>
              <a:rPr lang="en-US" altLang="ko-KR" dirty="0"/>
              <a:t>(diffuse)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D99332-5E98-ECDC-7951-60595C61187F}"/>
                  </a:ext>
                </a:extLst>
              </p:cNvPr>
              <p:cNvSpPr txBox="1"/>
              <p:nvPr/>
            </p:nvSpPr>
            <p:spPr>
              <a:xfrm>
                <a:off x="1394493" y="2239627"/>
                <a:ext cx="22579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𝑖𝑓𝑓𝑢𝑠𝑒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ar-AE" altLang="ko-KR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sSub>
                        <m:sSubPr>
                          <m:ctrlPr>
                            <a:rPr lang="ar-AE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ko-KR" altLang="ar-AE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ko-KR" altLang="en-US" i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D99332-5E98-ECDC-7951-60595C611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493" y="2239627"/>
                <a:ext cx="2257926" cy="276999"/>
              </a:xfrm>
              <a:prstGeom prst="rect">
                <a:avLst/>
              </a:prstGeom>
              <a:blipFill>
                <a:blip r:embed="rId2"/>
                <a:stretch>
                  <a:fillRect l="-1622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98B8662B-7C01-7D91-70B7-BD752390D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41" y="2708824"/>
            <a:ext cx="5682109" cy="311455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7FF64B5-5803-E6B4-A630-3B74C191E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46801"/>
            <a:ext cx="5743154" cy="293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84E360-E2DE-E064-9446-9380E274813D}"/>
              </a:ext>
            </a:extLst>
          </p:cNvPr>
          <p:cNvSpPr txBox="1"/>
          <p:nvPr/>
        </p:nvSpPr>
        <p:spPr>
          <a:xfrm>
            <a:off x="440267" y="1782391"/>
            <a:ext cx="10701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빛이 표면에 닿았을 때 특정 방향으로 집중되지 않고</a:t>
            </a:r>
            <a:r>
              <a:rPr lang="en-US" altLang="ko-KR" dirty="0"/>
              <a:t>, </a:t>
            </a:r>
            <a:r>
              <a:rPr lang="ko-KR" altLang="en-US" dirty="0"/>
              <a:t>모든 방향으로 균일하게 퍼지는 반사광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65E2B4-BFAB-3EC4-4510-51C47FBA5CD7}"/>
              </a:ext>
            </a:extLst>
          </p:cNvPr>
          <p:cNvSpPr txBox="1"/>
          <p:nvPr/>
        </p:nvSpPr>
        <p:spPr>
          <a:xfrm>
            <a:off x="516721" y="5960534"/>
            <a:ext cx="485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Phong</a:t>
            </a:r>
            <a:r>
              <a:rPr lang="ko-KR" altLang="en-US" sz="1400" b="1" dirty="0"/>
              <a:t>에서는 재질의 특성을 고려하지 않고 두가지 현상이</a:t>
            </a:r>
            <a:endParaRPr lang="en-US" altLang="ko-KR" sz="1400" b="1" dirty="0"/>
          </a:p>
          <a:p>
            <a:r>
              <a:rPr lang="ko-KR" altLang="en-US" sz="1400" b="1" dirty="0"/>
              <a:t>동시에 일어난다고 가정한다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(Diffuse Reflection)</a:t>
            </a:r>
            <a:endParaRPr lang="ko-KR" alt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EBDC9-CF00-6924-3B03-A95C2E5D7CB5}"/>
              </a:ext>
            </a:extLst>
          </p:cNvPr>
          <p:cNvSpPr txBox="1"/>
          <p:nvPr/>
        </p:nvSpPr>
        <p:spPr>
          <a:xfrm>
            <a:off x="6290987" y="5960534"/>
            <a:ext cx="4770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PBR</a:t>
            </a:r>
            <a:r>
              <a:rPr lang="ko-KR" altLang="en-US" sz="1400" dirty="0"/>
              <a:t>에서는 표면에서 튀는 게 아니라 내부로 들어간 빛이 </a:t>
            </a:r>
            <a:endParaRPr lang="en-US" altLang="ko-KR" sz="1400" dirty="0"/>
          </a:p>
          <a:p>
            <a:r>
              <a:rPr lang="ko-KR" altLang="en-US" sz="1400" dirty="0"/>
              <a:t>여러 번 산란되어 다시 나오는 것</a:t>
            </a:r>
            <a:r>
              <a:rPr lang="en-US" altLang="ko-KR" sz="1400" dirty="0"/>
              <a:t>. (</a:t>
            </a:r>
            <a:r>
              <a:rPr lang="ko-KR" altLang="en-US" sz="1400" dirty="0"/>
              <a:t>재질 내부의 산란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611927-75F7-F73F-A9C9-C55512BF66B3}"/>
                  </a:ext>
                </a:extLst>
              </p:cNvPr>
              <p:cNvSpPr txBox="1"/>
              <p:nvPr/>
            </p:nvSpPr>
            <p:spPr>
              <a:xfrm>
                <a:off x="4605867" y="2151723"/>
                <a:ext cx="50867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ar-AE" altLang="ko-KR" dirty="0"/>
                  <a:t>: </a:t>
                </a:r>
                <a:r>
                  <a:rPr lang="en-US" altLang="ko-KR" dirty="0"/>
                  <a:t>diffuse reflection coefficient (</a:t>
                </a:r>
                <a:r>
                  <a:rPr lang="ko-KR" altLang="en-US" dirty="0"/>
                  <a:t>난반사 계수</a:t>
                </a:r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ar-AE" altLang="ko-KR" dirty="0"/>
                  <a:t>: 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light (</a:t>
                </a:r>
                <a:r>
                  <a:rPr lang="ko-KR" altLang="en-US" dirty="0" err="1"/>
                  <a:t>직접광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direct)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611927-75F7-F73F-A9C9-C55512BF6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867" y="2151723"/>
                <a:ext cx="5086773" cy="646331"/>
              </a:xfrm>
              <a:prstGeom prst="rect">
                <a:avLst/>
              </a:prstGeom>
              <a:blipFill>
                <a:blip r:embed="rId5"/>
                <a:stretch>
                  <a:fillRect t="-5660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81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B821-DA56-2171-F2FA-A73ED985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정반사광 </a:t>
            </a:r>
            <a:r>
              <a:rPr lang="en-US" altLang="ko-KR" dirty="0"/>
              <a:t>(Specular)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30F1F-0D2E-3CF6-3133-8926E763D93C}"/>
              </a:ext>
            </a:extLst>
          </p:cNvPr>
          <p:cNvSpPr txBox="1"/>
          <p:nvPr/>
        </p:nvSpPr>
        <p:spPr>
          <a:xfrm>
            <a:off x="838200" y="1690688"/>
            <a:ext cx="911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입사각과 반사각이 같은 반사광</a:t>
            </a:r>
            <a:r>
              <a:rPr lang="en-US" altLang="ko-KR" dirty="0"/>
              <a:t>. </a:t>
            </a:r>
            <a:r>
              <a:rPr lang="ko-KR" altLang="en-US" dirty="0"/>
              <a:t>물체에 </a:t>
            </a:r>
            <a:r>
              <a:rPr lang="ko-KR" altLang="en-US" b="1" dirty="0"/>
              <a:t>반사된 빛</a:t>
            </a:r>
            <a:r>
              <a:rPr lang="en-US" altLang="ko-KR" b="1" dirty="0"/>
              <a:t>(Reflection)</a:t>
            </a:r>
            <a:r>
              <a:rPr lang="ko-KR" altLang="en-US" dirty="0"/>
              <a:t>과 </a:t>
            </a:r>
            <a:r>
              <a:rPr lang="ko-KR" altLang="en-US" b="1" dirty="0"/>
              <a:t>시선벡터</a:t>
            </a:r>
            <a:r>
              <a:rPr lang="en-US" altLang="ko-KR" b="1" dirty="0"/>
              <a:t>(View)</a:t>
            </a:r>
            <a:r>
              <a:rPr lang="ko-KR" altLang="en-US" dirty="0"/>
              <a:t>사이의 내적</a:t>
            </a:r>
            <a:r>
              <a:rPr lang="en-US" altLang="ko-KR" dirty="0"/>
              <a:t>(</a:t>
            </a:r>
            <a:r>
              <a:rPr lang="ko-KR" altLang="en-US" dirty="0"/>
              <a:t>각도</a:t>
            </a:r>
            <a:r>
              <a:rPr lang="en-US" altLang="ko-KR" dirty="0"/>
              <a:t>)</a:t>
            </a:r>
            <a:r>
              <a:rPr lang="ko-KR" altLang="en-US" dirty="0"/>
              <a:t>에 따라 강도가 정해진다</a:t>
            </a:r>
            <a:r>
              <a:rPr lang="en-US" altLang="ko-KR" dirty="0"/>
              <a:t>.  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4D8744-2118-D1EA-1FAA-A80B836E7503}"/>
              </a:ext>
            </a:extLst>
          </p:cNvPr>
          <p:cNvSpPr txBox="1"/>
          <p:nvPr/>
        </p:nvSpPr>
        <p:spPr>
          <a:xfrm>
            <a:off x="6540207" y="4251106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Diffuse</a:t>
            </a:r>
            <a:endParaRPr lang="ko-KR" altLang="en-US" sz="1400" dirty="0"/>
          </a:p>
        </p:txBody>
      </p:sp>
      <p:pic>
        <p:nvPicPr>
          <p:cNvPr id="122" name="그림 121">
            <a:extLst>
              <a:ext uri="{FF2B5EF4-FFF2-40B4-BE49-F238E27FC236}">
                <a16:creationId xmlns:a16="http://schemas.microsoft.com/office/drawing/2014/main" id="{7BDE502A-F082-BCD6-25F5-58F851B3A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246" y="4631700"/>
            <a:ext cx="1751184" cy="1692532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7B6F383A-6219-2E18-280F-2FE817696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583" y="4634627"/>
            <a:ext cx="1659531" cy="1651475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2EF24E31-A29A-FE6A-60A1-2CD16B5A4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887" y="4652229"/>
            <a:ext cx="1715665" cy="1707296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03950E99-E208-FFAC-475E-3FA0B7EAEE4A}"/>
              </a:ext>
            </a:extLst>
          </p:cNvPr>
          <p:cNvSpPr txBox="1"/>
          <p:nvPr/>
        </p:nvSpPr>
        <p:spPr>
          <a:xfrm>
            <a:off x="8315667" y="424199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Specular</a:t>
            </a:r>
            <a:endParaRPr lang="ko-KR" altLang="en-US" sz="14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FD7DCB1-7C33-8A76-6DB6-1053186DC9A5}"/>
              </a:ext>
            </a:extLst>
          </p:cNvPr>
          <p:cNvGrpSpPr/>
          <p:nvPr/>
        </p:nvGrpSpPr>
        <p:grpSpPr>
          <a:xfrm>
            <a:off x="1220449" y="3985656"/>
            <a:ext cx="4672366" cy="2949436"/>
            <a:chOff x="1220449" y="3985656"/>
            <a:chExt cx="4672366" cy="294943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94C574A-98D6-E80C-FAAF-BC87ACD921BF}"/>
                </a:ext>
              </a:extLst>
            </p:cNvPr>
            <p:cNvSpPr/>
            <p:nvPr/>
          </p:nvSpPr>
          <p:spPr>
            <a:xfrm>
              <a:off x="1760220" y="6370955"/>
              <a:ext cx="1526700" cy="1219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E3880851-B024-416B-4111-7E1B09376E5C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497033" y="4501493"/>
              <a:ext cx="1026537" cy="1869462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AF94468-93EC-1878-A603-AB9D3BAE4042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2523570" y="4128770"/>
              <a:ext cx="10080" cy="224218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13C4759-6449-C1BE-A1E4-BCB537E1EC61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2523570" y="4404995"/>
              <a:ext cx="1172130" cy="196596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D9D3DCB-C411-1B93-BF30-571FFFEC9CF3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2523570" y="4678839"/>
              <a:ext cx="2139870" cy="169211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DCAA03D-33B7-87AB-9213-49472A37B583}"/>
                </a:ext>
              </a:extLst>
            </p:cNvPr>
            <p:cNvSpPr txBox="1"/>
            <p:nvPr/>
          </p:nvSpPr>
          <p:spPr>
            <a:xfrm>
              <a:off x="3215640" y="5260459"/>
              <a:ext cx="4114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ko-KR" sz="1800" dirty="0" err="1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A46AD25E-48DB-E6AB-E3BD-2695565A1408}"/>
                    </a:ext>
                  </a:extLst>
                </p14:cNvPr>
                <p14:cNvContentPartPr/>
                <p14:nvPr/>
              </p14:nvContentPartPr>
              <p14:xfrm>
                <a:off x="3070560" y="5555135"/>
                <a:ext cx="216360" cy="17244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A46AD25E-48DB-E6AB-E3BD-2695565A140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52560" y="5537135"/>
                  <a:ext cx="252000" cy="20808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9DE5759-C312-EE80-D57F-A43A4250DF96}"/>
                </a:ext>
              </a:extLst>
            </p:cNvPr>
            <p:cNvSpPr txBox="1"/>
            <p:nvPr/>
          </p:nvSpPr>
          <p:spPr>
            <a:xfrm>
              <a:off x="1220449" y="5095973"/>
              <a:ext cx="5325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Light</a:t>
              </a:r>
              <a:endParaRPr lang="ko-KR" altLang="en-US" sz="12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2B33E7-384C-A76D-C679-E24CCD890E94}"/>
                </a:ext>
              </a:extLst>
            </p:cNvPr>
            <p:cNvSpPr txBox="1"/>
            <p:nvPr/>
          </p:nvSpPr>
          <p:spPr>
            <a:xfrm>
              <a:off x="2672071" y="4678839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R</a:t>
              </a:r>
              <a:r>
                <a:rPr lang="en-US" altLang="ko-KR" sz="1400" dirty="0"/>
                <a:t>eflection</a:t>
              </a:r>
              <a:endParaRPr lang="ko-KR" altLang="en-US" sz="1400" dirty="0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9263CB9A-4B44-5E93-73C2-E51AC079C541}"/>
                </a:ext>
              </a:extLst>
            </p:cNvPr>
            <p:cNvSpPr/>
            <p:nvPr/>
          </p:nvSpPr>
          <p:spPr>
            <a:xfrm>
              <a:off x="4756230" y="4606509"/>
              <a:ext cx="59342" cy="7233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46216AB-5D95-D52E-7364-E1EB876BF5B9}"/>
                </a:ext>
              </a:extLst>
            </p:cNvPr>
            <p:cNvSpPr txBox="1"/>
            <p:nvPr/>
          </p:nvSpPr>
          <p:spPr>
            <a:xfrm>
              <a:off x="3733090" y="5445125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V</a:t>
              </a:r>
              <a:r>
                <a:rPr lang="en-US" altLang="ko-KR" sz="1400" dirty="0"/>
                <a:t>iew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1B3C147-CD93-70AF-F613-DFC14AD1611F}"/>
                </a:ext>
              </a:extLst>
            </p:cNvPr>
            <p:cNvSpPr txBox="1"/>
            <p:nvPr/>
          </p:nvSpPr>
          <p:spPr>
            <a:xfrm>
              <a:off x="4512144" y="3985656"/>
              <a:ext cx="13806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World Camera</a:t>
              </a:r>
            </a:p>
            <a:p>
              <a:r>
                <a:rPr lang="en-US" altLang="ko-KR" sz="1200" dirty="0"/>
                <a:t>Position</a:t>
              </a:r>
              <a:endParaRPr lang="ko-KR" altLang="en-US" sz="1200" dirty="0"/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AD6F3FA5-81D7-CEBF-BB78-4963745A34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1091" y="4688850"/>
              <a:ext cx="9161" cy="756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338058E-1E84-23BF-5F3A-0E845721B191}"/>
                </a:ext>
              </a:extLst>
            </p:cNvPr>
            <p:cNvSpPr txBox="1"/>
            <p:nvPr/>
          </p:nvSpPr>
          <p:spPr>
            <a:xfrm>
              <a:off x="1794999" y="4139544"/>
              <a:ext cx="7021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Normal</a:t>
              </a:r>
              <a:endParaRPr lang="ko-KR" altLang="en-US" sz="1200" dirty="0"/>
            </a:p>
          </p:txBody>
        </p: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ACD690D5-AACC-D4B5-8E6D-D0D14E4980D6}"/>
                </a:ext>
              </a:extLst>
            </p:cNvPr>
            <p:cNvGrpSpPr/>
            <p:nvPr/>
          </p:nvGrpSpPr>
          <p:grpSpPr>
            <a:xfrm>
              <a:off x="2309211" y="5943094"/>
              <a:ext cx="396360" cy="108000"/>
              <a:chOff x="2309211" y="5943094"/>
              <a:chExt cx="396360" cy="10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45" name="잉크 144">
                    <a:extLst>
                      <a:ext uri="{FF2B5EF4-FFF2-40B4-BE49-F238E27FC236}">
                        <a16:creationId xmlns:a16="http://schemas.microsoft.com/office/drawing/2014/main" id="{203647D9-1C95-53D2-7287-F7B78B6421E8}"/>
                      </a:ext>
                    </a:extLst>
                  </p14:cNvPr>
                  <p14:cNvContentPartPr/>
                  <p14:nvPr/>
                </p14:nvContentPartPr>
                <p14:xfrm>
                  <a:off x="2309211" y="5980894"/>
                  <a:ext cx="188640" cy="55800"/>
                </p14:xfrm>
              </p:contentPart>
            </mc:Choice>
            <mc:Fallback xmlns="">
              <p:pic>
                <p:nvPicPr>
                  <p:cNvPr id="145" name="잉크 144">
                    <a:extLst>
                      <a:ext uri="{FF2B5EF4-FFF2-40B4-BE49-F238E27FC236}">
                        <a16:creationId xmlns:a16="http://schemas.microsoft.com/office/drawing/2014/main" id="{203647D9-1C95-53D2-7287-F7B78B6421E8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304891" y="5976574"/>
                    <a:ext cx="197280" cy="6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46" name="잉크 145">
                    <a:extLst>
                      <a:ext uri="{FF2B5EF4-FFF2-40B4-BE49-F238E27FC236}">
                        <a16:creationId xmlns:a16="http://schemas.microsoft.com/office/drawing/2014/main" id="{AF8C0EF0-E872-6D21-B8DE-2B1DC8216720}"/>
                      </a:ext>
                    </a:extLst>
                  </p14:cNvPr>
                  <p14:cNvContentPartPr/>
                  <p14:nvPr/>
                </p14:nvContentPartPr>
                <p14:xfrm>
                  <a:off x="2370771" y="5966494"/>
                  <a:ext cx="11160" cy="41760"/>
                </p14:xfrm>
              </p:contentPart>
            </mc:Choice>
            <mc:Fallback xmlns="">
              <p:pic>
                <p:nvPicPr>
                  <p:cNvPr id="146" name="잉크 145">
                    <a:extLst>
                      <a:ext uri="{FF2B5EF4-FFF2-40B4-BE49-F238E27FC236}">
                        <a16:creationId xmlns:a16="http://schemas.microsoft.com/office/drawing/2014/main" id="{AF8C0EF0-E872-6D21-B8DE-2B1DC8216720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366451" y="5962174"/>
                    <a:ext cx="19800" cy="5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47" name="잉크 146">
                    <a:extLst>
                      <a:ext uri="{FF2B5EF4-FFF2-40B4-BE49-F238E27FC236}">
                        <a16:creationId xmlns:a16="http://schemas.microsoft.com/office/drawing/2014/main" id="{B104549F-7068-AEDE-068B-5A95C9211DD6}"/>
                      </a:ext>
                    </a:extLst>
                  </p14:cNvPr>
                  <p14:cNvContentPartPr/>
                  <p14:nvPr/>
                </p14:nvContentPartPr>
                <p14:xfrm>
                  <a:off x="2433051" y="5958574"/>
                  <a:ext cx="360" cy="45000"/>
                </p14:xfrm>
              </p:contentPart>
            </mc:Choice>
            <mc:Fallback xmlns="">
              <p:pic>
                <p:nvPicPr>
                  <p:cNvPr id="147" name="잉크 146">
                    <a:extLst>
                      <a:ext uri="{FF2B5EF4-FFF2-40B4-BE49-F238E27FC236}">
                        <a16:creationId xmlns:a16="http://schemas.microsoft.com/office/drawing/2014/main" id="{B104549F-7068-AEDE-068B-5A95C9211DD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428731" y="5954254"/>
                    <a:ext cx="9000" cy="5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49" name="잉크 148">
                    <a:extLst>
                      <a:ext uri="{FF2B5EF4-FFF2-40B4-BE49-F238E27FC236}">
                        <a16:creationId xmlns:a16="http://schemas.microsoft.com/office/drawing/2014/main" id="{993BACB8-BF6A-2946-DF8F-4FE21454A2BC}"/>
                      </a:ext>
                    </a:extLst>
                  </p14:cNvPr>
                  <p14:cNvContentPartPr/>
                  <p14:nvPr/>
                </p14:nvContentPartPr>
                <p14:xfrm>
                  <a:off x="2533851" y="5989174"/>
                  <a:ext cx="171720" cy="38160"/>
                </p14:xfrm>
              </p:contentPart>
            </mc:Choice>
            <mc:Fallback xmlns="">
              <p:pic>
                <p:nvPicPr>
                  <p:cNvPr id="149" name="잉크 148">
                    <a:extLst>
                      <a:ext uri="{FF2B5EF4-FFF2-40B4-BE49-F238E27FC236}">
                        <a16:creationId xmlns:a16="http://schemas.microsoft.com/office/drawing/2014/main" id="{993BACB8-BF6A-2946-DF8F-4FE21454A2BC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2529531" y="5984854"/>
                    <a:ext cx="180360" cy="4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51" name="잉크 150">
                    <a:extLst>
                      <a:ext uri="{FF2B5EF4-FFF2-40B4-BE49-F238E27FC236}">
                        <a16:creationId xmlns:a16="http://schemas.microsoft.com/office/drawing/2014/main" id="{E6C95295-8EAC-5849-ED89-32F85461D967}"/>
                      </a:ext>
                    </a:extLst>
                  </p14:cNvPr>
                  <p14:cNvContentPartPr/>
                  <p14:nvPr/>
                </p14:nvContentPartPr>
                <p14:xfrm>
                  <a:off x="2604051" y="5958574"/>
                  <a:ext cx="7560" cy="37080"/>
                </p14:xfrm>
              </p:contentPart>
            </mc:Choice>
            <mc:Fallback xmlns="">
              <p:pic>
                <p:nvPicPr>
                  <p:cNvPr id="151" name="잉크 150">
                    <a:extLst>
                      <a:ext uri="{FF2B5EF4-FFF2-40B4-BE49-F238E27FC236}">
                        <a16:creationId xmlns:a16="http://schemas.microsoft.com/office/drawing/2014/main" id="{E6C95295-8EAC-5849-ED89-32F85461D967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2599731" y="5954254"/>
                    <a:ext cx="16200" cy="4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2" name="잉크 151">
                    <a:extLst>
                      <a:ext uri="{FF2B5EF4-FFF2-40B4-BE49-F238E27FC236}">
                        <a16:creationId xmlns:a16="http://schemas.microsoft.com/office/drawing/2014/main" id="{8751C98E-2244-3B03-E259-85A79DC7EB57}"/>
                      </a:ext>
                    </a:extLst>
                  </p14:cNvPr>
                  <p14:cNvContentPartPr/>
                  <p14:nvPr/>
                </p14:nvContentPartPr>
                <p14:xfrm>
                  <a:off x="2629251" y="5958574"/>
                  <a:ext cx="36360" cy="88200"/>
                </p14:xfrm>
              </p:contentPart>
            </mc:Choice>
            <mc:Fallback xmlns="">
              <p:pic>
                <p:nvPicPr>
                  <p:cNvPr id="152" name="잉크 151">
                    <a:extLst>
                      <a:ext uri="{FF2B5EF4-FFF2-40B4-BE49-F238E27FC236}">
                        <a16:creationId xmlns:a16="http://schemas.microsoft.com/office/drawing/2014/main" id="{8751C98E-2244-3B03-E259-85A79DC7EB57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624931" y="5954254"/>
                    <a:ext cx="4500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54" name="잉크 153">
                    <a:extLst>
                      <a:ext uri="{FF2B5EF4-FFF2-40B4-BE49-F238E27FC236}">
                        <a16:creationId xmlns:a16="http://schemas.microsoft.com/office/drawing/2014/main" id="{3B33B05B-DD9C-B3DA-8748-5E1BB805543F}"/>
                      </a:ext>
                    </a:extLst>
                  </p14:cNvPr>
                  <p14:cNvContentPartPr/>
                  <p14:nvPr/>
                </p14:nvContentPartPr>
                <p14:xfrm>
                  <a:off x="2595771" y="5943094"/>
                  <a:ext cx="360" cy="108000"/>
                </p14:xfrm>
              </p:contentPart>
            </mc:Choice>
            <mc:Fallback xmlns="">
              <p:pic>
                <p:nvPicPr>
                  <p:cNvPr id="154" name="잉크 153">
                    <a:extLst>
                      <a:ext uri="{FF2B5EF4-FFF2-40B4-BE49-F238E27FC236}">
                        <a16:creationId xmlns:a16="http://schemas.microsoft.com/office/drawing/2014/main" id="{3B33B05B-DD9C-B3DA-8748-5E1BB805543F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591451" y="5938774"/>
                    <a:ext cx="9000" cy="116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6FDB85-1E14-4D83-BFC4-25837690C676}"/>
                </a:ext>
              </a:extLst>
            </p:cNvPr>
            <p:cNvSpPr txBox="1"/>
            <p:nvPr/>
          </p:nvSpPr>
          <p:spPr>
            <a:xfrm>
              <a:off x="2110639" y="6473427"/>
              <a:ext cx="10265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World Pixel</a:t>
              </a:r>
            </a:p>
            <a:p>
              <a:r>
                <a:rPr lang="en-US" altLang="ko-KR" sz="1200" dirty="0"/>
                <a:t>Position</a:t>
              </a:r>
              <a:endParaRPr lang="ko-KR" altLang="en-US" sz="12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CC17DDA-A65B-496C-ED5F-601195351601}"/>
                </a:ext>
              </a:extLst>
            </p:cNvPr>
            <p:cNvSpPr/>
            <p:nvPr/>
          </p:nvSpPr>
          <p:spPr>
            <a:xfrm>
              <a:off x="2494844" y="6385355"/>
              <a:ext cx="77611" cy="1128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7B7E87-1AF6-2382-CB5E-9484B8C80C7C}"/>
                  </a:ext>
                </a:extLst>
              </p:cNvPr>
              <p:cNvSpPr txBox="1"/>
              <p:nvPr/>
            </p:nvSpPr>
            <p:spPr>
              <a:xfrm>
                <a:off x="557257" y="2816214"/>
                <a:ext cx="3751588" cy="311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𝑆𝑝𝑒𝑐𝑢𝑙𝑎𝑟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ar-AE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ko-KR" altLang="ar-AE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2000" dirty="0"/>
                        <m:t>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ar-AE" sz="20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ar-AE" altLang="ko-KR" sz="200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ko-KR" altLang="ar-AE" sz="2000" i="1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ar-AE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ar-AE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ko-KR" sz="2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ko-KR" altLang="ar-AE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sSub>
                        <m:sSubPr>
                          <m:ctrlPr>
                            <a:rPr lang="ar-AE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ar-AE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ko-KR" altLang="ar-AE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ko-KR" altLang="en-US" sz="2000" i="1" baseline="30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7B7E87-1AF6-2382-CB5E-9484B8C80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57" y="2816214"/>
                <a:ext cx="3751588" cy="311304"/>
              </a:xfrm>
              <a:prstGeom prst="rect">
                <a:avLst/>
              </a:prstGeom>
              <a:blipFill>
                <a:blip r:embed="rId21"/>
                <a:stretch>
                  <a:fillRect b="-37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105D77-3936-21B9-AC53-9F01FAFCF39D}"/>
                  </a:ext>
                </a:extLst>
              </p:cNvPr>
              <p:cNvSpPr txBox="1"/>
              <p:nvPr/>
            </p:nvSpPr>
            <p:spPr>
              <a:xfrm>
                <a:off x="4879008" y="2656336"/>
                <a:ext cx="513418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ko-KR" altLang="ar-AE" b="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ar-AE" altLang="ko-KR" dirty="0"/>
                  <a:t>: </a:t>
                </a:r>
                <a:r>
                  <a:rPr lang="en-US" altLang="ko-KR" dirty="0"/>
                  <a:t>specular reflection coefficient (</a:t>
                </a:r>
                <a:r>
                  <a:rPr lang="ko-KR" altLang="en-US" dirty="0"/>
                  <a:t>정반사 계수</a:t>
                </a:r>
                <a:r>
                  <a:rPr lang="en-US" altLang="ko-KR" dirty="0"/>
                  <a:t>)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ar-AE" altLang="ko-KR" dirty="0"/>
                  <a:t>: </a:t>
                </a:r>
                <a:r>
                  <a:rPr lang="en-US" altLang="ko-KR" dirty="0"/>
                  <a:t>light (</a:t>
                </a:r>
                <a:r>
                  <a:rPr lang="ko-KR" altLang="en-US" dirty="0" err="1"/>
                  <a:t>직접광</a:t>
                </a:r>
                <a:r>
                  <a:rPr lang="en-US" altLang="ko-KR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: shininess (</a:t>
                </a:r>
                <a:r>
                  <a:rPr lang="ko-KR" altLang="en-US" dirty="0"/>
                  <a:t>광택 지수</a:t>
                </a:r>
                <a:r>
                  <a:rPr lang="en-US" altLang="ko-KR" dirty="0"/>
                  <a:t>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105D77-3936-21B9-AC53-9F01FAFCF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008" y="2656336"/>
                <a:ext cx="5134186" cy="923330"/>
              </a:xfrm>
              <a:prstGeom prst="rect">
                <a:avLst/>
              </a:prstGeom>
              <a:blipFill>
                <a:blip r:embed="rId22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78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AB336F4-E257-A1D4-DBAF-8A312A75D267}"/>
              </a:ext>
            </a:extLst>
          </p:cNvPr>
          <p:cNvCxnSpPr>
            <a:cxnSpLocks/>
          </p:cNvCxnSpPr>
          <p:nvPr/>
        </p:nvCxnSpPr>
        <p:spPr>
          <a:xfrm>
            <a:off x="1438360" y="1430943"/>
            <a:ext cx="0" cy="1592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198B374-2208-4CD1-8D9C-368DF29412E3}"/>
              </a:ext>
            </a:extLst>
          </p:cNvPr>
          <p:cNvCxnSpPr>
            <a:cxnSpLocks/>
          </p:cNvCxnSpPr>
          <p:nvPr/>
        </p:nvCxnSpPr>
        <p:spPr>
          <a:xfrm>
            <a:off x="582018" y="2388886"/>
            <a:ext cx="19231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E4000477-D6A7-979C-2394-1401E94F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반사벡터　구하기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26EA16-78BD-339B-716D-70130465746D}"/>
                  </a:ext>
                </a:extLst>
              </p:cNvPr>
              <p:cNvSpPr txBox="1"/>
              <p:nvPr/>
            </p:nvSpPr>
            <p:spPr>
              <a:xfrm>
                <a:off x="2771008" y="1714722"/>
                <a:ext cx="9407625" cy="1893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/>
                  <a:t>2</a:t>
                </a:r>
                <a:r>
                  <a:rPr lang="ko-KR" altLang="en-US" sz="1600" dirty="0"/>
                  <a:t>차원에서 벡터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sepChr m:val=","/>
                        <m:ctrlPr>
                          <a:rPr lang="ar-AE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6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ko-KR" altLang="ar-AE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ar-AE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ko-KR" altLang="ar-AE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altLang="ko-KR" sz="1600" dirty="0"/>
                  <a:t>, </a:t>
                </a:r>
                <a14:m>
                  <m:oMath xmlns:m="http://schemas.openxmlformats.org/officeDocument/2006/math">
                    <m:r>
                      <a:rPr lang="ko-KR" altLang="ar-AE" sz="1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ar-AE" altLang="ko-KR" sz="1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sepChr m:val=","/>
                        <m:ctrlPr>
                          <a:rPr lang="ar-AE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ko-KR" altLang="ar-AE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ar-AE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ko-KR" altLang="ar-AE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1600" dirty="0"/>
                  <a:t>의 내적은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ko-KR" altLang="en-US" sz="1600">
                        <a:latin typeface="Cambria Math" panose="02040503050406030204" pitchFamily="18" charset="0"/>
                      </a:rPr>
                      <m:t>⋅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ko-KR" altLang="ar-AE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ar-AE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ko-KR" altLang="ar-AE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ar-AE" altLang="ko-KR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ko-KR" altLang="ar-AE" sz="1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ar-AE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ko-KR" altLang="ar-AE" sz="1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1600">
                        <a:latin typeface="Cambria Math" panose="02040503050406030204" pitchFamily="18" charset="0"/>
                      </a:rPr>
                      <m:t>∣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ko-KR" altLang="en-US" sz="1600">
                        <a:latin typeface="Cambria Math" panose="02040503050406030204" pitchFamily="18" charset="0"/>
                      </a:rPr>
                      <m:t>∣∣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ko-KR" altLang="en-US" sz="1600">
                        <a:latin typeface="Cambria Math" panose="02040503050406030204" pitchFamily="18" charset="0"/>
                      </a:rPr>
                      <m:t>∣</m:t>
                    </m:r>
                    <m:func>
                      <m:func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ko-KR" sz="1600" dirty="0"/>
              </a:p>
              <a:p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또는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한쪽이 길이가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이면 반대쪽에 투영한 길이가 된다</a:t>
                </a:r>
                <a:r>
                  <a:rPr lang="en-US" altLang="ko-KR" sz="1600" dirty="0"/>
                  <a:t>. </a:t>
                </a:r>
                <a:r>
                  <a:rPr lang="ko-KR" altLang="en-US" sz="1600" dirty="0" err="1"/>
                  <a:t>둘다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1</a:t>
                </a:r>
                <a:r>
                  <a:rPr lang="ko-KR" altLang="en-US" sz="1600" dirty="0"/>
                  <a:t>이면 결</a:t>
                </a:r>
                <a14:m>
                  <m:oMath xmlns:m="http://schemas.openxmlformats.org/officeDocument/2006/math"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과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는</m:t>
                    </m:r>
                    <m:func>
                      <m:funcPr>
                        <m:ctrlPr>
                          <a:rPr lang="ko-KR" alt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1600" dirty="0"/>
                  <a:t>된다</a:t>
                </a:r>
                <a:endParaRPr lang="en-US" altLang="ko-KR" sz="1600" dirty="0"/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1600" i="1" dirty="0">
                    <a:latin typeface="Cambria Math" panose="02040503050406030204" pitchFamily="18" charset="0"/>
                  </a:rPr>
                  <a:t>I </a:t>
                </a:r>
                <a:r>
                  <a:rPr lang="ko-KR" altLang="en-US" sz="1600" dirty="0"/>
                  <a:t>를 “빛이 가는 </a:t>
                </a:r>
                <a:r>
                  <a:rPr lang="ko-KR" altLang="en-US" sz="1600" dirty="0" err="1"/>
                  <a:t>방향”으로</a:t>
                </a:r>
                <a:r>
                  <a:rPr lang="ko-KR" altLang="en-US" sz="1600" dirty="0"/>
                  <a:t> 정의하면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반사 계산 전에 음수 부호를 붙여준다</a:t>
                </a:r>
                <a:r>
                  <a:rPr lang="en-US" altLang="ko-KR" sz="1600" dirty="0"/>
                  <a:t>.</a:t>
                </a:r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1600" b="1" i="1" dirty="0">
                    <a:latin typeface="Cambria Math" panose="02040503050406030204" pitchFamily="18" charset="0"/>
                  </a:rPr>
                  <a:t>-</a:t>
                </a:r>
                <a:r>
                  <a:rPr lang="en-US" altLang="ko-KR" sz="1600" i="1" dirty="0">
                    <a:latin typeface="Cambria Math" panose="02040503050406030204" pitchFamily="18" charset="0"/>
                  </a:rPr>
                  <a:t>I</a:t>
                </a:r>
                <a:r>
                  <a:rPr lang="ko-KR" altLang="en-US" sz="1600" i="1" dirty="0"/>
                  <a:t> </a:t>
                </a:r>
                <a14:m>
                  <m:oMath xmlns:m="http://schemas.openxmlformats.org/officeDocument/2006/math">
                    <m:r>
                      <a:rPr lang="ko-KR" altLang="en-US" sz="1600" b="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1600" i="1" dirty="0">
                    <a:latin typeface="Cambria Math" panose="02040503050406030204" pitchFamily="18" charset="0"/>
                  </a:rPr>
                  <a:t>  </a:t>
                </a:r>
                <a:r>
                  <a:rPr lang="ko-KR" altLang="en-US" sz="1600" dirty="0">
                    <a:latin typeface="Cambria Math" panose="02040503050406030204" pitchFamily="18" charset="0"/>
                  </a:rPr>
                  <a:t>에서 얻어진 길이를</a:t>
                </a:r>
                <a:r>
                  <a:rPr lang="ko-KR" altLang="en-US" sz="1600" dirty="0"/>
                  <a:t>  </a:t>
                </a:r>
                <a:r>
                  <a:rPr lang="en-US" altLang="ko-KR" sz="1600" dirty="0"/>
                  <a:t>N</a:t>
                </a:r>
                <a:r>
                  <a:rPr lang="ko-KR" altLang="en-US" sz="1600" dirty="0"/>
                  <a:t>에 곱하여 벡터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0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0">
                        <a:latin typeface="Cambria Math" panose="02040503050406030204" pitchFamily="18" charset="0"/>
                      </a:rPr>
                      <m:t>계</m:t>
                    </m:r>
                    <m:r>
                      <a:rPr lang="ko-KR" altLang="en-US" sz="1600" i="0" smtClean="0">
                        <a:latin typeface="Cambria Math" panose="02040503050406030204" pitchFamily="18" charset="0"/>
                      </a:rPr>
                      <m:t>산</m:t>
                    </m:r>
                    <m:r>
                      <a:rPr lang="ko-KR" altLang="en-US" sz="1600" i="0">
                        <a:latin typeface="Cambria Math" panose="02040503050406030204" pitchFamily="18" charset="0"/>
                      </a:rPr>
                      <m:t>한</m:t>
                    </m:r>
                    <m:r>
                      <a:rPr lang="ko-KR" altLang="en-US" sz="1600" i="0" smtClean="0">
                        <a:latin typeface="Cambria Math" panose="02040503050406030204" pitchFamily="18" charset="0"/>
                      </a:rPr>
                      <m:t>다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= (-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ko-KR" sz="1600" i="1" dirty="0"/>
              </a:p>
              <a:p>
                <a:endParaRPr lang="en-US" altLang="ko-KR" sz="1600" dirty="0"/>
              </a:p>
              <a:p>
                <a:r>
                  <a:rPr lang="ko-KR" altLang="en-US" sz="1600" dirty="0"/>
                  <a:t>따라서  반사벡터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=- 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ko-KR" sz="1600" b="1" i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26EA16-78BD-339B-716D-701304657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008" y="1714722"/>
                <a:ext cx="9407625" cy="1893082"/>
              </a:xfrm>
              <a:prstGeom prst="rect">
                <a:avLst/>
              </a:prstGeom>
              <a:blipFill>
                <a:blip r:embed="rId2"/>
                <a:stretch>
                  <a:fillRect l="-389" t="-322" b="-1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0012B1E-1F05-B231-3D58-2E1B8439E3AF}"/>
              </a:ext>
            </a:extLst>
          </p:cNvPr>
          <p:cNvCxnSpPr>
            <a:cxnSpLocks/>
            <a:endCxn id="28" idx="1"/>
          </p:cNvCxnSpPr>
          <p:nvPr/>
        </p:nvCxnSpPr>
        <p:spPr>
          <a:xfrm flipH="1" flipV="1">
            <a:off x="961123" y="1916782"/>
            <a:ext cx="501583" cy="500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C3C55F3-E7C2-6FC5-CADB-5080F928650E}"/>
              </a:ext>
            </a:extLst>
          </p:cNvPr>
          <p:cNvCxnSpPr>
            <a:cxnSpLocks/>
            <a:endCxn id="28" idx="0"/>
          </p:cNvCxnSpPr>
          <p:nvPr/>
        </p:nvCxnSpPr>
        <p:spPr>
          <a:xfrm flipV="1">
            <a:off x="1438360" y="1721230"/>
            <a:ext cx="0" cy="6676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462D0220-E164-F3EC-BD5B-89088B0F9957}"/>
              </a:ext>
            </a:extLst>
          </p:cNvPr>
          <p:cNvSpPr/>
          <p:nvPr/>
        </p:nvSpPr>
        <p:spPr>
          <a:xfrm>
            <a:off x="763445" y="1721230"/>
            <a:ext cx="1349829" cy="133531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5A43AAE-6B1C-5DAE-8CD8-A5C61A9AB0DB}"/>
              </a:ext>
            </a:extLst>
          </p:cNvPr>
          <p:cNvCxnSpPr>
            <a:cxnSpLocks/>
          </p:cNvCxnSpPr>
          <p:nvPr/>
        </p:nvCxnSpPr>
        <p:spPr>
          <a:xfrm flipV="1">
            <a:off x="1438359" y="1848229"/>
            <a:ext cx="0" cy="52977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0CDED52-4DC0-5A99-4CF7-B730032358D4}"/>
              </a:ext>
            </a:extLst>
          </p:cNvPr>
          <p:cNvCxnSpPr>
            <a:cxnSpLocks/>
          </p:cNvCxnSpPr>
          <p:nvPr/>
        </p:nvCxnSpPr>
        <p:spPr>
          <a:xfrm flipV="1">
            <a:off x="1910073" y="2356230"/>
            <a:ext cx="0" cy="52977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1B7262F-52F5-0B95-B017-6E956DA2D96F}"/>
              </a:ext>
            </a:extLst>
          </p:cNvPr>
          <p:cNvCxnSpPr>
            <a:cxnSpLocks/>
          </p:cNvCxnSpPr>
          <p:nvPr/>
        </p:nvCxnSpPr>
        <p:spPr>
          <a:xfrm flipV="1">
            <a:off x="1910073" y="1887948"/>
            <a:ext cx="0" cy="52977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0B2143A-E106-5029-6A8A-BF4DD41AF603}"/>
              </a:ext>
            </a:extLst>
          </p:cNvPr>
          <p:cNvCxnSpPr>
            <a:cxnSpLocks/>
          </p:cNvCxnSpPr>
          <p:nvPr/>
        </p:nvCxnSpPr>
        <p:spPr>
          <a:xfrm>
            <a:off x="1432128" y="2388886"/>
            <a:ext cx="490725" cy="4721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A7D0B173-67AE-C8F6-2F38-D60ADC709597}"/>
                  </a:ext>
                </a:extLst>
              </p14:cNvPr>
              <p14:cNvContentPartPr/>
              <p14:nvPr/>
            </p14:nvContentPartPr>
            <p14:xfrm>
              <a:off x="1370279" y="1721393"/>
              <a:ext cx="133920" cy="2160"/>
            </p14:xfrm>
          </p:contentPart>
        </mc:Choice>
        <mc:Fallback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A7D0B173-67AE-C8F6-2F38-D60ADC7095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1639" y="1667753"/>
                <a:ext cx="15156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632FE81E-63CE-7F0E-2C68-7E4096CB89BF}"/>
                  </a:ext>
                </a:extLst>
              </p14:cNvPr>
              <p14:cNvContentPartPr/>
              <p14:nvPr/>
            </p14:nvContentPartPr>
            <p14:xfrm>
              <a:off x="1330679" y="1716713"/>
              <a:ext cx="231480" cy="3600"/>
            </p14:xfrm>
          </p:contentPart>
        </mc:Choice>
        <mc:Fallback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632FE81E-63CE-7F0E-2C68-7E4096CB89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2039" y="1662713"/>
                <a:ext cx="2491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43B4F730-FAB1-29DF-06B8-56E8D48B19C1}"/>
                  </a:ext>
                </a:extLst>
              </p14:cNvPr>
              <p14:cNvContentPartPr/>
              <p14:nvPr/>
            </p14:nvContentPartPr>
            <p14:xfrm>
              <a:off x="1338599" y="1853153"/>
              <a:ext cx="228600" cy="5040"/>
            </p14:xfrm>
          </p:contentPart>
        </mc:Choice>
        <mc:Fallback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43B4F730-FAB1-29DF-06B8-56E8D48B19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9959" y="1799513"/>
                <a:ext cx="24624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EA68EF9D-6745-088B-C3D7-66591347CEEB}"/>
                  </a:ext>
                </a:extLst>
              </p14:cNvPr>
              <p14:cNvContentPartPr/>
              <p14:nvPr/>
            </p14:nvContentPartPr>
            <p14:xfrm>
              <a:off x="1362359" y="2384873"/>
              <a:ext cx="207720" cy="8280"/>
            </p14:xfrm>
          </p:contentPart>
        </mc:Choice>
        <mc:Fallback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EA68EF9D-6745-088B-C3D7-66591347CE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53719" y="2331233"/>
                <a:ext cx="225360" cy="115920"/>
              </a:xfrm>
              <a:prstGeom prst="rect">
                <a:avLst/>
              </a:prstGeom>
            </p:spPr>
          </p:pic>
        </mc:Fallback>
      </mc:AlternateContent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6BA2186-847F-0C8F-FA99-FB317BD5ED27}"/>
              </a:ext>
            </a:extLst>
          </p:cNvPr>
          <p:cNvCxnSpPr>
            <a:endCxn id="28" idx="7"/>
          </p:cNvCxnSpPr>
          <p:nvPr/>
        </p:nvCxnSpPr>
        <p:spPr>
          <a:xfrm flipV="1">
            <a:off x="1432128" y="1916782"/>
            <a:ext cx="483468" cy="500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93F413A-5883-E811-A0A7-0EFEDD916FA6}"/>
              </a:ext>
            </a:extLst>
          </p:cNvPr>
          <p:cNvSpPr txBox="1"/>
          <p:nvPr/>
        </p:nvSpPr>
        <p:spPr>
          <a:xfrm>
            <a:off x="1618857" y="2966089"/>
            <a:ext cx="11408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altLang="ko-KR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ko-KR" altLang="en-US" sz="1000" dirty="0">
                <a:latin typeface="Cambria Math" panose="02040503050406030204" pitchFamily="18" charset="0"/>
              </a:rPr>
              <a:t> </a:t>
            </a:r>
            <a:r>
              <a:rPr lang="en-US" altLang="ko-KR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(-0.707,-0.707)</a:t>
            </a:r>
            <a:endParaRPr lang="ko-KR" altLang="en-US" sz="10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48BB25D-03E5-6BC4-2673-3620785698F4}"/>
                  </a:ext>
                </a:extLst>
              </p:cNvPr>
              <p:cNvSpPr txBox="1"/>
              <p:nvPr/>
            </p:nvSpPr>
            <p:spPr>
              <a:xfrm>
                <a:off x="1362359" y="1507667"/>
                <a:ext cx="61743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000" b="0" i="1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altLang="ko-KR" sz="1000" dirty="0"/>
                  <a:t>(0,1)</a:t>
                </a:r>
                <a:endParaRPr lang="ko-KR" altLang="en-US" sz="10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48BB25D-03E5-6BC4-2673-362078569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359" y="1507667"/>
                <a:ext cx="617435" cy="246221"/>
              </a:xfrm>
              <a:prstGeom prst="rect">
                <a:avLst/>
              </a:prstGeom>
              <a:blipFill>
                <a:blip r:embed="rId11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4779248A-EB89-3451-B185-4FE01640B6BD}"/>
                  </a:ext>
                </a:extLst>
              </p14:cNvPr>
              <p14:cNvContentPartPr/>
              <p14:nvPr/>
            </p14:nvContentPartPr>
            <p14:xfrm>
              <a:off x="6182160" y="3174960"/>
              <a:ext cx="360" cy="360"/>
            </p14:xfrm>
          </p:contentPart>
        </mc:Choice>
        <mc:Fallback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4779248A-EB89-3451-B185-4FE01640B6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73520" y="3120960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B6CF5B5E-355D-2577-05D9-1FAA5C7834BB}"/>
              </a:ext>
            </a:extLst>
          </p:cNvPr>
          <p:cNvSpPr txBox="1"/>
          <p:nvPr/>
        </p:nvSpPr>
        <p:spPr>
          <a:xfrm>
            <a:off x="8273481" y="1461500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크기 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8B3E538-B738-7D11-A732-9B3E5E80FFE8}"/>
                  </a:ext>
                </a:extLst>
              </p:cNvPr>
              <p:cNvSpPr txBox="1"/>
              <p:nvPr/>
            </p:nvSpPr>
            <p:spPr>
              <a:xfrm>
                <a:off x="1338478" y="1890849"/>
                <a:ext cx="36576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8B3E538-B738-7D11-A732-9B3E5E80F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478" y="1890849"/>
                <a:ext cx="365760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01DC33B-D0FC-E402-A46A-95AE2D3E5F4A}"/>
                  </a:ext>
                </a:extLst>
              </p:cNvPr>
              <p:cNvSpPr txBox="1"/>
              <p:nvPr/>
            </p:nvSpPr>
            <p:spPr>
              <a:xfrm>
                <a:off x="1457494" y="2117332"/>
                <a:ext cx="48260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01DC33B-D0FC-E402-A46A-95AE2D3E5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94" y="2117332"/>
                <a:ext cx="482600" cy="24622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818A32C-8F85-3993-926F-DC87EA79E35F}"/>
                  </a:ext>
                </a:extLst>
              </p:cNvPr>
              <p:cNvSpPr txBox="1"/>
              <p:nvPr/>
            </p:nvSpPr>
            <p:spPr>
              <a:xfrm>
                <a:off x="934215" y="2050522"/>
                <a:ext cx="28024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m:rPr>
                          <m:sty m:val="p"/>
                        </m:rPr>
                        <a:rPr lang="en-US" altLang="ko-KR" sz="1000" b="0" i="1" smtClean="0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818A32C-8F85-3993-926F-DC87EA79E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15" y="2050522"/>
                <a:ext cx="280241" cy="24622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79483D9E-D975-A996-17E2-71AB9AF5BC04}"/>
              </a:ext>
            </a:extLst>
          </p:cNvPr>
          <p:cNvSpPr txBox="1"/>
          <p:nvPr/>
        </p:nvSpPr>
        <p:spPr>
          <a:xfrm>
            <a:off x="878840" y="4331945"/>
            <a:ext cx="10668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effectLst/>
                <a:latin typeface="Segoe UI" panose="020B0502040204020203" pitchFamily="34" charset="0"/>
                <a:hlinkClick r:id="rId17"/>
              </a:rPr>
              <a:t>HLSL </a:t>
            </a:r>
            <a:r>
              <a:rPr lang="ko-KR" altLang="en-US" b="1" i="0" dirty="0">
                <a:effectLst/>
                <a:latin typeface="Segoe UI" panose="020B0502040204020203" pitchFamily="34" charset="0"/>
                <a:hlinkClick r:id="rId17"/>
              </a:rPr>
              <a:t>함수 </a:t>
            </a:r>
            <a:r>
              <a:rPr lang="en-US" altLang="ko-KR" b="1" i="1" dirty="0">
                <a:hlinkClick r:id="rId17"/>
              </a:rPr>
              <a:t>ret</a:t>
            </a:r>
            <a:r>
              <a:rPr lang="en-US" altLang="ko-KR" b="1" dirty="0">
                <a:hlinkClick r:id="rId17"/>
              </a:rPr>
              <a:t> reflect(</a:t>
            </a:r>
            <a:r>
              <a:rPr lang="en-US" altLang="ko-KR" b="1" i="1" dirty="0" err="1">
                <a:hlinkClick r:id="rId17"/>
              </a:rPr>
              <a:t>i</a:t>
            </a:r>
            <a:r>
              <a:rPr lang="en-US" altLang="ko-KR" b="1" dirty="0">
                <a:hlinkClick r:id="rId17"/>
              </a:rPr>
              <a:t>, </a:t>
            </a:r>
            <a:r>
              <a:rPr lang="en-US" altLang="ko-KR" b="1" i="1" dirty="0">
                <a:hlinkClick r:id="rId17"/>
              </a:rPr>
              <a:t>n</a:t>
            </a:r>
            <a:r>
              <a:rPr lang="en-US" altLang="ko-KR" b="1" dirty="0">
                <a:hlinkClick r:id="rId17"/>
              </a:rPr>
              <a:t>)</a:t>
            </a:r>
            <a:endParaRPr lang="en-US" altLang="ko-KR" b="1" dirty="0"/>
          </a:p>
          <a:p>
            <a:endParaRPr lang="en-US" altLang="ko-KR" b="1" i="0" dirty="0">
              <a:effectLst/>
              <a:latin typeface="Segoe UI" panose="020B0502040204020203" pitchFamily="34" charset="0"/>
            </a:endParaRPr>
          </a:p>
          <a:p>
            <a:r>
              <a:rPr lang="ko-KR" altLang="en-US" dirty="0"/>
              <a:t>입사 광선과 표면을 사용하여 반사 벡터를 반환합니다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This function calculates the reflection vector using the following formula: </a:t>
            </a:r>
            <a:r>
              <a:rPr lang="en-US" altLang="ko-KR" b="1" dirty="0"/>
              <a:t>v = </a:t>
            </a:r>
            <a:r>
              <a:rPr lang="en-US" altLang="ko-KR" b="1" dirty="0" err="1"/>
              <a:t>i</a:t>
            </a:r>
            <a:r>
              <a:rPr lang="en-US" altLang="ko-KR" b="1" dirty="0"/>
              <a:t> - 2 * n * dot(</a:t>
            </a:r>
            <a:r>
              <a:rPr lang="en-US" altLang="ko-KR" b="1" dirty="0" err="1"/>
              <a:t>i</a:t>
            </a:r>
            <a:r>
              <a:rPr lang="en-US" altLang="ko-KR" b="1" dirty="0"/>
              <a:t> n) .</a:t>
            </a:r>
            <a:endParaRPr lang="ko-KR" altLang="en-US" b="1" dirty="0"/>
          </a:p>
          <a:p>
            <a:endParaRPr lang="en-US" altLang="ko-KR" b="1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9BAB7A3-A16D-BC4C-4006-D0A1615E385C}"/>
              </a:ext>
            </a:extLst>
          </p:cNvPr>
          <p:cNvSpPr txBox="1"/>
          <p:nvPr/>
        </p:nvSpPr>
        <p:spPr>
          <a:xfrm>
            <a:off x="838200" y="6026307"/>
            <a:ext cx="10378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</a:t>
            </a:r>
            <a:r>
              <a:rPr lang="ko-KR" altLang="en-US" dirty="0"/>
              <a:t>를 “빛이 표면으로 들어오는 방향</a:t>
            </a:r>
            <a:r>
              <a:rPr lang="en-US" altLang="ko-KR" dirty="0"/>
              <a:t>(</a:t>
            </a:r>
            <a:r>
              <a:rPr lang="ko-KR" altLang="en-US" dirty="0" err="1"/>
              <a:t>픽셀→광원</a:t>
            </a:r>
            <a:r>
              <a:rPr lang="en-US" altLang="ko-KR" dirty="0"/>
              <a:t>)”</a:t>
            </a:r>
            <a:r>
              <a:rPr lang="ko-KR" altLang="en-US" dirty="0"/>
              <a:t>으로 정의하므로 </a:t>
            </a:r>
            <a:r>
              <a:rPr lang="en-US" altLang="ko-KR" dirty="0" err="1"/>
              <a:t>i</a:t>
            </a:r>
            <a:r>
              <a:rPr lang="ko-KR" altLang="en-US" dirty="0"/>
              <a:t>의 부호가 </a:t>
            </a:r>
            <a:r>
              <a:rPr lang="ko-KR" altLang="en-US" dirty="0" err="1"/>
              <a:t>반대므로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en-US" altLang="ko-KR" dirty="0" err="1"/>
              <a:t>i</a:t>
            </a:r>
            <a:r>
              <a:rPr lang="ko-KR" altLang="en-US" dirty="0"/>
              <a:t>로 입력한다</a:t>
            </a:r>
          </a:p>
        </p:txBody>
      </p:sp>
    </p:spTree>
    <p:extLst>
      <p:ext uri="{BB962C8B-B14F-4D97-AF65-F5344CB8AC3E}">
        <p14:creationId xmlns:p14="http://schemas.microsoft.com/office/powerpoint/2010/main" val="97340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157FD-6847-6BD6-1869-F418E024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블린</a:t>
            </a:r>
            <a:r>
              <a:rPr lang="ko-KR" altLang="en-US" dirty="0"/>
              <a:t> 퐁</a:t>
            </a:r>
            <a:r>
              <a:rPr lang="en-US" altLang="ko-KR" dirty="0"/>
              <a:t>(Blinn Phong)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AF3736B-0374-17DA-7FA8-0E63E671B707}"/>
              </a:ext>
            </a:extLst>
          </p:cNvPr>
          <p:cNvGrpSpPr/>
          <p:nvPr/>
        </p:nvGrpSpPr>
        <p:grpSpPr>
          <a:xfrm>
            <a:off x="770741" y="4478534"/>
            <a:ext cx="4201159" cy="2379466"/>
            <a:chOff x="600689" y="1989216"/>
            <a:chExt cx="5647884" cy="308664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D58E640-F03E-DA11-A4FC-E9558DD318AC}"/>
                </a:ext>
              </a:extLst>
            </p:cNvPr>
            <p:cNvSpPr/>
            <p:nvPr/>
          </p:nvSpPr>
          <p:spPr>
            <a:xfrm>
              <a:off x="1140460" y="4374515"/>
              <a:ext cx="1526700" cy="1219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518C3657-CA0D-4DE9-C10F-3522197EC97A}"/>
                </a:ext>
              </a:extLst>
            </p:cNvPr>
            <p:cNvCxnSpPr>
              <a:cxnSpLocks/>
            </p:cNvCxnSpPr>
            <p:nvPr/>
          </p:nvCxnSpPr>
          <p:spPr>
            <a:xfrm>
              <a:off x="962616" y="2744668"/>
              <a:ext cx="925715" cy="1611984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5E399ED7-6F8D-377D-2D7E-1AFDC4153307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1903810" y="2132330"/>
              <a:ext cx="10080" cy="22421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A47D40F3-BA71-6775-F18E-C3027449A98B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1903810" y="2916523"/>
              <a:ext cx="1909519" cy="1457992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C61E45-2C6E-599B-27F0-1CA58DE2F303}"/>
                </a:ext>
              </a:extLst>
            </p:cNvPr>
            <p:cNvSpPr txBox="1"/>
            <p:nvPr/>
          </p:nvSpPr>
          <p:spPr>
            <a:xfrm>
              <a:off x="1852280" y="3099533"/>
              <a:ext cx="4114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ko-KR" sz="1800" dirty="0" err="1">
                  <a:solidFill>
                    <a:srgbClr val="000000"/>
                  </a:solidFill>
                  <a:effectLst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dirty="0"/>
            </a:p>
          </p:txBody>
        </p:sp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C386E14A-D7D5-45E3-4A22-AE85779BEB67}"/>
                    </a:ext>
                  </a:extLst>
                </p14:cNvPr>
                <p14:cNvContentPartPr/>
                <p14:nvPr/>
              </p14:nvContentPartPr>
              <p14:xfrm rot="20004203">
                <a:off x="1940527" y="3088728"/>
                <a:ext cx="214690" cy="171109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386E14A-D7D5-45E3-4A22-AE85779BEB6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20004203">
                  <a:off x="1916350" y="3065352"/>
                  <a:ext cx="262560" cy="21739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30FB12-1938-8753-9DAD-D56F6798D6E0}"/>
                </a:ext>
              </a:extLst>
            </p:cNvPr>
            <p:cNvSpPr txBox="1"/>
            <p:nvPr/>
          </p:nvSpPr>
          <p:spPr>
            <a:xfrm>
              <a:off x="600689" y="3099533"/>
              <a:ext cx="5325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Light</a:t>
              </a:r>
              <a:endParaRPr lang="ko-KR" altLang="en-US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C37A87-BF68-8ABB-B547-4E2B4325E9B2}"/>
                </a:ext>
              </a:extLst>
            </p:cNvPr>
            <p:cNvSpPr txBox="1"/>
            <p:nvPr/>
          </p:nvSpPr>
          <p:spPr>
            <a:xfrm>
              <a:off x="2497656" y="2081232"/>
              <a:ext cx="13156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H</a:t>
              </a:r>
              <a:r>
                <a:rPr lang="en-US" altLang="ko-KR" sz="1400" dirty="0"/>
                <a:t>alf Vector</a:t>
              </a:r>
              <a:endParaRPr lang="ko-KR" altLang="en-US" sz="14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72B3C54-6439-F1DC-B1A6-6A9117DE9291}"/>
                </a:ext>
              </a:extLst>
            </p:cNvPr>
            <p:cNvSpPr/>
            <p:nvPr/>
          </p:nvSpPr>
          <p:spPr>
            <a:xfrm>
              <a:off x="4136470" y="2450882"/>
              <a:ext cx="82296" cy="819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C0F1683-2BF9-E9E4-924F-E853281A9EDE}"/>
                </a:ext>
              </a:extLst>
            </p:cNvPr>
            <p:cNvSpPr txBox="1"/>
            <p:nvPr/>
          </p:nvSpPr>
          <p:spPr>
            <a:xfrm>
              <a:off x="3113330" y="3448685"/>
              <a:ext cx="516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View</a:t>
              </a:r>
              <a:endParaRPr lang="ko-KR" altLang="en-US" sz="1200" dirty="0"/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146AAF5-FAFA-D2DF-4B7B-C9C0861FD9A7}"/>
                </a:ext>
              </a:extLst>
            </p:cNvPr>
            <p:cNvCxnSpPr>
              <a:cxnSpLocks/>
              <a:stCxn id="12" idx="4"/>
            </p:cNvCxnSpPr>
            <p:nvPr/>
          </p:nvCxnSpPr>
          <p:spPr>
            <a:xfrm>
              <a:off x="4177618" y="2532845"/>
              <a:ext cx="0" cy="1192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59787C-F5C9-4F0B-1145-0894556DE07B}"/>
                </a:ext>
              </a:extLst>
            </p:cNvPr>
            <p:cNvSpPr txBox="1"/>
            <p:nvPr/>
          </p:nvSpPr>
          <p:spPr>
            <a:xfrm>
              <a:off x="1140460" y="2155921"/>
              <a:ext cx="8215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N</a:t>
              </a:r>
              <a:r>
                <a:rPr lang="en-US" altLang="ko-KR" sz="1400" dirty="0"/>
                <a:t>ormal</a:t>
              </a:r>
              <a:endParaRPr lang="ko-KR" altLang="en-US" sz="1400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61E1B84-322A-D676-FF35-A7B6638C026F}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flipV="1">
              <a:off x="1903810" y="2181681"/>
              <a:ext cx="546990" cy="219283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01D2645-B117-E680-6CDD-6AB661F81BCB}"/>
                </a:ext>
              </a:extLst>
            </p:cNvPr>
            <p:cNvGrpSpPr/>
            <p:nvPr/>
          </p:nvGrpSpPr>
          <p:grpSpPr>
            <a:xfrm>
              <a:off x="1067189" y="2688054"/>
              <a:ext cx="1170299" cy="339638"/>
              <a:chOff x="2159811" y="5672014"/>
              <a:chExt cx="537120" cy="155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9" name="잉크 28">
                    <a:extLst>
                      <a:ext uri="{FF2B5EF4-FFF2-40B4-BE49-F238E27FC236}">
                        <a16:creationId xmlns:a16="http://schemas.microsoft.com/office/drawing/2014/main" id="{5E405700-9C6B-7736-AAA3-214C71074BAA}"/>
                      </a:ext>
                    </a:extLst>
                  </p14:cNvPr>
                  <p14:cNvContentPartPr/>
                  <p14:nvPr/>
                </p14:nvContentPartPr>
                <p14:xfrm>
                  <a:off x="2159811" y="5710534"/>
                  <a:ext cx="537120" cy="117360"/>
                </p14:xfrm>
              </p:contentPart>
            </mc:Choice>
            <mc:Fallback xmlns="">
              <p:pic>
                <p:nvPicPr>
                  <p:cNvPr id="29" name="잉크 28">
                    <a:extLst>
                      <a:ext uri="{FF2B5EF4-FFF2-40B4-BE49-F238E27FC236}">
                        <a16:creationId xmlns:a16="http://schemas.microsoft.com/office/drawing/2014/main" id="{5E405700-9C6B-7736-AAA3-214C71074BA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157828" y="5708548"/>
                    <a:ext cx="541086" cy="1213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30" name="잉크 29">
                    <a:extLst>
                      <a:ext uri="{FF2B5EF4-FFF2-40B4-BE49-F238E27FC236}">
                        <a16:creationId xmlns:a16="http://schemas.microsoft.com/office/drawing/2014/main" id="{4F399402-ABEE-EE2D-1124-D80C2CEC3CA5}"/>
                      </a:ext>
                    </a:extLst>
                  </p14:cNvPr>
                  <p14:cNvContentPartPr/>
                  <p14:nvPr/>
                </p14:nvContentPartPr>
                <p14:xfrm>
                  <a:off x="2316771" y="5672014"/>
                  <a:ext cx="27360" cy="97920"/>
                </p14:xfrm>
              </p:contentPart>
            </mc:Choice>
            <mc:Fallback xmlns="">
              <p:pic>
                <p:nvPicPr>
                  <p:cNvPr id="30" name="잉크 29">
                    <a:extLst>
                      <a:ext uri="{FF2B5EF4-FFF2-40B4-BE49-F238E27FC236}">
                        <a16:creationId xmlns:a16="http://schemas.microsoft.com/office/drawing/2014/main" id="{4F399402-ABEE-EE2D-1124-D80C2CEC3CA5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2314769" y="5670026"/>
                    <a:ext cx="31364" cy="1018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1" name="잉크 30">
                    <a:extLst>
                      <a:ext uri="{FF2B5EF4-FFF2-40B4-BE49-F238E27FC236}">
                        <a16:creationId xmlns:a16="http://schemas.microsoft.com/office/drawing/2014/main" id="{9C8E1A13-0C90-01E9-F749-9BA36BC9A55A}"/>
                      </a:ext>
                    </a:extLst>
                  </p14:cNvPr>
                  <p14:cNvContentPartPr/>
                  <p14:nvPr/>
                </p14:nvContentPartPr>
                <p14:xfrm>
                  <a:off x="2378691" y="5687494"/>
                  <a:ext cx="36720" cy="99360"/>
                </p14:xfrm>
              </p:contentPart>
            </mc:Choice>
            <mc:Fallback xmlns="">
              <p:pic>
                <p:nvPicPr>
                  <p:cNvPr id="31" name="잉크 30">
                    <a:extLst>
                      <a:ext uri="{FF2B5EF4-FFF2-40B4-BE49-F238E27FC236}">
                        <a16:creationId xmlns:a16="http://schemas.microsoft.com/office/drawing/2014/main" id="{9C8E1A13-0C90-01E9-F749-9BA36BC9A55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376697" y="5685503"/>
                    <a:ext cx="40708" cy="103341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F96C7ED-A5F1-35FB-3358-263C24114747}"/>
                </a:ext>
              </a:extLst>
            </p:cNvPr>
            <p:cNvGrpSpPr/>
            <p:nvPr/>
          </p:nvGrpSpPr>
          <p:grpSpPr>
            <a:xfrm>
              <a:off x="2339599" y="2873813"/>
              <a:ext cx="779522" cy="568326"/>
              <a:chOff x="2712051" y="5741854"/>
              <a:chExt cx="309600" cy="225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33" name="잉크 32">
                    <a:extLst>
                      <a:ext uri="{FF2B5EF4-FFF2-40B4-BE49-F238E27FC236}">
                        <a16:creationId xmlns:a16="http://schemas.microsoft.com/office/drawing/2014/main" id="{1B7AAB43-761E-5356-D959-C95AFD49B47F}"/>
                      </a:ext>
                    </a:extLst>
                  </p14:cNvPr>
                  <p14:cNvContentPartPr/>
                  <p14:nvPr/>
                </p14:nvContentPartPr>
                <p14:xfrm>
                  <a:off x="2712051" y="5757334"/>
                  <a:ext cx="309600" cy="210240"/>
                </p14:xfrm>
              </p:contentPart>
            </mc:Choice>
            <mc:Fallback xmlns="">
              <p:pic>
                <p:nvPicPr>
                  <p:cNvPr id="33" name="잉크 32">
                    <a:extLst>
                      <a:ext uri="{FF2B5EF4-FFF2-40B4-BE49-F238E27FC236}">
                        <a16:creationId xmlns:a16="http://schemas.microsoft.com/office/drawing/2014/main" id="{1B7AAB43-761E-5356-D959-C95AFD49B47F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710333" y="5755617"/>
                    <a:ext cx="313035" cy="2136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34" name="잉크 33">
                    <a:extLst>
                      <a:ext uri="{FF2B5EF4-FFF2-40B4-BE49-F238E27FC236}">
                        <a16:creationId xmlns:a16="http://schemas.microsoft.com/office/drawing/2014/main" id="{E3E3E5C3-B590-6E00-D6DC-34F080E2FE4C}"/>
                      </a:ext>
                    </a:extLst>
                  </p14:cNvPr>
                  <p14:cNvContentPartPr/>
                  <p14:nvPr/>
                </p14:nvContentPartPr>
                <p14:xfrm>
                  <a:off x="2804211" y="5741854"/>
                  <a:ext cx="24120" cy="124560"/>
                </p14:xfrm>
              </p:contentPart>
            </mc:Choice>
            <mc:Fallback xmlns="">
              <p:pic>
                <p:nvPicPr>
                  <p:cNvPr id="34" name="잉크 33">
                    <a:extLst>
                      <a:ext uri="{FF2B5EF4-FFF2-40B4-BE49-F238E27FC236}">
                        <a16:creationId xmlns:a16="http://schemas.microsoft.com/office/drawing/2014/main" id="{E3E3E5C3-B590-6E00-D6DC-34F080E2FE4C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802478" y="5740138"/>
                    <a:ext cx="27586" cy="1279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35" name="잉크 34">
                    <a:extLst>
                      <a:ext uri="{FF2B5EF4-FFF2-40B4-BE49-F238E27FC236}">
                        <a16:creationId xmlns:a16="http://schemas.microsoft.com/office/drawing/2014/main" id="{AA05C384-3DB7-3D8A-2E4C-28E7442D28AC}"/>
                      </a:ext>
                    </a:extLst>
                  </p14:cNvPr>
                  <p14:cNvContentPartPr/>
                  <p14:nvPr/>
                </p14:nvContentPartPr>
                <p14:xfrm>
                  <a:off x="2903931" y="5803774"/>
                  <a:ext cx="41040" cy="86040"/>
                </p14:xfrm>
              </p:contentPart>
            </mc:Choice>
            <mc:Fallback xmlns="">
              <p:pic>
                <p:nvPicPr>
                  <p:cNvPr id="35" name="잉크 34">
                    <a:extLst>
                      <a:ext uri="{FF2B5EF4-FFF2-40B4-BE49-F238E27FC236}">
                        <a16:creationId xmlns:a16="http://schemas.microsoft.com/office/drawing/2014/main" id="{AA05C384-3DB7-3D8A-2E4C-28E7442D28AC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902197" y="5802053"/>
                    <a:ext cx="44508" cy="89482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85C70A-DF41-467B-977E-AEE5C956BAF1}"/>
                </a:ext>
              </a:extLst>
            </p:cNvPr>
            <p:cNvSpPr txBox="1"/>
            <p:nvPr/>
          </p:nvSpPr>
          <p:spPr>
            <a:xfrm>
              <a:off x="3892384" y="1989216"/>
              <a:ext cx="2141220" cy="598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World Camera</a:t>
              </a:r>
            </a:p>
            <a:p>
              <a:r>
                <a:rPr lang="en-US" altLang="ko-KR" sz="1200" dirty="0"/>
                <a:t>Position</a:t>
              </a:r>
              <a:endParaRPr lang="ko-KR" altLang="en-US" sz="12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8DD9C2-931D-4C9D-9C5D-555B28DFF100}"/>
                </a:ext>
              </a:extLst>
            </p:cNvPr>
            <p:cNvSpPr txBox="1"/>
            <p:nvPr/>
          </p:nvSpPr>
          <p:spPr>
            <a:xfrm>
              <a:off x="1490878" y="4476986"/>
              <a:ext cx="4757695" cy="5988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World Pixel</a:t>
              </a:r>
            </a:p>
            <a:p>
              <a:r>
                <a:rPr lang="en-US" altLang="ko-KR" sz="1200" dirty="0"/>
                <a:t>Position</a:t>
              </a:r>
              <a:endParaRPr lang="ko-KR" altLang="en-US" sz="12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57C0186-4B36-EDFA-37B0-E790357E0939}"/>
                </a:ext>
              </a:extLst>
            </p:cNvPr>
            <p:cNvSpPr/>
            <p:nvPr/>
          </p:nvSpPr>
          <p:spPr>
            <a:xfrm>
              <a:off x="1879671" y="4384769"/>
              <a:ext cx="82296" cy="8196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5CA758-CC40-086D-DB83-B88810F9C739}"/>
                  </a:ext>
                </a:extLst>
              </p:cNvPr>
              <p:cNvSpPr txBox="1"/>
              <p:nvPr/>
            </p:nvSpPr>
            <p:spPr>
              <a:xfrm>
                <a:off x="5375491" y="2056043"/>
                <a:ext cx="6096000" cy="41632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altLang="ko-KR" b="1" dirty="0"/>
                  <a:t>Phong vs Blinn-Phong </a:t>
                </a:r>
                <a:r>
                  <a:rPr lang="ko-KR" altLang="en-US" b="1" dirty="0" err="1"/>
                  <a:t>스페큘러</a:t>
                </a:r>
                <a:r>
                  <a:rPr lang="ko-KR" altLang="en-US" b="1" dirty="0"/>
                  <a:t> 항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altLang="ko-KR" b="1" dirty="0"/>
                  <a:t>Phong</a:t>
                </a:r>
              </a:p>
              <a:p>
                <a:r>
                  <a:rPr lang="en-US" altLang="ko-KR" dirty="0"/>
                  <a:t>		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𝑠𝑝𝑒𝑐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ko-KR" altLang="en-US">
                        <a:latin typeface="Cambria Math" panose="02040503050406030204" pitchFamily="18" charset="0"/>
                      </a:rPr>
                      <m:t>⋅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𝑉</m:t>
                    </m:r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US" altLang="ko-KR" dirty="0"/>
              </a:p>
              <a:p>
                <a:endParaRPr lang="ko-KR" altLang="en-US" dirty="0"/>
              </a:p>
              <a:p>
                <a:pPr marL="742950" lvl="1" indent="-2857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 err="1"/>
                  <a:t>입사광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ko-KR" altLang="en-US" dirty="0"/>
                  <a:t>을 법선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dirty="0"/>
                  <a:t>기준으로 반사시킨 벡터</a:t>
                </a:r>
              </a:p>
              <a:p>
                <a:pPr marL="742950" lvl="1" indent="-2857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뷰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카메라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방향</a:t>
                </a:r>
              </a:p>
              <a:p>
                <a:pPr marL="742950" lvl="1" indent="-2857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: shininess (</a:t>
                </a:r>
                <a:r>
                  <a:rPr lang="ko-KR" altLang="en-US" dirty="0"/>
                  <a:t>광택 지수</a:t>
                </a:r>
                <a:r>
                  <a:rPr lang="en-US" altLang="ko-KR" dirty="0"/>
                  <a:t>)</a:t>
                </a:r>
              </a:p>
              <a:p>
                <a:pPr marL="742950" lvl="1" indent="-285750">
                  <a:buFont typeface="+mj-lt"/>
                  <a:buAutoNum type="arabicPeriod"/>
                </a:pPr>
                <a:endParaRPr lang="en-US" altLang="ko-KR" dirty="0"/>
              </a:p>
              <a:p>
                <a:r>
                  <a:rPr lang="en-US" altLang="ko-KR" b="1" dirty="0"/>
                  <a:t>2. Blinn-Phong</a:t>
                </a:r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𝑠𝑝𝑒𝑐</m:t>
                          </m:r>
                        </m:sub>
                      </m:sSub>
                      <m:r>
                        <a:rPr lang="en-US" altLang="ko-KR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ko-KR" altLang="en-US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  <a:p>
                <a:pPr marL="742950" lvl="1" indent="-2857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∣</m:t>
                        </m:r>
                      </m:den>
                    </m:f>
                  </m:oMath>
                </a14:m>
                <a:r>
                  <a:rPr lang="en-US" altLang="ko-KR" dirty="0"/>
                  <a:t>: Half vector (</a:t>
                </a:r>
                <a:r>
                  <a:rPr lang="ko-KR" altLang="en-US" dirty="0"/>
                  <a:t>빛과 뷰 사이 중간 벡터</a:t>
                </a:r>
                <a:r>
                  <a:rPr lang="en-US" altLang="ko-KR" dirty="0"/>
                  <a:t>)</a:t>
                </a:r>
              </a:p>
              <a:p>
                <a:pPr marL="742950" lvl="1" indent="-2857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dirty="0"/>
                  <a:t>: </a:t>
                </a:r>
                <a:r>
                  <a:rPr lang="ko-KR" altLang="en-US" dirty="0"/>
                  <a:t>표면 법선</a:t>
                </a:r>
              </a:p>
              <a:p>
                <a:pPr marL="742950" lvl="1" indent="-2857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: shininess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5CA758-CC40-086D-DB83-B88810F9C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491" y="2056043"/>
                <a:ext cx="6096000" cy="4163256"/>
              </a:xfrm>
              <a:prstGeom prst="rect">
                <a:avLst/>
              </a:prstGeom>
              <a:blipFill>
                <a:blip r:embed="rId16"/>
                <a:stretch>
                  <a:fillRect l="-1100" t="-732" b="-13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A9869C5D-53A0-3284-D87B-20E6A6BC01CD}"/>
              </a:ext>
            </a:extLst>
          </p:cNvPr>
          <p:cNvGrpSpPr/>
          <p:nvPr/>
        </p:nvGrpSpPr>
        <p:grpSpPr>
          <a:xfrm>
            <a:off x="770741" y="2066052"/>
            <a:ext cx="4487059" cy="2430284"/>
            <a:chOff x="1220449" y="3985656"/>
            <a:chExt cx="5725953" cy="307118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B38EE1A-6DCE-4348-494B-335B724BE757}"/>
                </a:ext>
              </a:extLst>
            </p:cNvPr>
            <p:cNvSpPr/>
            <p:nvPr/>
          </p:nvSpPr>
          <p:spPr>
            <a:xfrm>
              <a:off x="1760220" y="6370955"/>
              <a:ext cx="1526700" cy="1219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DCD1A56-C43D-BBFE-D490-28D70D4942CF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1497033" y="4501493"/>
              <a:ext cx="1026537" cy="1869462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23048C9-0516-B798-2D59-ED4918EC77BB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523570" y="4128770"/>
              <a:ext cx="10080" cy="224218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63AF2FF8-BD85-AFF3-B338-D1C4CDC63B21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523570" y="4404995"/>
              <a:ext cx="1172130" cy="196596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19F26105-86DB-D76B-126A-6888C9E33B63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523570" y="4678839"/>
              <a:ext cx="2139870" cy="1692116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C38D85B-0E58-51F8-41B7-7FE38B72FA0C}"/>
                </a:ext>
              </a:extLst>
            </p:cNvPr>
            <p:cNvSpPr txBox="1"/>
            <p:nvPr/>
          </p:nvSpPr>
          <p:spPr>
            <a:xfrm>
              <a:off x="3215640" y="5260459"/>
              <a:ext cx="41147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ko-KR" sz="1800" dirty="0" err="1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맑은 고딕" panose="020B0503020000020004" pitchFamily="50" charset="-127"/>
                  <a:cs typeface="Times New Roman" panose="02020603050405020304" pitchFamily="18" charset="0"/>
                </a:rPr>
                <a:t>Θ</a:t>
              </a:r>
              <a:endParaRPr lang="ko-KR" altLang="en-US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F6C3675A-09DD-F29C-4A98-E42E5FFEF419}"/>
                    </a:ext>
                  </a:extLst>
                </p14:cNvPr>
                <p14:cNvContentPartPr/>
                <p14:nvPr/>
              </p14:nvContentPartPr>
              <p14:xfrm>
                <a:off x="3070560" y="5555135"/>
                <a:ext cx="216360" cy="17244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F6C3675A-09DD-F29C-4A98-E42E5FFEF41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47592" y="5532386"/>
                  <a:ext cx="261837" cy="217484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548A1E-AF55-A923-97B0-4B5E5958CF2D}"/>
                </a:ext>
              </a:extLst>
            </p:cNvPr>
            <p:cNvSpPr txBox="1"/>
            <p:nvPr/>
          </p:nvSpPr>
          <p:spPr>
            <a:xfrm>
              <a:off x="1220449" y="5095973"/>
              <a:ext cx="5325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Light</a:t>
              </a:r>
              <a:endParaRPr lang="ko-KR" altLang="en-US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DF07514-0F4E-A5F4-1BB6-00BF0F5C01BC}"/>
                </a:ext>
              </a:extLst>
            </p:cNvPr>
            <p:cNvSpPr txBox="1"/>
            <p:nvPr/>
          </p:nvSpPr>
          <p:spPr>
            <a:xfrm>
              <a:off x="2672071" y="4678839"/>
              <a:ext cx="9989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R</a:t>
              </a:r>
              <a:r>
                <a:rPr lang="en-US" altLang="ko-KR" sz="1400" dirty="0"/>
                <a:t>eflection</a:t>
              </a:r>
              <a:endParaRPr lang="ko-KR" altLang="en-US" sz="14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0A42B86-5692-941A-4002-32BBA761402B}"/>
                </a:ext>
              </a:extLst>
            </p:cNvPr>
            <p:cNvSpPr/>
            <p:nvPr/>
          </p:nvSpPr>
          <p:spPr>
            <a:xfrm>
              <a:off x="4756230" y="4606509"/>
              <a:ext cx="59342" cy="7233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87414B8-810C-E3CB-B2D9-491DD2828F7F}"/>
                </a:ext>
              </a:extLst>
            </p:cNvPr>
            <p:cNvSpPr txBox="1"/>
            <p:nvPr/>
          </p:nvSpPr>
          <p:spPr>
            <a:xfrm>
              <a:off x="3733090" y="5445125"/>
              <a:ext cx="5774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/>
                <a:t>V</a:t>
              </a:r>
              <a:r>
                <a:rPr lang="en-US" altLang="ko-KR" sz="1400" dirty="0"/>
                <a:t>iew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86A85DD-8B66-A5D9-7F81-1F7391D53149}"/>
                </a:ext>
              </a:extLst>
            </p:cNvPr>
            <p:cNvSpPr txBox="1"/>
            <p:nvPr/>
          </p:nvSpPr>
          <p:spPr>
            <a:xfrm>
              <a:off x="4512143" y="3985656"/>
              <a:ext cx="2434259" cy="58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World Camera</a:t>
              </a:r>
            </a:p>
            <a:p>
              <a:r>
                <a:rPr lang="en-US" altLang="ko-KR" sz="1200" dirty="0"/>
                <a:t>Position</a:t>
              </a:r>
              <a:endParaRPr lang="ko-KR" altLang="en-US" sz="1200" dirty="0"/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2298B4A-31B2-0230-AEBB-8AA137D59C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1091" y="4688850"/>
              <a:ext cx="9161" cy="756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671648C-D8C8-452F-D04C-F5F483303974}"/>
                </a:ext>
              </a:extLst>
            </p:cNvPr>
            <p:cNvSpPr txBox="1"/>
            <p:nvPr/>
          </p:nvSpPr>
          <p:spPr>
            <a:xfrm>
              <a:off x="1794999" y="4139544"/>
              <a:ext cx="7021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Normal</a:t>
              </a:r>
              <a:endParaRPr lang="ko-KR" altLang="en-US" sz="1200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A774BD3F-B79C-C610-9E81-6AC38D54D8F0}"/>
                </a:ext>
              </a:extLst>
            </p:cNvPr>
            <p:cNvGrpSpPr/>
            <p:nvPr/>
          </p:nvGrpSpPr>
          <p:grpSpPr>
            <a:xfrm>
              <a:off x="2309211" y="5943094"/>
              <a:ext cx="396360" cy="108000"/>
              <a:chOff x="2309211" y="5943094"/>
              <a:chExt cx="396360" cy="108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49" name="잉크 48">
                    <a:extLst>
                      <a:ext uri="{FF2B5EF4-FFF2-40B4-BE49-F238E27FC236}">
                        <a16:creationId xmlns:a16="http://schemas.microsoft.com/office/drawing/2014/main" id="{34B395EE-D097-8524-D57A-4594DFFB1BA4}"/>
                      </a:ext>
                    </a:extLst>
                  </p14:cNvPr>
                  <p14:cNvContentPartPr/>
                  <p14:nvPr/>
                </p14:nvContentPartPr>
                <p14:xfrm>
                  <a:off x="2309211" y="5980894"/>
                  <a:ext cx="188640" cy="55800"/>
                </p14:xfrm>
              </p:contentPart>
            </mc:Choice>
            <mc:Fallback xmlns="">
              <p:pic>
                <p:nvPicPr>
                  <p:cNvPr id="145" name="잉크 144">
                    <a:extLst>
                      <a:ext uri="{FF2B5EF4-FFF2-40B4-BE49-F238E27FC236}">
                        <a16:creationId xmlns:a16="http://schemas.microsoft.com/office/drawing/2014/main" id="{203647D9-1C95-53D2-7287-F7B78B6421E8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2304891" y="5976574"/>
                    <a:ext cx="197280" cy="64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50" name="잉크 49">
                    <a:extLst>
                      <a:ext uri="{FF2B5EF4-FFF2-40B4-BE49-F238E27FC236}">
                        <a16:creationId xmlns:a16="http://schemas.microsoft.com/office/drawing/2014/main" id="{FA04640D-4CF8-016C-8F54-FD4810658C99}"/>
                      </a:ext>
                    </a:extLst>
                  </p14:cNvPr>
                  <p14:cNvContentPartPr/>
                  <p14:nvPr/>
                </p14:nvContentPartPr>
                <p14:xfrm>
                  <a:off x="2370771" y="5966494"/>
                  <a:ext cx="11160" cy="41760"/>
                </p14:xfrm>
              </p:contentPart>
            </mc:Choice>
            <mc:Fallback xmlns="">
              <p:pic>
                <p:nvPicPr>
                  <p:cNvPr id="146" name="잉크 145">
                    <a:extLst>
                      <a:ext uri="{FF2B5EF4-FFF2-40B4-BE49-F238E27FC236}">
                        <a16:creationId xmlns:a16="http://schemas.microsoft.com/office/drawing/2014/main" id="{AF8C0EF0-E872-6D21-B8DE-2B1DC821672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2366451" y="5962174"/>
                    <a:ext cx="19800" cy="5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51" name="잉크 50">
                    <a:extLst>
                      <a:ext uri="{FF2B5EF4-FFF2-40B4-BE49-F238E27FC236}">
                        <a16:creationId xmlns:a16="http://schemas.microsoft.com/office/drawing/2014/main" id="{9C57C2EA-4AA5-D899-6C11-E0060856A862}"/>
                      </a:ext>
                    </a:extLst>
                  </p14:cNvPr>
                  <p14:cNvContentPartPr/>
                  <p14:nvPr/>
                </p14:nvContentPartPr>
                <p14:xfrm>
                  <a:off x="2433051" y="5958574"/>
                  <a:ext cx="360" cy="45000"/>
                </p14:xfrm>
              </p:contentPart>
            </mc:Choice>
            <mc:Fallback xmlns="">
              <p:pic>
                <p:nvPicPr>
                  <p:cNvPr id="147" name="잉크 146">
                    <a:extLst>
                      <a:ext uri="{FF2B5EF4-FFF2-40B4-BE49-F238E27FC236}">
                        <a16:creationId xmlns:a16="http://schemas.microsoft.com/office/drawing/2014/main" id="{B104549F-7068-AEDE-068B-5A95C9211DD6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2428731" y="5954254"/>
                    <a:ext cx="9000" cy="5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52" name="잉크 51">
                    <a:extLst>
                      <a:ext uri="{FF2B5EF4-FFF2-40B4-BE49-F238E27FC236}">
                        <a16:creationId xmlns:a16="http://schemas.microsoft.com/office/drawing/2014/main" id="{0B616EFE-F8C4-FE0A-6ADE-BA0023B929A1}"/>
                      </a:ext>
                    </a:extLst>
                  </p14:cNvPr>
                  <p14:cNvContentPartPr/>
                  <p14:nvPr/>
                </p14:nvContentPartPr>
                <p14:xfrm>
                  <a:off x="2533851" y="5989174"/>
                  <a:ext cx="171720" cy="38160"/>
                </p14:xfrm>
              </p:contentPart>
            </mc:Choice>
            <mc:Fallback xmlns="">
              <p:pic>
                <p:nvPicPr>
                  <p:cNvPr id="149" name="잉크 148">
                    <a:extLst>
                      <a:ext uri="{FF2B5EF4-FFF2-40B4-BE49-F238E27FC236}">
                        <a16:creationId xmlns:a16="http://schemas.microsoft.com/office/drawing/2014/main" id="{993BACB8-BF6A-2946-DF8F-4FE21454A2BC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529531" y="5984854"/>
                    <a:ext cx="180360" cy="4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53" name="잉크 52">
                    <a:extLst>
                      <a:ext uri="{FF2B5EF4-FFF2-40B4-BE49-F238E27FC236}">
                        <a16:creationId xmlns:a16="http://schemas.microsoft.com/office/drawing/2014/main" id="{50D1BF42-5A6D-E10A-1CF8-ED93BE81C949}"/>
                      </a:ext>
                    </a:extLst>
                  </p14:cNvPr>
                  <p14:cNvContentPartPr/>
                  <p14:nvPr/>
                </p14:nvContentPartPr>
                <p14:xfrm>
                  <a:off x="2604051" y="5958574"/>
                  <a:ext cx="7560" cy="37080"/>
                </p14:xfrm>
              </p:contentPart>
            </mc:Choice>
            <mc:Fallback xmlns="">
              <p:pic>
                <p:nvPicPr>
                  <p:cNvPr id="151" name="잉크 150">
                    <a:extLst>
                      <a:ext uri="{FF2B5EF4-FFF2-40B4-BE49-F238E27FC236}">
                        <a16:creationId xmlns:a16="http://schemas.microsoft.com/office/drawing/2014/main" id="{E6C95295-8EAC-5849-ED89-32F85461D967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599731" y="5954254"/>
                    <a:ext cx="16200" cy="4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54" name="잉크 53">
                    <a:extLst>
                      <a:ext uri="{FF2B5EF4-FFF2-40B4-BE49-F238E27FC236}">
                        <a16:creationId xmlns:a16="http://schemas.microsoft.com/office/drawing/2014/main" id="{BB3C143E-804F-5C31-5B75-8DCA8FFE3983}"/>
                      </a:ext>
                    </a:extLst>
                  </p14:cNvPr>
                  <p14:cNvContentPartPr/>
                  <p14:nvPr/>
                </p14:nvContentPartPr>
                <p14:xfrm>
                  <a:off x="2629251" y="5958574"/>
                  <a:ext cx="36360" cy="88200"/>
                </p14:xfrm>
              </p:contentPart>
            </mc:Choice>
            <mc:Fallback xmlns="">
              <p:pic>
                <p:nvPicPr>
                  <p:cNvPr id="152" name="잉크 151">
                    <a:extLst>
                      <a:ext uri="{FF2B5EF4-FFF2-40B4-BE49-F238E27FC236}">
                        <a16:creationId xmlns:a16="http://schemas.microsoft.com/office/drawing/2014/main" id="{8751C98E-2244-3B03-E259-85A79DC7EB57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2624931" y="5954254"/>
                    <a:ext cx="4500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55" name="잉크 54">
                    <a:extLst>
                      <a:ext uri="{FF2B5EF4-FFF2-40B4-BE49-F238E27FC236}">
                        <a16:creationId xmlns:a16="http://schemas.microsoft.com/office/drawing/2014/main" id="{4A370839-5770-0BEC-7905-41C368BAA3E4}"/>
                      </a:ext>
                    </a:extLst>
                  </p14:cNvPr>
                  <p14:cNvContentPartPr/>
                  <p14:nvPr/>
                </p14:nvContentPartPr>
                <p14:xfrm>
                  <a:off x="2595771" y="5943094"/>
                  <a:ext cx="360" cy="108000"/>
                </p14:xfrm>
              </p:contentPart>
            </mc:Choice>
            <mc:Fallback xmlns="">
              <p:pic>
                <p:nvPicPr>
                  <p:cNvPr id="154" name="잉크 153">
                    <a:extLst>
                      <a:ext uri="{FF2B5EF4-FFF2-40B4-BE49-F238E27FC236}">
                        <a16:creationId xmlns:a16="http://schemas.microsoft.com/office/drawing/2014/main" id="{3B33B05B-DD9C-B3DA-8748-5E1BB805543F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591451" y="5938774"/>
                    <a:ext cx="9000" cy="116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AA3FD9F-4A33-914C-E17A-BA65B23C62AE}"/>
                </a:ext>
              </a:extLst>
            </p:cNvPr>
            <p:cNvSpPr txBox="1"/>
            <p:nvPr/>
          </p:nvSpPr>
          <p:spPr>
            <a:xfrm>
              <a:off x="2110639" y="6473427"/>
              <a:ext cx="2936149" cy="583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World Pixel</a:t>
              </a:r>
            </a:p>
            <a:p>
              <a:r>
                <a:rPr lang="en-US" altLang="ko-KR" sz="1200" dirty="0"/>
                <a:t>Position</a:t>
              </a:r>
              <a:endParaRPr lang="ko-KR" altLang="en-US" sz="12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3300D06-BA50-2B5F-5127-90566B87966E}"/>
                </a:ext>
              </a:extLst>
            </p:cNvPr>
            <p:cNvSpPr/>
            <p:nvPr/>
          </p:nvSpPr>
          <p:spPr>
            <a:xfrm>
              <a:off x="2494844" y="6385355"/>
              <a:ext cx="77611" cy="1128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B9DCC770-0340-ACC3-90F8-3D2BFAF91EC4}"/>
              </a:ext>
            </a:extLst>
          </p:cNvPr>
          <p:cNvSpPr txBox="1"/>
          <p:nvPr/>
        </p:nvSpPr>
        <p:spPr>
          <a:xfrm>
            <a:off x="724280" y="1532307"/>
            <a:ext cx="970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반사 벡터 계산을 줄이기 위해 근사치 사용하며 하이라이트가 조금 더 넓고 부드럽게 표현됨</a:t>
            </a:r>
          </a:p>
        </p:txBody>
      </p:sp>
    </p:spTree>
    <p:extLst>
      <p:ext uri="{BB962C8B-B14F-4D97-AF65-F5344CB8AC3E}">
        <p14:creationId xmlns:p14="http://schemas.microsoft.com/office/powerpoint/2010/main" val="2687360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5483</TotalTime>
  <Words>985</Words>
  <Application>Microsoft Office PowerPoint</Application>
  <PresentationFormat>와이드스크린</PresentationFormat>
  <Paragraphs>137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Arial</vt:lpstr>
      <vt:lpstr>Cambria Math</vt:lpstr>
      <vt:lpstr>Segoe UI</vt:lpstr>
      <vt:lpstr>Office 테마</vt:lpstr>
      <vt:lpstr>Direct3D11 프로그래밍</vt:lpstr>
      <vt:lpstr>학습목표</vt:lpstr>
      <vt:lpstr>Phong Shading</vt:lpstr>
      <vt:lpstr>PowerPoint 프레젠테이션</vt:lpstr>
      <vt:lpstr>환경광 (Ambient)</vt:lpstr>
      <vt:lpstr>확산광 (diffuse)</vt:lpstr>
      <vt:lpstr>정반사광 (Specular)</vt:lpstr>
      <vt:lpstr>반사벡터　구하기</vt:lpstr>
      <vt:lpstr>블린 퐁(Blinn Phong)</vt:lpstr>
      <vt:lpstr>구현시 주의점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 프로그래밍</dc:title>
  <dc:creator>동원 이</dc:creator>
  <cp:lastModifiedBy>Dongwon Lee</cp:lastModifiedBy>
  <cp:revision>842</cp:revision>
  <dcterms:created xsi:type="dcterms:W3CDTF">2023-08-01T07:18:03Z</dcterms:created>
  <dcterms:modified xsi:type="dcterms:W3CDTF">2025-09-21T15:03:01Z</dcterms:modified>
</cp:coreProperties>
</file>