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1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8" r:id="rId4"/>
    <p:sldId id="266" r:id="rId5"/>
    <p:sldId id="267" r:id="rId6"/>
    <p:sldId id="272" r:id="rId7"/>
    <p:sldId id="269" r:id="rId8"/>
    <p:sldId id="270" r:id="rId9"/>
    <p:sldId id="274" r:id="rId10"/>
    <p:sldId id="271" r:id="rId11"/>
    <p:sldId id="275" r:id="rId12"/>
    <p:sldId id="273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5" autoAdjust="0"/>
    <p:restoredTop sz="94660"/>
  </p:normalViewPr>
  <p:slideViewPr>
    <p:cSldViewPr snapToGrid="0">
      <p:cViewPr varScale="1">
        <p:scale>
          <a:sx n="94" d="100"/>
          <a:sy n="94" d="100"/>
        </p:scale>
        <p:origin x="6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4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24575,'0'-1'0,"1"0"0,-1 0 0,1 0 0,0 0 0,-1 0 0,1 0 0,0 0 0,0 0 0,0 0 0,0 0 0,0 0 0,0 0 0,0 1 0,0-1 0,0 0 0,0 1 0,0-1 0,0 1 0,0 0 0,0-1 0,1 1 0,-1 0 0,0-1 0,0 1 0,1 0 0,-1 0 0,2 0 0,41-3 0,-39 3 0,436-1 0,-213 2 0,-205 1 0,44 7 0,23 2 0,-46-10 0,-1 2 0,0 1 0,76 20 0,-95-20 0,0-1 0,-1 0 0,1-2 0,25-2 0,-24 0 0,-1 1 0,1 1 0,42 8 0,-47-5-341,1-1 0,0-2-1,28 0 1,-31-1-6485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4.10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156 0 24575,'0'27'0,"-2"0"0,-1-1 0,-12 50 0,15-75 0,0 0 0,0 0 0,0 0 0,0 0 0,0 0 0,0 0 0,0 0 0,1 0 0,-1 0 0,0-1 0,0 1 0,1 0 0,-1 0 0,1 0 0,-1 0 0,1-1 0,-1 1 0,1 0 0,-1 0 0,1-1 0,0 1 0,-1 0 0,1-1 0,0 1 0,0-1 0,-1 1 0,1-1 0,0 1 0,1-1 0,35 16 0,2 2 0,-38-16 0,1-1 0,-1 1 0,1-1 0,-1 1 0,1-1 0,-1 1 0,0 0 0,0 0 0,0 0 0,0 0 0,0 0 0,0 0 0,-1 0 0,1 0 0,-1 0 0,1 0 0,-1 0 0,0 0 0,0 0 0,0 0 0,0 0 0,-1 5 0,0-4 0,0 0 0,0 0 0,-1 0 0,0 0 0,0 0 0,0 0 0,0 0 0,0-1 0,0 1 0,-1-1 0,1 1 0,-6 3 0,-8 4 0,-1 0 0,0-1 0,-35 14 0,46-20 0,-4 0-195,0 0 0,0 0 0,-1-1 0,1 0 0,-1-1 0,-16 0 0,11-1-6631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4.69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0 30 24575,'3'0'0,"4"0"0,4 0 0,3 0 0,2 0 0,1-3 0,1-1 0,1 0 0,-1 0 0,0 2 0,0 1 0,0 0 0,-3-2 0,-1-1 0,-3 0-8191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6.77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159 1 24575,'-3'0'0,"1"1"0,-1 0 0,1 0 0,-1 1 0,1-1 0,-1 0 0,1 1 0,0-1 0,-1 1 0,1 0 0,0 0 0,0 0 0,-2 4 0,-24 29 0,15-16 0,1 1 0,1 0 0,1 0 0,1 1 0,0 0 0,2 1 0,0 0 0,2 0 0,0 0 0,2 1 0,0 0 0,1 0 0,2 28 0,0-50 0,1 1 0,-1-1 0,0 1 0,0 0 0,1-1 0,-1 1 0,1-1 0,-1 1 0,1-1 0,-1 1 0,1-1 0,0 0 0,0 1 0,0-1 0,1 2 0,-1-3 0,-1 1 0,1-1 0,0 0 0,-1 1 0,1-1 0,-1 0 0,1 0 0,0 0 0,-1 0 0,1 1 0,-1-1 0,1 0 0,0 0 0,-1 0 0,1 0 0,0 0 0,-1 0 0,1 0 0,0-1 0,-1 1 0,1 0 0,-1 0 0,1 0 0,0-1 0,0 0 0,1 0 0,0 0 0,0-1 0,0 0 0,0 1 0,0-1 0,-1 0 0,1 0 0,-1 0 0,1 0 0,-1 0 0,0-1 0,0 1 0,0 0 0,0-1 0,0 1 0,0 0 0,0-5 0,0 4-80,0-1 0,-1 1-1,1-1 1,-1 1 0,0-1-1,0 1 1,0-1 0,-1 1-1,1-1 1,-1 1 0,1 0 0,-1-1-1,0 1 1,-1 0 0,1-1-1,-3-3 1,-4-1-6746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4:57.0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0 24575,'166'13'0,"-89"-4"0,-12 0 0,-41-5 0,-1-1 0,26 1 0,152 15 0,34-4 0,-79-9 0,-113-7 0,0 2 0,66 10 0,73 13 0,-108-17 0,136-7 0,-86-3 0,77 19 0,-135-11 0,109-6 0,-103-2 0,73 7 0,-85 6 0,-42-6 0,0-1 0,27 1 0,541-5 0,-567 0 0,1-1 0,28-7 0,5-1 0,-5 1 0,25-1 0,-55 8 0,0 0 0,0-1 0,31-10 0,-30 7 0,-1 1 0,1 2 0,24-3 0,46-5 0,-57 7 0,49-2 0,604 6-1365,-668 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2.61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0 26 24575,'37'-2'0,"-1"-1"0,37-8 0,-17 5 0,0 3 0,84 5 0,-33 1 0,559-3 0,-506 20 0,-127-19-455,0 2 0,47 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0-16T17:05:04.76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 0 24575,'587'0'0,"-565"2"0,1 0 0,22 5 0,45 4 0,-52-10 0,70 12 0,51 5 0,72 14 0,-152-23 0,1-4 0,97-5 0,51 2 0,-153 8 0,20 0 0,65 11 0,-65-19 0,153-5 0,-127-18 0,-73 12 0,25-2 0,-61 10 0,0 0 0,0-1 0,0 0 0,-1-1 0,1 0 0,-1-1 0,0-1 0,0 1 0,0-2 0,12-7 0,-17 9 0,1 1 0,0 0 0,1 1 0,-1 0 0,0 0 0,1 0 0,-1 1 0,1 0 0,7 0 0,77 3 0,-38 1 0,389-3 0,-391-8-1365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34.991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14 1 24575,'0'3'0,"0"4"0,0 4 0,0 3 0,0 2 0,0 1 0,0 1 0,0 1 0,0-1 0,-3-3 0,-1-1 0,0 1 0,1-4-8191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36.667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6 5 24575,'39'-2'0,"-28"1"0,1 0 0,-1 0 0,0 2 0,1-1 0,-1 1 0,20 5 0,-30-6 0,0 1 0,-1-1 0,1 0 0,0 0 0,0 1 0,0-1 0,0 1 0,-1-1 0,1 0 0,0 1 0,-1 0 0,1-1 0,0 1 0,-1-1 0,1 1 0,-1 0 0,1-1 0,-1 1 0,1 0 0,-1 0 0,1-1 0,-1 1 0,0 0 0,1 0 0,-1 0 0,0-1 0,0 1 0,1 1 0,-2 0 0,1 0 0,-1-1 0,1 1 0,-1 0 0,1-1 0,-1 1 0,0-1 0,0 1 0,0-1 0,0 1 0,0-1 0,0 0 0,-3 3 0,-52 38 0,46-36 0,1 1 0,-6 3 0,1 1 0,-26 24 0,40-35 0,0 0 0,0 0 0,-1 0 0,1 1 0,0-1 0,0 0 0,0 1 0,-1-1 0,1 0 0,0 0 0,0 1 0,0-1 0,0 0 0,-1 1 0,1-1 0,0 0 0,0 1 0,0-1 0,0 0 0,0 1 0,0-1 0,0 0 0,0 1 0,0-1 0,0 0 0,0 1 0,0-1 0,0 0 0,0 1 0,1-1 0,-1 0 0,0 1 0,0-1 0,0 0 0,0 1 0,1-1 0,-1 0 0,0 0 0,0 1 0,1-1 0,-1 0 0,0 1 0,21 5 0,27-4 0,-46-2 0,90-1-1365,-77 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1.006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175 26 24575,'1'-1'0,"-1"0"0,1 0 0,-1 0 0,1 0 0,0 0 0,-1 0 0,1 0 0,0 1 0,-1-1 0,1 0 0,0 1 0,0-1 0,0 0 0,0 1 0,0-1 0,0 1 0,0-1 0,0 1 0,0 0 0,0-1 0,0 1 0,0 0 0,0 0 0,0 0 0,0-1 0,0 1 0,2 1 0,35-4 0,-34 3 0,28-4 0,-28 3 0,-1 0 0,1 0 0,0 1 0,0 0 0,0-1 0,-1 1 0,1 1 0,0-1 0,4 1 0,-7 0 0,1 0 0,-1 0 0,0 0 0,1 0 0,-1 0 0,0 0 0,0 0 0,0 0 0,0 0 0,0 1 0,0-1 0,0 0 0,0 1 0,-1-1 0,1 1 0,0-1 0,-1 1 0,1-1 0,-1 1 0,0-1 0,1 1 0,-1-1 0,0 1 0,0 0 0,0-1 0,0 4 0,0-1 0,-1 1 0,1-1 0,0 1 0,-1-1 0,0 0 0,0 1 0,0-1 0,-1 0 0,0 0 0,1 1 0,-1-1 0,-1-1 0,1 1 0,0 0 0,-1 0 0,0-1 0,0 0 0,-4 4 0,-5 4 0,-1-1 0,-1 0 0,-22 12 0,2-1 0,51-28 0,0 2 0,0 0 0,1 1 0,-1 1 0,21-1 0,-36 4 0,0 0 0,1 0 0,-1 0 0,0 0 0,0 0 0,0 0 0,0 1 0,0-1 0,0 1 0,0 0 0,0-1 0,0 1 0,0 0 0,0 0 0,0 0 0,0 1 0,0-1 0,-1 0 0,1 1 0,-1-1 0,1 1 0,-1 0 0,1-1 0,-1 1 0,0 0 0,0 0 0,0 0 0,0-1 0,0 1 0,0 0 0,-1 1 0,2 1 0,-1 1 0,0 0 0,-1 0 0,0 1 0,1-1 0,-1 0 0,-1 0 0,1 0 0,-1 0 0,0 0 0,0 0 0,-1 0 0,1 0 0,-4 6 0,2-7 0,0 1 0,-1 0 0,1-1 0,-1 0 0,0 0 0,-1 0 0,1 0 0,-1-1 0,1 0 0,-1 0 0,0 0 0,0 0 0,-9 2 0,2 0 0,0 0 0,0-1 0,-1-1 0,-24 3 0,-95-4 51,71-3-1467,46 1-5410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2.414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290 1 24575,'-6'1'0,"0"0"0,1 0 0,-1 0 0,0 1 0,1 0 0,-1 0 0,1 0 0,0 1 0,0 0 0,-8 6 0,-51 41 0,48-37 0,-39 22 0,46-31 0,0 1 0,1 0 0,0 0 0,0 1 0,0 0 0,1 0 0,0 1 0,-13 14 0,20-21 0,0 0 0,0 1 0,-1-1 0,1 1 0,0-1 0,0 0 0,-1 1 0,1-1 0,0 1 0,0-1 0,0 0 0,0 1 0,0-1 0,0 1 0,0-1 0,0 1 0,0-1 0,0 0 0,0 1 0,0-1 0,0 1 0,0-1 0,0 1 0,0-1 0,0 1 0,0-1 0,1 0 0,-1 1 0,0-1 0,0 0 0,1 1 0,-1-1 0,0 1 0,0-1 0,1 1 0,19 6 0,27-5 0,-43-2 0,317-2-1365,-305 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08T15:54:42.850"/>
    </inkml:context>
    <inkml:brush xml:id="br0">
      <inkml:brushProperty name="width" value="0.025" units="cm"/>
      <inkml:brushProperty name="height" value="0.025" units="cm"/>
    </inkml:brush>
  </inkml:definitions>
  <inkml:trace contextRef="#ctx0" brushRef="#br0">52 0 24575,'-2'1'0,"1"0"0,-1-1 0,1 1 0,-1 0 0,1 0 0,0 0 0,-1 0 0,1 0 0,0 0 0,0 0 0,0 0 0,0 0 0,0 1 0,0-1 0,0 1 0,0-1 0,1 0 0,-1 1 0,0-1 0,1 1 0,-1-1 0,0 4 0,-9 35 0,8 44 0,2-64 0,0 0 0,-1 1 0,-7 37 0,4-44-1365,2-2-5461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B4DF7B-65B0-4FFB-89F0-CCCEFD3650C8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801C18-1B77-42E0-8370-334500AE22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898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801C18-1B77-42E0-8370-334500AE228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55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ompsci290-s2016.github.io/CoursePage/Materials/EulerAnglesViz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0.png"/><Relationship Id="rId18" Type="http://schemas.openxmlformats.org/officeDocument/2006/relationships/customXml" Target="../ink/ink10.xml"/><Relationship Id="rId3" Type="http://schemas.openxmlformats.org/officeDocument/2006/relationships/image" Target="../media/image16.png"/><Relationship Id="rId21" Type="http://schemas.openxmlformats.org/officeDocument/2006/relationships/image" Target="../media/image21.png"/><Relationship Id="rId12" Type="http://schemas.openxmlformats.org/officeDocument/2006/relationships/customXml" Target="../ink/ink7.xml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9.xml"/><Relationship Id="rId20" Type="http://schemas.openxmlformats.org/officeDocument/2006/relationships/customXml" Target="../ink/ink11.xml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5.xml"/><Relationship Id="rId11" Type="http://schemas.openxmlformats.org/officeDocument/2006/relationships/image" Target="../media/image160.png"/><Relationship Id="rId24" Type="http://schemas.openxmlformats.org/officeDocument/2006/relationships/image" Target="../media/image23.png"/><Relationship Id="rId5" Type="http://schemas.openxmlformats.org/officeDocument/2006/relationships/image" Target="../media/image3.png"/><Relationship Id="rId15" Type="http://schemas.openxmlformats.org/officeDocument/2006/relationships/image" Target="../media/image18.png"/><Relationship Id="rId23" Type="http://schemas.openxmlformats.org/officeDocument/2006/relationships/image" Target="../media/image22.png"/><Relationship Id="rId10" Type="http://schemas.openxmlformats.org/officeDocument/2006/relationships/customXml" Target="../ink/ink6.xml"/><Relationship Id="rId19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50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09.</a:t>
            </a:r>
            <a:r>
              <a:rPr lang="ko-KR" altLang="en-US" dirty="0"/>
              <a:t> </a:t>
            </a:r>
            <a:r>
              <a:rPr lang="en-US" altLang="ko-KR" dirty="0"/>
              <a:t>FBX – Transform Animation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66848-0025-6C1E-9CE4-D5CAE891E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Key</a:t>
            </a:r>
            <a:r>
              <a:rPr lang="ko-KR" altLang="en-US" dirty="0"/>
              <a:t>의 성분 </a:t>
            </a:r>
            <a:r>
              <a:rPr lang="ko-KR" altLang="en-US" dirty="0" err="1"/>
              <a:t>보간하기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539597B-6132-08CD-2BA4-1BBFA19FB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2133" y="4522649"/>
            <a:ext cx="2095500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2BF5DB3-A044-0400-6C71-3F5148C86B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522649"/>
            <a:ext cx="2857500" cy="1095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0B3952-7E58-22A3-C19E-C80BD1CA8036}"/>
              </a:ext>
            </a:extLst>
          </p:cNvPr>
          <p:cNvSpPr txBox="1"/>
          <p:nvPr/>
        </p:nvSpPr>
        <p:spPr>
          <a:xfrm>
            <a:off x="838200" y="3876318"/>
            <a:ext cx="40342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선형보간 </a:t>
            </a:r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/>
              <a:t>Vector3::</a:t>
            </a:r>
            <a:r>
              <a:rPr lang="ko-KR" altLang="en-US" dirty="0" err="1"/>
              <a:t>Lerp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7C5B3-A9FA-C968-18FE-6D40EC916E5B}"/>
              </a:ext>
            </a:extLst>
          </p:cNvPr>
          <p:cNvSpPr txBox="1"/>
          <p:nvPr/>
        </p:nvSpPr>
        <p:spPr>
          <a:xfrm>
            <a:off x="6684667" y="3876318"/>
            <a:ext cx="46691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구면보간 </a:t>
            </a:r>
            <a:endParaRPr lang="en-US" altLang="ko-KR" dirty="0"/>
          </a:p>
          <a:p>
            <a:r>
              <a:rPr lang="en-US" altLang="ko-KR" dirty="0"/>
              <a:t>DirectX::</a:t>
            </a:r>
            <a:r>
              <a:rPr lang="en-US" altLang="ko-KR" dirty="0" err="1"/>
              <a:t>SimpleMath</a:t>
            </a:r>
            <a:r>
              <a:rPr lang="en-US" altLang="ko-KR" dirty="0"/>
              <a:t>::</a:t>
            </a:r>
            <a:r>
              <a:rPr lang="ko-KR" altLang="en-US" dirty="0" err="1"/>
              <a:t>Quaternion</a:t>
            </a:r>
            <a:r>
              <a:rPr lang="ko-KR" altLang="en-US" dirty="0"/>
              <a:t>::</a:t>
            </a:r>
            <a:r>
              <a:rPr lang="ko-KR" altLang="en-US" dirty="0" err="1"/>
              <a:t>Slerp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8DB9BD-FD9F-1B6F-8ABE-EE45CA7EBA6B}"/>
              </a:ext>
            </a:extLst>
          </p:cNvPr>
          <p:cNvSpPr txBox="1"/>
          <p:nvPr/>
        </p:nvSpPr>
        <p:spPr>
          <a:xfrm>
            <a:off x="299406" y="1735187"/>
            <a:ext cx="1087829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애니메이션 키는 보통 </a:t>
            </a:r>
            <a:r>
              <a:rPr lang="en-US" altLang="ko-KR" dirty="0"/>
              <a:t>1</a:t>
            </a:r>
            <a:r>
              <a:rPr lang="ko-KR" altLang="en-US" dirty="0"/>
              <a:t>초 </a:t>
            </a:r>
            <a:r>
              <a:rPr lang="en-US" altLang="ko-KR" dirty="0"/>
              <a:t>30</a:t>
            </a:r>
            <a:r>
              <a:rPr lang="ko-KR" altLang="en-US" dirty="0"/>
              <a:t>프레임 정도의 키를 갖고 있다</a:t>
            </a:r>
            <a:r>
              <a:rPr lang="en-US" altLang="ko-KR" dirty="0"/>
              <a:t>. 1</a:t>
            </a:r>
            <a:r>
              <a:rPr lang="ko-KR" altLang="en-US" dirty="0"/>
              <a:t>초 </a:t>
            </a:r>
            <a:r>
              <a:rPr lang="en-US" altLang="ko-KR" dirty="0"/>
              <a:t>60</a:t>
            </a:r>
            <a:r>
              <a:rPr lang="ko-KR" altLang="en-US" dirty="0"/>
              <a:t>프레임 이상의 애니메이션을 표현</a:t>
            </a:r>
            <a:endParaRPr lang="en-US" altLang="ko-KR" dirty="0"/>
          </a:p>
          <a:p>
            <a:r>
              <a:rPr lang="ko-KR" altLang="en-US" dirty="0"/>
              <a:t>하기위해서는 진행되는 애니메이션 시간으로 키</a:t>
            </a:r>
            <a:r>
              <a:rPr lang="en-US" altLang="ko-KR" dirty="0"/>
              <a:t>1(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, </a:t>
            </a:r>
            <a:r>
              <a:rPr lang="ko-KR" altLang="en-US" dirty="0"/>
              <a:t>키</a:t>
            </a:r>
            <a:r>
              <a:rPr lang="en-US" altLang="ko-KR" dirty="0"/>
              <a:t>2(</a:t>
            </a:r>
            <a:r>
              <a:rPr lang="ko-KR" altLang="en-US" dirty="0"/>
              <a:t>시간</a:t>
            </a:r>
            <a:r>
              <a:rPr lang="en-US" altLang="ko-KR" dirty="0"/>
              <a:t>,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사이의 값 정보를</a:t>
            </a:r>
            <a:endParaRPr lang="en-US" altLang="ko-KR" dirty="0"/>
          </a:p>
          <a:p>
            <a:r>
              <a:rPr lang="ko-KR" altLang="en-US" dirty="0"/>
              <a:t> 시간의 값으로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ko-KR" altLang="en-US" dirty="0" err="1"/>
              <a:t>구하여야한다</a:t>
            </a:r>
            <a:r>
              <a:rPr lang="en-US" altLang="ko-KR" dirty="0"/>
              <a:t>.  </a:t>
            </a:r>
            <a:r>
              <a:rPr lang="en-US" altLang="ko-KR" dirty="0" err="1"/>
              <a:t>Position,Scale</a:t>
            </a:r>
            <a:r>
              <a:rPr lang="ko-KR" altLang="en-US" dirty="0"/>
              <a:t>은 선형보간 </a:t>
            </a:r>
            <a:r>
              <a:rPr lang="en-US" altLang="ko-KR" dirty="0"/>
              <a:t>, Quaternion</a:t>
            </a:r>
            <a:r>
              <a:rPr lang="ko-KR" altLang="en-US" dirty="0"/>
              <a:t>은 </a:t>
            </a:r>
            <a:r>
              <a:rPr lang="ko-KR" altLang="en-US" dirty="0" err="1"/>
              <a:t>구면보간을</a:t>
            </a:r>
            <a:r>
              <a:rPr lang="ko-KR" altLang="en-US" dirty="0"/>
              <a:t> 쓰자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2481CC-66C5-31D6-3B3E-670ECEC9C011}"/>
              </a:ext>
            </a:extLst>
          </p:cNvPr>
          <p:cNvSpPr txBox="1"/>
          <p:nvPr/>
        </p:nvSpPr>
        <p:spPr>
          <a:xfrm>
            <a:off x="76962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C7A1F8-7EBD-9AB9-6E24-5FC0B1B41377}"/>
              </a:ext>
            </a:extLst>
          </p:cNvPr>
          <p:cNvSpPr txBox="1"/>
          <p:nvPr/>
        </p:nvSpPr>
        <p:spPr>
          <a:xfrm>
            <a:off x="3261360" y="5875020"/>
            <a:ext cx="564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200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40386E-E332-23B9-FFF4-C3C0BC033696}"/>
              </a:ext>
            </a:extLst>
          </p:cNvPr>
          <p:cNvSpPr txBox="1"/>
          <p:nvPr/>
        </p:nvSpPr>
        <p:spPr>
          <a:xfrm>
            <a:off x="3324679" y="5555784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 sec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852173-B005-25A0-F02A-978557A5F135}"/>
              </a:ext>
            </a:extLst>
          </p:cNvPr>
          <p:cNvSpPr txBox="1"/>
          <p:nvPr/>
        </p:nvSpPr>
        <p:spPr>
          <a:xfrm>
            <a:off x="769620" y="5555784"/>
            <a:ext cx="724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 sec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3764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BFEF5-0AF3-4677-84F5-C3A13662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본을 참조하여 </a:t>
            </a:r>
            <a:r>
              <a:rPr lang="en-US" altLang="ko-KR" dirty="0"/>
              <a:t>World</a:t>
            </a:r>
            <a:r>
              <a:rPr lang="ko-KR" altLang="en-US" dirty="0"/>
              <a:t> 갱신하기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4CE011-DEBB-4526-9488-17ABC7911E8B}"/>
              </a:ext>
            </a:extLst>
          </p:cNvPr>
          <p:cNvSpPr/>
          <p:nvPr/>
        </p:nvSpPr>
        <p:spPr>
          <a:xfrm>
            <a:off x="406400" y="2295803"/>
            <a:ext cx="1305560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auto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&amp; </a:t>
            </a:r>
            <a:r>
              <a:rPr lang="en-US" altLang="ko-KR" sz="1400" b="1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m_SkeletalMesh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m_Sections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m_RefBoneIndex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-1)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continue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m_pMaterial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ApplyDeviceContext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m_CpuCbMaterial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m_pGpuCbMaterial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m_pAlphaBlendState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Update </a:t>
            </a:r>
            <a:r>
              <a:rPr lang="en-US" altLang="ko-KR" sz="1400" dirty="0" err="1">
                <a:solidFill>
                  <a:srgbClr val="008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Trasnform</a:t>
            </a:r>
            <a:endParaRPr lang="en-US" altLang="ko-KR" sz="1400" dirty="0">
              <a:solidFill>
                <a:srgbClr val="008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mWorld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m_SkeletalMesh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m_Skeleton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m_RefBoneIndex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m_Model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*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m_SkeletalMesh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m_World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).</a:t>
            </a:r>
            <a:r>
              <a:rPr lang="en-US" altLang="ko-KR" sz="1400" i="1" dirty="0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mView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m_View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i="1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Transpose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fr-FR" altLang="ko-KR" sz="140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sz="140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mProjection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8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=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fr-FR" altLang="ko-KR" sz="1400" dirty="0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m_Projection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fr-FR" altLang="ko-KR" sz="1400" i="1" dirty="0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Transpose</a:t>
            </a:r>
            <a:r>
              <a:rPr lang="fr-FR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i="1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UpdateSubresource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m_pCBTransform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0,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nullptr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i="1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IASetIndexBuffer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m_pIndexBuffer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</a:t>
            </a:r>
            <a:r>
              <a:rPr lang="en-US" altLang="ko-KR" sz="1400" i="1" dirty="0">
                <a:solidFill>
                  <a:srgbClr val="2F4F4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DXGI_FORMAT_R16_UINT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0);</a:t>
            </a: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i="1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IASetVertexBuffers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1, &amp;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m_pVertexBuffer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m_VertexBufferStride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&amp;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m_VertexBufferOffset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m_pDeviceContext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-&gt;</a:t>
            </a:r>
            <a:r>
              <a:rPr lang="en-US" altLang="ko-KR" sz="1400" i="1" dirty="0" err="1">
                <a:solidFill>
                  <a:srgbClr val="88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DrawIndexed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b="1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mesh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00008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m_IndexCount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, 0, 0);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2318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3DEF8-B0BE-D8BF-119F-7EB099465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과제 </a:t>
            </a:r>
            <a:r>
              <a:rPr lang="en-US" altLang="ko-KR" dirty="0"/>
              <a:t>Node Transform Animation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33062-24FC-36A0-7703-6C2CD228E2C2}"/>
              </a:ext>
            </a:extLst>
          </p:cNvPr>
          <p:cNvSpPr txBox="1"/>
          <p:nvPr/>
        </p:nvSpPr>
        <p:spPr>
          <a:xfrm>
            <a:off x="437291" y="1764216"/>
            <a:ext cx="114441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 깡통 로봇은 캐릭터 본의 계층구조를 흉내 내어 </a:t>
            </a:r>
            <a:r>
              <a:rPr lang="ko-KR" altLang="en-US" dirty="0" err="1"/>
              <a:t>메쉬</a:t>
            </a:r>
            <a:r>
              <a:rPr lang="ko-KR" altLang="en-US" dirty="0"/>
              <a:t> 노드가 씬 그래프</a:t>
            </a:r>
            <a:r>
              <a:rPr lang="en-US" altLang="ko-KR" dirty="0"/>
              <a:t>, </a:t>
            </a:r>
            <a:r>
              <a:rPr lang="ko-KR" altLang="en-US" dirty="0"/>
              <a:t>즉 계층구조</a:t>
            </a:r>
            <a:r>
              <a:rPr lang="en-US" altLang="ko-KR" dirty="0"/>
              <a:t>(</a:t>
            </a:r>
            <a:r>
              <a:rPr lang="ko-KR" altLang="en-US" dirty="0"/>
              <a:t>부모</a:t>
            </a:r>
            <a:r>
              <a:rPr lang="en-US" altLang="ko-KR" dirty="0"/>
              <a:t>-</a:t>
            </a:r>
            <a:r>
              <a:rPr lang="ko-KR" altLang="en-US" dirty="0"/>
              <a:t>자식</a:t>
            </a:r>
            <a:r>
              <a:rPr lang="en-US" altLang="ko-KR" dirty="0"/>
              <a:t>)</a:t>
            </a:r>
            <a:r>
              <a:rPr lang="ko-KR" altLang="en-US" dirty="0"/>
              <a:t>로 되어있다</a:t>
            </a:r>
            <a:r>
              <a:rPr lang="en-US" altLang="ko-KR" dirty="0"/>
              <a:t>.</a:t>
            </a:r>
          </a:p>
          <a:p>
            <a:r>
              <a:rPr lang="ko-KR" altLang="en-US" dirty="0" err="1"/>
              <a:t>메쉬의</a:t>
            </a:r>
            <a:r>
              <a:rPr lang="ko-KR" altLang="en-US" dirty="0"/>
              <a:t> </a:t>
            </a:r>
            <a:r>
              <a:rPr lang="en-US" altLang="ko-KR" dirty="0"/>
              <a:t>Transform </a:t>
            </a:r>
            <a:r>
              <a:rPr lang="ko-KR" altLang="en-US" dirty="0"/>
              <a:t>정보를 </a:t>
            </a:r>
            <a:r>
              <a:rPr lang="ko-KR" altLang="en-US" dirty="0" err="1"/>
              <a:t>씬그래프로</a:t>
            </a:r>
            <a:r>
              <a:rPr lang="ko-KR" altLang="en-US" dirty="0"/>
              <a:t> 연결하고 </a:t>
            </a:r>
            <a:r>
              <a:rPr lang="en-US" altLang="ko-KR" dirty="0"/>
              <a:t>Local Transform </a:t>
            </a:r>
            <a:r>
              <a:rPr lang="ko-KR" altLang="en-US" dirty="0"/>
              <a:t>애니메이션 정보를 </a:t>
            </a:r>
            <a:r>
              <a:rPr lang="en-US" altLang="ko-KR" dirty="0"/>
              <a:t>FBX</a:t>
            </a:r>
            <a:r>
              <a:rPr lang="ko-KR" altLang="en-US" dirty="0"/>
              <a:t>에서 읽어 처리한다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77803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49" y="1862088"/>
            <a:ext cx="1144354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en-US" altLang="ko-KR" dirty="0" err="1"/>
              <a:t>assimp</a:t>
            </a:r>
            <a:r>
              <a:rPr lang="ko-KR" altLang="en-US" dirty="0"/>
              <a:t>가 씬 그래프</a:t>
            </a:r>
            <a:r>
              <a:rPr lang="en-US" altLang="ko-KR" dirty="0"/>
              <a:t>(Scene Graph)</a:t>
            </a:r>
            <a:r>
              <a:rPr lang="ko-KR" altLang="en-US" dirty="0"/>
              <a:t>를 표현하는 데이터 구조를 간략히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 err="1"/>
              <a:t>씬그래프</a:t>
            </a:r>
            <a:r>
              <a:rPr lang="en-US" altLang="ko-KR" dirty="0"/>
              <a:t> </a:t>
            </a:r>
            <a:r>
              <a:rPr lang="ko-KR" altLang="en-US" dirty="0"/>
              <a:t>노드를 공통적으로 표현하는 </a:t>
            </a:r>
            <a:r>
              <a:rPr lang="en-US" altLang="ko-KR" dirty="0" err="1"/>
              <a:t>aiNode</a:t>
            </a:r>
            <a:r>
              <a:rPr lang="ko-KR" altLang="en-US" dirty="0"/>
              <a:t>와 </a:t>
            </a:r>
            <a:r>
              <a:rPr lang="en-US" altLang="ko-KR" dirty="0"/>
              <a:t>Transform</a:t>
            </a:r>
            <a:r>
              <a:rPr lang="ko-KR" altLang="en-US" dirty="0"/>
              <a:t>에 대해서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en-US" altLang="ko-KR" dirty="0" err="1"/>
              <a:t>aiAnimation</a:t>
            </a:r>
            <a:r>
              <a:rPr lang="ko-KR" altLang="en-US" dirty="0"/>
              <a:t>의 </a:t>
            </a:r>
            <a:r>
              <a:rPr lang="en-US" altLang="ko-KR" dirty="0" err="1"/>
              <a:t>aniNodeAnim</a:t>
            </a:r>
            <a:r>
              <a:rPr lang="en-US" altLang="ko-KR" dirty="0"/>
              <a:t> Key</a:t>
            </a:r>
            <a:r>
              <a:rPr lang="ko-KR" altLang="en-US" dirty="0"/>
              <a:t>의 성분을 이해하고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err="1"/>
              <a:t>aiScene</a:t>
            </a:r>
            <a:r>
              <a:rPr lang="ko-KR" altLang="en-US" dirty="0"/>
              <a:t>을 읽어 계층</a:t>
            </a:r>
            <a:r>
              <a:rPr lang="en-US" altLang="ko-KR" dirty="0"/>
              <a:t>(Hierarchy)</a:t>
            </a:r>
            <a:r>
              <a:rPr lang="ko-KR" altLang="en-US" dirty="0"/>
              <a:t>구조의 노드</a:t>
            </a:r>
            <a:r>
              <a:rPr lang="en-US" altLang="ko-KR" dirty="0"/>
              <a:t>(</a:t>
            </a:r>
            <a:r>
              <a:rPr lang="en-US" altLang="ko-KR" dirty="0" err="1"/>
              <a:t>Model,Local</a:t>
            </a:r>
            <a:r>
              <a:rPr lang="en-US" altLang="ko-KR" dirty="0"/>
              <a:t> Transform</a:t>
            </a:r>
            <a:r>
              <a:rPr lang="ko-KR" altLang="en-US" dirty="0"/>
              <a:t>을 소유</a:t>
            </a:r>
            <a:r>
              <a:rPr lang="en-US" altLang="ko-KR" dirty="0"/>
              <a:t>)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계층 구조 </a:t>
            </a:r>
            <a:r>
              <a:rPr lang="en-US" altLang="ko-KR" dirty="0"/>
              <a:t>Transform</a:t>
            </a:r>
            <a:r>
              <a:rPr lang="ko-KR" altLang="en-US" dirty="0"/>
              <a:t>을 적용한 </a:t>
            </a:r>
            <a:r>
              <a:rPr lang="en-US" altLang="ko-KR" dirty="0"/>
              <a:t>Mesh</a:t>
            </a:r>
            <a:r>
              <a:rPr lang="ko-KR" altLang="en-US" dirty="0"/>
              <a:t>렌더링을 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계층 구조 </a:t>
            </a:r>
            <a:r>
              <a:rPr lang="en-US" altLang="ko-KR" dirty="0"/>
              <a:t>Transform </a:t>
            </a:r>
            <a:r>
              <a:rPr lang="ko-KR" altLang="en-US" dirty="0"/>
              <a:t>애니메이션을 구현합니다</a:t>
            </a:r>
            <a:r>
              <a:rPr lang="en-US" altLang="ko-KR" dirty="0"/>
              <a:t>. (  </a:t>
            </a:r>
            <a:r>
              <a:rPr lang="ko-KR" altLang="en-US" dirty="0"/>
              <a:t>특정시간의 키를 사용 </a:t>
            </a:r>
            <a:r>
              <a:rPr lang="en-US" altLang="ko-KR" dirty="0"/>
              <a:t>-&gt; </a:t>
            </a:r>
            <a:r>
              <a:rPr lang="ko-KR" altLang="en-US" dirty="0" err="1"/>
              <a:t>보간된</a:t>
            </a:r>
            <a:r>
              <a:rPr lang="ko-KR" altLang="en-US" dirty="0"/>
              <a:t> 키 사용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7092AC2-1490-D24A-2FAA-38F796B27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556" y="33995"/>
            <a:ext cx="9156042" cy="68240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A7BC7F4-D922-27E8-E624-A398933A9EE2}"/>
              </a:ext>
            </a:extLst>
          </p:cNvPr>
          <p:cNvSpPr txBox="1"/>
          <p:nvPr/>
        </p:nvSpPr>
        <p:spPr>
          <a:xfrm>
            <a:off x="8279563" y="4212274"/>
            <a:ext cx="21547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>
                <a:solidFill>
                  <a:srgbClr val="0070C0"/>
                </a:solidFill>
              </a:rPr>
              <a:t>Color </a:t>
            </a:r>
            <a:r>
              <a:rPr lang="ko-KR" altLang="en-US" sz="1100" b="1" dirty="0" err="1">
                <a:solidFill>
                  <a:srgbClr val="0070C0"/>
                </a:solidFill>
              </a:rPr>
              <a:t>상수값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0070C0"/>
                </a:solidFill>
              </a:rPr>
              <a:t>Diffuse</a:t>
            </a:r>
            <a:r>
              <a:rPr lang="ko-KR" altLang="en-US" sz="1100" b="1" dirty="0">
                <a:solidFill>
                  <a:srgbClr val="0070C0"/>
                </a:solidFill>
              </a:rPr>
              <a:t> 텍스처 파일 외부 경로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0070C0"/>
                </a:solidFill>
              </a:rPr>
              <a:t>Normal</a:t>
            </a:r>
            <a:r>
              <a:rPr lang="ko-KR" altLang="en-US" sz="1100" b="1" dirty="0">
                <a:solidFill>
                  <a:srgbClr val="0070C0"/>
                </a:solidFill>
              </a:rPr>
              <a:t> 텍스처 파일 외부 경로</a:t>
            </a:r>
            <a:endParaRPr lang="en-US" altLang="ko-KR" sz="1100" b="1" dirty="0">
              <a:solidFill>
                <a:srgbClr val="0070C0"/>
              </a:solidFill>
            </a:endParaRPr>
          </a:p>
          <a:p>
            <a:r>
              <a:rPr lang="en-US" altLang="ko-KR" sz="1100" b="1" dirty="0">
                <a:solidFill>
                  <a:srgbClr val="0070C0"/>
                </a:solidFill>
              </a:rPr>
              <a:t>…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82B41-CAC6-50F4-43C1-54FA23AAE3BD}"/>
              </a:ext>
            </a:extLst>
          </p:cNvPr>
          <p:cNvSpPr txBox="1"/>
          <p:nvPr/>
        </p:nvSpPr>
        <p:spPr>
          <a:xfrm>
            <a:off x="1638292" y="4335385"/>
            <a:ext cx="21675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0070C0"/>
                </a:solidFill>
              </a:rPr>
              <a:t>내장된 텍스처의 메모리 데이터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7B5885-58CF-E621-FE2E-0B74D4DF5156}"/>
              </a:ext>
            </a:extLst>
          </p:cNvPr>
          <p:cNvSpPr txBox="1"/>
          <p:nvPr/>
        </p:nvSpPr>
        <p:spPr>
          <a:xfrm>
            <a:off x="5464369" y="6555964"/>
            <a:ext cx="28151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시간에 따라</a:t>
            </a:r>
            <a:r>
              <a:rPr lang="en-US" altLang="ko-KR" sz="1100" b="1" dirty="0">
                <a:solidFill>
                  <a:srgbClr val="FF0000"/>
                </a:solidFill>
              </a:rPr>
              <a:t> </a:t>
            </a:r>
            <a:r>
              <a:rPr lang="ko-KR" altLang="en-US" sz="1100" b="1" dirty="0">
                <a:solidFill>
                  <a:srgbClr val="FF0000"/>
                </a:solidFill>
              </a:rPr>
              <a:t>대체할 </a:t>
            </a:r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ko-KR" altLang="en-US" sz="1100" b="1" dirty="0">
                <a:solidFill>
                  <a:srgbClr val="FF0000"/>
                </a:solidFill>
              </a:rPr>
              <a:t>의 </a:t>
            </a:r>
            <a:r>
              <a:rPr lang="en-US" altLang="ko-KR" sz="1100" b="1" dirty="0" err="1">
                <a:solidFill>
                  <a:srgbClr val="FF0000"/>
                </a:solidFill>
              </a:rPr>
              <a:t>Tramsfom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9DF35-D401-54E8-6E14-F862900B5DF0}"/>
              </a:ext>
            </a:extLst>
          </p:cNvPr>
          <p:cNvSpPr txBox="1"/>
          <p:nvPr/>
        </p:nvSpPr>
        <p:spPr>
          <a:xfrm>
            <a:off x="4399471" y="1730041"/>
            <a:ext cx="188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0070C0"/>
                </a:solidFill>
              </a:rPr>
              <a:t>aiNode</a:t>
            </a:r>
            <a:r>
              <a:rPr lang="ko-KR" altLang="en-US" sz="1100" b="1" dirty="0">
                <a:solidFill>
                  <a:srgbClr val="0070C0"/>
                </a:solidFill>
              </a:rPr>
              <a:t>가 참조하는 </a:t>
            </a:r>
            <a:r>
              <a:rPr lang="en-US" altLang="ko-KR" sz="1100" b="1" dirty="0">
                <a:solidFill>
                  <a:srgbClr val="0070C0"/>
                </a:solidFill>
              </a:rPr>
              <a:t>Mesh</a:t>
            </a:r>
            <a:endParaRPr lang="ko-KR" altLang="en-US" sz="1100" b="1" dirty="0">
              <a:solidFill>
                <a:srgbClr val="0070C0"/>
              </a:solidFill>
            </a:endParaRP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CF463A14-4156-8942-F0C7-37423CE8FB7C}"/>
              </a:ext>
            </a:extLst>
          </p:cNvPr>
          <p:cNvSpPr txBox="1">
            <a:spLocks/>
          </p:cNvSpPr>
          <p:nvPr/>
        </p:nvSpPr>
        <p:spPr>
          <a:xfrm>
            <a:off x="-192118" y="5762433"/>
            <a:ext cx="4591589" cy="74483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aiScene</a:t>
            </a:r>
            <a:r>
              <a:rPr lang="ko-KR" altLang="en-US" sz="3600" b="1">
                <a:solidFill>
                  <a:schemeClr val="tx1">
                    <a:lumMod val="85000"/>
                    <a:lumOff val="15000"/>
                  </a:schemeClr>
                </a:solidFill>
              </a:rPr>
              <a:t>의 내용들</a:t>
            </a:r>
            <a:endParaRPr lang="ko-KR" altLang="en-US" sz="36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D314BC-D457-5C62-9A46-E7931EC4BD56}"/>
              </a:ext>
            </a:extLst>
          </p:cNvPr>
          <p:cNvSpPr/>
          <p:nvPr/>
        </p:nvSpPr>
        <p:spPr>
          <a:xfrm>
            <a:off x="4064582" y="2545643"/>
            <a:ext cx="1889186" cy="507306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3DE79A-7EA0-B5E3-1F03-BB6B379A0A85}"/>
              </a:ext>
            </a:extLst>
          </p:cNvPr>
          <p:cNvSpPr txBox="1"/>
          <p:nvPr/>
        </p:nvSpPr>
        <p:spPr>
          <a:xfrm>
            <a:off x="5405453" y="2519427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Vertex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60CF3-B4C5-6643-1775-A61F3AA704BC}"/>
              </a:ext>
            </a:extLst>
          </p:cNvPr>
          <p:cNvSpPr/>
          <p:nvPr/>
        </p:nvSpPr>
        <p:spPr>
          <a:xfrm>
            <a:off x="4064581" y="3185133"/>
            <a:ext cx="1889186" cy="136712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DC6E1F-DCAE-3590-1D40-1C40DB8E6FD6}"/>
              </a:ext>
            </a:extLst>
          </p:cNvPr>
          <p:cNvSpPr txBox="1"/>
          <p:nvPr/>
        </p:nvSpPr>
        <p:spPr>
          <a:xfrm>
            <a:off x="5148388" y="3133239"/>
            <a:ext cx="7498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Index </a:t>
            </a:r>
            <a:r>
              <a:rPr lang="ko-KR" altLang="en-US" sz="800" b="1" dirty="0">
                <a:solidFill>
                  <a:srgbClr val="FF0000"/>
                </a:solidFill>
              </a:rPr>
              <a:t>배열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928063-B923-115E-0B42-B4752937B2CC}"/>
              </a:ext>
            </a:extLst>
          </p:cNvPr>
          <p:cNvSpPr txBox="1"/>
          <p:nvPr/>
        </p:nvSpPr>
        <p:spPr>
          <a:xfrm>
            <a:off x="3390900" y="5142789"/>
            <a:ext cx="3365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하나의 </a:t>
            </a:r>
            <a:r>
              <a:rPr lang="en-US" altLang="ko-KR" sz="1100" b="1" dirty="0" err="1">
                <a:solidFill>
                  <a:srgbClr val="FF0000"/>
                </a:solidFill>
              </a:rPr>
              <a:t>aiAnimation</a:t>
            </a:r>
            <a:r>
              <a:rPr lang="ko-KR" altLang="en-US" sz="1100" b="1">
                <a:solidFill>
                  <a:srgbClr val="FF0000"/>
                </a:solidFill>
              </a:rPr>
              <a:t>에 모든 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8436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E47B4-FA38-AB19-DE01-F45093811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aiNode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8EDFB12-7D75-A92A-195C-2525567F3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106" y="3225800"/>
            <a:ext cx="6733706" cy="35653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D76301A-59CC-7C80-B1F5-843E6C825214}"/>
              </a:ext>
            </a:extLst>
          </p:cNvPr>
          <p:cNvSpPr txBox="1"/>
          <p:nvPr/>
        </p:nvSpPr>
        <p:spPr>
          <a:xfrm>
            <a:off x="548221" y="1690688"/>
            <a:ext cx="111060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en-US" altLang="ko-KR" dirty="0" err="1"/>
              <a:t>SceneGraph</a:t>
            </a:r>
            <a:r>
              <a:rPr lang="ko-KR" altLang="en-US" dirty="0"/>
              <a:t>에서 </a:t>
            </a:r>
            <a:r>
              <a:rPr lang="en-US" altLang="ko-KR" dirty="0"/>
              <a:t>Transform</a:t>
            </a:r>
            <a:r>
              <a:rPr lang="ko-KR" altLang="en-US" dirty="0"/>
              <a:t>이 필요한 노드는 어떤 것도 </a:t>
            </a:r>
            <a:r>
              <a:rPr lang="en-US" altLang="ko-KR" dirty="0" err="1"/>
              <a:t>aiNode</a:t>
            </a:r>
            <a:r>
              <a:rPr lang="en-US" altLang="ko-KR" dirty="0"/>
              <a:t> </a:t>
            </a:r>
            <a:r>
              <a:rPr lang="ko-KR" altLang="en-US" dirty="0"/>
              <a:t>가 되어 계층구조로 표현할 수 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기본 </a:t>
            </a:r>
            <a:r>
              <a:rPr lang="en-US" altLang="ko-KR" dirty="0"/>
              <a:t>Container</a:t>
            </a:r>
            <a:r>
              <a:rPr lang="ko-KR" altLang="en-US" dirty="0"/>
              <a:t> </a:t>
            </a:r>
            <a:r>
              <a:rPr lang="en-US" altLang="ko-KR" dirty="0"/>
              <a:t>Root </a:t>
            </a:r>
            <a:r>
              <a:rPr lang="en-US" altLang="ko-KR" dirty="0" err="1"/>
              <a:t>aiNode</a:t>
            </a:r>
            <a:r>
              <a:rPr lang="ko-KR" altLang="en-US" dirty="0"/>
              <a:t>와</a:t>
            </a:r>
            <a:r>
              <a:rPr lang="en-US" altLang="ko-KR" dirty="0"/>
              <a:t>  </a:t>
            </a:r>
            <a:r>
              <a:rPr lang="en-US" altLang="ko-KR" dirty="0" err="1"/>
              <a:t>Camera,Light,Pelvis</a:t>
            </a:r>
            <a:r>
              <a:rPr lang="en-US" altLang="ko-KR" dirty="0"/>
              <a:t>, </a:t>
            </a:r>
            <a:r>
              <a:rPr lang="en-US" altLang="ko-KR" dirty="0" err="1"/>
              <a:t>Bone,Amature</a:t>
            </a:r>
            <a:r>
              <a:rPr lang="en-US" altLang="ko-KR" dirty="0"/>
              <a:t> </a:t>
            </a:r>
            <a:r>
              <a:rPr lang="ko-KR" altLang="en-US" dirty="0"/>
              <a:t>모두 </a:t>
            </a:r>
            <a:r>
              <a:rPr lang="en-US" altLang="ko-KR" dirty="0" err="1"/>
              <a:t>aiNode</a:t>
            </a:r>
            <a:r>
              <a:rPr lang="ko-KR" altLang="en-US" dirty="0"/>
              <a:t>가 생성된다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en-US" altLang="ko-KR" dirty="0" err="1"/>
              <a:t>aiNode</a:t>
            </a:r>
            <a:r>
              <a:rPr lang="en-US" altLang="ko-KR" dirty="0"/>
              <a:t>::Transform</a:t>
            </a:r>
            <a:r>
              <a:rPr lang="ko-KR" altLang="en-US" dirty="0"/>
              <a:t>은 부모기준</a:t>
            </a:r>
            <a:r>
              <a:rPr lang="en-US" altLang="ko-KR" dirty="0"/>
              <a:t>(</a:t>
            </a:r>
            <a:r>
              <a:rPr lang="en-US" altLang="ko-KR" dirty="0" err="1"/>
              <a:t>RelativeTransform</a:t>
            </a:r>
            <a:r>
              <a:rPr lang="en-US" altLang="ko-KR" dirty="0"/>
              <a:t>)</a:t>
            </a:r>
            <a:r>
              <a:rPr lang="ko-KR" altLang="en-US" dirty="0"/>
              <a:t>이며 또한 </a:t>
            </a:r>
            <a:r>
              <a:rPr lang="en-US" altLang="ko-KR" dirty="0"/>
              <a:t> </a:t>
            </a:r>
            <a:r>
              <a:rPr lang="ko-KR" altLang="en-US" dirty="0"/>
              <a:t>참조하는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/>
              <a:t>Index</a:t>
            </a:r>
            <a:r>
              <a:rPr lang="ko-KR" altLang="en-US" dirty="0"/>
              <a:t>의 배열정보를 갖는다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7A9D9A2-4302-1F89-2E88-FD443A4A7FB4}"/>
              </a:ext>
            </a:extLst>
          </p:cNvPr>
          <p:cNvGrpSpPr/>
          <p:nvPr/>
        </p:nvGrpSpPr>
        <p:grpSpPr>
          <a:xfrm>
            <a:off x="8046604" y="3327730"/>
            <a:ext cx="2180503" cy="1600200"/>
            <a:chOff x="8580004" y="1568780"/>
            <a:chExt cx="2180503" cy="160020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5B086FE7-AECD-D4E9-4962-F662349B3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11138CB-7E13-9707-7CBF-6E213708F68D}"/>
                </a:ext>
              </a:extLst>
            </p:cNvPr>
            <p:cNvSpPr txBox="1"/>
            <p:nvPr/>
          </p:nvSpPr>
          <p:spPr>
            <a:xfrm>
              <a:off x="9319533" y="161321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27B8A6A-CE83-C5BD-8B40-5B66B26A1E78}"/>
                </a:ext>
              </a:extLst>
            </p:cNvPr>
            <p:cNvSpPr txBox="1"/>
            <p:nvPr/>
          </p:nvSpPr>
          <p:spPr>
            <a:xfrm>
              <a:off x="8997551" y="2167429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0176E85-6B2B-BE72-85EE-28F84ABD14C4}"/>
                </a:ext>
              </a:extLst>
            </p:cNvPr>
            <p:cNvSpPr txBox="1"/>
            <p:nvPr/>
          </p:nvSpPr>
          <p:spPr>
            <a:xfrm>
              <a:off x="9845513" y="2186344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2B086C9-6CAE-62A0-5DB6-9AEECD827949}"/>
                </a:ext>
              </a:extLst>
            </p:cNvPr>
            <p:cNvSpPr txBox="1"/>
            <p:nvPr/>
          </p:nvSpPr>
          <p:spPr>
            <a:xfrm>
              <a:off x="8580004" y="2809483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A40733D-9E01-02B4-4E7A-8B508E82149A}"/>
                </a:ext>
              </a:extLst>
            </p:cNvPr>
            <p:cNvSpPr txBox="1"/>
            <p:nvPr/>
          </p:nvSpPr>
          <p:spPr>
            <a:xfrm>
              <a:off x="9255910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41977BC-57BC-9709-5FBB-EA719D6C50D2}"/>
                </a:ext>
              </a:extLst>
            </p:cNvPr>
            <p:cNvSpPr txBox="1"/>
            <p:nvPr/>
          </p:nvSpPr>
          <p:spPr>
            <a:xfrm>
              <a:off x="10114176" y="2840832"/>
              <a:ext cx="6463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>
                  <a:highlight>
                    <a:srgbClr val="C0C0C0"/>
                  </a:highlight>
                </a:rPr>
                <a:t>aiNode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5CA88755-9E1D-1CB6-B420-4C0C29675568}"/>
              </a:ext>
            </a:extLst>
          </p:cNvPr>
          <p:cNvSpPr txBox="1"/>
          <p:nvPr/>
        </p:nvSpPr>
        <p:spPr>
          <a:xfrm>
            <a:off x="9787860" y="3276084"/>
            <a:ext cx="1346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Container</a:t>
            </a:r>
            <a:endParaRPr lang="ko-KR" altLang="en-US" sz="1400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BE69E484-E547-FD93-9A77-BD16EF8D0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768661"/>
              </p:ext>
            </p:extLst>
          </p:nvPr>
        </p:nvGraphicFramePr>
        <p:xfrm>
          <a:off x="8250427" y="5563195"/>
          <a:ext cx="19766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4170">
                  <a:extLst>
                    <a:ext uri="{9D8B030D-6E8A-4147-A177-3AD203B41FA5}">
                      <a16:colId xmlns:a16="http://schemas.microsoft.com/office/drawing/2014/main" val="3848089375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3548235793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2298079972"/>
                    </a:ext>
                  </a:extLst>
                </a:gridCol>
                <a:gridCol w="494170">
                  <a:extLst>
                    <a:ext uri="{9D8B030D-6E8A-4147-A177-3AD203B41FA5}">
                      <a16:colId xmlns:a16="http://schemas.microsoft.com/office/drawing/2014/main" val="4110753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2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accent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accent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169503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10E69E73-386C-2F69-7C79-DC4E322370B0}"/>
              </a:ext>
            </a:extLst>
          </p:cNvPr>
          <p:cNvSpPr txBox="1"/>
          <p:nvPr/>
        </p:nvSpPr>
        <p:spPr>
          <a:xfrm>
            <a:off x="8230475" y="5206371"/>
            <a:ext cx="16183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/>
              <a:t>aiScene</a:t>
            </a:r>
            <a:r>
              <a:rPr lang="ko-KR" altLang="en-US" sz="1400" dirty="0"/>
              <a:t>의 </a:t>
            </a:r>
            <a:r>
              <a:rPr lang="en-US" altLang="ko-KR" sz="1400" dirty="0"/>
              <a:t>Mesh</a:t>
            </a:r>
            <a:endParaRPr lang="ko-KR" altLang="en-US" sz="14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D3A20456-35FD-7E3D-90DC-35B3995317E4}"/>
              </a:ext>
            </a:extLst>
          </p:cNvPr>
          <p:cNvCxnSpPr>
            <a:stCxn id="14" idx="2"/>
          </p:cNvCxnSpPr>
          <p:nvPr/>
        </p:nvCxnSpPr>
        <p:spPr>
          <a:xfrm>
            <a:off x="9903942" y="4861392"/>
            <a:ext cx="8408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7FD6255C-2976-709B-69BB-5D6011026F56}"/>
              </a:ext>
            </a:extLst>
          </p:cNvPr>
          <p:cNvCxnSpPr>
            <a:cxnSpLocks/>
          </p:cNvCxnSpPr>
          <p:nvPr/>
        </p:nvCxnSpPr>
        <p:spPr>
          <a:xfrm flipH="1">
            <a:off x="9010987" y="4861392"/>
            <a:ext cx="22326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155D602-CCF6-7C12-0BF4-2B97FBB53D4A}"/>
              </a:ext>
            </a:extLst>
          </p:cNvPr>
          <p:cNvCxnSpPr>
            <a:cxnSpLocks/>
          </p:cNvCxnSpPr>
          <p:nvPr/>
        </p:nvCxnSpPr>
        <p:spPr>
          <a:xfrm>
            <a:off x="8184642" y="4812345"/>
            <a:ext cx="259155" cy="770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4356A96-55AD-4CE8-1056-F27602C1D9B6}"/>
              </a:ext>
            </a:extLst>
          </p:cNvPr>
          <p:cNvCxnSpPr>
            <a:cxnSpLocks/>
          </p:cNvCxnSpPr>
          <p:nvPr/>
        </p:nvCxnSpPr>
        <p:spPr>
          <a:xfrm flipH="1">
            <a:off x="9493640" y="4861392"/>
            <a:ext cx="401044" cy="7018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그림 29">
            <a:extLst>
              <a:ext uri="{FF2B5EF4-FFF2-40B4-BE49-F238E27FC236}">
                <a16:creationId xmlns:a16="http://schemas.microsoft.com/office/drawing/2014/main" id="{97115899-9AA0-DAA8-C30F-15051B57C7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106" y="2655341"/>
            <a:ext cx="5950825" cy="471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827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418FD9-EDB5-9697-284F-DE706FAB1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aiAnimation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6A313-DBB2-3801-8F2C-09911A6B918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850" t="72830"/>
          <a:stretch/>
        </p:blipFill>
        <p:spPr>
          <a:xfrm>
            <a:off x="3786917" y="2228588"/>
            <a:ext cx="6406551" cy="18633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2C4B22-1FC6-A232-525B-32DC70123323}"/>
              </a:ext>
            </a:extLst>
          </p:cNvPr>
          <p:cNvSpPr txBox="1"/>
          <p:nvPr/>
        </p:nvSpPr>
        <p:spPr>
          <a:xfrm>
            <a:off x="564293" y="1374862"/>
            <a:ext cx="11141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애니메이션이 있으면 반드시 </a:t>
            </a:r>
            <a:r>
              <a:rPr lang="en-US" altLang="ko-KR" dirty="0"/>
              <a:t>1</a:t>
            </a:r>
            <a:r>
              <a:rPr lang="ko-KR" altLang="en-US" dirty="0"/>
              <a:t>개의 애니메이션에 모든 </a:t>
            </a:r>
            <a:r>
              <a:rPr lang="en-US" altLang="ko-KR" dirty="0" err="1"/>
              <a:t>aiNode</a:t>
            </a:r>
            <a:r>
              <a:rPr lang="ko-KR" altLang="en-US" dirty="0"/>
              <a:t>의 애니메이션 정보가 포함 되어야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애니메이션 진행 시간에 맞는 각 노드의 </a:t>
            </a:r>
            <a:r>
              <a:rPr lang="en-US" altLang="ko-KR" dirty="0"/>
              <a:t>Local(Relative) Transform </a:t>
            </a:r>
            <a:r>
              <a:rPr lang="ko-KR" altLang="en-US" dirty="0"/>
              <a:t>을 계산할 수 있는 키 정보가 들어있다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3DE61F0-B869-108C-692B-F6273E6C85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77" y="2518982"/>
            <a:ext cx="2390775" cy="13430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29AAE8-495E-D229-C547-69EB0BCCC2F5}"/>
              </a:ext>
            </a:extLst>
          </p:cNvPr>
          <p:cNvSpPr txBox="1"/>
          <p:nvPr/>
        </p:nvSpPr>
        <p:spPr>
          <a:xfrm>
            <a:off x="303648" y="2013144"/>
            <a:ext cx="30626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Blender</a:t>
            </a:r>
            <a:r>
              <a:rPr lang="ko-KR" altLang="en-US" sz="1100" b="1" dirty="0"/>
              <a:t>에서 </a:t>
            </a:r>
            <a:r>
              <a:rPr lang="en-US" altLang="ko-KR" sz="1100" b="1" dirty="0"/>
              <a:t>1</a:t>
            </a:r>
            <a:r>
              <a:rPr lang="ko-KR" altLang="en-US" sz="1100" b="1" dirty="0"/>
              <a:t>개의 애니메이션에 모든 노드 의 애니메이션을 내보내기 옵션 사용 한다</a:t>
            </a:r>
            <a:r>
              <a:rPr lang="en-US" altLang="ko-KR" sz="1100" b="1" dirty="0"/>
              <a:t>.</a:t>
            </a:r>
            <a:endParaRPr lang="ko-KR" altLang="en-US" sz="11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A1FF650-2273-20F9-B18A-011C99BEFE5E}"/>
              </a:ext>
            </a:extLst>
          </p:cNvPr>
          <p:cNvSpPr/>
          <p:nvPr/>
        </p:nvSpPr>
        <p:spPr>
          <a:xfrm>
            <a:off x="1416106" y="3160240"/>
            <a:ext cx="1076241" cy="4164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4471B0-547C-FB86-1CDE-859DAA27FEF4}"/>
              </a:ext>
            </a:extLst>
          </p:cNvPr>
          <p:cNvSpPr txBox="1"/>
          <p:nvPr/>
        </p:nvSpPr>
        <p:spPr>
          <a:xfrm>
            <a:off x="413610" y="3973867"/>
            <a:ext cx="1120234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 </a:t>
            </a:r>
            <a:r>
              <a:rPr lang="ko-KR" altLang="en-US" sz="1200" dirty="0"/>
              <a:t>애니메이션 전체 시간 </a:t>
            </a:r>
            <a:r>
              <a:rPr lang="en-US" altLang="ko-KR" sz="1200" dirty="0"/>
              <a:t>(</a:t>
            </a:r>
            <a:r>
              <a:rPr lang="ko-KR" altLang="en-US" sz="1200" dirty="0"/>
              <a:t>초</a:t>
            </a:r>
            <a:r>
              <a:rPr lang="en-US" altLang="ko-KR" sz="1200" dirty="0"/>
              <a:t>)</a:t>
            </a:r>
            <a:r>
              <a:rPr lang="ko-KR" altLang="en-US" sz="1200" dirty="0"/>
              <a:t> </a:t>
            </a:r>
            <a:r>
              <a:rPr lang="en-US" altLang="ko-KR" sz="1200" dirty="0"/>
              <a:t>= </a:t>
            </a:r>
            <a:r>
              <a:rPr lang="en-US" altLang="ko-KR" sz="1200" dirty="0" err="1"/>
              <a:t>aiAnimation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mDuration</a:t>
            </a:r>
            <a:r>
              <a:rPr lang="en-US" altLang="ko-KR" sz="1200" dirty="0"/>
              <a:t>(</a:t>
            </a:r>
            <a:r>
              <a:rPr lang="ko-KR" altLang="en-US" sz="1200" dirty="0"/>
              <a:t>전체 </a:t>
            </a:r>
            <a:r>
              <a:rPr lang="ko-KR" altLang="en-US" sz="1200" dirty="0" err="1"/>
              <a:t>프레임수</a:t>
            </a:r>
            <a:r>
              <a:rPr lang="en-US" altLang="ko-KR" sz="1200" dirty="0"/>
              <a:t>) / </a:t>
            </a:r>
            <a:r>
              <a:rPr lang="en-US" altLang="ko-KR" sz="1200" dirty="0" err="1"/>
              <a:t>aiAnimation</a:t>
            </a:r>
            <a:r>
              <a:rPr lang="en-US" altLang="ko-KR" sz="1200" dirty="0"/>
              <a:t>:: </a:t>
            </a:r>
            <a:r>
              <a:rPr lang="en-US" altLang="ko-KR" sz="1200" dirty="0" err="1"/>
              <a:t>mTickPerSecond</a:t>
            </a:r>
            <a:r>
              <a:rPr lang="en-US" altLang="ko-KR" sz="1200" dirty="0"/>
              <a:t>(</a:t>
            </a:r>
            <a:r>
              <a:rPr lang="ko-KR" altLang="en-US" sz="1200" dirty="0"/>
              <a:t>초 당 프레임 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aiAnimation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mNumChanels</a:t>
            </a:r>
            <a:r>
              <a:rPr lang="en-US" altLang="ko-KR" sz="1200" dirty="0"/>
              <a:t> ( </a:t>
            </a:r>
            <a:r>
              <a:rPr lang="ko-KR" altLang="en-US" sz="1200" dirty="0"/>
              <a:t>애니메이션에 참여한 </a:t>
            </a:r>
            <a:r>
              <a:rPr lang="en-US" altLang="ko-KR" sz="1200" dirty="0" err="1"/>
              <a:t>aiNode</a:t>
            </a:r>
            <a:r>
              <a:rPr lang="ko-KR" altLang="en-US" sz="1200" dirty="0"/>
              <a:t>의 수</a:t>
            </a:r>
            <a:r>
              <a:rPr lang="en-US" altLang="ko-KR" sz="1200" dirty="0"/>
              <a:t>)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err="1"/>
              <a:t>aiNodeAnim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mPositionKeys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aiNodeAnim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mRotationsKeys</a:t>
            </a:r>
            <a:r>
              <a:rPr lang="en-US" altLang="ko-KR" sz="1200" dirty="0"/>
              <a:t> , </a:t>
            </a:r>
            <a:r>
              <a:rPr lang="en-US" altLang="ko-KR" sz="1200" dirty="0" err="1"/>
              <a:t>aiNodeAnim</a:t>
            </a:r>
            <a:r>
              <a:rPr lang="en-US" altLang="ko-KR" sz="1200" dirty="0"/>
              <a:t>::</a:t>
            </a:r>
            <a:r>
              <a:rPr lang="en-US" altLang="ko-KR" sz="1200" dirty="0" err="1"/>
              <a:t>ScalingKeys</a:t>
            </a:r>
            <a:r>
              <a:rPr lang="en-US" altLang="ko-KR" sz="1200" dirty="0"/>
              <a:t> ( </a:t>
            </a:r>
            <a:r>
              <a:rPr lang="ko-KR" altLang="en-US" sz="1200" dirty="0"/>
              <a:t>특정시간의 각 성분으로 분해한 </a:t>
            </a:r>
            <a:r>
              <a:rPr lang="en-US" altLang="ko-KR" sz="1200" dirty="0"/>
              <a:t>Transform</a:t>
            </a:r>
            <a:r>
              <a:rPr lang="ko-KR" altLang="en-US" sz="1200" dirty="0"/>
              <a:t>정보 </a:t>
            </a:r>
            <a:r>
              <a:rPr lang="en-US" altLang="ko-KR" sz="1200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71175141-4838-CF3F-6F21-A17DA434C4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83238" y="2455841"/>
            <a:ext cx="1632720" cy="478556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5AF86D87-1759-63C8-8E97-95A4E5FB2F3E}"/>
              </a:ext>
            </a:extLst>
          </p:cNvPr>
          <p:cNvCxnSpPr/>
          <p:nvPr/>
        </p:nvCxnSpPr>
        <p:spPr>
          <a:xfrm>
            <a:off x="10762144" y="3038094"/>
            <a:ext cx="0" cy="4155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5355EA0-8054-A60E-321B-5917C943A328}"/>
              </a:ext>
            </a:extLst>
          </p:cNvPr>
          <p:cNvSpPr txBox="1"/>
          <p:nvPr/>
        </p:nvSpPr>
        <p:spPr>
          <a:xfrm>
            <a:off x="10311155" y="3457219"/>
            <a:ext cx="901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Matrix</a:t>
            </a:r>
            <a:endParaRPr lang="ko-KR" altLang="en-US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8D51531-3F2F-9FE3-5DA2-7671528D24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158" y="4641232"/>
            <a:ext cx="10212986" cy="2192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050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1D2711-B42B-14AD-7B82-E8B8A5D8F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오일러</a:t>
            </a:r>
            <a:r>
              <a:rPr lang="ko-KR" altLang="en-US" dirty="0"/>
              <a:t> 회전 변환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69F17C-ED26-5ADD-3EB4-89D8D1C6D6F9}"/>
              </a:ext>
            </a:extLst>
          </p:cNvPr>
          <p:cNvSpPr txBox="1"/>
          <p:nvPr/>
        </p:nvSpPr>
        <p:spPr>
          <a:xfrm>
            <a:off x="134699" y="2200809"/>
            <a:ext cx="1272495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i="1" dirty="0" err="1">
                <a:solidFill>
                  <a:srgbClr val="880000"/>
                </a:solidFill>
                <a:latin typeface="Cascadia Mono" panose="020B0609020000020004" pitchFamily="49" charset="0"/>
              </a:rPr>
              <a:t>XMMatrixRotationRollPitchYaw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         </a:t>
            </a:r>
            <a:r>
              <a:rPr lang="en-US" altLang="ko-KR" sz="14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4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4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949D96-A239-687E-56B2-7998DD18C397}"/>
              </a:ext>
            </a:extLst>
          </p:cNvPr>
          <p:cNvSpPr txBox="1"/>
          <p:nvPr/>
        </p:nvSpPr>
        <p:spPr>
          <a:xfrm>
            <a:off x="615949" y="2735196"/>
            <a:ext cx="107922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위 함수는 행렬의 결합법칙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altLang="ko-KR" b="1" i="0" dirty="0">
                <a:solidFill>
                  <a:srgbClr val="5F6368"/>
                </a:solidFill>
                <a:effectLst/>
                <a:latin typeface="Arial" panose="020B0604020202020204" pitchFamily="34" charset="0"/>
              </a:rPr>
              <a:t> A B  ) C = A ( B C</a:t>
            </a:r>
            <a:r>
              <a:rPr lang="pt-BR" altLang="ko-K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) </a:t>
            </a:r>
            <a:r>
              <a:rPr lang="ko-KR" altLang="en-US" dirty="0"/>
              <a:t>의 성립으로 결합</a:t>
            </a:r>
            <a:r>
              <a:rPr lang="en-US" altLang="ko-KR" dirty="0"/>
              <a:t>(</a:t>
            </a:r>
            <a:r>
              <a:rPr lang="ko-KR" altLang="en-US" dirty="0"/>
              <a:t>계산</a:t>
            </a:r>
            <a:r>
              <a:rPr lang="en-US" altLang="ko-KR" dirty="0"/>
              <a:t>)</a:t>
            </a:r>
            <a:r>
              <a:rPr lang="ko-KR" altLang="en-US" dirty="0"/>
              <a:t>된 </a:t>
            </a:r>
            <a:r>
              <a:rPr lang="en-US" altLang="ko-KR" dirty="0" err="1"/>
              <a:t>x,y,z</a:t>
            </a:r>
            <a:r>
              <a:rPr lang="en-US" altLang="ko-KR" dirty="0"/>
              <a:t> </a:t>
            </a:r>
            <a:r>
              <a:rPr lang="ko-KR" altLang="en-US" dirty="0"/>
              <a:t>축 회전행렬을 최적화 된 방법으로 행렬을 만들어 준다</a:t>
            </a:r>
            <a:r>
              <a:rPr lang="en-US" altLang="ko-KR" dirty="0"/>
              <a:t>. </a:t>
            </a:r>
            <a:r>
              <a:rPr lang="ko-KR" altLang="en-US" dirty="0"/>
              <a:t>즉 내부적으로는 결국 순서가 적용되는 회전이다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Yaw,Pitch,Roll</a:t>
            </a:r>
            <a:r>
              <a:rPr lang="en-US" altLang="ko-KR" dirty="0"/>
              <a:t> 3</a:t>
            </a:r>
            <a:r>
              <a:rPr lang="ko-KR" altLang="en-US" dirty="0"/>
              <a:t>축 회전변환을 차례대로 누적 시켜 최종 회전 변환을 계산하는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</a:t>
            </a:r>
            <a:endParaRPr lang="en-US" altLang="ko-KR" dirty="0"/>
          </a:p>
          <a:p>
            <a:r>
              <a:rPr lang="en-US" altLang="ko-KR" dirty="0"/>
              <a:t> Yaw</a:t>
            </a:r>
            <a:r>
              <a:rPr lang="ko-KR" altLang="en-US" dirty="0"/>
              <a:t>축 회전이 </a:t>
            </a:r>
            <a:r>
              <a:rPr lang="en-US" altLang="ko-KR" dirty="0"/>
              <a:t>Pitch</a:t>
            </a:r>
            <a:r>
              <a:rPr lang="ko-KR" altLang="en-US" dirty="0"/>
              <a:t>와</a:t>
            </a:r>
            <a:r>
              <a:rPr lang="en-US" altLang="ko-KR" dirty="0"/>
              <a:t>Roll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축 변화에 영향을 주며 </a:t>
            </a:r>
            <a:r>
              <a:rPr lang="en-US" altLang="ko-KR" dirty="0"/>
              <a:t>Pitch</a:t>
            </a:r>
            <a:r>
              <a:rPr lang="ko-KR" altLang="en-US" dirty="0"/>
              <a:t>회전이 </a:t>
            </a:r>
            <a:r>
              <a:rPr lang="en-US" altLang="ko-KR" dirty="0"/>
              <a:t>Roll</a:t>
            </a:r>
            <a:r>
              <a:rPr lang="ko-KR" altLang="en-US" dirty="0"/>
              <a:t>의 축변화에 영향을 준다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 이때 </a:t>
            </a:r>
            <a:r>
              <a:rPr lang="en-US" altLang="ko-KR" dirty="0"/>
              <a:t>3</a:t>
            </a:r>
            <a:r>
              <a:rPr lang="ko-KR" altLang="en-US" dirty="0"/>
              <a:t>축 중에서 겹치는 축이 발생하면 하나의 축이 소실되어 회전을 제대로 표현할 수 없다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E038A0-6D15-884C-1040-D993792099AE}"/>
              </a:ext>
            </a:extLst>
          </p:cNvPr>
          <p:cNvSpPr txBox="1"/>
          <p:nvPr/>
        </p:nvSpPr>
        <p:spPr>
          <a:xfrm>
            <a:off x="720618" y="1553631"/>
            <a:ext cx="8686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복합변환</a:t>
            </a:r>
            <a:r>
              <a:rPr lang="en-US" altLang="ko-KR" dirty="0"/>
              <a:t>,</a:t>
            </a:r>
            <a:r>
              <a:rPr lang="ko-KR" altLang="en-US" dirty="0"/>
              <a:t> 스케일</a:t>
            </a:r>
            <a:r>
              <a:rPr lang="en-US" altLang="ko-KR" dirty="0"/>
              <a:t>(Scale) -&gt; </a:t>
            </a:r>
            <a:r>
              <a:rPr lang="ko-KR" altLang="en-US" dirty="0"/>
              <a:t>회전</a:t>
            </a:r>
            <a:r>
              <a:rPr lang="en-US" altLang="ko-KR" dirty="0"/>
              <a:t>(Rotation)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이동</a:t>
            </a:r>
            <a:r>
              <a:rPr lang="en-US" altLang="ko-KR" dirty="0"/>
              <a:t>(Translation) </a:t>
            </a:r>
            <a:r>
              <a:rPr lang="ko-KR" altLang="en-US" dirty="0"/>
              <a:t>에서 회전 부분을</a:t>
            </a:r>
            <a:endParaRPr lang="en-US" altLang="ko-KR" dirty="0"/>
          </a:p>
          <a:p>
            <a:r>
              <a:rPr lang="en-US" altLang="ko-KR" dirty="0"/>
              <a:t>X</a:t>
            </a:r>
            <a:r>
              <a:rPr lang="ko-KR" altLang="en-US" dirty="0"/>
              <a:t>축 회전 행렬</a:t>
            </a:r>
            <a:r>
              <a:rPr lang="en-US" altLang="ko-KR" dirty="0"/>
              <a:t>-&gt; Y</a:t>
            </a:r>
            <a:r>
              <a:rPr lang="ko-KR" altLang="en-US" dirty="0"/>
              <a:t>축 회전 행렬</a:t>
            </a:r>
            <a:r>
              <a:rPr lang="en-US" altLang="ko-KR" dirty="0"/>
              <a:t>-&gt; Z</a:t>
            </a:r>
            <a:r>
              <a:rPr lang="ko-KR" altLang="en-US" dirty="0"/>
              <a:t>축 회전 행렬 순서로 적용</a:t>
            </a:r>
            <a:r>
              <a:rPr lang="en-US" altLang="ko-KR" dirty="0"/>
              <a:t>(</a:t>
            </a:r>
            <a:r>
              <a:rPr lang="ko-KR" altLang="en-US" dirty="0"/>
              <a:t>행렬 곱셈</a:t>
            </a:r>
            <a:r>
              <a:rPr lang="en-US" altLang="ko-KR" dirty="0"/>
              <a:t>)</a:t>
            </a:r>
            <a:r>
              <a:rPr lang="ko-KR" altLang="en-US" dirty="0"/>
              <a:t>하는 회전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295D1B28-315D-00B5-32E2-FB6371017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299" y="4552040"/>
            <a:ext cx="1996430" cy="215045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1EE85AC9-D227-94CF-B21E-0C831EBCB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493" y="4533834"/>
            <a:ext cx="2023532" cy="218686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94B9276-A993-0F90-73FE-A7FC797E954C}"/>
              </a:ext>
            </a:extLst>
          </p:cNvPr>
          <p:cNvSpPr txBox="1"/>
          <p:nvPr/>
        </p:nvSpPr>
        <p:spPr>
          <a:xfrm>
            <a:off x="5859789" y="5143939"/>
            <a:ext cx="5235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Pitch</a:t>
            </a:r>
            <a:r>
              <a:rPr lang="ko-KR" altLang="en-US" dirty="0"/>
              <a:t>가</a:t>
            </a:r>
            <a:r>
              <a:rPr lang="en-US" altLang="ko-KR" dirty="0"/>
              <a:t> 90</a:t>
            </a:r>
            <a:r>
              <a:rPr lang="ko-KR" altLang="en-US" dirty="0" err="1"/>
              <a:t>일때는</a:t>
            </a:r>
            <a:endParaRPr lang="en-US" altLang="ko-KR" dirty="0"/>
          </a:p>
          <a:p>
            <a:r>
              <a:rPr lang="en-US" altLang="ko-KR" dirty="0"/>
              <a:t>Yaw</a:t>
            </a:r>
            <a:r>
              <a:rPr lang="ko-KR" altLang="en-US" dirty="0"/>
              <a:t>와 </a:t>
            </a:r>
            <a:r>
              <a:rPr lang="en-US" altLang="ko-KR" dirty="0"/>
              <a:t>Roll</a:t>
            </a:r>
            <a:r>
              <a:rPr lang="ko-KR" altLang="en-US" dirty="0"/>
              <a:t>이 동일하게 회전한다</a:t>
            </a:r>
            <a:r>
              <a:rPr lang="en-US" altLang="ko-KR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94E91D-BCC6-86CC-7935-47A4D574C455}"/>
              </a:ext>
            </a:extLst>
          </p:cNvPr>
          <p:cNvSpPr txBox="1"/>
          <p:nvPr/>
        </p:nvSpPr>
        <p:spPr>
          <a:xfrm>
            <a:off x="5589130" y="62932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</a:rPr>
              <a:t>Euler Angles Gimbal Visualization </a:t>
            </a:r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50" charset="-127"/>
                <a:ea typeface="Malgun Gothic" panose="020B0503020000020004" pitchFamily="50" charset="-127"/>
                <a:hlinkClick r:id="rId4"/>
              </a:rPr>
              <a:t>링크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08899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C829E1-BD1D-F6C6-6C03-4BA8BFD0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사원수</a:t>
            </a:r>
            <a:r>
              <a:rPr lang="en-US" altLang="ko-KR" dirty="0"/>
              <a:t>(Quaternion)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A69133-D8EA-1CF4-7C27-3AEA307DE4C6}"/>
              </a:ext>
            </a:extLst>
          </p:cNvPr>
          <p:cNvSpPr txBox="1"/>
          <p:nvPr/>
        </p:nvSpPr>
        <p:spPr>
          <a:xfrm>
            <a:off x="182744" y="1553671"/>
            <a:ext cx="11943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회전의 순서가 있는 </a:t>
            </a:r>
            <a:r>
              <a:rPr lang="ko-KR" altLang="en-US" dirty="0" err="1"/>
              <a:t>오일러</a:t>
            </a:r>
            <a:r>
              <a:rPr lang="ko-KR" altLang="en-US" dirty="0"/>
              <a:t> 회전변환은 겹치는 축이 발생하면 하나의 축이 소실되어 회전을 제대로 표현할 수 없다</a:t>
            </a:r>
            <a:r>
              <a:rPr lang="en-US" altLang="ko-KR" dirty="0"/>
              <a:t>. </a:t>
            </a:r>
            <a:r>
              <a:rPr lang="ko-KR" altLang="en-US" dirty="0"/>
              <a:t> 이를 피하기위해 </a:t>
            </a:r>
            <a:r>
              <a:rPr lang="en-US" altLang="ko-KR" dirty="0"/>
              <a:t>3</a:t>
            </a:r>
            <a:r>
              <a:rPr lang="ko-KR" altLang="en-US" dirty="0"/>
              <a:t>축 회전을 하나의 회전축</a:t>
            </a:r>
            <a:r>
              <a:rPr lang="en-US" altLang="ko-KR" dirty="0"/>
              <a:t>,</a:t>
            </a:r>
            <a:r>
              <a:rPr lang="ko-KR" altLang="en-US" dirty="0"/>
              <a:t>회전각 으로 표현하고 한번에 최종 회전변환을 만든다</a:t>
            </a:r>
            <a:r>
              <a:rPr lang="en-US" altLang="ko-KR" dirty="0"/>
              <a:t>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5FCA71-A812-AEFC-85A0-E60B7884DACF}"/>
              </a:ext>
            </a:extLst>
          </p:cNvPr>
          <p:cNvSpPr txBox="1"/>
          <p:nvPr/>
        </p:nvSpPr>
        <p:spPr>
          <a:xfrm>
            <a:off x="257628" y="4879668"/>
            <a:ext cx="110961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808080"/>
                </a:solidFill>
                <a:latin typeface="Cascadia Mono" panose="020B0609020000020004" pitchFamily="49" charset="0"/>
              </a:rPr>
              <a:t>#include</a:t>
            </a:r>
            <a:r>
              <a:rPr lang="en-US" altLang="ko-KR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&lt;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directxtk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/</a:t>
            </a:r>
            <a:r>
              <a:rPr lang="en-US" altLang="ko-KR" sz="18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SimpleMath.h</a:t>
            </a:r>
            <a:r>
              <a:rPr lang="en-US" altLang="ko-KR" sz="1800" dirty="0">
                <a:solidFill>
                  <a:srgbClr val="A31515"/>
                </a:solidFill>
                <a:latin typeface="Cascadia Mono" panose="020B0609020000020004" pitchFamily="49" charset="0"/>
              </a:rPr>
              <a:t>&gt;</a:t>
            </a:r>
          </a:p>
          <a:p>
            <a:endParaRPr lang="en-US" altLang="ko-KR" i="1" dirty="0">
              <a:solidFill>
                <a:srgbClr val="A31515"/>
              </a:solidFill>
              <a:latin typeface="Cascadia Mono" panose="020B0609020000020004" pitchFamily="49" charset="0"/>
            </a:endParaRPr>
          </a:p>
          <a:p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en-US" altLang="ko-KR" sz="1800" i="0" dirty="0" err="1">
                <a:solidFill>
                  <a:srgbClr val="880000"/>
                </a:solidFill>
                <a:latin typeface="Cascadia Mono" panose="020B0609020000020004" pitchFamily="49" charset="0"/>
              </a:rPr>
              <a:t>CreateFromYawPitchRoll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yaw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pitch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roll</a:t>
            </a:r>
            <a:r>
              <a:rPr lang="en-US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Matrix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::</a:t>
            </a:r>
            <a:r>
              <a:rPr lang="fr-FR" altLang="ko-KR" sz="1800" i="0" dirty="0">
                <a:solidFill>
                  <a:srgbClr val="880000"/>
                </a:solidFill>
                <a:latin typeface="Cascadia Mono" panose="020B0609020000020004" pitchFamily="49" charset="0"/>
              </a:rPr>
              <a:t>CreateFromQuaternion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altLang="ko-KR" sz="18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altLang="ko-KR" sz="18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fr-FR" altLang="ko-KR" sz="1800" i="0" dirty="0">
                <a:solidFill>
                  <a:srgbClr val="000080"/>
                </a:solidFill>
                <a:latin typeface="Cascadia Mono" panose="020B0609020000020004" pitchFamily="49" charset="0"/>
              </a:rPr>
              <a:t>rotation</a:t>
            </a:r>
            <a:r>
              <a:rPr lang="fr-FR" altLang="ko-KR" sz="18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D768FE5-53EC-2A02-DAED-ACFFB6E90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4" y="2317523"/>
            <a:ext cx="1641723" cy="22229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8888B5C-E93D-9123-7532-D726BFF17FFB}"/>
              </a:ext>
            </a:extLst>
          </p:cNvPr>
          <p:cNvSpPr txBox="1"/>
          <p:nvPr/>
        </p:nvSpPr>
        <p:spPr>
          <a:xfrm>
            <a:off x="1824467" y="2338023"/>
            <a:ext cx="1163972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latin typeface="Cascadia Mono" panose="020B0609020000020004" pitchFamily="49" charset="0"/>
              </a:rPr>
              <a:t>struct</a:t>
            </a:r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endParaRPr lang="en-US" altLang="ko-KR" sz="1400" i="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(0, 0, 0, 1.f) {}</a:t>
            </a:r>
          </a:p>
          <a:p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	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ix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iw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Quaternion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const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Vector3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&amp;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altLang="ko-KR" sz="1400" i="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 : </a:t>
            </a:r>
            <a:r>
              <a:rPr lang="en-US" altLang="ko-KR" sz="1400" i="1" dirty="0">
                <a:solidFill>
                  <a:srgbClr val="0000FF"/>
                </a:solidFill>
                <a:latin typeface="Cascadia Mono" panose="020B0609020000020004" pitchFamily="49" charset="0"/>
              </a:rPr>
              <a:t>XMFLOAT4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x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y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v</a:t>
            </a:r>
            <a:r>
              <a:rPr lang="en-US" altLang="ko-KR" sz="1400" i="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</a:t>
            </a:r>
            <a:r>
              <a:rPr lang="en-US" altLang="ko-KR" sz="1400" i="0" dirty="0" err="1">
                <a:solidFill>
                  <a:srgbClr val="000080"/>
                </a:solidFill>
                <a:latin typeface="Cascadia Mono" panose="020B0609020000020004" pitchFamily="49" charset="0"/>
              </a:rPr>
              <a:t>z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altLang="ko-KR" sz="1400" i="0" dirty="0">
                <a:solidFill>
                  <a:srgbClr val="000080"/>
                </a:solidFill>
                <a:latin typeface="Cascadia Mono" panose="020B0609020000020004" pitchFamily="49" charset="0"/>
              </a:rPr>
              <a:t>scalar</a:t>
            </a:r>
            <a:r>
              <a:rPr lang="en-US" altLang="ko-KR" sz="1400" i="0" dirty="0">
                <a:solidFill>
                  <a:srgbClr val="000000"/>
                </a:solidFill>
                <a:latin typeface="Cascadia Mono" panose="020B0609020000020004" pitchFamily="49" charset="0"/>
              </a:rPr>
              <a:t>) {}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1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14:cNvPr>
              <p14:cNvContentPartPr/>
              <p14:nvPr/>
            </p14:nvContentPartPr>
            <p14:xfrm>
              <a:off x="630857" y="2633223"/>
              <a:ext cx="572760" cy="3024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DE072AB9-E86A-E5B0-3782-28910FA556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3217" y="2615583"/>
                <a:ext cx="60840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14:cNvPr>
              <p14:cNvContentPartPr/>
              <p14:nvPr/>
            </p14:nvContentPartPr>
            <p14:xfrm>
              <a:off x="4034657" y="3483183"/>
              <a:ext cx="1632600" cy="5868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3514B1CA-6C42-0FD8-C08D-C6A4B94ABFD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16657" y="3465183"/>
                <a:ext cx="166824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14:cNvPr>
              <p14:cNvContentPartPr/>
              <p14:nvPr/>
            </p14:nvContentPartPr>
            <p14:xfrm>
              <a:off x="1233497" y="4003743"/>
              <a:ext cx="532080" cy="15120"/>
            </p14:xfrm>
          </p:contentPart>
        </mc:Choice>
        <mc:Fallback xmlns="">
          <p:pic>
            <p:nvPicPr>
              <p:cNvPr id="28" name="잉크 27">
                <a:extLst>
                  <a:ext uri="{FF2B5EF4-FFF2-40B4-BE49-F238E27FC236}">
                    <a16:creationId xmlns:a16="http://schemas.microsoft.com/office/drawing/2014/main" id="{669EAE50-C689-B30B-5858-B3834E38C8D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15497" y="3986103"/>
                <a:ext cx="56772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14:cNvPr>
              <p14:cNvContentPartPr/>
              <p14:nvPr/>
            </p14:nvContentPartPr>
            <p14:xfrm>
              <a:off x="5907017" y="3504783"/>
              <a:ext cx="1311120" cy="5220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9C7E74A2-0C89-8CA4-347F-0D9196366FC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889377" y="3486783"/>
                <a:ext cx="1346760" cy="8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1983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그림 44">
            <a:extLst>
              <a:ext uri="{FF2B5EF4-FFF2-40B4-BE49-F238E27FC236}">
                <a16:creationId xmlns:a16="http://schemas.microsoft.com/office/drawing/2014/main" id="{E530C37B-A0E5-4E97-A13D-61C30F4B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032" y="1264923"/>
            <a:ext cx="7137003" cy="265777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50DBAE7-A68C-E80C-192F-D099AEC8B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Node </a:t>
            </a:r>
            <a:r>
              <a:rPr lang="ko-KR" altLang="en-US" dirty="0"/>
              <a:t>와 </a:t>
            </a:r>
            <a:r>
              <a:rPr lang="en-US" altLang="ko-KR" dirty="0"/>
              <a:t>Mesh , Animation </a:t>
            </a:r>
            <a:r>
              <a:rPr lang="ko-KR" altLang="en-US" dirty="0"/>
              <a:t>설계 참고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C69C7D-33EC-4D2A-CB82-F960A9BC9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108" y="3935607"/>
            <a:ext cx="10515601" cy="25572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DAF16EC-61A7-4045-9F07-F19A9F2C5423}"/>
              </a:ext>
            </a:extLst>
          </p:cNvPr>
          <p:cNvSpPr txBox="1"/>
          <p:nvPr/>
        </p:nvSpPr>
        <p:spPr>
          <a:xfrm>
            <a:off x="667108" y="6492875"/>
            <a:ext cx="5339752" cy="3077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accent4"/>
                </a:solidFill>
                <a:highlight>
                  <a:srgbClr val="000000"/>
                </a:highlight>
              </a:rPr>
              <a:t>이하 자식들 다시 </a:t>
            </a:r>
            <a:r>
              <a:rPr lang="en-US" altLang="ko-KR" sz="1400" dirty="0">
                <a:solidFill>
                  <a:schemeClr val="accent4"/>
                </a:solidFill>
                <a:highlight>
                  <a:srgbClr val="000000"/>
                </a:highlight>
              </a:rPr>
              <a:t>Update </a:t>
            </a:r>
            <a:r>
              <a:rPr lang="ko-KR" altLang="en-US" sz="1400" dirty="0">
                <a:solidFill>
                  <a:schemeClr val="accent4"/>
                </a:solidFill>
                <a:highlight>
                  <a:srgbClr val="000000"/>
                </a:highlight>
              </a:rPr>
              <a:t>호출하여 </a:t>
            </a:r>
            <a:r>
              <a:rPr lang="en-US" altLang="ko-KR" sz="1400" dirty="0" err="1">
                <a:solidFill>
                  <a:schemeClr val="accent4"/>
                </a:solidFill>
                <a:highlight>
                  <a:srgbClr val="000000"/>
                </a:highlight>
              </a:rPr>
              <a:t>ModelTransform</a:t>
            </a:r>
            <a:r>
              <a:rPr lang="en-US" altLang="ko-KR" sz="1400" dirty="0">
                <a:solidFill>
                  <a:schemeClr val="accent4"/>
                </a:solidFill>
                <a:highlight>
                  <a:srgbClr val="000000"/>
                </a:highlight>
              </a:rPr>
              <a:t> </a:t>
            </a:r>
            <a:r>
              <a:rPr lang="ko-KR" altLang="en-US" sz="1400" dirty="0">
                <a:solidFill>
                  <a:schemeClr val="accent4"/>
                </a:solidFill>
                <a:highlight>
                  <a:srgbClr val="000000"/>
                </a:highlight>
              </a:rPr>
              <a:t>계산 한다</a:t>
            </a:r>
            <a:r>
              <a:rPr lang="en-US" altLang="ko-KR" sz="1400" dirty="0">
                <a:highlight>
                  <a:srgbClr val="000000"/>
                </a:highlight>
              </a:rPr>
              <a:t>.</a:t>
            </a:r>
            <a:endParaRPr lang="ko-KR" altLang="en-US" sz="1400" dirty="0">
              <a:highlight>
                <a:srgbClr val="00000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AD3D69-EA52-040D-7A7D-CEC4F33EE764}"/>
              </a:ext>
            </a:extLst>
          </p:cNvPr>
          <p:cNvSpPr txBox="1"/>
          <p:nvPr/>
        </p:nvSpPr>
        <p:spPr>
          <a:xfrm>
            <a:off x="5085361" y="4347400"/>
            <a:ext cx="60973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4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namespace Math = </a:t>
            </a:r>
            <a:r>
              <a:rPr lang="en-US" altLang="ko-KR" sz="1800" i="1" dirty="0">
                <a:solidFill>
                  <a:schemeClr val="accent4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DirectX</a:t>
            </a:r>
            <a:r>
              <a:rPr lang="en-US" altLang="ko-KR" sz="1800" i="0" dirty="0">
                <a:solidFill>
                  <a:schemeClr val="accent4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::</a:t>
            </a:r>
            <a:r>
              <a:rPr lang="en-US" altLang="ko-KR" sz="1800" i="1" dirty="0" err="1">
                <a:solidFill>
                  <a:schemeClr val="accent4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SimpleMath</a:t>
            </a:r>
            <a:r>
              <a:rPr lang="en-US" altLang="ko-KR" sz="1800" i="0" dirty="0">
                <a:solidFill>
                  <a:schemeClr val="accent4">
                    <a:lumMod val="75000"/>
                  </a:schemeClr>
                </a:solidFill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26780-EE42-A379-A50D-20C0E693EBD6}"/>
              </a:ext>
            </a:extLst>
          </p:cNvPr>
          <p:cNvSpPr txBox="1"/>
          <p:nvPr/>
        </p:nvSpPr>
        <p:spPr>
          <a:xfrm>
            <a:off x="306074" y="360218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Node::</a:t>
            </a:r>
            <a:r>
              <a:rPr lang="en-US" altLang="ko-KR" sz="1800" dirty="0"/>
              <a:t>Update()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C4947CE-5B1C-60ED-80F4-4E35AC5A7423}"/>
              </a:ext>
            </a:extLst>
          </p:cNvPr>
          <p:cNvGrpSpPr/>
          <p:nvPr/>
        </p:nvGrpSpPr>
        <p:grpSpPr>
          <a:xfrm>
            <a:off x="8265650" y="1733550"/>
            <a:ext cx="2071499" cy="1600200"/>
            <a:chOff x="8580004" y="1568780"/>
            <a:chExt cx="2071499" cy="1600200"/>
          </a:xfrm>
        </p:grpSpPr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1E5666A9-379D-9D0B-8173-AB577C09F4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26355" y="1568780"/>
              <a:ext cx="1952625" cy="1600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6EFC35-7358-85E5-A8A8-38A1394C1025}"/>
                </a:ext>
              </a:extLst>
            </p:cNvPr>
            <p:cNvSpPr txBox="1"/>
            <p:nvPr/>
          </p:nvSpPr>
          <p:spPr>
            <a:xfrm>
              <a:off x="9436975" y="1606714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721FF9E-63BE-430C-9C32-4024ECE8BFA1}"/>
                </a:ext>
              </a:extLst>
            </p:cNvPr>
            <p:cNvSpPr txBox="1"/>
            <p:nvPr/>
          </p:nvSpPr>
          <p:spPr>
            <a:xfrm>
              <a:off x="8997551" y="2167429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A71F071-7CE8-BCB8-0CFB-E0E0BE5D38DC}"/>
                </a:ext>
              </a:extLst>
            </p:cNvPr>
            <p:cNvSpPr txBox="1"/>
            <p:nvPr/>
          </p:nvSpPr>
          <p:spPr>
            <a:xfrm>
              <a:off x="9845513" y="2186344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AFDFE64-BBC9-8F06-1873-113B5B42E175}"/>
                </a:ext>
              </a:extLst>
            </p:cNvPr>
            <p:cNvSpPr txBox="1"/>
            <p:nvPr/>
          </p:nvSpPr>
          <p:spPr>
            <a:xfrm>
              <a:off x="8580004" y="2809483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82BEFF3-DFBE-4681-8F39-B3702E30A5C9}"/>
                </a:ext>
              </a:extLst>
            </p:cNvPr>
            <p:cNvSpPr txBox="1"/>
            <p:nvPr/>
          </p:nvSpPr>
          <p:spPr>
            <a:xfrm>
              <a:off x="9255910" y="2840832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A5DC387-08CC-EB44-C56B-D860114D8D2A}"/>
                </a:ext>
              </a:extLst>
            </p:cNvPr>
            <p:cNvSpPr txBox="1"/>
            <p:nvPr/>
          </p:nvSpPr>
          <p:spPr>
            <a:xfrm>
              <a:off x="10114176" y="2840832"/>
              <a:ext cx="537327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highlight>
                    <a:srgbClr val="C0C0C0"/>
                  </a:highlight>
                </a:rPr>
                <a:t>Node</a:t>
              </a:r>
              <a:endParaRPr lang="ko-KR" altLang="en-US" sz="1100" dirty="0">
                <a:highlight>
                  <a:srgbClr val="C0C0C0"/>
                </a:highlight>
              </a:endParaRP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4ADAEE75-058B-116B-13F4-EBA9424B4A8D}"/>
              </a:ext>
            </a:extLst>
          </p:cNvPr>
          <p:cNvSpPr txBox="1"/>
          <p:nvPr/>
        </p:nvSpPr>
        <p:spPr>
          <a:xfrm>
            <a:off x="9896595" y="1511727"/>
            <a:ext cx="22771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Node::Update() </a:t>
            </a:r>
            <a:r>
              <a:rPr lang="ko-KR" altLang="en-US" sz="1200" dirty="0"/>
              <a:t>를</a:t>
            </a:r>
            <a:endParaRPr lang="en-US" altLang="ko-KR" sz="1200" dirty="0"/>
          </a:p>
          <a:p>
            <a:r>
              <a:rPr lang="ko-KR" altLang="en-US" sz="1200" dirty="0"/>
              <a:t>전위 순회</a:t>
            </a:r>
            <a:r>
              <a:rPr lang="en-US" altLang="ko-KR" sz="1200" dirty="0"/>
              <a:t>(Preorder)</a:t>
            </a:r>
            <a:r>
              <a:rPr lang="ko-KR" altLang="en-US" sz="1200" dirty="0"/>
              <a:t>재귀호출</a:t>
            </a:r>
            <a:endParaRPr lang="en-US" altLang="ko-KR" sz="1200" dirty="0"/>
          </a:p>
          <a:p>
            <a:endParaRPr lang="ko-KR" altLang="en-US" sz="12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006DC85C-5E22-905B-98EA-D6A4F587C927}"/>
                  </a:ext>
                </a:extLst>
              </p14:cNvPr>
              <p14:cNvContentPartPr/>
              <p14:nvPr/>
            </p14:nvContentPartPr>
            <p14:xfrm>
              <a:off x="8973680" y="1802890"/>
              <a:ext cx="5400" cy="644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006DC85C-5E22-905B-98EA-D6A4F587C92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969360" y="1798570"/>
                <a:ext cx="14040" cy="7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1CC967B9-D1C9-F294-7339-6B75CE2D891F}"/>
                  </a:ext>
                </a:extLst>
              </p14:cNvPr>
              <p14:cNvContentPartPr/>
              <p14:nvPr/>
            </p14:nvContentPartPr>
            <p14:xfrm>
              <a:off x="8639960" y="2392210"/>
              <a:ext cx="65520" cy="65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1CC967B9-D1C9-F294-7339-6B75CE2D891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635640" y="2387890"/>
                <a:ext cx="74160" cy="7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07E334C1-649C-97A8-5355-780F1D4732BF}"/>
                  </a:ext>
                </a:extLst>
              </p14:cNvPr>
              <p14:cNvContentPartPr/>
              <p14:nvPr/>
            </p14:nvContentPartPr>
            <p14:xfrm>
              <a:off x="8090240" y="3044890"/>
              <a:ext cx="135000" cy="13068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07E334C1-649C-97A8-5355-780F1D4732B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85920" y="3040570"/>
                <a:ext cx="143640" cy="139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그룹 15">
            <a:extLst>
              <a:ext uri="{FF2B5EF4-FFF2-40B4-BE49-F238E27FC236}">
                <a16:creationId xmlns:a16="http://schemas.microsoft.com/office/drawing/2014/main" id="{4CF186F5-8193-D02E-9A8D-CE30D227CBBC}"/>
              </a:ext>
            </a:extLst>
          </p:cNvPr>
          <p:cNvGrpSpPr/>
          <p:nvPr/>
        </p:nvGrpSpPr>
        <p:grpSpPr>
          <a:xfrm>
            <a:off x="8842640" y="3104650"/>
            <a:ext cx="148320" cy="127440"/>
            <a:chOff x="8842640" y="3104650"/>
            <a:chExt cx="148320" cy="12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ACEFE53-5C50-D4EB-A8E0-E71813732EB8}"/>
                    </a:ext>
                  </a:extLst>
                </p14:cNvPr>
                <p14:cNvContentPartPr/>
                <p14:nvPr/>
              </p14:nvContentPartPr>
              <p14:xfrm>
                <a:off x="8842640" y="3104650"/>
                <a:ext cx="148320" cy="774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ACEFE53-5C50-D4EB-A8E0-E71813732EB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838320" y="3100330"/>
                  <a:ext cx="1569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F14C220-5536-8DB1-8C0E-C5072E5CCA53}"/>
                    </a:ext>
                  </a:extLst>
                </p14:cNvPr>
                <p14:cNvContentPartPr/>
                <p14:nvPr/>
              </p14:nvContentPartPr>
              <p14:xfrm>
                <a:off x="8922200" y="3124090"/>
                <a:ext cx="19080" cy="10800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F14C220-5536-8DB1-8C0E-C5072E5CCA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917880" y="3119770"/>
                  <a:ext cx="27720" cy="11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5FB5CC7D-6362-842B-5F5E-0B7092ED180A}"/>
              </a:ext>
            </a:extLst>
          </p:cNvPr>
          <p:cNvGrpSpPr/>
          <p:nvPr/>
        </p:nvGrpSpPr>
        <p:grpSpPr>
          <a:xfrm>
            <a:off x="9468680" y="2489050"/>
            <a:ext cx="122040" cy="133920"/>
            <a:chOff x="9468680" y="2489050"/>
            <a:chExt cx="122040" cy="13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6B5B2CDF-011E-28FC-C7CD-41F8B7369801}"/>
                    </a:ext>
                  </a:extLst>
                </p14:cNvPr>
                <p14:cNvContentPartPr/>
                <p14:nvPr/>
              </p14:nvContentPartPr>
              <p14:xfrm>
                <a:off x="9468680" y="2489050"/>
                <a:ext cx="88200" cy="13392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6B5B2CDF-011E-28FC-C7CD-41F8B73698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464360" y="2484730"/>
                  <a:ext cx="9684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9126C5B6-96DD-DDA2-9D3B-F25CA5518A93}"/>
                    </a:ext>
                  </a:extLst>
                </p14:cNvPr>
                <p14:cNvContentPartPr/>
                <p14:nvPr/>
              </p14:nvContentPartPr>
              <p14:xfrm>
                <a:off x="9512240" y="2522890"/>
                <a:ext cx="78480" cy="108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9126C5B6-96DD-DDA2-9D3B-F25CA5518A9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507920" y="2518570"/>
                  <a:ext cx="87120" cy="1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FCF08BF9-D3B8-E0EE-D3AE-77468DC04A2E}"/>
                  </a:ext>
                </a:extLst>
              </p14:cNvPr>
              <p14:cNvContentPartPr/>
              <p14:nvPr/>
            </p14:nvContentPartPr>
            <p14:xfrm>
              <a:off x="9766040" y="3060370"/>
              <a:ext cx="57600" cy="15012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FCF08BF9-D3B8-E0EE-D3AE-77468DC04A2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761720" y="3056050"/>
                <a:ext cx="66240" cy="158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13AA2FA0-DF0C-1857-B260-D43147A2ED8F}"/>
              </a:ext>
            </a:extLst>
          </p:cNvPr>
          <p:cNvSpPr txBox="1"/>
          <p:nvPr/>
        </p:nvSpPr>
        <p:spPr>
          <a:xfrm>
            <a:off x="4874191" y="1738756"/>
            <a:ext cx="12715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모델 공간의 변환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AEF337-80C2-EB3C-538B-29C92F1D73D5}"/>
              </a:ext>
            </a:extLst>
          </p:cNvPr>
          <p:cNvSpPr txBox="1"/>
          <p:nvPr/>
        </p:nvSpPr>
        <p:spPr>
          <a:xfrm>
            <a:off x="4885485" y="1419369"/>
            <a:ext cx="24945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부모공간에서의 변환 </a:t>
            </a:r>
            <a:r>
              <a:rPr lang="en-US" altLang="ko-KR" sz="1100" dirty="0"/>
              <a:t>( </a:t>
            </a:r>
            <a:r>
              <a:rPr lang="ko-KR" altLang="en-US" sz="1100" dirty="0"/>
              <a:t>상대적 변환</a:t>
            </a:r>
            <a:r>
              <a:rPr lang="en-US" altLang="ko-KR" sz="1100" dirty="0"/>
              <a:t> )</a:t>
            </a:r>
            <a:endParaRPr lang="ko-KR" altLang="en-US" sz="11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AD6B4A61-9C0C-3C94-540F-3B054C46AA06}"/>
              </a:ext>
            </a:extLst>
          </p:cNvPr>
          <p:cNvCxnSpPr>
            <a:cxnSpLocks/>
            <a:endCxn id="25" idx="1"/>
          </p:cNvCxnSpPr>
          <p:nvPr/>
        </p:nvCxnSpPr>
        <p:spPr>
          <a:xfrm flipV="1">
            <a:off x="3566160" y="1550174"/>
            <a:ext cx="1319325" cy="266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89CD087-85F1-67DF-5E4A-FD2B7043C793}"/>
              </a:ext>
            </a:extLst>
          </p:cNvPr>
          <p:cNvCxnSpPr>
            <a:cxnSpLocks/>
          </p:cNvCxnSpPr>
          <p:nvPr/>
        </p:nvCxnSpPr>
        <p:spPr>
          <a:xfrm flipV="1">
            <a:off x="3566160" y="1851031"/>
            <a:ext cx="1344813" cy="689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그림 36">
            <a:extLst>
              <a:ext uri="{FF2B5EF4-FFF2-40B4-BE49-F238E27FC236}">
                <a16:creationId xmlns:a16="http://schemas.microsoft.com/office/drawing/2014/main" id="{251D24A6-F392-4395-9A48-115440BB5B38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67108" y="5429203"/>
            <a:ext cx="6228992" cy="1063672"/>
          </a:xfrm>
          <a:prstGeom prst="rect">
            <a:avLst/>
          </a:prstGeom>
        </p:spPr>
      </p:pic>
      <p:sp>
        <p:nvSpPr>
          <p:cNvPr id="48" name="직사각형 47">
            <a:extLst>
              <a:ext uri="{FF2B5EF4-FFF2-40B4-BE49-F238E27FC236}">
                <a16:creationId xmlns:a16="http://schemas.microsoft.com/office/drawing/2014/main" id="{0664E9AD-EDD1-45ED-9721-A0846F65EE72}"/>
              </a:ext>
            </a:extLst>
          </p:cNvPr>
          <p:cNvSpPr/>
          <p:nvPr/>
        </p:nvSpPr>
        <p:spPr>
          <a:xfrm>
            <a:off x="2305174" y="3602189"/>
            <a:ext cx="2097800" cy="12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CA05CC5-E69F-4D75-84F9-E73AB0AFD936}"/>
              </a:ext>
            </a:extLst>
          </p:cNvPr>
          <p:cNvSpPr/>
          <p:nvPr/>
        </p:nvSpPr>
        <p:spPr>
          <a:xfrm>
            <a:off x="2305174" y="2941608"/>
            <a:ext cx="2097800" cy="12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7290013-D1C1-4391-A48D-4F1828F56D10}"/>
              </a:ext>
            </a:extLst>
          </p:cNvPr>
          <p:cNvSpPr/>
          <p:nvPr/>
        </p:nvSpPr>
        <p:spPr>
          <a:xfrm>
            <a:off x="2322498" y="3756077"/>
            <a:ext cx="2097800" cy="127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13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71BC2-50F8-409C-B047-6B3B86ADB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831" y="363893"/>
            <a:ext cx="10515600" cy="1325563"/>
          </a:xfrm>
        </p:spPr>
        <p:txBody>
          <a:bodyPr/>
          <a:lstStyle/>
          <a:p>
            <a:r>
              <a:rPr lang="ko-KR" altLang="en-US" dirty="0"/>
              <a:t>배열</a:t>
            </a:r>
            <a:r>
              <a:rPr lang="en-US" altLang="ko-KR" dirty="0"/>
              <a:t>(Vector) </a:t>
            </a:r>
            <a:r>
              <a:rPr lang="ko-KR" altLang="en-US" dirty="0"/>
              <a:t>로 구현한 트리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58BA13A-2047-CBF7-283C-6C6DAF89078D}"/>
              </a:ext>
            </a:extLst>
          </p:cNvPr>
          <p:cNvSpPr/>
          <p:nvPr/>
        </p:nvSpPr>
        <p:spPr>
          <a:xfrm>
            <a:off x="728999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pelvis</a:t>
            </a:r>
          </a:p>
          <a:p>
            <a:pPr algn="ctr"/>
            <a:endParaRPr lang="ko-KR" altLang="en-US" sz="12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25A574-374B-8128-8D81-60AB82CB94DE}"/>
              </a:ext>
            </a:extLst>
          </p:cNvPr>
          <p:cNvSpPr/>
          <p:nvPr/>
        </p:nvSpPr>
        <p:spPr>
          <a:xfrm>
            <a:off x="1885950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spine</a:t>
            </a:r>
          </a:p>
          <a:p>
            <a:pPr algn="ctr"/>
            <a:endParaRPr lang="ko-KR" altLang="en-US" sz="1200" dirty="0"/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5F8448-DD05-721F-2382-3F5182ED433E}"/>
              </a:ext>
            </a:extLst>
          </p:cNvPr>
          <p:cNvGrpSpPr/>
          <p:nvPr/>
        </p:nvGrpSpPr>
        <p:grpSpPr>
          <a:xfrm>
            <a:off x="6601657" y="1928359"/>
            <a:ext cx="1612900" cy="1652587"/>
            <a:chOff x="920750" y="1776413"/>
            <a:chExt cx="1612900" cy="165258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8941436-74D7-1E5D-0568-636F1FAA8F56}"/>
                </a:ext>
              </a:extLst>
            </p:cNvPr>
            <p:cNvSpPr/>
            <p:nvPr/>
          </p:nvSpPr>
          <p:spPr>
            <a:xfrm>
              <a:off x="920750" y="1776413"/>
              <a:ext cx="1612900" cy="41433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Node</a:t>
              </a:r>
            </a:p>
            <a:p>
              <a:pPr algn="ctr"/>
              <a:endParaRPr lang="ko-KR" altLang="en-US" sz="12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14CAC01-F14F-0EDE-6D91-C6ED0E8861BF}"/>
                </a:ext>
              </a:extLst>
            </p:cNvPr>
            <p:cNvSpPr/>
            <p:nvPr/>
          </p:nvSpPr>
          <p:spPr>
            <a:xfrm>
              <a:off x="920750" y="2190750"/>
              <a:ext cx="1612900" cy="123825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altLang="ko-KR" sz="1000" dirty="0"/>
                <a:t>int </a:t>
              </a:r>
              <a:r>
                <a:rPr lang="en-US" altLang="ko-KR" sz="1000" dirty="0" err="1"/>
                <a:t>ParentIndex</a:t>
              </a:r>
              <a:endParaRPr lang="en-US" altLang="ko-KR" sz="1000" dirty="0"/>
            </a:p>
            <a:p>
              <a:r>
                <a:rPr lang="en-US" altLang="ko-KR" sz="1000" dirty="0"/>
                <a:t>Matrix </a:t>
              </a:r>
              <a:r>
                <a:rPr lang="en-US" altLang="ko-KR" sz="1000" dirty="0" err="1"/>
                <a:t>LocalTransform</a:t>
              </a:r>
              <a:endParaRPr lang="en-US" altLang="ko-KR" sz="1000" dirty="0"/>
            </a:p>
            <a:p>
              <a:r>
                <a:rPr lang="en-US" altLang="ko-KR" sz="1000" dirty="0"/>
                <a:t>Matrix </a:t>
              </a:r>
              <a:r>
                <a:rPr lang="en-US" altLang="ko-KR" sz="1000" dirty="0" err="1"/>
                <a:t>ModelTransform</a:t>
              </a:r>
              <a:endParaRPr lang="en-US" altLang="ko-KR" sz="1000" dirty="0"/>
            </a:p>
          </p:txBody>
        </p:sp>
      </p:grpSp>
      <p:pic>
        <p:nvPicPr>
          <p:cNvPr id="1026" name="Picture 2" descr="Alt Text">
            <a:extLst>
              <a:ext uri="{FF2B5EF4-FFF2-40B4-BE49-F238E27FC236}">
                <a16:creationId xmlns:a16="http://schemas.microsoft.com/office/drawing/2014/main" id="{7729E455-8017-E790-B3FC-AAB7543BF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58" y="1581150"/>
            <a:ext cx="5442770" cy="3093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47ACEE3-A84B-DAAF-E73E-4F2F1ED01643}"/>
              </a:ext>
            </a:extLst>
          </p:cNvPr>
          <p:cNvSpPr txBox="1"/>
          <p:nvPr/>
        </p:nvSpPr>
        <p:spPr>
          <a:xfrm>
            <a:off x="1078321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[0]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D061D9-4B55-CDE8-02DB-474CC1A87822}"/>
              </a:ext>
            </a:extLst>
          </p:cNvPr>
          <p:cNvSpPr txBox="1"/>
          <p:nvPr/>
        </p:nvSpPr>
        <p:spPr>
          <a:xfrm>
            <a:off x="2261826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[1]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508170F-B92A-D4CA-7C09-2A5940FE7399}"/>
              </a:ext>
            </a:extLst>
          </p:cNvPr>
          <p:cNvSpPr/>
          <p:nvPr/>
        </p:nvSpPr>
        <p:spPr>
          <a:xfrm>
            <a:off x="3154338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E839330-4D40-85A1-7F92-D19BD9DAF968}"/>
              </a:ext>
            </a:extLst>
          </p:cNvPr>
          <p:cNvSpPr/>
          <p:nvPr/>
        </p:nvSpPr>
        <p:spPr>
          <a:xfrm>
            <a:off x="4311289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L.thigh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735E85-A280-CD27-9E78-1EDD7E7F77F0}"/>
              </a:ext>
            </a:extLst>
          </p:cNvPr>
          <p:cNvSpPr txBox="1"/>
          <p:nvPr/>
        </p:nvSpPr>
        <p:spPr>
          <a:xfrm>
            <a:off x="3503660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[2]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92A3BF-DBE8-AB55-A7AD-8B29CDDDA8C5}"/>
              </a:ext>
            </a:extLst>
          </p:cNvPr>
          <p:cNvSpPr txBox="1"/>
          <p:nvPr/>
        </p:nvSpPr>
        <p:spPr>
          <a:xfrm>
            <a:off x="4687165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[3]</a:t>
            </a:r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49945C5-CA93-033B-022B-06A6AEF07785}"/>
              </a:ext>
            </a:extLst>
          </p:cNvPr>
          <p:cNvSpPr txBox="1"/>
          <p:nvPr/>
        </p:nvSpPr>
        <p:spPr>
          <a:xfrm>
            <a:off x="188595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434F2F8-77A3-0D40-2CF5-8718F8A50A24}"/>
              </a:ext>
            </a:extLst>
          </p:cNvPr>
          <p:cNvSpPr txBox="1"/>
          <p:nvPr/>
        </p:nvSpPr>
        <p:spPr>
          <a:xfrm>
            <a:off x="3106015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F759CA0-7D6B-370E-0F48-9AB5CE4D421E}"/>
              </a:ext>
            </a:extLst>
          </p:cNvPr>
          <p:cNvSpPr txBox="1"/>
          <p:nvPr/>
        </p:nvSpPr>
        <p:spPr>
          <a:xfrm>
            <a:off x="4326080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0</a:t>
            </a:r>
            <a:endParaRPr lang="ko-KR" alt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7EE936-EDC2-19BD-F0B3-F18371B31ED2}"/>
              </a:ext>
            </a:extLst>
          </p:cNvPr>
          <p:cNvSpPr txBox="1"/>
          <p:nvPr/>
        </p:nvSpPr>
        <p:spPr>
          <a:xfrm>
            <a:off x="717550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-1</a:t>
            </a:r>
            <a:endParaRPr lang="ko-KR" altLang="en-US" sz="10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7AF229D-24AD-3E43-BD7C-683A1932C5AC}"/>
              </a:ext>
            </a:extLst>
          </p:cNvPr>
          <p:cNvSpPr/>
          <p:nvPr/>
        </p:nvSpPr>
        <p:spPr>
          <a:xfrm>
            <a:off x="5533606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neck</a:t>
            </a:r>
          </a:p>
          <a:p>
            <a:pPr algn="ctr"/>
            <a:endParaRPr lang="ko-KR" altLang="en-US" sz="1200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B43ADFD-5C39-00D4-15F0-658F1C81C360}"/>
              </a:ext>
            </a:extLst>
          </p:cNvPr>
          <p:cNvSpPr/>
          <p:nvPr/>
        </p:nvSpPr>
        <p:spPr>
          <a:xfrm>
            <a:off x="6690557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46FC81-392E-2BEC-FE44-3298BD36141B}"/>
              </a:ext>
            </a:extLst>
          </p:cNvPr>
          <p:cNvSpPr txBox="1"/>
          <p:nvPr/>
        </p:nvSpPr>
        <p:spPr>
          <a:xfrm>
            <a:off x="5882928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[4]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00E31EB-F621-2F25-0873-82650F01E843}"/>
              </a:ext>
            </a:extLst>
          </p:cNvPr>
          <p:cNvSpPr txBox="1"/>
          <p:nvPr/>
        </p:nvSpPr>
        <p:spPr>
          <a:xfrm>
            <a:off x="7066433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[5]</a:t>
            </a:r>
            <a:endParaRPr lang="ko-KR" altLang="en-US" dirty="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4EA3877-7C20-DB12-AF6F-1578635B9876}"/>
              </a:ext>
            </a:extLst>
          </p:cNvPr>
          <p:cNvSpPr/>
          <p:nvPr/>
        </p:nvSpPr>
        <p:spPr>
          <a:xfrm>
            <a:off x="7958945" y="5039802"/>
            <a:ext cx="1068051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L.Clavicle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392D9376-5446-C648-0EA1-461B33DB38EB}"/>
              </a:ext>
            </a:extLst>
          </p:cNvPr>
          <p:cNvSpPr/>
          <p:nvPr/>
        </p:nvSpPr>
        <p:spPr>
          <a:xfrm>
            <a:off x="9115896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R.calf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FA45F87-33F3-DC0F-11F0-1257B74D4DEF}"/>
              </a:ext>
            </a:extLst>
          </p:cNvPr>
          <p:cNvSpPr txBox="1"/>
          <p:nvPr/>
        </p:nvSpPr>
        <p:spPr>
          <a:xfrm>
            <a:off x="8308267" y="4589820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[6]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66ACBB-AEBD-1E06-7CE4-E28D48F3442A}"/>
              </a:ext>
            </a:extLst>
          </p:cNvPr>
          <p:cNvSpPr txBox="1"/>
          <p:nvPr/>
        </p:nvSpPr>
        <p:spPr>
          <a:xfrm>
            <a:off x="9491772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[7]</a:t>
            </a:r>
            <a:endParaRPr lang="ko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6C73167-C8BC-D92A-B709-0B4A3876B9D9}"/>
              </a:ext>
            </a:extLst>
          </p:cNvPr>
          <p:cNvSpPr txBox="1"/>
          <p:nvPr/>
        </p:nvSpPr>
        <p:spPr>
          <a:xfrm>
            <a:off x="669055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0A923C-A8B8-266A-D177-69C38F51F708}"/>
              </a:ext>
            </a:extLst>
          </p:cNvPr>
          <p:cNvSpPr txBox="1"/>
          <p:nvPr/>
        </p:nvSpPr>
        <p:spPr>
          <a:xfrm>
            <a:off x="791062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00169AB-1022-AB10-BB4F-64649ED58B83}"/>
              </a:ext>
            </a:extLst>
          </p:cNvPr>
          <p:cNvSpPr txBox="1"/>
          <p:nvPr/>
        </p:nvSpPr>
        <p:spPr>
          <a:xfrm>
            <a:off x="9130687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E00A3D3-8D59-285B-81F9-849ADC25FF11}"/>
              </a:ext>
            </a:extLst>
          </p:cNvPr>
          <p:cNvSpPr txBox="1"/>
          <p:nvPr/>
        </p:nvSpPr>
        <p:spPr>
          <a:xfrm>
            <a:off x="5522157" y="5436110"/>
            <a:ext cx="116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1</a:t>
            </a:r>
            <a:endParaRPr lang="ko-KR" altLang="en-US" sz="1000" dirty="0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AF1FAB9-ABC5-A016-82A2-1DCB6975D133}"/>
              </a:ext>
            </a:extLst>
          </p:cNvPr>
          <p:cNvSpPr/>
          <p:nvPr/>
        </p:nvSpPr>
        <p:spPr>
          <a:xfrm>
            <a:off x="10335961" y="5039802"/>
            <a:ext cx="1168400" cy="347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L.calf</a:t>
            </a:r>
            <a:endParaRPr lang="en-US" altLang="ko-KR" sz="1200" dirty="0"/>
          </a:p>
          <a:p>
            <a:pPr algn="ctr"/>
            <a:endParaRPr lang="ko-KR" altLang="en-US" sz="12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DEAE5F-C640-A73F-C1B8-A3A2E875E208}"/>
              </a:ext>
            </a:extLst>
          </p:cNvPr>
          <p:cNvSpPr txBox="1"/>
          <p:nvPr/>
        </p:nvSpPr>
        <p:spPr>
          <a:xfrm>
            <a:off x="10711837" y="4589876"/>
            <a:ext cx="4329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[8]</a:t>
            </a:r>
            <a:endParaRPr lang="ko-KR" alt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E1B70CC-9D6D-7BB2-ADDD-A29AAA2D76E3}"/>
              </a:ext>
            </a:extLst>
          </p:cNvPr>
          <p:cNvSpPr txBox="1"/>
          <p:nvPr/>
        </p:nvSpPr>
        <p:spPr>
          <a:xfrm>
            <a:off x="10350752" y="5436110"/>
            <a:ext cx="111637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err="1"/>
              <a:t>ParentIndex</a:t>
            </a:r>
            <a:r>
              <a:rPr lang="en-US" altLang="ko-KR" sz="1000" dirty="0"/>
              <a:t> = 2</a:t>
            </a:r>
            <a:endParaRPr lang="ko-KR" alt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5A48A94-45D7-B1ED-CA49-2A30AB895575}"/>
              </a:ext>
            </a:extLst>
          </p:cNvPr>
          <p:cNvSpPr txBox="1"/>
          <p:nvPr/>
        </p:nvSpPr>
        <p:spPr>
          <a:xfrm>
            <a:off x="717550" y="5967935"/>
            <a:ext cx="649462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For(index =0 ; index&lt; </a:t>
            </a:r>
            <a:r>
              <a:rPr lang="en-US" altLang="ko-KR" sz="1000" dirty="0" err="1"/>
              <a:t>Container.size</a:t>
            </a:r>
            <a:r>
              <a:rPr lang="en-US" altLang="ko-KR" sz="1000" dirty="0"/>
              <a:t>() ; index++)</a:t>
            </a:r>
          </a:p>
          <a:p>
            <a:r>
              <a:rPr lang="en-US" altLang="ko-KR" sz="1000" dirty="0"/>
              <a:t>{</a:t>
            </a:r>
          </a:p>
          <a:p>
            <a:r>
              <a:rPr lang="en-US" altLang="ko-KR" sz="1000" dirty="0"/>
              <a:t>     int </a:t>
            </a:r>
            <a:r>
              <a:rPr lang="en-US" altLang="ko-KR" sz="1000" dirty="0" err="1"/>
              <a:t>ParentIndex</a:t>
            </a:r>
            <a:r>
              <a:rPr lang="en-US" altLang="ko-KR" sz="1000" dirty="0"/>
              <a:t> = Container[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ParentIndex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     Container[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 </a:t>
            </a:r>
            <a:r>
              <a:rPr lang="en-US" altLang="ko-KR" sz="1000" dirty="0" err="1"/>
              <a:t>ModelTrasnform</a:t>
            </a:r>
            <a:r>
              <a:rPr lang="en-US" altLang="ko-KR" sz="1000" dirty="0"/>
              <a:t> = Container[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</a:t>
            </a:r>
            <a:r>
              <a:rPr lang="en-US" altLang="ko-KR" sz="1000" dirty="0" err="1"/>
              <a:t>LocalTransform</a:t>
            </a:r>
            <a:r>
              <a:rPr lang="en-US" altLang="ko-KR" sz="1000" dirty="0"/>
              <a:t> *  Container[ </a:t>
            </a:r>
            <a:r>
              <a:rPr lang="en-US" altLang="ko-KR" sz="1000" dirty="0" err="1"/>
              <a:t>ParentIndex</a:t>
            </a:r>
            <a:r>
              <a:rPr lang="en-US" altLang="ko-KR" sz="1000" dirty="0"/>
              <a:t> ].</a:t>
            </a:r>
            <a:r>
              <a:rPr lang="en-US" altLang="ko-KR" sz="1000" dirty="0" err="1"/>
              <a:t>ModelTrasnform</a:t>
            </a:r>
            <a:endParaRPr lang="en-US" altLang="ko-KR" sz="1000" dirty="0"/>
          </a:p>
          <a:p>
            <a:r>
              <a:rPr lang="en-US" altLang="ko-KR" sz="1000" dirty="0"/>
              <a:t>} </a:t>
            </a:r>
            <a:endParaRPr lang="ko-KR" alt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619F60E-89F1-58DF-E29D-D4E29EDC5005}"/>
              </a:ext>
            </a:extLst>
          </p:cNvPr>
          <p:cNvSpPr txBox="1"/>
          <p:nvPr/>
        </p:nvSpPr>
        <p:spPr>
          <a:xfrm>
            <a:off x="1263024" y="135615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포인터 접근은 느리다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37CC5D9-DBCB-FD27-44B6-45E792F0E228}"/>
              </a:ext>
            </a:extLst>
          </p:cNvPr>
          <p:cNvSpPr txBox="1"/>
          <p:nvPr/>
        </p:nvSpPr>
        <p:spPr>
          <a:xfrm>
            <a:off x="4153392" y="1344730"/>
            <a:ext cx="6587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Std::vector&lt;Node&gt;</a:t>
            </a:r>
            <a:r>
              <a:rPr lang="ko-KR" altLang="en-US" dirty="0"/>
              <a:t>를</a:t>
            </a:r>
            <a:r>
              <a:rPr lang="en-US" altLang="ko-KR" dirty="0"/>
              <a:t> Node</a:t>
            </a:r>
            <a:r>
              <a:rPr lang="ko-KR" altLang="en-US" dirty="0"/>
              <a:t>개수만큼 </a:t>
            </a:r>
            <a:r>
              <a:rPr lang="en-US" altLang="ko-KR" dirty="0"/>
              <a:t>reserve</a:t>
            </a:r>
            <a:r>
              <a:rPr lang="ko-KR" altLang="en-US" dirty="0"/>
              <a:t> 하고 사용해보자</a:t>
            </a:r>
          </a:p>
        </p:txBody>
      </p:sp>
    </p:spTree>
    <p:extLst>
      <p:ext uri="{BB962C8B-B14F-4D97-AF65-F5344CB8AC3E}">
        <p14:creationId xmlns:p14="http://schemas.microsoft.com/office/powerpoint/2010/main" val="2270147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1209</Words>
  <Application>Microsoft Office PowerPoint</Application>
  <PresentationFormat>와이드스크린</PresentationFormat>
  <Paragraphs>160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돋움체</vt:lpstr>
      <vt:lpstr>맑은 고딕</vt:lpstr>
      <vt:lpstr>맑은 고딕</vt:lpstr>
      <vt:lpstr>Arial</vt:lpstr>
      <vt:lpstr>Cascadia Mono</vt:lpstr>
      <vt:lpstr>Office 테마</vt:lpstr>
      <vt:lpstr>Direct3D11 프로그래밍</vt:lpstr>
      <vt:lpstr>학습목표</vt:lpstr>
      <vt:lpstr>PowerPoint 프레젠테이션</vt:lpstr>
      <vt:lpstr>aiNode</vt:lpstr>
      <vt:lpstr>aiAnimation</vt:lpstr>
      <vt:lpstr>오일러 회전 변환</vt:lpstr>
      <vt:lpstr>사원수(Quaternion)</vt:lpstr>
      <vt:lpstr>Node 와 Mesh , Animation 설계 참고</vt:lpstr>
      <vt:lpstr>배열(Vector) 로 구현한 트리</vt:lpstr>
      <vt:lpstr>Key의 성분 보간하기</vt:lpstr>
      <vt:lpstr>본을 참조하여 World 갱신하기</vt:lpstr>
      <vt:lpstr>과제 Node Transform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User</cp:lastModifiedBy>
  <cp:revision>391</cp:revision>
  <dcterms:created xsi:type="dcterms:W3CDTF">2023-10-17T05:27:19Z</dcterms:created>
  <dcterms:modified xsi:type="dcterms:W3CDTF">2025-10-17T03:57:55Z</dcterms:modified>
</cp:coreProperties>
</file>