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6" r:id="rId4"/>
    <p:sldId id="278" r:id="rId5"/>
    <p:sldId id="268" r:id="rId6"/>
    <p:sldId id="266" r:id="rId7"/>
    <p:sldId id="267" r:id="rId8"/>
    <p:sldId id="272" r:id="rId9"/>
    <p:sldId id="269" r:id="rId10"/>
    <p:sldId id="271" r:id="rId11"/>
    <p:sldId id="277" r:id="rId12"/>
    <p:sldId id="274" r:id="rId13"/>
    <p:sldId id="279" r:id="rId14"/>
    <p:sldId id="280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4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24575,'0'-1'0,"1"0"0,-1 0 0,1 0 0,0 0 0,-1 0 0,1 0 0,0 0 0,0 0 0,0 0 0,0 0 0,0 0 0,0 0 0,0 1 0,0-1 0,0 0 0,0 1 0,0-1 0,0 1 0,0 0 0,0-1 0,1 1 0,-1 0 0,0-1 0,0 1 0,1 0 0,-1 0 0,2 0 0,41-3 0,-39 3 0,436-1 0,-213 2 0,-205 1 0,44 7 0,23 2 0,-46-10 0,-1 2 0,0 1 0,76 20 0,-95-20 0,0-1 0,-1 0 0,1-2 0,25-2 0,-24 0 0,-1 1 0,1 1 0,42 8 0,-47-5-341,1-1 0,0-2-1,28 0 1,-31-1-6485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24575,'166'13'0,"-89"-4"0,-12 0 0,-41-5 0,-1-1 0,26 1 0,152 15 0,34-4 0,-79-9 0,-113-7 0,0 2 0,66 10 0,73 13 0,-108-17 0,136-7 0,-86-3 0,77 19 0,-135-11 0,109-6 0,-103-2 0,73 7 0,-85 6 0,-42-6 0,0-1 0,27 1 0,541-5 0,-567 0 0,1-1 0,28-7 0,5-1 0,-5 1 0,25-1 0,-55 8 0,0 0 0,0-1 0,31-10 0,-30 7 0,-1 1 0,1 2 0,24-3 0,46-5 0,-57 7 0,49-2 0,604 6-1365,-668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2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24575,'37'-2'0,"-1"-1"0,37-8 0,-17 5 0,0 3 0,84 5 0,-33 1 0,559-3 0,-506 20 0,-127-19-455,0 2 0,47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4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24575,'587'0'0,"-565"2"0,1 0 0,22 5 0,45 4 0,-52-10 0,70 12 0,51 5 0,72 14 0,-152-23 0,1-4 0,97-5 0,51 2 0,-153 8 0,20 0 0,65 11 0,-65-19 0,153-5 0,-127-18 0,-73 12 0,25-2 0,-61 10 0,0 0 0,0-1 0,0 0 0,-1-1 0,1 0 0,-1-1 0,0-1 0,0 1 0,0-2 0,12-7 0,-17 9 0,1 1 0,0 0 0,1 1 0,-1 0 0,0 0 0,1 0 0,-1 1 0,1 0 0,7 0 0,77 3 0,-38 1 0,389-3 0,-391-8-1365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DF7B-65B0-4FFB-89F0-CCCEFD3650C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1C18-1B77-42E0-8370-334500AE2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psci290-s2016.github.io/CoursePage/Materials/EulerAnglesViz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.png"/><Relationship Id="rId5" Type="http://schemas.openxmlformats.org/officeDocument/2006/relationships/customXml" Target="../ink/ink2.xml"/><Relationship Id="rId10" Type="http://schemas.openxmlformats.org/officeDocument/2006/relationships/image" Target="../media/image150.png"/><Relationship Id="rId4" Type="http://schemas.openxmlformats.org/officeDocument/2006/relationships/image" Target="../media/image120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r>
              <a:rPr lang="ko-KR" altLang="en-US" dirty="0"/>
              <a:t> </a:t>
            </a:r>
            <a:r>
              <a:rPr lang="en-US" altLang="ko-KR" dirty="0"/>
              <a:t>FBX – Rigid </a:t>
            </a:r>
            <a:r>
              <a:rPr lang="en-US" altLang="ko-KR" dirty="0" err="1"/>
              <a:t>SkeletalMesh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6848-0025-6C1E-9CE4-D5CAE891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의 성분 </a:t>
            </a:r>
            <a:r>
              <a:rPr lang="ko-KR" altLang="en-US" dirty="0" err="1"/>
              <a:t>보간하기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9597B-6132-08CD-2BA4-1BBFA19F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33" y="4522649"/>
            <a:ext cx="2095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BF5DB3-A044-0400-6C71-3F5148C8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2649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B3952-7E58-22A3-C19E-C80BD1CA8036}"/>
              </a:ext>
            </a:extLst>
          </p:cNvPr>
          <p:cNvSpPr txBox="1"/>
          <p:nvPr/>
        </p:nvSpPr>
        <p:spPr>
          <a:xfrm>
            <a:off x="838200" y="3876318"/>
            <a:ext cx="4034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선형보간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/>
              <a:t>Vector3::</a:t>
            </a:r>
            <a:r>
              <a:rPr lang="ko-KR" altLang="en-US" dirty="0" err="1"/>
              <a:t>Lerp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7C5B3-A9FA-C968-18FE-6D40EC916E5B}"/>
              </a:ext>
            </a:extLst>
          </p:cNvPr>
          <p:cNvSpPr txBox="1"/>
          <p:nvPr/>
        </p:nvSpPr>
        <p:spPr>
          <a:xfrm>
            <a:off x="6684667" y="3876318"/>
            <a:ext cx="466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구면보간 </a:t>
            </a:r>
            <a:endParaRPr lang="en-US" altLang="ko-KR" dirty="0"/>
          </a:p>
          <a:p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 err="1"/>
              <a:t>Quaternion</a:t>
            </a:r>
            <a:r>
              <a:rPr lang="ko-KR" altLang="en-US" dirty="0"/>
              <a:t>::</a:t>
            </a:r>
            <a:r>
              <a:rPr lang="ko-KR" altLang="en-US" dirty="0" err="1"/>
              <a:t>Slerp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DB9BD-FD9F-1B6F-8ABE-EE45CA7EBA6B}"/>
              </a:ext>
            </a:extLst>
          </p:cNvPr>
          <p:cNvSpPr txBox="1"/>
          <p:nvPr/>
        </p:nvSpPr>
        <p:spPr>
          <a:xfrm>
            <a:off x="299406" y="1735187"/>
            <a:ext cx="10878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애니메이션 키는 보통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30</a:t>
            </a:r>
            <a:r>
              <a:rPr lang="ko-KR" altLang="en-US" dirty="0"/>
              <a:t>프레임 정도의 키를 갖고 있다</a:t>
            </a:r>
            <a:r>
              <a:rPr lang="en-US" altLang="ko-KR" dirty="0"/>
              <a:t>. 1</a:t>
            </a:r>
            <a:r>
              <a:rPr lang="ko-KR" altLang="en-US" dirty="0"/>
              <a:t>초 </a:t>
            </a:r>
            <a:r>
              <a:rPr lang="en-US" altLang="ko-KR" dirty="0"/>
              <a:t>60</a:t>
            </a:r>
            <a:r>
              <a:rPr lang="ko-KR" altLang="en-US" dirty="0"/>
              <a:t>프레임 이상의 애니메이션을 표현</a:t>
            </a:r>
            <a:endParaRPr lang="en-US" altLang="ko-KR" dirty="0"/>
          </a:p>
          <a:p>
            <a:r>
              <a:rPr lang="ko-KR" altLang="en-US" dirty="0"/>
              <a:t>하기위해서는 진행되는 애니메이션 시간으로 키</a:t>
            </a:r>
            <a:r>
              <a:rPr lang="en-US" altLang="ko-KR" dirty="0"/>
              <a:t>1(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, </a:t>
            </a:r>
            <a:r>
              <a:rPr lang="ko-KR" altLang="en-US" dirty="0"/>
              <a:t>키</a:t>
            </a:r>
            <a:r>
              <a:rPr lang="en-US" altLang="ko-KR" dirty="0"/>
              <a:t>2(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사이의 값 정보를</a:t>
            </a:r>
            <a:endParaRPr lang="en-US" altLang="ko-KR" dirty="0"/>
          </a:p>
          <a:p>
            <a:r>
              <a:rPr lang="ko-KR" altLang="en-US" dirty="0"/>
              <a:t> 시간의 값으로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ko-KR" altLang="en-US" dirty="0" err="1"/>
              <a:t>구하여야한다</a:t>
            </a:r>
            <a:r>
              <a:rPr lang="en-US" altLang="ko-KR" dirty="0"/>
              <a:t>.  </a:t>
            </a:r>
            <a:r>
              <a:rPr lang="en-US" altLang="ko-KR" dirty="0" err="1"/>
              <a:t>Position,Scale</a:t>
            </a:r>
            <a:r>
              <a:rPr lang="ko-KR" altLang="en-US" dirty="0"/>
              <a:t>은 선형보간 </a:t>
            </a:r>
            <a:r>
              <a:rPr lang="en-US" altLang="ko-KR" dirty="0"/>
              <a:t>, Quaternion</a:t>
            </a:r>
            <a:r>
              <a:rPr lang="ko-KR" altLang="en-US" dirty="0"/>
              <a:t>은 </a:t>
            </a:r>
            <a:r>
              <a:rPr lang="ko-KR" altLang="en-US" dirty="0" err="1"/>
              <a:t>구면보간을</a:t>
            </a:r>
            <a:r>
              <a:rPr lang="ko-KR" altLang="en-US" dirty="0"/>
              <a:t> 쓰자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481CC-66C5-31D6-3B3E-670ECEC9C011}"/>
              </a:ext>
            </a:extLst>
          </p:cNvPr>
          <p:cNvSpPr txBox="1"/>
          <p:nvPr/>
        </p:nvSpPr>
        <p:spPr>
          <a:xfrm>
            <a:off x="76962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A1F8-7EBD-9AB9-6E24-5FC0B1B41377}"/>
              </a:ext>
            </a:extLst>
          </p:cNvPr>
          <p:cNvSpPr txBox="1"/>
          <p:nvPr/>
        </p:nvSpPr>
        <p:spPr>
          <a:xfrm>
            <a:off x="326136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0386E-E332-23B9-FFF4-C3C0BC033696}"/>
              </a:ext>
            </a:extLst>
          </p:cNvPr>
          <p:cNvSpPr txBox="1"/>
          <p:nvPr/>
        </p:nvSpPr>
        <p:spPr>
          <a:xfrm>
            <a:off x="3324679" y="55557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sec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52173-B005-25A0-F02A-978557A5F135}"/>
              </a:ext>
            </a:extLst>
          </p:cNvPr>
          <p:cNvSpPr txBox="1"/>
          <p:nvPr/>
        </p:nvSpPr>
        <p:spPr>
          <a:xfrm>
            <a:off x="769620" y="55557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2738D4-6136-BB0E-1817-1AF8364E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7" y="485861"/>
            <a:ext cx="11077094" cy="61807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4401B9-774E-3510-A778-F7537517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6980F9-CA66-780D-7F2D-4A42AD6DDD9E}"/>
              </a:ext>
            </a:extLst>
          </p:cNvPr>
          <p:cNvSpPr/>
          <p:nvPr/>
        </p:nvSpPr>
        <p:spPr>
          <a:xfrm>
            <a:off x="3665033" y="333439"/>
            <a:ext cx="8270927" cy="40841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679CEF-8590-3593-32FD-DE048C02BF90}"/>
              </a:ext>
            </a:extLst>
          </p:cNvPr>
          <p:cNvSpPr/>
          <p:nvPr/>
        </p:nvSpPr>
        <p:spPr>
          <a:xfrm>
            <a:off x="3706806" y="4939007"/>
            <a:ext cx="3534053" cy="15855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F5A0-AB3A-B918-4E70-B2C1BC8A728A}"/>
              </a:ext>
            </a:extLst>
          </p:cNvPr>
          <p:cNvSpPr txBox="1"/>
          <p:nvPr/>
        </p:nvSpPr>
        <p:spPr>
          <a:xfrm>
            <a:off x="8402263" y="365125"/>
            <a:ext cx="216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읽기 전용 리소스 데이터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81102-C306-BEBC-45EE-B2C00AA3C4A6}"/>
              </a:ext>
            </a:extLst>
          </p:cNvPr>
          <p:cNvSpPr txBox="1"/>
          <p:nvPr/>
        </p:nvSpPr>
        <p:spPr>
          <a:xfrm>
            <a:off x="5615168" y="6196147"/>
            <a:ext cx="1410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인스턴스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1B828-AFD6-7DAA-94FD-2B155BDD5D63}"/>
              </a:ext>
            </a:extLst>
          </p:cNvPr>
          <p:cNvSpPr txBox="1"/>
          <p:nvPr/>
        </p:nvSpPr>
        <p:spPr>
          <a:xfrm>
            <a:off x="256039" y="5461831"/>
            <a:ext cx="2494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부모에서의 변환 </a:t>
            </a:r>
            <a:r>
              <a:rPr lang="en-US" altLang="ko-KR" sz="1100" dirty="0"/>
              <a:t>( </a:t>
            </a:r>
            <a:r>
              <a:rPr lang="ko-KR" altLang="en-US" sz="1100" dirty="0"/>
              <a:t>상대적 변환</a:t>
            </a:r>
            <a:r>
              <a:rPr lang="en-US" altLang="ko-KR" sz="1100" dirty="0"/>
              <a:t> )</a:t>
            </a:r>
            <a:endParaRPr lang="ko-KR" altLang="en-US" sz="11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C01C66-B469-2AFE-26A9-80941DC27CE2}"/>
              </a:ext>
            </a:extLst>
          </p:cNvPr>
          <p:cNvCxnSpPr>
            <a:cxnSpLocks/>
          </p:cNvCxnSpPr>
          <p:nvPr/>
        </p:nvCxnSpPr>
        <p:spPr>
          <a:xfrm flipV="1">
            <a:off x="2416986" y="5513601"/>
            <a:ext cx="1485941" cy="9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3CB9F-48AA-059F-30CF-A030EF471C60}"/>
              </a:ext>
            </a:extLst>
          </p:cNvPr>
          <p:cNvSpPr txBox="1"/>
          <p:nvPr/>
        </p:nvSpPr>
        <p:spPr>
          <a:xfrm>
            <a:off x="297160" y="5802563"/>
            <a:ext cx="2026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누적된 모델 공간으로의 변환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156D1A-62AE-580B-2BDE-7291382B1A3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23677" y="5644406"/>
            <a:ext cx="1579250" cy="288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CFC9DD-F0A5-B100-0BA9-25C617B3ED64}"/>
              </a:ext>
            </a:extLst>
          </p:cNvPr>
          <p:cNvSpPr txBox="1"/>
          <p:nvPr/>
        </p:nvSpPr>
        <p:spPr>
          <a:xfrm>
            <a:off x="7363025" y="5204087"/>
            <a:ext cx="35990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전체 본의 </a:t>
            </a:r>
            <a:r>
              <a:rPr lang="en-US" altLang="ko-KR" sz="1100" dirty="0"/>
              <a:t>Model Matrix</a:t>
            </a:r>
            <a:r>
              <a:rPr lang="ko-KR" altLang="en-US" sz="1100" dirty="0"/>
              <a:t>를 </a:t>
            </a:r>
            <a:r>
              <a:rPr lang="en-US" altLang="ko-KR" sz="1100" dirty="0"/>
              <a:t>GPU</a:t>
            </a:r>
            <a:r>
              <a:rPr lang="ko-KR" altLang="en-US" sz="1100" dirty="0"/>
              <a:t>에</a:t>
            </a:r>
            <a:r>
              <a:rPr lang="en-US" altLang="ko-KR" sz="1100" dirty="0"/>
              <a:t> </a:t>
            </a:r>
            <a:r>
              <a:rPr lang="ko-KR" altLang="en-US" sz="1100" dirty="0"/>
              <a:t>전달하기 위한 배열</a:t>
            </a:r>
            <a:endParaRPr lang="en-US" altLang="ko-KR" sz="1100" dirty="0"/>
          </a:p>
          <a:p>
            <a:r>
              <a:rPr lang="en-US" altLang="ko-KR" sz="1100" dirty="0"/>
              <a:t>Model</a:t>
            </a:r>
            <a:r>
              <a:rPr lang="ko-KR" altLang="en-US" sz="1100" dirty="0"/>
              <a:t> </a:t>
            </a:r>
            <a:r>
              <a:rPr lang="en-US" altLang="ko-KR" sz="1100" dirty="0"/>
              <a:t>Matrix</a:t>
            </a:r>
            <a:r>
              <a:rPr lang="ko-KR" altLang="en-US" sz="1100" dirty="0"/>
              <a:t>를 </a:t>
            </a:r>
            <a:r>
              <a:rPr lang="ko-KR" altLang="en-US" sz="1100" dirty="0" err="1"/>
              <a:t>저장할때</a:t>
            </a:r>
            <a:r>
              <a:rPr lang="ko-KR" altLang="en-US" sz="1100" dirty="0"/>
              <a:t> </a:t>
            </a:r>
            <a:r>
              <a:rPr lang="en-US" altLang="ko-KR" sz="1100" dirty="0"/>
              <a:t>Transpose </a:t>
            </a:r>
            <a:r>
              <a:rPr lang="ko-KR" altLang="en-US" sz="1100" dirty="0"/>
              <a:t>하여 저장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25B5374-2BE7-EBDD-925C-E2D9D926F73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94418" y="5409199"/>
            <a:ext cx="268607" cy="10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C3F39C-7127-D420-2490-FC9DFD304779}"/>
              </a:ext>
            </a:extLst>
          </p:cNvPr>
          <p:cNvSpPr txBox="1"/>
          <p:nvPr/>
        </p:nvSpPr>
        <p:spPr>
          <a:xfrm>
            <a:off x="8316445" y="1104940"/>
            <a:ext cx="312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본 정보를 본 이름으로  본의 순서를 정하고</a:t>
            </a:r>
            <a:endParaRPr lang="en-US" altLang="ko-KR" sz="1100" dirty="0"/>
          </a:p>
          <a:p>
            <a:r>
              <a:rPr lang="en-US" altLang="ko-KR" sz="1100" dirty="0"/>
              <a:t>Index</a:t>
            </a:r>
            <a:r>
              <a:rPr lang="ko-KR" altLang="en-US" sz="1100" dirty="0"/>
              <a:t>또는 </a:t>
            </a:r>
            <a:r>
              <a:rPr lang="ko-KR" altLang="en-US" sz="1100" dirty="0" err="1"/>
              <a:t>메쉬이름으로</a:t>
            </a:r>
            <a:r>
              <a:rPr lang="ko-KR" altLang="en-US" sz="1100" dirty="0"/>
              <a:t> 본정보를 얻는 클래스</a:t>
            </a:r>
          </a:p>
        </p:txBody>
      </p:sp>
    </p:spTree>
    <p:extLst>
      <p:ext uri="{BB962C8B-B14F-4D97-AF65-F5344CB8AC3E}">
        <p14:creationId xmlns:p14="http://schemas.microsoft.com/office/powerpoint/2010/main" val="414904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1BC2-50F8-409C-B047-6B3B86AD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1" y="363893"/>
            <a:ext cx="10515600" cy="1325563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(Vector) </a:t>
            </a:r>
            <a:r>
              <a:rPr lang="ko-KR" altLang="en-US" dirty="0"/>
              <a:t>로 구현한 트리 </a:t>
            </a:r>
            <a:r>
              <a:rPr lang="en-US" altLang="ko-KR" dirty="0"/>
              <a:t>Skeleton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BA13A-2047-CBF7-283C-6C6DAF89078D}"/>
              </a:ext>
            </a:extLst>
          </p:cNvPr>
          <p:cNvSpPr/>
          <p:nvPr/>
        </p:nvSpPr>
        <p:spPr>
          <a:xfrm>
            <a:off x="728999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pelvis</a:t>
            </a:r>
          </a:p>
          <a:p>
            <a:pPr algn="ctr"/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5A574-374B-8128-8D81-60AB82CB94DE}"/>
              </a:ext>
            </a:extLst>
          </p:cNvPr>
          <p:cNvSpPr/>
          <p:nvPr/>
        </p:nvSpPr>
        <p:spPr>
          <a:xfrm>
            <a:off x="1885950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spine</a:t>
            </a:r>
          </a:p>
          <a:p>
            <a:pPr algn="ctr"/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5F8448-DD05-721F-2382-3F5182ED433E}"/>
              </a:ext>
            </a:extLst>
          </p:cNvPr>
          <p:cNvGrpSpPr/>
          <p:nvPr/>
        </p:nvGrpSpPr>
        <p:grpSpPr>
          <a:xfrm>
            <a:off x="6601657" y="1928359"/>
            <a:ext cx="1612900" cy="1652587"/>
            <a:chOff x="920750" y="1776413"/>
            <a:chExt cx="1612900" cy="16525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941436-74D7-1E5D-0568-636F1FAA8F56}"/>
                </a:ext>
              </a:extLst>
            </p:cNvPr>
            <p:cNvSpPr/>
            <p:nvPr/>
          </p:nvSpPr>
          <p:spPr>
            <a:xfrm>
              <a:off x="920750" y="1776413"/>
              <a:ext cx="1612900" cy="414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Bone</a:t>
              </a:r>
            </a:p>
            <a:p>
              <a:pPr algn="ctr"/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4CAC01-F14F-0EDE-6D91-C6ED0E8861BF}"/>
                </a:ext>
              </a:extLst>
            </p:cNvPr>
            <p:cNvSpPr/>
            <p:nvPr/>
          </p:nvSpPr>
          <p:spPr>
            <a:xfrm>
              <a:off x="920750" y="2190750"/>
              <a:ext cx="1612900" cy="123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int Index</a:t>
              </a:r>
            </a:p>
            <a:p>
              <a:r>
                <a:rPr lang="en-US" altLang="ko-KR" sz="1000" dirty="0"/>
                <a:t>int </a:t>
              </a:r>
              <a:r>
                <a:rPr lang="en-US" altLang="ko-KR" sz="1000" dirty="0" err="1"/>
                <a:t>ParentIndex</a:t>
              </a:r>
              <a:endParaRPr lang="en-US" altLang="ko-KR" sz="1000" dirty="0"/>
            </a:p>
            <a:p>
              <a:r>
                <a:rPr lang="en-US" altLang="ko-KR" sz="1000" dirty="0"/>
                <a:t>Matrix Local</a:t>
              </a:r>
            </a:p>
            <a:p>
              <a:r>
                <a:rPr lang="en-US" altLang="ko-KR" sz="1000" dirty="0"/>
                <a:t>Matrix Model</a:t>
              </a:r>
            </a:p>
            <a:p>
              <a:endParaRPr lang="en-US" altLang="ko-KR" sz="1000" dirty="0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7729E455-8017-E790-B3FC-AAB7543B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" y="1581150"/>
            <a:ext cx="5442770" cy="3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7ACEE3-A84B-DAAF-E73E-4F2F1ED01643}"/>
              </a:ext>
            </a:extLst>
          </p:cNvPr>
          <p:cNvSpPr txBox="1"/>
          <p:nvPr/>
        </p:nvSpPr>
        <p:spPr>
          <a:xfrm>
            <a:off x="1078321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061D9-4B55-CDE8-02DB-474CC1A87822}"/>
              </a:ext>
            </a:extLst>
          </p:cNvPr>
          <p:cNvSpPr txBox="1"/>
          <p:nvPr/>
        </p:nvSpPr>
        <p:spPr>
          <a:xfrm>
            <a:off x="2261826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08170F-B92A-D4CA-7C09-2A5940FE7399}"/>
              </a:ext>
            </a:extLst>
          </p:cNvPr>
          <p:cNvSpPr/>
          <p:nvPr/>
        </p:nvSpPr>
        <p:spPr>
          <a:xfrm>
            <a:off x="3154338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39330-4D40-85A1-7F92-D19BD9DAF968}"/>
              </a:ext>
            </a:extLst>
          </p:cNvPr>
          <p:cNvSpPr/>
          <p:nvPr/>
        </p:nvSpPr>
        <p:spPr>
          <a:xfrm>
            <a:off x="4311289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735E85-A280-CD27-9E78-1EDD7E7F77F0}"/>
              </a:ext>
            </a:extLst>
          </p:cNvPr>
          <p:cNvSpPr txBox="1"/>
          <p:nvPr/>
        </p:nvSpPr>
        <p:spPr>
          <a:xfrm>
            <a:off x="3503660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2A3BF-DBE8-AB55-A7AD-8B29CDDDA8C5}"/>
              </a:ext>
            </a:extLst>
          </p:cNvPr>
          <p:cNvSpPr txBox="1"/>
          <p:nvPr/>
        </p:nvSpPr>
        <p:spPr>
          <a:xfrm>
            <a:off x="4687165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945C5-CA93-033B-022B-06A6AEF07785}"/>
              </a:ext>
            </a:extLst>
          </p:cNvPr>
          <p:cNvSpPr txBox="1"/>
          <p:nvPr/>
        </p:nvSpPr>
        <p:spPr>
          <a:xfrm>
            <a:off x="188595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4F2F8-77A3-0D40-2CF5-8718F8A50A24}"/>
              </a:ext>
            </a:extLst>
          </p:cNvPr>
          <p:cNvSpPr txBox="1"/>
          <p:nvPr/>
        </p:nvSpPr>
        <p:spPr>
          <a:xfrm>
            <a:off x="3106015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59CA0-7D6B-370E-0F48-9AB5CE4D421E}"/>
              </a:ext>
            </a:extLst>
          </p:cNvPr>
          <p:cNvSpPr txBox="1"/>
          <p:nvPr/>
        </p:nvSpPr>
        <p:spPr>
          <a:xfrm>
            <a:off x="432608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EE936-EDC2-19BD-F0B3-F18371B31ED2}"/>
              </a:ext>
            </a:extLst>
          </p:cNvPr>
          <p:cNvSpPr txBox="1"/>
          <p:nvPr/>
        </p:nvSpPr>
        <p:spPr>
          <a:xfrm>
            <a:off x="717550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-1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AF229D-24AD-3E43-BD7C-683A1932C5AC}"/>
              </a:ext>
            </a:extLst>
          </p:cNvPr>
          <p:cNvSpPr/>
          <p:nvPr/>
        </p:nvSpPr>
        <p:spPr>
          <a:xfrm>
            <a:off x="5533606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neck</a:t>
            </a:r>
          </a:p>
          <a:p>
            <a:pPr algn="ctr"/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43ADFD-5C39-00D4-15F0-658F1C81C360}"/>
              </a:ext>
            </a:extLst>
          </p:cNvPr>
          <p:cNvSpPr/>
          <p:nvPr/>
        </p:nvSpPr>
        <p:spPr>
          <a:xfrm>
            <a:off x="6690557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46FC81-392E-2BEC-FE44-3298BD36141B}"/>
              </a:ext>
            </a:extLst>
          </p:cNvPr>
          <p:cNvSpPr txBox="1"/>
          <p:nvPr/>
        </p:nvSpPr>
        <p:spPr>
          <a:xfrm>
            <a:off x="5882928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0E31EB-F621-2F25-0873-82650F01E843}"/>
              </a:ext>
            </a:extLst>
          </p:cNvPr>
          <p:cNvSpPr txBox="1"/>
          <p:nvPr/>
        </p:nvSpPr>
        <p:spPr>
          <a:xfrm>
            <a:off x="7066433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EA3877-7C20-DB12-AF6F-1578635B9876}"/>
              </a:ext>
            </a:extLst>
          </p:cNvPr>
          <p:cNvSpPr/>
          <p:nvPr/>
        </p:nvSpPr>
        <p:spPr>
          <a:xfrm>
            <a:off x="7958945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2D9376-5446-C648-0EA1-461B33DB38EB}"/>
              </a:ext>
            </a:extLst>
          </p:cNvPr>
          <p:cNvSpPr/>
          <p:nvPr/>
        </p:nvSpPr>
        <p:spPr>
          <a:xfrm>
            <a:off x="9115896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A45F87-33F3-DC0F-11F0-1257B74D4DEF}"/>
              </a:ext>
            </a:extLst>
          </p:cNvPr>
          <p:cNvSpPr txBox="1"/>
          <p:nvPr/>
        </p:nvSpPr>
        <p:spPr>
          <a:xfrm>
            <a:off x="8308267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66ACBB-AEBD-1E06-7CE4-E28D48F3442A}"/>
              </a:ext>
            </a:extLst>
          </p:cNvPr>
          <p:cNvSpPr txBox="1"/>
          <p:nvPr/>
        </p:nvSpPr>
        <p:spPr>
          <a:xfrm>
            <a:off x="9491772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C73167-C8BC-D92A-B709-0B4A3876B9D9}"/>
              </a:ext>
            </a:extLst>
          </p:cNvPr>
          <p:cNvSpPr txBox="1"/>
          <p:nvPr/>
        </p:nvSpPr>
        <p:spPr>
          <a:xfrm>
            <a:off x="669055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A923C-A8B8-266A-D177-69C38F51F708}"/>
              </a:ext>
            </a:extLst>
          </p:cNvPr>
          <p:cNvSpPr txBox="1"/>
          <p:nvPr/>
        </p:nvSpPr>
        <p:spPr>
          <a:xfrm>
            <a:off x="791062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169AB-1022-AB10-BB4F-64649ED58B83}"/>
              </a:ext>
            </a:extLst>
          </p:cNvPr>
          <p:cNvSpPr txBox="1"/>
          <p:nvPr/>
        </p:nvSpPr>
        <p:spPr>
          <a:xfrm>
            <a:off x="913068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00A3D3-8D59-285B-81F9-849ADC25FF11}"/>
              </a:ext>
            </a:extLst>
          </p:cNvPr>
          <p:cNvSpPr txBox="1"/>
          <p:nvPr/>
        </p:nvSpPr>
        <p:spPr>
          <a:xfrm>
            <a:off x="5522157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F1FAB9-ABC5-A016-82A2-1DCB6975D133}"/>
              </a:ext>
            </a:extLst>
          </p:cNvPr>
          <p:cNvSpPr/>
          <p:nvPr/>
        </p:nvSpPr>
        <p:spPr>
          <a:xfrm>
            <a:off x="10335961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DEAE5F-C640-A73F-C1B8-A3A2E875E208}"/>
              </a:ext>
            </a:extLst>
          </p:cNvPr>
          <p:cNvSpPr txBox="1"/>
          <p:nvPr/>
        </p:nvSpPr>
        <p:spPr>
          <a:xfrm>
            <a:off x="10711837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1B70CC-9D6D-7BB2-ADDD-A29AAA2D76E3}"/>
              </a:ext>
            </a:extLst>
          </p:cNvPr>
          <p:cNvSpPr txBox="1"/>
          <p:nvPr/>
        </p:nvSpPr>
        <p:spPr>
          <a:xfrm>
            <a:off x="1035075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19F60E-89F1-58DF-E29D-D4E29EDC5005}"/>
              </a:ext>
            </a:extLst>
          </p:cNvPr>
          <p:cNvSpPr txBox="1"/>
          <p:nvPr/>
        </p:nvSpPr>
        <p:spPr>
          <a:xfrm>
            <a:off x="1263024" y="135615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 접근은 느리다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7CC5D9-DBCB-FD27-44B6-45E792F0E228}"/>
              </a:ext>
            </a:extLst>
          </p:cNvPr>
          <p:cNvSpPr txBox="1"/>
          <p:nvPr/>
        </p:nvSpPr>
        <p:spPr>
          <a:xfrm>
            <a:off x="4153392" y="1344730"/>
            <a:ext cx="653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Std::vector&lt;Bone&gt;</a:t>
            </a:r>
            <a:r>
              <a:rPr lang="ko-KR" altLang="en-US" dirty="0"/>
              <a:t>를</a:t>
            </a:r>
            <a:r>
              <a:rPr lang="en-US" altLang="ko-KR" dirty="0"/>
              <a:t> Bone</a:t>
            </a:r>
            <a:r>
              <a:rPr lang="ko-KR" altLang="en-US" dirty="0"/>
              <a:t>개수만큼 </a:t>
            </a:r>
            <a:r>
              <a:rPr lang="en-US" altLang="ko-KR" dirty="0"/>
              <a:t>reserve</a:t>
            </a:r>
            <a:r>
              <a:rPr lang="ko-KR" altLang="en-US" dirty="0"/>
              <a:t> 하고 사용해보자</a:t>
            </a:r>
          </a:p>
        </p:txBody>
      </p:sp>
    </p:spTree>
    <p:extLst>
      <p:ext uri="{BB962C8B-B14F-4D97-AF65-F5344CB8AC3E}">
        <p14:creationId xmlns:p14="http://schemas.microsoft.com/office/powerpoint/2010/main" val="22701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00D2-1EB2-9458-516B-5037406C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애니메이션 업데이트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051A1-C4A9-4C7F-B47C-602C96C0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3579"/>
            <a:ext cx="7569200" cy="48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DBAEB-1A00-1025-4267-051F853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VertexShader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170447-2EF3-5ACA-281E-BC2A1541A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8804" y="3032324"/>
            <a:ext cx="8468484" cy="37476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ACBE25-0C71-A602-3E44-B5A7B5AB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234" y="1962651"/>
            <a:ext cx="3284006" cy="1538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565AA6-5FC8-AE74-1E15-45C8123A9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234" y="3655959"/>
            <a:ext cx="3284006" cy="11515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6CBC6A-E3CF-47A0-8843-56801FF62C15}"/>
              </a:ext>
            </a:extLst>
          </p:cNvPr>
          <p:cNvGrpSpPr/>
          <p:nvPr/>
        </p:nvGrpSpPr>
        <p:grpSpPr>
          <a:xfrm>
            <a:off x="1654453" y="1444156"/>
            <a:ext cx="5714366" cy="1588168"/>
            <a:chOff x="5810140" y="242026"/>
            <a:chExt cx="5714366" cy="15881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F2495-5370-343B-5A44-F6735E568B2D}"/>
                </a:ext>
              </a:extLst>
            </p:cNvPr>
            <p:cNvSpPr txBox="1"/>
            <p:nvPr/>
          </p:nvSpPr>
          <p:spPr>
            <a:xfrm>
              <a:off x="8132399" y="1183863"/>
              <a:ext cx="1465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ModelSpace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211712-4D25-9F64-C172-0307D647C134}"/>
                </a:ext>
              </a:extLst>
            </p:cNvPr>
            <p:cNvSpPr txBox="1"/>
            <p:nvPr/>
          </p:nvSpPr>
          <p:spPr>
            <a:xfrm>
              <a:off x="10098731" y="1183863"/>
              <a:ext cx="142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WorldSpace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C44FCD-CBFE-31D9-89F2-C061DC561E29}"/>
                </a:ext>
              </a:extLst>
            </p:cNvPr>
            <p:cNvSpPr txBox="1"/>
            <p:nvPr/>
          </p:nvSpPr>
          <p:spPr>
            <a:xfrm>
              <a:off x="5810140" y="1183863"/>
              <a:ext cx="25408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Bone(Mesh)Space</a:t>
              </a:r>
            </a:p>
            <a:p>
              <a:r>
                <a:rPr lang="en-US" altLang="ko-KR" dirty="0" err="1"/>
                <a:t>Vertex,Normal,Tangent</a:t>
              </a:r>
              <a:endParaRPr lang="ko-KR" altLang="en-US" dirty="0"/>
            </a:p>
          </p:txBody>
        </p:sp>
        <p:sp>
          <p:nvSpPr>
            <p:cNvPr id="12" name="화살표: 아래로 구부러짐 11">
              <a:extLst>
                <a:ext uri="{FF2B5EF4-FFF2-40B4-BE49-F238E27FC236}">
                  <a16:creationId xmlns:a16="http://schemas.microsoft.com/office/drawing/2014/main" id="{3677568F-5D59-661D-BFA4-C76BDACE52D3}"/>
                </a:ext>
              </a:extLst>
            </p:cNvPr>
            <p:cNvSpPr/>
            <p:nvPr/>
          </p:nvSpPr>
          <p:spPr>
            <a:xfrm>
              <a:off x="9337288" y="802193"/>
              <a:ext cx="944136" cy="369332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C776E1-A854-71F1-E81D-B23E6049C0EB}"/>
                </a:ext>
              </a:extLst>
            </p:cNvPr>
            <p:cNvSpPr txBox="1"/>
            <p:nvPr/>
          </p:nvSpPr>
          <p:spPr>
            <a:xfrm>
              <a:off x="9424827" y="242026"/>
              <a:ext cx="1552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World Matrix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A6FA0-CD05-F35D-4E6A-D247843F876A}"/>
                </a:ext>
              </a:extLst>
            </p:cNvPr>
            <p:cNvSpPr txBox="1"/>
            <p:nvPr/>
          </p:nvSpPr>
          <p:spPr>
            <a:xfrm>
              <a:off x="6990145" y="242026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Model Matrix</a:t>
              </a:r>
              <a:endParaRPr lang="ko-KR" altLang="en-US" dirty="0"/>
            </a:p>
          </p:txBody>
        </p:sp>
        <p:sp>
          <p:nvSpPr>
            <p:cNvPr id="15" name="화살표: 아래로 구부러짐 14">
              <a:extLst>
                <a:ext uri="{FF2B5EF4-FFF2-40B4-BE49-F238E27FC236}">
                  <a16:creationId xmlns:a16="http://schemas.microsoft.com/office/drawing/2014/main" id="{53508A57-0A4D-3A3A-613B-2A0030FC968D}"/>
                </a:ext>
              </a:extLst>
            </p:cNvPr>
            <p:cNvSpPr/>
            <p:nvPr/>
          </p:nvSpPr>
          <p:spPr>
            <a:xfrm>
              <a:off x="7214282" y="748256"/>
              <a:ext cx="944136" cy="369332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717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3DEF8-B0BE-D8BF-119F-7EB0994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Bone Transform Animation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33062-24FC-36A0-7703-6C2CD228E2C2}"/>
              </a:ext>
            </a:extLst>
          </p:cNvPr>
          <p:cNvSpPr txBox="1"/>
          <p:nvPr/>
        </p:nvSpPr>
        <p:spPr>
          <a:xfrm>
            <a:off x="437291" y="1764216"/>
            <a:ext cx="1144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깡통 로봇은 캐릭터 본의 계층구조를 흉내 내어 </a:t>
            </a:r>
            <a:r>
              <a:rPr lang="ko-KR" altLang="en-US" dirty="0" err="1"/>
              <a:t>메쉬</a:t>
            </a:r>
            <a:r>
              <a:rPr lang="ko-KR" altLang="en-US" dirty="0"/>
              <a:t> 노드가 씬 그래프</a:t>
            </a:r>
            <a:r>
              <a:rPr lang="en-US" altLang="ko-KR" dirty="0"/>
              <a:t>, </a:t>
            </a:r>
            <a:r>
              <a:rPr lang="ko-KR" altLang="en-US" dirty="0"/>
              <a:t>즉 계층구조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로 되어있다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메쉬의</a:t>
            </a:r>
            <a:r>
              <a:rPr lang="ko-KR" altLang="en-US" dirty="0"/>
              <a:t> </a:t>
            </a:r>
            <a:r>
              <a:rPr lang="en-US" altLang="ko-KR" dirty="0"/>
              <a:t>Transform </a:t>
            </a:r>
            <a:r>
              <a:rPr lang="ko-KR" altLang="en-US" dirty="0"/>
              <a:t>정보를 </a:t>
            </a:r>
            <a:r>
              <a:rPr lang="ko-KR" altLang="en-US" dirty="0" err="1"/>
              <a:t>씬그래프로</a:t>
            </a:r>
            <a:r>
              <a:rPr lang="ko-KR" altLang="en-US" dirty="0"/>
              <a:t> 연결하고 </a:t>
            </a:r>
            <a:r>
              <a:rPr lang="en-US" altLang="ko-KR" dirty="0"/>
              <a:t>Local Transform </a:t>
            </a:r>
            <a:r>
              <a:rPr lang="ko-KR" altLang="en-US" dirty="0"/>
              <a:t>애니메이션 정보를 </a:t>
            </a:r>
            <a:r>
              <a:rPr lang="en-US" altLang="ko-KR" dirty="0"/>
              <a:t>FBX</a:t>
            </a:r>
            <a:r>
              <a:rPr lang="ko-KR" altLang="en-US" dirty="0"/>
              <a:t>에서 읽어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8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49" y="1862088"/>
            <a:ext cx="114435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Skeletal Mesh</a:t>
            </a:r>
            <a:r>
              <a:rPr lang="ko-KR" altLang="en-US" dirty="0"/>
              <a:t>의</a:t>
            </a:r>
            <a:r>
              <a:rPr lang="en-US" altLang="ko-KR" dirty="0"/>
              <a:t> Rigid</a:t>
            </a:r>
            <a:r>
              <a:rPr lang="ko-KR" altLang="en-US" dirty="0"/>
              <a:t>와 </a:t>
            </a:r>
            <a:r>
              <a:rPr lang="en-US" altLang="ko-KR" dirty="0"/>
              <a:t>Skinned</a:t>
            </a:r>
            <a:r>
              <a:rPr lang="ko-KR" altLang="en-US" dirty="0"/>
              <a:t>에 대해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씬그래프</a:t>
            </a:r>
            <a:r>
              <a:rPr lang="en-US" altLang="ko-KR" dirty="0"/>
              <a:t> </a:t>
            </a:r>
            <a:r>
              <a:rPr lang="ko-KR" altLang="en-US" dirty="0"/>
              <a:t>노드를 공통적으로 표현하는 </a:t>
            </a:r>
            <a:r>
              <a:rPr lang="en-US" altLang="ko-KR" dirty="0" err="1"/>
              <a:t>aiNode</a:t>
            </a:r>
            <a:r>
              <a:rPr lang="ko-KR" altLang="en-US" dirty="0"/>
              <a:t>와 </a:t>
            </a:r>
            <a:r>
              <a:rPr lang="en-US" altLang="ko-KR" dirty="0"/>
              <a:t>Transform</a:t>
            </a:r>
            <a:r>
              <a:rPr lang="ko-KR" altLang="en-US" dirty="0"/>
              <a:t>에 대해서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aiAnimation</a:t>
            </a:r>
            <a:r>
              <a:rPr lang="ko-KR" altLang="en-US" dirty="0"/>
              <a:t>의 </a:t>
            </a:r>
            <a:r>
              <a:rPr lang="en-US" altLang="ko-KR" dirty="0" err="1"/>
              <a:t>aniNodeAnim</a:t>
            </a:r>
            <a:r>
              <a:rPr lang="en-US" altLang="ko-KR" dirty="0"/>
              <a:t> Key</a:t>
            </a:r>
            <a:r>
              <a:rPr lang="ko-KR" altLang="en-US" dirty="0"/>
              <a:t>의 성분을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aiScene</a:t>
            </a:r>
            <a:r>
              <a:rPr lang="ko-KR" altLang="en-US" dirty="0"/>
              <a:t>을 읽어 계층</a:t>
            </a:r>
            <a:r>
              <a:rPr lang="en-US" altLang="ko-KR" dirty="0"/>
              <a:t>(Hierarchy)</a:t>
            </a:r>
            <a:r>
              <a:rPr lang="ko-KR" altLang="en-US" dirty="0"/>
              <a:t>구조의 노드</a:t>
            </a:r>
            <a:r>
              <a:rPr lang="en-US" altLang="ko-KR" dirty="0"/>
              <a:t>(</a:t>
            </a:r>
            <a:r>
              <a:rPr lang="en-US" altLang="ko-KR" dirty="0" err="1"/>
              <a:t>Model,Local</a:t>
            </a:r>
            <a:r>
              <a:rPr lang="en-US" altLang="ko-KR" dirty="0"/>
              <a:t> Transform</a:t>
            </a:r>
            <a:r>
              <a:rPr lang="ko-KR" altLang="en-US" dirty="0"/>
              <a:t>을 소유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계층 구조 </a:t>
            </a:r>
            <a:r>
              <a:rPr lang="en-US" altLang="ko-KR" dirty="0"/>
              <a:t>Transform</a:t>
            </a:r>
            <a:r>
              <a:rPr lang="ko-KR" altLang="en-US" dirty="0"/>
              <a:t>을 적용한 </a:t>
            </a:r>
            <a:r>
              <a:rPr lang="en-US" altLang="ko-KR" dirty="0"/>
              <a:t>Mesh</a:t>
            </a:r>
            <a:r>
              <a:rPr lang="ko-KR" altLang="en-US" dirty="0"/>
              <a:t>렌더링을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계층 구조 </a:t>
            </a:r>
            <a:r>
              <a:rPr lang="en-US" altLang="ko-KR" dirty="0"/>
              <a:t>Transform </a:t>
            </a:r>
            <a:r>
              <a:rPr lang="ko-KR" altLang="en-US" dirty="0"/>
              <a:t>애니메이션을 구현합니다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FF94F-CCEA-1EB5-3743-B50EDC1F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Skeletal Mesh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F04DC-3A0B-3832-B5BB-2A50D6303705}"/>
              </a:ext>
            </a:extLst>
          </p:cNvPr>
          <p:cNvSpPr txBox="1"/>
          <p:nvPr/>
        </p:nvSpPr>
        <p:spPr>
          <a:xfrm>
            <a:off x="131956" y="2242784"/>
            <a:ext cx="52036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Rigid</a:t>
            </a:r>
          </a:p>
          <a:p>
            <a:r>
              <a:rPr lang="ko-KR" altLang="en-US" sz="1600" dirty="0"/>
              <a:t>애니메이션 결과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종속된 본에 따라 위치결정 </a:t>
            </a:r>
            <a:endParaRPr lang="en-US" altLang="ko-KR" sz="1600" dirty="0"/>
          </a:p>
          <a:p>
            <a:r>
              <a:rPr lang="ko-KR" altLang="en-US" sz="1600" dirty="0"/>
              <a:t>리소스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종속된 </a:t>
            </a:r>
            <a:r>
              <a:rPr lang="ko-KR" altLang="en-US" sz="1600" b="1" dirty="0"/>
              <a:t>본</a:t>
            </a:r>
            <a:r>
              <a:rPr lang="en-US" altLang="ko-KR" sz="1600" b="1" dirty="0"/>
              <a:t>(mesh)</a:t>
            </a:r>
            <a:r>
              <a:rPr lang="ko-KR" altLang="en-US" sz="1600" b="1" dirty="0"/>
              <a:t> 기준의 좌표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normal,tangent</a:t>
            </a:r>
            <a:r>
              <a:rPr lang="en-US" altLang="ko-KR" sz="1600" dirty="0"/>
              <a:t> </a:t>
            </a:r>
            <a:r>
              <a:rPr lang="ko-KR" altLang="en-US" sz="1600" dirty="0"/>
              <a:t>또한 동일하다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FC8E8-3E08-085E-FBE3-7557D4F54601}"/>
              </a:ext>
            </a:extLst>
          </p:cNvPr>
          <p:cNvSpPr txBox="1"/>
          <p:nvPr/>
        </p:nvSpPr>
        <p:spPr>
          <a:xfrm>
            <a:off x="6084849" y="2242784"/>
            <a:ext cx="5891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2. Skinned</a:t>
            </a:r>
          </a:p>
          <a:p>
            <a:r>
              <a:rPr lang="ko-KR" altLang="en-US" sz="1600" dirty="0"/>
              <a:t>애니메이션 결과의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다수 본과 연결된 가중치에 따라 </a:t>
            </a:r>
            <a:endParaRPr lang="en-US" altLang="ko-KR" sz="1600" dirty="0"/>
          </a:p>
          <a:p>
            <a:r>
              <a:rPr lang="ko-KR" altLang="en-US" sz="1600" dirty="0"/>
              <a:t>위치가 결정됨</a:t>
            </a:r>
            <a:r>
              <a:rPr lang="en-US" altLang="ko-KR" sz="1600" dirty="0"/>
              <a:t>. </a:t>
            </a:r>
            <a:r>
              <a:rPr lang="ko-KR" altLang="en-US" sz="1600" dirty="0"/>
              <a:t>리소스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버텍스는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모델 원점 기준의 좌표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A8FF4-0F88-76C4-5D5D-04C7CC778680}"/>
              </a:ext>
            </a:extLst>
          </p:cNvPr>
          <p:cNvSpPr txBox="1"/>
          <p:nvPr/>
        </p:nvSpPr>
        <p:spPr>
          <a:xfrm>
            <a:off x="527824" y="1690688"/>
            <a:ext cx="1027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본의 키프레임 정보를 사용하는 것은 동일 하지만 </a:t>
            </a:r>
            <a:r>
              <a:rPr lang="ko-KR" altLang="en-US" dirty="0" err="1"/>
              <a:t>버텍스</a:t>
            </a:r>
            <a:r>
              <a:rPr lang="ko-KR" altLang="en-US" dirty="0"/>
              <a:t> 좌표와 </a:t>
            </a:r>
            <a:r>
              <a:rPr lang="ko-KR" altLang="en-US" dirty="0" err="1"/>
              <a:t>메쉬</a:t>
            </a:r>
            <a:r>
              <a:rPr lang="ko-KR" altLang="en-US" dirty="0"/>
              <a:t> 변형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</a:t>
            </a:r>
            <a:r>
              <a:rPr lang="ko-KR" altLang="en-US" dirty="0"/>
              <a:t>에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B3FA88-EFEE-2455-888B-2CDF1170F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5583"/>
            <a:ext cx="2041531" cy="3178098"/>
          </a:xfrm>
          <a:prstGeom prst="rect">
            <a:avLst/>
          </a:prstGeom>
        </p:spPr>
      </p:pic>
      <p:pic>
        <p:nvPicPr>
          <p:cNvPr id="10" name="Google Shape;183;p12">
            <a:extLst>
              <a:ext uri="{FF2B5EF4-FFF2-40B4-BE49-F238E27FC236}">
                <a16:creationId xmlns:a16="http://schemas.microsoft.com/office/drawing/2014/main" id="{190EBE26-495B-DF9C-590E-31405D22FA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378" y="3433262"/>
            <a:ext cx="3072904" cy="3130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8;p12">
            <a:extLst>
              <a:ext uri="{FF2B5EF4-FFF2-40B4-BE49-F238E27FC236}">
                <a16:creationId xmlns:a16="http://schemas.microsoft.com/office/drawing/2014/main" id="{238A9DFE-6E57-41DA-A978-5E8F5FCA82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1199" y="3433009"/>
            <a:ext cx="2525486" cy="31306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62FE5145-FAAE-CA92-AAC3-1F298B777894}"/>
              </a:ext>
            </a:extLst>
          </p:cNvPr>
          <p:cNvSpPr/>
          <p:nvPr/>
        </p:nvSpPr>
        <p:spPr>
          <a:xfrm>
            <a:off x="7059323" y="6158990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0F79D5C1-F58D-4CA0-27B0-B92263D9EEC9}"/>
              </a:ext>
            </a:extLst>
          </p:cNvPr>
          <p:cNvSpPr/>
          <p:nvPr/>
        </p:nvSpPr>
        <p:spPr>
          <a:xfrm>
            <a:off x="1713999" y="3995853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BB199FBB-AB53-1194-3289-C55F7D9CA41E}"/>
              </a:ext>
            </a:extLst>
          </p:cNvPr>
          <p:cNvSpPr/>
          <p:nvPr/>
        </p:nvSpPr>
        <p:spPr>
          <a:xfrm>
            <a:off x="2267843" y="4668377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2D406F21-39DC-359E-3FE9-4BF2C767E11F}"/>
              </a:ext>
            </a:extLst>
          </p:cNvPr>
          <p:cNvSpPr/>
          <p:nvPr/>
        </p:nvSpPr>
        <p:spPr>
          <a:xfrm>
            <a:off x="2267843" y="5154826"/>
            <a:ext cx="289932" cy="32996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D18BBC-DA2A-07A1-B92A-5BEF58312C06}"/>
              </a:ext>
            </a:extLst>
          </p:cNvPr>
          <p:cNvCxnSpPr>
            <a:stCxn id="15" idx="0"/>
          </p:cNvCxnSpPr>
          <p:nvPr/>
        </p:nvCxnSpPr>
        <p:spPr>
          <a:xfrm flipV="1">
            <a:off x="1965501" y="3665034"/>
            <a:ext cx="361387" cy="49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6E1F1D-F56C-F7F7-19BB-3D46E93D4096}"/>
              </a:ext>
            </a:extLst>
          </p:cNvPr>
          <p:cNvCxnSpPr>
            <a:cxnSpLocks/>
          </p:cNvCxnSpPr>
          <p:nvPr/>
        </p:nvCxnSpPr>
        <p:spPr>
          <a:xfrm flipV="1">
            <a:off x="7193942" y="4974632"/>
            <a:ext cx="976185" cy="142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F48DF63-2530-E764-54EA-ACD52A2290F5}"/>
              </a:ext>
            </a:extLst>
          </p:cNvPr>
          <p:cNvCxnSpPr>
            <a:cxnSpLocks/>
          </p:cNvCxnSpPr>
          <p:nvPr/>
        </p:nvCxnSpPr>
        <p:spPr>
          <a:xfrm>
            <a:off x="5846331" y="6325406"/>
            <a:ext cx="2695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B6CE5C6-4194-CE8D-CAED-FCC4CF6A4BD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>
            <a:off x="7193942" y="3433009"/>
            <a:ext cx="50634" cy="3130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0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F8A2D-916E-2D90-E54D-CAB64CB5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Rigid vertex</a:t>
            </a:r>
            <a:r>
              <a:rPr lang="ko-KR" altLang="en-US" dirty="0"/>
              <a:t>의 공간 변환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E5FA6-B8C9-9E29-9F6E-F977B3D3EE1D}"/>
              </a:ext>
            </a:extLst>
          </p:cNvPr>
          <p:cNvSpPr txBox="1"/>
          <p:nvPr/>
        </p:nvSpPr>
        <p:spPr>
          <a:xfrm>
            <a:off x="5597355" y="5953573"/>
            <a:ext cx="146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ModelSpace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9D96F-5C17-CA4D-A2CD-A24E67E6E100}"/>
              </a:ext>
            </a:extLst>
          </p:cNvPr>
          <p:cNvSpPr txBox="1"/>
          <p:nvPr/>
        </p:nvSpPr>
        <p:spPr>
          <a:xfrm>
            <a:off x="7563687" y="5953573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WorldSpace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0F9C07-7147-D748-A0B0-95AE4EE5FC0C}"/>
              </a:ext>
            </a:extLst>
          </p:cNvPr>
          <p:cNvSpPr txBox="1"/>
          <p:nvPr/>
        </p:nvSpPr>
        <p:spPr>
          <a:xfrm>
            <a:off x="3275096" y="5953573"/>
            <a:ext cx="203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Bone(Mesh)Space</a:t>
            </a:r>
          </a:p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10" name="화살표: 아래로 구부러짐 9">
            <a:extLst>
              <a:ext uri="{FF2B5EF4-FFF2-40B4-BE49-F238E27FC236}">
                <a16:creationId xmlns:a16="http://schemas.microsoft.com/office/drawing/2014/main" id="{F11B55DC-6985-B8E8-8EB2-C5082CB8EA39}"/>
              </a:ext>
            </a:extLst>
          </p:cNvPr>
          <p:cNvSpPr/>
          <p:nvPr/>
        </p:nvSpPr>
        <p:spPr>
          <a:xfrm>
            <a:off x="6802244" y="5571903"/>
            <a:ext cx="944136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24844-4186-0C1F-D939-462D1A57948C}"/>
              </a:ext>
            </a:extLst>
          </p:cNvPr>
          <p:cNvSpPr txBox="1"/>
          <p:nvPr/>
        </p:nvSpPr>
        <p:spPr>
          <a:xfrm>
            <a:off x="6889783" y="5011736"/>
            <a:ext cx="155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Matrix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C4601-5DB0-6041-4250-7E4440B3377C}"/>
              </a:ext>
            </a:extLst>
          </p:cNvPr>
          <p:cNvSpPr txBox="1"/>
          <p:nvPr/>
        </p:nvSpPr>
        <p:spPr>
          <a:xfrm>
            <a:off x="4455101" y="501173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 Matrix</a:t>
            </a:r>
            <a:endParaRPr lang="ko-KR" altLang="en-US" dirty="0"/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2DFC7407-BC08-D99B-E173-03447EDD2FC7}"/>
              </a:ext>
            </a:extLst>
          </p:cNvPr>
          <p:cNvSpPr/>
          <p:nvPr/>
        </p:nvSpPr>
        <p:spPr>
          <a:xfrm>
            <a:off x="4679238" y="5517966"/>
            <a:ext cx="944136" cy="36933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11331-7B79-7235-B474-41CF7C200023}"/>
              </a:ext>
            </a:extLst>
          </p:cNvPr>
          <p:cNvSpPr txBox="1"/>
          <p:nvPr/>
        </p:nvSpPr>
        <p:spPr>
          <a:xfrm>
            <a:off x="2283271" y="1628209"/>
            <a:ext cx="976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StaicMesh</a:t>
            </a:r>
            <a:r>
              <a:rPr lang="ko-KR" altLang="en-US" dirty="0"/>
              <a:t>는 </a:t>
            </a:r>
            <a:r>
              <a:rPr lang="ko-KR" altLang="en-US" dirty="0" err="1"/>
              <a:t>임포트</a:t>
            </a:r>
            <a:r>
              <a:rPr lang="ko-KR" altLang="en-US" dirty="0"/>
              <a:t> 옵션으로 변환 행렬을 적용하여 </a:t>
            </a:r>
            <a:r>
              <a:rPr lang="en-US" altLang="ko-KR" dirty="0" err="1"/>
              <a:t>ModelSpace</a:t>
            </a:r>
            <a:r>
              <a:rPr lang="en-US" altLang="ko-KR" dirty="0"/>
              <a:t> </a:t>
            </a:r>
            <a:r>
              <a:rPr lang="ko-KR" altLang="en-US" dirty="0"/>
              <a:t>에서의 좌표로</a:t>
            </a:r>
            <a:r>
              <a:rPr lang="en-US" altLang="ko-KR" dirty="0"/>
              <a:t> </a:t>
            </a:r>
            <a:r>
              <a:rPr lang="ko-KR" altLang="en-US" dirty="0"/>
              <a:t>처리 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Rigid Skeletal Mesh</a:t>
            </a:r>
            <a:r>
              <a:rPr lang="ko-KR" altLang="en-US" dirty="0"/>
              <a:t>는 </a:t>
            </a:r>
            <a:r>
              <a:rPr lang="en-US" altLang="ko-KR" dirty="0"/>
              <a:t>Bone(Mesh)Space</a:t>
            </a:r>
            <a:r>
              <a:rPr lang="ko-KR" altLang="en-US" dirty="0"/>
              <a:t>의 좌표이며 종속된 </a:t>
            </a:r>
            <a:r>
              <a:rPr lang="en-US" altLang="ko-KR" dirty="0"/>
              <a:t>Bone</a:t>
            </a:r>
            <a:r>
              <a:rPr lang="ko-KR" altLang="en-US" dirty="0"/>
              <a:t>에 따라서 </a:t>
            </a:r>
            <a:r>
              <a:rPr lang="en-US" altLang="ko-KR" dirty="0"/>
              <a:t>Model </a:t>
            </a:r>
            <a:r>
              <a:rPr lang="ko-KR" altLang="en-US" dirty="0"/>
              <a:t>위치가 변하게 한다</a:t>
            </a:r>
            <a:r>
              <a:rPr lang="en-US" altLang="ko-KR" dirty="0"/>
              <a:t>.  </a:t>
            </a:r>
            <a:r>
              <a:rPr lang="ko-KR" altLang="en-US" dirty="0"/>
              <a:t>누적된 </a:t>
            </a:r>
            <a:r>
              <a:rPr lang="en-US" altLang="ko-KR" dirty="0" err="1"/>
              <a:t>Bone.Model</a:t>
            </a:r>
            <a:r>
              <a:rPr lang="ko-KR" altLang="en-US" dirty="0"/>
              <a:t>을 계산하고 전체 </a:t>
            </a:r>
            <a:r>
              <a:rPr lang="en-US" altLang="ko-KR" dirty="0"/>
              <a:t>Model</a:t>
            </a:r>
            <a:r>
              <a:rPr lang="ko-KR" altLang="en-US" dirty="0"/>
              <a:t>행렬과 </a:t>
            </a:r>
            <a:r>
              <a:rPr lang="ko-KR" altLang="en-US" dirty="0" err="1"/>
              <a:t>메쉬가</a:t>
            </a:r>
            <a:r>
              <a:rPr lang="ko-KR" altLang="en-US" dirty="0"/>
              <a:t> 참조하는 </a:t>
            </a:r>
            <a:r>
              <a:rPr lang="en-US" altLang="ko-KR" dirty="0"/>
              <a:t>Index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상수 버퍼에 전달하여 </a:t>
            </a:r>
            <a:r>
              <a:rPr lang="en-US" altLang="ko-KR" dirty="0" err="1"/>
              <a:t>VertexShader</a:t>
            </a:r>
            <a:r>
              <a:rPr lang="ko-KR" altLang="en-US" dirty="0"/>
              <a:t>에서 처리한다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5D038F-02D0-E4A7-FCF2-773A7988F766}"/>
              </a:ext>
            </a:extLst>
          </p:cNvPr>
          <p:cNvGrpSpPr/>
          <p:nvPr/>
        </p:nvGrpSpPr>
        <p:grpSpPr>
          <a:xfrm>
            <a:off x="168311" y="1624967"/>
            <a:ext cx="2042645" cy="1600200"/>
            <a:chOff x="8580004" y="1568780"/>
            <a:chExt cx="2042645" cy="16002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941E5B4-5B89-6CAE-7DBB-153C41C4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186FC6-A4BE-5451-1E36-A785693BF873}"/>
                </a:ext>
              </a:extLst>
            </p:cNvPr>
            <p:cNvSpPr txBox="1"/>
            <p:nvPr/>
          </p:nvSpPr>
          <p:spPr>
            <a:xfrm>
              <a:off x="9319533" y="1613213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60BABF-B64A-7242-E695-C40AA3BA19D8}"/>
                </a:ext>
              </a:extLst>
            </p:cNvPr>
            <p:cNvSpPr txBox="1"/>
            <p:nvPr/>
          </p:nvSpPr>
          <p:spPr>
            <a:xfrm>
              <a:off x="8997551" y="2167429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307242-8F6C-5B7C-B10A-DBBE65122400}"/>
                </a:ext>
              </a:extLst>
            </p:cNvPr>
            <p:cNvSpPr txBox="1"/>
            <p:nvPr/>
          </p:nvSpPr>
          <p:spPr>
            <a:xfrm>
              <a:off x="9845513" y="2186344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0529BC-F0D2-04A4-ADC1-D6B1AEF499B2}"/>
                </a:ext>
              </a:extLst>
            </p:cNvPr>
            <p:cNvSpPr txBox="1"/>
            <p:nvPr/>
          </p:nvSpPr>
          <p:spPr>
            <a:xfrm>
              <a:off x="8580004" y="2809483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D71D54-892E-86E6-6912-67BDD1F9D65C}"/>
                </a:ext>
              </a:extLst>
            </p:cNvPr>
            <p:cNvSpPr txBox="1"/>
            <p:nvPr/>
          </p:nvSpPr>
          <p:spPr>
            <a:xfrm>
              <a:off x="9255910" y="2840832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0730B-D8DA-2D08-F967-740F73A5DBAA}"/>
                </a:ext>
              </a:extLst>
            </p:cNvPr>
            <p:cNvSpPr txBox="1"/>
            <p:nvPr/>
          </p:nvSpPr>
          <p:spPr>
            <a:xfrm>
              <a:off x="10114176" y="2840832"/>
              <a:ext cx="5084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Bone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32088D1-FDEC-100F-CEF2-04DAA4F1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950" y="3058402"/>
            <a:ext cx="6236331" cy="15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2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92AC2-1490-D24A-2FAA-38F796B2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88" y="33995"/>
            <a:ext cx="9156042" cy="6824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982B41-CAC6-50F4-43C1-54FA23AAE3BD}"/>
              </a:ext>
            </a:extLst>
          </p:cNvPr>
          <p:cNvSpPr txBox="1"/>
          <p:nvPr/>
        </p:nvSpPr>
        <p:spPr>
          <a:xfrm>
            <a:off x="7416785" y="1730041"/>
            <a:ext cx="2744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</a:rPr>
              <a:t>스키닝</a:t>
            </a:r>
            <a:r>
              <a:rPr lang="en-US" altLang="ko-KR" sz="1100" b="1" dirty="0">
                <a:solidFill>
                  <a:srgbClr val="FF0000"/>
                </a:solidFill>
              </a:rPr>
              <a:t>( </a:t>
            </a:r>
            <a:r>
              <a:rPr lang="ko-KR" altLang="en-US" sz="1100" b="1" dirty="0">
                <a:solidFill>
                  <a:srgbClr val="FF0000"/>
                </a:solidFill>
              </a:rPr>
              <a:t>본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</a:rPr>
              <a:t>가중치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 정보 </a:t>
            </a:r>
            <a:r>
              <a:rPr lang="en-US" altLang="ko-KR" sz="1100" b="1" dirty="0">
                <a:solidFill>
                  <a:srgbClr val="FF0000"/>
                </a:solidFill>
              </a:rPr>
              <a:t>.   </a:t>
            </a:r>
            <a:r>
              <a:rPr lang="ko-KR" altLang="en-US" sz="1100" b="1" dirty="0">
                <a:solidFill>
                  <a:srgbClr val="FF0000"/>
                </a:solidFill>
              </a:rPr>
              <a:t>없으면 </a:t>
            </a:r>
            <a:r>
              <a:rPr lang="en-US" altLang="ko-KR" sz="1100" b="1" dirty="0">
                <a:solidFill>
                  <a:srgbClr val="FF0000"/>
                </a:solidFill>
              </a:rPr>
              <a:t>Rigid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5885-58CF-E621-FE2E-0B74D4DF5156}"/>
              </a:ext>
            </a:extLst>
          </p:cNvPr>
          <p:cNvSpPr txBox="1"/>
          <p:nvPr/>
        </p:nvSpPr>
        <p:spPr>
          <a:xfrm>
            <a:off x="5057832" y="6562395"/>
            <a:ext cx="3070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시간에 따라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대체할 </a:t>
            </a:r>
            <a:r>
              <a:rPr lang="en-US" altLang="ko-KR" sz="1100" b="1" dirty="0">
                <a:solidFill>
                  <a:srgbClr val="FF0000"/>
                </a:solidFill>
              </a:rPr>
              <a:t>Bone</a:t>
            </a:r>
            <a:r>
              <a:rPr lang="ko-KR" altLang="en-US" sz="1100" b="1" dirty="0">
                <a:solidFill>
                  <a:srgbClr val="FF0000"/>
                </a:solidFill>
              </a:rPr>
              <a:t>의 </a:t>
            </a:r>
            <a:r>
              <a:rPr lang="en-US" altLang="ko-KR" sz="1100" b="1" dirty="0">
                <a:solidFill>
                  <a:srgbClr val="FF0000"/>
                </a:solidFill>
              </a:rPr>
              <a:t>Local </a:t>
            </a:r>
            <a:r>
              <a:rPr lang="en-US" altLang="ko-KR" sz="1100" b="1" dirty="0" err="1">
                <a:solidFill>
                  <a:srgbClr val="FF0000"/>
                </a:solidFill>
              </a:rPr>
              <a:t>Tramsfom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DF35-D401-54E8-6E14-F862900B5DF0}"/>
              </a:ext>
            </a:extLst>
          </p:cNvPr>
          <p:cNvSpPr txBox="1"/>
          <p:nvPr/>
        </p:nvSpPr>
        <p:spPr>
          <a:xfrm>
            <a:off x="3641568" y="59305"/>
            <a:ext cx="1636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위치</a:t>
            </a:r>
            <a:r>
              <a:rPr lang="en-US" altLang="ko-KR" sz="1100" b="1" dirty="0">
                <a:solidFill>
                  <a:srgbClr val="FF0000"/>
                </a:solidFill>
              </a:rPr>
              <a:t>(Bone</a:t>
            </a:r>
            <a:r>
              <a:rPr lang="ko-KR" altLang="en-US" sz="1100" b="1" dirty="0">
                <a:solidFill>
                  <a:srgbClr val="FF0000"/>
                </a:solidFill>
              </a:rPr>
              <a:t> 계층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 정보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F463A14-4156-8942-F0C7-37423CE8FB7C}"/>
              </a:ext>
            </a:extLst>
          </p:cNvPr>
          <p:cNvSpPr txBox="1">
            <a:spLocks/>
          </p:cNvSpPr>
          <p:nvPr/>
        </p:nvSpPr>
        <p:spPr>
          <a:xfrm>
            <a:off x="-192118" y="5762433"/>
            <a:ext cx="4591589" cy="744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aiScene</a:t>
            </a:r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 내용들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D314BC-D457-5C62-9A46-E7931EC4BD56}"/>
              </a:ext>
            </a:extLst>
          </p:cNvPr>
          <p:cNvSpPr/>
          <p:nvPr/>
        </p:nvSpPr>
        <p:spPr>
          <a:xfrm>
            <a:off x="4064582" y="2545643"/>
            <a:ext cx="1889186" cy="50730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DE79A-7EA0-B5E3-1F03-BB6B379A0A85}"/>
              </a:ext>
            </a:extLst>
          </p:cNvPr>
          <p:cNvSpPr txBox="1"/>
          <p:nvPr/>
        </p:nvSpPr>
        <p:spPr>
          <a:xfrm>
            <a:off x="5405453" y="2519427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60CF3-B4C5-6643-1775-A61F3AA704BC}"/>
              </a:ext>
            </a:extLst>
          </p:cNvPr>
          <p:cNvSpPr/>
          <p:nvPr/>
        </p:nvSpPr>
        <p:spPr>
          <a:xfrm>
            <a:off x="4064581" y="3185133"/>
            <a:ext cx="1889186" cy="13671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C6E1F-DCAE-3590-1D40-1C40DB8E6FD6}"/>
              </a:ext>
            </a:extLst>
          </p:cNvPr>
          <p:cNvSpPr txBox="1"/>
          <p:nvPr/>
        </p:nvSpPr>
        <p:spPr>
          <a:xfrm>
            <a:off x="5148388" y="3133239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7038A1-2159-68C6-577C-7E5D2BAA5CE7}"/>
              </a:ext>
            </a:extLst>
          </p:cNvPr>
          <p:cNvSpPr/>
          <p:nvPr/>
        </p:nvSpPr>
        <p:spPr>
          <a:xfrm>
            <a:off x="6756400" y="1730041"/>
            <a:ext cx="4101110" cy="14550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30E7C-AA70-BAD0-8B8A-ED208470C2B9}"/>
              </a:ext>
            </a:extLst>
          </p:cNvPr>
          <p:cNvSpPr txBox="1"/>
          <p:nvPr/>
        </p:nvSpPr>
        <p:spPr>
          <a:xfrm>
            <a:off x="3793006" y="1730041"/>
            <a:ext cx="1212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Geometry</a:t>
            </a:r>
            <a:r>
              <a:rPr lang="ko-KR" altLang="en-US" sz="1100" b="1" dirty="0">
                <a:solidFill>
                  <a:srgbClr val="FF0000"/>
                </a:solidFill>
              </a:rPr>
              <a:t> 정보</a:t>
            </a:r>
          </a:p>
        </p:txBody>
      </p:sp>
    </p:spTree>
    <p:extLst>
      <p:ext uri="{BB962C8B-B14F-4D97-AF65-F5344CB8AC3E}">
        <p14:creationId xmlns:p14="http://schemas.microsoft.com/office/powerpoint/2010/main" val="16284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47B4-FA38-AB19-DE01-F4509381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aiNode</a:t>
            </a:r>
            <a:r>
              <a:rPr lang="en-US" altLang="ko-KR" dirty="0"/>
              <a:t>(Bone)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FB12-7D75-A92A-195C-2525567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6" y="3225800"/>
            <a:ext cx="6733706" cy="356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6301A-59CC-7C80-B1F5-843E6C825214}"/>
              </a:ext>
            </a:extLst>
          </p:cNvPr>
          <p:cNvSpPr txBox="1"/>
          <p:nvPr/>
        </p:nvSpPr>
        <p:spPr>
          <a:xfrm>
            <a:off x="548221" y="1690688"/>
            <a:ext cx="111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SceneGraph</a:t>
            </a:r>
            <a:r>
              <a:rPr lang="ko-KR" altLang="en-US" dirty="0"/>
              <a:t>에서 </a:t>
            </a:r>
            <a:r>
              <a:rPr lang="en-US" altLang="ko-KR" dirty="0"/>
              <a:t>Transform</a:t>
            </a:r>
            <a:r>
              <a:rPr lang="ko-KR" altLang="en-US" dirty="0"/>
              <a:t>이 필요한 노드는 어떤 것도 </a:t>
            </a:r>
            <a:r>
              <a:rPr lang="en-US" altLang="ko-KR" dirty="0" err="1"/>
              <a:t>aiNode</a:t>
            </a:r>
            <a:r>
              <a:rPr lang="en-US" altLang="ko-KR" dirty="0"/>
              <a:t> </a:t>
            </a:r>
            <a:r>
              <a:rPr lang="ko-KR" altLang="en-US" dirty="0"/>
              <a:t>가 되어 계층구조로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en-US" altLang="ko-KR" dirty="0" err="1"/>
              <a:t>aiNode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en-US" altLang="ko-KR" dirty="0" err="1"/>
              <a:t>Camera,Light,Pelvis</a:t>
            </a:r>
            <a:r>
              <a:rPr lang="en-US" altLang="ko-KR" dirty="0"/>
              <a:t>, </a:t>
            </a:r>
            <a:r>
              <a:rPr lang="en-US" altLang="ko-KR" dirty="0" err="1"/>
              <a:t>Bone,Amature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aiNode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aiNode</a:t>
            </a:r>
            <a:r>
              <a:rPr lang="en-US" altLang="ko-KR" dirty="0"/>
              <a:t>::Transform</a:t>
            </a:r>
            <a:r>
              <a:rPr lang="ko-KR" altLang="en-US" dirty="0"/>
              <a:t>은 부모기준</a:t>
            </a:r>
            <a:r>
              <a:rPr lang="en-US" altLang="ko-KR" dirty="0"/>
              <a:t>(</a:t>
            </a:r>
            <a:r>
              <a:rPr lang="en-US" altLang="ko-KR" dirty="0" err="1"/>
              <a:t>RelativeTransform</a:t>
            </a:r>
            <a:r>
              <a:rPr lang="en-US" altLang="ko-KR" dirty="0"/>
              <a:t>)</a:t>
            </a:r>
            <a:r>
              <a:rPr lang="ko-KR" altLang="en-US" dirty="0"/>
              <a:t>이며 또한 </a:t>
            </a:r>
            <a:r>
              <a:rPr lang="en-US" altLang="ko-KR" dirty="0"/>
              <a:t> </a:t>
            </a:r>
            <a:r>
              <a:rPr lang="ko-KR" altLang="en-US" dirty="0"/>
              <a:t>참조하는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의 배열정보를 갖는다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9D9A2-4302-1F89-2E88-FD443A4A7FB4}"/>
              </a:ext>
            </a:extLst>
          </p:cNvPr>
          <p:cNvGrpSpPr/>
          <p:nvPr/>
        </p:nvGrpSpPr>
        <p:grpSpPr>
          <a:xfrm>
            <a:off x="8046604" y="3327730"/>
            <a:ext cx="2180503" cy="1600200"/>
            <a:chOff x="8580004" y="1568780"/>
            <a:chExt cx="2180503" cy="1600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086FE7-AECD-D4E9-4962-F662349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1138CB-7E13-9707-7CBF-6E213708F68D}"/>
                </a:ext>
              </a:extLst>
            </p:cNvPr>
            <p:cNvSpPr txBox="1"/>
            <p:nvPr/>
          </p:nvSpPr>
          <p:spPr>
            <a:xfrm>
              <a:off x="9319533" y="161321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B8A6A-CE83-C5BD-8B40-5B66B26A1E78}"/>
                </a:ext>
              </a:extLst>
            </p:cNvPr>
            <p:cNvSpPr txBox="1"/>
            <p:nvPr/>
          </p:nvSpPr>
          <p:spPr>
            <a:xfrm>
              <a:off x="8997551" y="216742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176E85-6B2B-BE72-85EE-28F84ABD14C4}"/>
                </a:ext>
              </a:extLst>
            </p:cNvPr>
            <p:cNvSpPr txBox="1"/>
            <p:nvPr/>
          </p:nvSpPr>
          <p:spPr>
            <a:xfrm>
              <a:off x="9845513" y="21863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B086C9-6CAE-62A0-5DB6-9AEECD827949}"/>
                </a:ext>
              </a:extLst>
            </p:cNvPr>
            <p:cNvSpPr txBox="1"/>
            <p:nvPr/>
          </p:nvSpPr>
          <p:spPr>
            <a:xfrm>
              <a:off x="8580004" y="28094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0733D-9E01-02B4-4E7A-8B508E82149A}"/>
                </a:ext>
              </a:extLst>
            </p:cNvPr>
            <p:cNvSpPr txBox="1"/>
            <p:nvPr/>
          </p:nvSpPr>
          <p:spPr>
            <a:xfrm>
              <a:off x="9255910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77BC-57BC-9709-5FBB-EA719D6C50D2}"/>
                </a:ext>
              </a:extLst>
            </p:cNvPr>
            <p:cNvSpPr txBox="1"/>
            <p:nvPr/>
          </p:nvSpPr>
          <p:spPr>
            <a:xfrm>
              <a:off x="10114176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A88755-9E1D-1CB6-B420-4C0C29675568}"/>
              </a:ext>
            </a:extLst>
          </p:cNvPr>
          <p:cNvSpPr txBox="1"/>
          <p:nvPr/>
        </p:nvSpPr>
        <p:spPr>
          <a:xfrm>
            <a:off x="9787860" y="3276084"/>
            <a:ext cx="134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69E484-E547-FD93-9A77-BD16EF8D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68661"/>
              </p:ext>
            </p:extLst>
          </p:nvPr>
        </p:nvGraphicFramePr>
        <p:xfrm>
          <a:off x="8250427" y="5563195"/>
          <a:ext cx="1976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70">
                  <a:extLst>
                    <a:ext uri="{9D8B030D-6E8A-4147-A177-3AD203B41FA5}">
                      <a16:colId xmlns:a16="http://schemas.microsoft.com/office/drawing/2014/main" val="3848089375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3548235793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2298079972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411075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695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69E73-386C-2F69-7C79-DC4E322370B0}"/>
              </a:ext>
            </a:extLst>
          </p:cNvPr>
          <p:cNvSpPr txBox="1"/>
          <p:nvPr/>
        </p:nvSpPr>
        <p:spPr>
          <a:xfrm>
            <a:off x="8230475" y="5206371"/>
            <a:ext cx="161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aiScene</a:t>
            </a:r>
            <a:r>
              <a:rPr lang="ko-KR" altLang="en-US" sz="1400" dirty="0"/>
              <a:t>의 </a:t>
            </a:r>
            <a:r>
              <a:rPr lang="en-US" altLang="ko-KR" sz="1400" dirty="0"/>
              <a:t>Mesh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A20456-35FD-7E3D-90DC-35B3995317E4}"/>
              </a:ext>
            </a:extLst>
          </p:cNvPr>
          <p:cNvCxnSpPr>
            <a:stCxn id="14" idx="2"/>
          </p:cNvCxnSpPr>
          <p:nvPr/>
        </p:nvCxnSpPr>
        <p:spPr>
          <a:xfrm>
            <a:off x="9903942" y="4861392"/>
            <a:ext cx="8408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D6255C-2976-709B-69BB-5D6011026F56}"/>
              </a:ext>
            </a:extLst>
          </p:cNvPr>
          <p:cNvCxnSpPr>
            <a:cxnSpLocks/>
          </p:cNvCxnSpPr>
          <p:nvPr/>
        </p:nvCxnSpPr>
        <p:spPr>
          <a:xfrm flipH="1">
            <a:off x="9010987" y="4861392"/>
            <a:ext cx="22326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55D602-CCF6-7C12-0BF4-2B97FBB53D4A}"/>
              </a:ext>
            </a:extLst>
          </p:cNvPr>
          <p:cNvCxnSpPr>
            <a:cxnSpLocks/>
          </p:cNvCxnSpPr>
          <p:nvPr/>
        </p:nvCxnSpPr>
        <p:spPr>
          <a:xfrm>
            <a:off x="8184642" y="4812345"/>
            <a:ext cx="259155" cy="7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6A96-55AD-4CE8-1056-F27602C1D9B6}"/>
              </a:ext>
            </a:extLst>
          </p:cNvPr>
          <p:cNvCxnSpPr>
            <a:cxnSpLocks/>
          </p:cNvCxnSpPr>
          <p:nvPr/>
        </p:nvCxnSpPr>
        <p:spPr>
          <a:xfrm flipH="1">
            <a:off x="9493640" y="4861392"/>
            <a:ext cx="401044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7115899-9AA0-DAA8-C30F-15051B57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6" y="2655341"/>
            <a:ext cx="5950825" cy="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18FD9-EDB5-9697-284F-DE706FA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aiAnimation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6A313-DBB2-3801-8F2C-09911A6B9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0" t="72830"/>
          <a:stretch/>
        </p:blipFill>
        <p:spPr>
          <a:xfrm>
            <a:off x="3786917" y="2228588"/>
            <a:ext cx="6406551" cy="1863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C4B22-1FC6-A232-525B-32DC70123323}"/>
              </a:ext>
            </a:extLst>
          </p:cNvPr>
          <p:cNvSpPr txBox="1"/>
          <p:nvPr/>
        </p:nvSpPr>
        <p:spPr>
          <a:xfrm>
            <a:off x="564293" y="1374862"/>
            <a:ext cx="1140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애니메이션이 있으면 반드시 </a:t>
            </a:r>
            <a:r>
              <a:rPr lang="en-US" altLang="ko-KR" dirty="0"/>
              <a:t>1</a:t>
            </a:r>
            <a:r>
              <a:rPr lang="ko-KR" altLang="en-US" dirty="0"/>
              <a:t>개의 애니메이션에 모든 </a:t>
            </a:r>
            <a:r>
              <a:rPr lang="en-US" altLang="ko-KR" dirty="0" err="1"/>
              <a:t>aiNode</a:t>
            </a:r>
            <a:r>
              <a:rPr lang="ko-KR" altLang="en-US" dirty="0"/>
              <a:t>의 애니메이션 정보가 포함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 진행 시간에 맞는 각 </a:t>
            </a:r>
            <a:r>
              <a:rPr lang="ko-KR" altLang="en-US" b="1" dirty="0"/>
              <a:t>노드의 </a:t>
            </a:r>
            <a:r>
              <a:rPr lang="en-US" altLang="ko-KR" b="1" dirty="0"/>
              <a:t>Local(Relative) Transform </a:t>
            </a:r>
            <a:r>
              <a:rPr lang="ko-KR" altLang="en-US" dirty="0"/>
              <a:t>을 계산할 수 있는 키 정보가 들어있다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E61F0-B869-108C-692B-F6273E6C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7" y="2518982"/>
            <a:ext cx="2390775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9AAE8-495E-D229-C547-69EB0BCCC2F5}"/>
              </a:ext>
            </a:extLst>
          </p:cNvPr>
          <p:cNvSpPr txBox="1"/>
          <p:nvPr/>
        </p:nvSpPr>
        <p:spPr>
          <a:xfrm>
            <a:off x="303648" y="2013144"/>
            <a:ext cx="306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Blender</a:t>
            </a:r>
            <a:r>
              <a:rPr lang="ko-KR" altLang="en-US" sz="1100" b="1" dirty="0"/>
              <a:t>에서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개의 애니메이션에 모든 노드 의 애니메이션을 내보내기 옵션 사용 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FF650-2273-20F9-B18A-011C99BEFE5E}"/>
              </a:ext>
            </a:extLst>
          </p:cNvPr>
          <p:cNvSpPr/>
          <p:nvPr/>
        </p:nvSpPr>
        <p:spPr>
          <a:xfrm>
            <a:off x="1416106" y="3160240"/>
            <a:ext cx="1076241" cy="41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471B0-547C-FB86-1CDE-859DAA27FEF4}"/>
              </a:ext>
            </a:extLst>
          </p:cNvPr>
          <p:cNvSpPr txBox="1"/>
          <p:nvPr/>
        </p:nvSpPr>
        <p:spPr>
          <a:xfrm>
            <a:off x="413610" y="4208492"/>
            <a:ext cx="1120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애니메이션 전체 시간 </a:t>
            </a:r>
            <a:r>
              <a:rPr lang="en-US" altLang="ko-KR" sz="1400" dirty="0"/>
              <a:t>(</a:t>
            </a:r>
            <a:r>
              <a:rPr lang="ko-KR" altLang="en-US" sz="1400" dirty="0"/>
              <a:t>초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mDuration</a:t>
            </a:r>
            <a:r>
              <a:rPr lang="en-US" altLang="ko-KR" sz="1400" dirty="0"/>
              <a:t>(</a:t>
            </a:r>
            <a:r>
              <a:rPr lang="ko-KR" altLang="en-US" sz="1400" dirty="0"/>
              <a:t>전체 </a:t>
            </a:r>
            <a:r>
              <a:rPr lang="ko-KR" altLang="en-US" sz="1400" dirty="0" err="1"/>
              <a:t>프레임수</a:t>
            </a:r>
            <a:r>
              <a:rPr lang="en-US" altLang="ko-KR" sz="1400" dirty="0"/>
              <a:t>) /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 </a:t>
            </a:r>
            <a:r>
              <a:rPr lang="en-US" altLang="ko-KR" sz="1400" dirty="0" err="1"/>
              <a:t>mTickPerSecond</a:t>
            </a:r>
            <a:r>
              <a:rPr lang="en-US" altLang="ko-KR" sz="1400" dirty="0"/>
              <a:t>(</a:t>
            </a:r>
            <a:r>
              <a:rPr lang="ko-KR" altLang="en-US" sz="1400" dirty="0"/>
              <a:t>초 당 프레임 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aiAnimation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mNumChanels</a:t>
            </a:r>
            <a:r>
              <a:rPr lang="en-US" altLang="ko-KR" sz="1400" dirty="0"/>
              <a:t> ( </a:t>
            </a:r>
            <a:r>
              <a:rPr lang="ko-KR" altLang="en-US" sz="1400" dirty="0"/>
              <a:t>애니메이션에 참여한 </a:t>
            </a:r>
            <a:r>
              <a:rPr lang="en-US" altLang="ko-KR" sz="1400" dirty="0" err="1"/>
              <a:t>aiNode</a:t>
            </a:r>
            <a:r>
              <a:rPr lang="ko-KR" altLang="en-US" sz="1400" dirty="0"/>
              <a:t>의 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mPositionKeys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mRotationsKeys</a:t>
            </a:r>
            <a:r>
              <a:rPr lang="en-US" altLang="ko-KR" sz="1400" dirty="0"/>
              <a:t> , </a:t>
            </a:r>
            <a:r>
              <a:rPr lang="en-US" altLang="ko-KR" sz="1400" dirty="0" err="1"/>
              <a:t>aiNodeAnim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ScalingKeys</a:t>
            </a:r>
            <a:r>
              <a:rPr lang="en-US" altLang="ko-KR" sz="1400" dirty="0"/>
              <a:t> ( </a:t>
            </a:r>
            <a:r>
              <a:rPr lang="ko-KR" altLang="en-US" sz="1400" dirty="0"/>
              <a:t>특정시간의 각 성분으로 분해한 </a:t>
            </a:r>
            <a:r>
              <a:rPr lang="en-US" altLang="ko-KR" sz="1400" dirty="0"/>
              <a:t>Transform</a:t>
            </a:r>
            <a:r>
              <a:rPr lang="ko-KR" altLang="en-US" sz="1400" dirty="0"/>
              <a:t>정보 </a:t>
            </a:r>
            <a:r>
              <a:rPr lang="en-US" altLang="ko-KR" sz="1400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175141-4838-CF3F-6F21-A17DA434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238" y="2455841"/>
            <a:ext cx="1632720" cy="47855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F86D87-1759-63C8-8E97-95A4E5FB2F3E}"/>
              </a:ext>
            </a:extLst>
          </p:cNvPr>
          <p:cNvCxnSpPr/>
          <p:nvPr/>
        </p:nvCxnSpPr>
        <p:spPr>
          <a:xfrm>
            <a:off x="10762144" y="3038094"/>
            <a:ext cx="0" cy="415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355EA0-8054-A60E-321B-5917C943A328}"/>
              </a:ext>
            </a:extLst>
          </p:cNvPr>
          <p:cNvSpPr txBox="1"/>
          <p:nvPr/>
        </p:nvSpPr>
        <p:spPr>
          <a:xfrm>
            <a:off x="10311155" y="3457219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8D51531-3F2F-9FE3-5DA2-7671528D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5767"/>
          <a:stretch>
            <a:fillRect/>
          </a:stretch>
        </p:blipFill>
        <p:spPr>
          <a:xfrm>
            <a:off x="143473" y="5198917"/>
            <a:ext cx="12048527" cy="14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D2711-B42B-14AD-7B82-E8B8A5D8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회전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9F17C-ED26-5ADD-3EB4-89D8D1C6D6F9}"/>
              </a:ext>
            </a:extLst>
          </p:cNvPr>
          <p:cNvSpPr txBox="1"/>
          <p:nvPr/>
        </p:nvSpPr>
        <p:spPr>
          <a:xfrm>
            <a:off x="134699" y="2200809"/>
            <a:ext cx="1272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XMMatrixRotationRollPitchYaw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49D96-A239-687E-56B2-7998DD18C397}"/>
              </a:ext>
            </a:extLst>
          </p:cNvPr>
          <p:cNvSpPr txBox="1"/>
          <p:nvPr/>
        </p:nvSpPr>
        <p:spPr>
          <a:xfrm>
            <a:off x="615949" y="2735196"/>
            <a:ext cx="10792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위 함수는 행렬의 결합법칙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altLang="ko-K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 A B  ) C = A ( B C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 </a:t>
            </a:r>
            <a:r>
              <a:rPr lang="ko-KR" altLang="en-US" dirty="0"/>
              <a:t>의 성립으로 결합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/>
              <a:t>축 회전행렬을 최적화 된 방법으로 행렬을 만들어 준다</a:t>
            </a:r>
            <a:r>
              <a:rPr lang="en-US" altLang="ko-KR" dirty="0"/>
              <a:t>. </a:t>
            </a:r>
            <a:r>
              <a:rPr lang="ko-KR" altLang="en-US" dirty="0"/>
              <a:t>즉 내부적으로는 결국 순서가 적용되는 회전이다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Yaw,Pitch,Roll</a:t>
            </a:r>
            <a:r>
              <a:rPr lang="en-US" altLang="ko-KR" dirty="0"/>
              <a:t> 3</a:t>
            </a:r>
            <a:r>
              <a:rPr lang="ko-KR" altLang="en-US" dirty="0"/>
              <a:t>축 회전변환을 차례대로 누적 시켜 최종 회전 변환을 계산하는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</a:t>
            </a:r>
            <a:endParaRPr lang="en-US" altLang="ko-KR" dirty="0"/>
          </a:p>
          <a:p>
            <a:r>
              <a:rPr lang="en-US" altLang="ko-KR" dirty="0"/>
              <a:t> Yaw</a:t>
            </a:r>
            <a:r>
              <a:rPr lang="ko-KR" altLang="en-US" dirty="0"/>
              <a:t>축 회전이 </a:t>
            </a:r>
            <a:r>
              <a:rPr lang="en-US" altLang="ko-KR" dirty="0"/>
              <a:t>Pitch</a:t>
            </a:r>
            <a:r>
              <a:rPr lang="ko-KR" altLang="en-US" dirty="0"/>
              <a:t>와</a:t>
            </a:r>
            <a:r>
              <a:rPr lang="en-US" altLang="ko-KR" dirty="0"/>
              <a:t>Roll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축 변화에 영향을 주며 </a:t>
            </a:r>
            <a:r>
              <a:rPr lang="en-US" altLang="ko-KR" dirty="0"/>
              <a:t>Pitch</a:t>
            </a:r>
            <a:r>
              <a:rPr lang="ko-KR" altLang="en-US" dirty="0"/>
              <a:t>회전이 </a:t>
            </a:r>
            <a:r>
              <a:rPr lang="en-US" altLang="ko-KR" dirty="0"/>
              <a:t>Roll</a:t>
            </a:r>
            <a:r>
              <a:rPr lang="ko-KR" altLang="en-US" dirty="0"/>
              <a:t>의 축변화에 영향을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이때 </a:t>
            </a:r>
            <a:r>
              <a:rPr lang="en-US" altLang="ko-KR" dirty="0"/>
              <a:t>3</a:t>
            </a:r>
            <a:r>
              <a:rPr lang="ko-KR" altLang="en-US" dirty="0"/>
              <a:t>축 중에서 겹치는 축이 발생하면 하나의 축이 소실되어 회전을 제대로 표현할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38A0-6D15-884C-1040-D993792099AE}"/>
              </a:ext>
            </a:extLst>
          </p:cNvPr>
          <p:cNvSpPr txBox="1"/>
          <p:nvPr/>
        </p:nvSpPr>
        <p:spPr>
          <a:xfrm>
            <a:off x="720618" y="1553631"/>
            <a:ext cx="868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복합변환</a:t>
            </a:r>
            <a:r>
              <a:rPr lang="en-US" altLang="ko-KR" dirty="0"/>
              <a:t>,</a:t>
            </a:r>
            <a:r>
              <a:rPr lang="ko-KR" altLang="en-US" dirty="0"/>
              <a:t> 스케일</a:t>
            </a:r>
            <a:r>
              <a:rPr lang="en-US" altLang="ko-KR" dirty="0"/>
              <a:t>(Scale) -&gt; </a:t>
            </a:r>
            <a:r>
              <a:rPr lang="ko-KR" altLang="en-US" dirty="0"/>
              <a:t>회전</a:t>
            </a:r>
            <a:r>
              <a:rPr lang="en-US" altLang="ko-KR" dirty="0"/>
              <a:t>(Rotation)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이동</a:t>
            </a:r>
            <a:r>
              <a:rPr lang="en-US" altLang="ko-KR" dirty="0"/>
              <a:t>(Translation) </a:t>
            </a:r>
            <a:r>
              <a:rPr lang="ko-KR" altLang="en-US" dirty="0"/>
              <a:t>에서 회전 부분을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회전 행렬</a:t>
            </a:r>
            <a:r>
              <a:rPr lang="en-US" altLang="ko-KR" dirty="0"/>
              <a:t>-&gt; Y</a:t>
            </a:r>
            <a:r>
              <a:rPr lang="ko-KR" altLang="en-US" dirty="0"/>
              <a:t>축 회전 행렬</a:t>
            </a:r>
            <a:r>
              <a:rPr lang="en-US" altLang="ko-KR" dirty="0"/>
              <a:t>-&gt; Z</a:t>
            </a:r>
            <a:r>
              <a:rPr lang="ko-KR" altLang="en-US" dirty="0"/>
              <a:t>축 회전 행렬 순서로 적용</a:t>
            </a:r>
            <a:r>
              <a:rPr lang="en-US" altLang="ko-KR" dirty="0"/>
              <a:t>(</a:t>
            </a:r>
            <a:r>
              <a:rPr lang="ko-KR" altLang="en-US" dirty="0"/>
              <a:t>행렬 곱셈</a:t>
            </a:r>
            <a:r>
              <a:rPr lang="en-US" altLang="ko-KR" dirty="0"/>
              <a:t>)</a:t>
            </a:r>
            <a:r>
              <a:rPr lang="ko-KR" altLang="en-US" dirty="0"/>
              <a:t>하는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5D1B28-315D-00B5-32E2-FB637101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9" y="4552040"/>
            <a:ext cx="1996430" cy="2150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E85AC9-D227-94CF-B21E-0C831EBCB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3" y="4533834"/>
            <a:ext cx="2023532" cy="2186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B9276-A993-0F90-73FE-A7FC797E954C}"/>
              </a:ext>
            </a:extLst>
          </p:cNvPr>
          <p:cNvSpPr txBox="1"/>
          <p:nvPr/>
        </p:nvSpPr>
        <p:spPr>
          <a:xfrm>
            <a:off x="5859789" y="5143939"/>
            <a:ext cx="52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Pitch</a:t>
            </a:r>
            <a:r>
              <a:rPr lang="ko-KR" altLang="en-US" dirty="0"/>
              <a:t>가</a:t>
            </a:r>
            <a:r>
              <a:rPr lang="en-US" altLang="ko-KR" dirty="0"/>
              <a:t> 90</a:t>
            </a:r>
            <a:r>
              <a:rPr lang="ko-KR" altLang="en-US" dirty="0" err="1"/>
              <a:t>일때는</a:t>
            </a:r>
            <a:endParaRPr lang="en-US" altLang="ko-KR" dirty="0"/>
          </a:p>
          <a:p>
            <a:r>
              <a:rPr lang="en-US" altLang="ko-KR" dirty="0"/>
              <a:t>Yaw</a:t>
            </a:r>
            <a:r>
              <a:rPr lang="ko-KR" altLang="en-US" dirty="0"/>
              <a:t>와 </a:t>
            </a:r>
            <a:r>
              <a:rPr lang="en-US" altLang="ko-KR" dirty="0"/>
              <a:t>Roll</a:t>
            </a:r>
            <a:r>
              <a:rPr lang="ko-KR" altLang="en-US" dirty="0"/>
              <a:t>이 동일하게 회전한다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4E91D-BCC6-86CC-7935-47A4D574C455}"/>
              </a:ext>
            </a:extLst>
          </p:cNvPr>
          <p:cNvSpPr txBox="1"/>
          <p:nvPr/>
        </p:nvSpPr>
        <p:spPr>
          <a:xfrm>
            <a:off x="5589130" y="6293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Euler Angles Gimbal Visualization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889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29E1-BD1D-F6C6-6C03-4BA8BFD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(Quaternion)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69133-D8EA-1CF4-7C27-3AEA307DE4C6}"/>
              </a:ext>
            </a:extLst>
          </p:cNvPr>
          <p:cNvSpPr txBox="1"/>
          <p:nvPr/>
        </p:nvSpPr>
        <p:spPr>
          <a:xfrm>
            <a:off x="182744" y="1553671"/>
            <a:ext cx="119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회전의 순서가 있는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겹치는 축이 발생하면 하나의 축이 소실되어 회전을 제대로 표현할 수 없다</a:t>
            </a:r>
            <a:r>
              <a:rPr lang="en-US" altLang="ko-KR" dirty="0"/>
              <a:t>. </a:t>
            </a:r>
            <a:r>
              <a:rPr lang="ko-KR" altLang="en-US" dirty="0"/>
              <a:t> 이를 피하기위해 </a:t>
            </a:r>
            <a:r>
              <a:rPr lang="en-US" altLang="ko-KR" dirty="0"/>
              <a:t>3</a:t>
            </a:r>
            <a:r>
              <a:rPr lang="ko-KR" altLang="en-US" dirty="0"/>
              <a:t>축 회전을 하나의 회전축</a:t>
            </a:r>
            <a:r>
              <a:rPr lang="en-US" altLang="ko-KR" dirty="0"/>
              <a:t>,</a:t>
            </a:r>
            <a:r>
              <a:rPr lang="ko-KR" altLang="en-US" dirty="0"/>
              <a:t>회전각 으로 표현하고 한번에 최종 회전변환을 만든다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FCA71-A812-AEFC-85A0-E60B7884DACF}"/>
              </a:ext>
            </a:extLst>
          </p:cNvPr>
          <p:cNvSpPr txBox="1"/>
          <p:nvPr/>
        </p:nvSpPr>
        <p:spPr>
          <a:xfrm>
            <a:off x="257628" y="4879668"/>
            <a:ext cx="11096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altLang="ko-KR" i="1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altLang="ko-KR" sz="18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r-FR" altLang="ko-KR" sz="1800" i="0" dirty="0">
                <a:solidFill>
                  <a:srgbClr val="880000"/>
                </a:solidFill>
                <a:latin typeface="Cascadia Mono" panose="020B0609020000020004" pitchFamily="49" charset="0"/>
              </a:rPr>
              <a:t>CreateFromQuaternion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rotation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768FE5-53EC-2A02-DAED-ACFFB6E9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4" y="2317523"/>
            <a:ext cx="1641723" cy="2222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888B5C-E93D-9123-7532-D726BFF17FFB}"/>
              </a:ext>
            </a:extLst>
          </p:cNvPr>
          <p:cNvSpPr txBox="1"/>
          <p:nvPr/>
        </p:nvSpPr>
        <p:spPr>
          <a:xfrm>
            <a:off x="1824467" y="2338023"/>
            <a:ext cx="11639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endParaRPr lang="en-US" altLang="ko-KR" sz="1400" i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(0, 0, 0, 1.f) {}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14:cNvPr>
              <p14:cNvContentPartPr/>
              <p14:nvPr/>
            </p14:nvContentPartPr>
            <p14:xfrm>
              <a:off x="630857" y="2633223"/>
              <a:ext cx="572760" cy="302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217" y="2615583"/>
                <a:ext cx="608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14:cNvPr>
              <p14:cNvContentPartPr/>
              <p14:nvPr/>
            </p14:nvContentPartPr>
            <p14:xfrm>
              <a:off x="4034657" y="3483183"/>
              <a:ext cx="1632600" cy="586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6657" y="3465183"/>
                <a:ext cx="1668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14:cNvPr>
              <p14:cNvContentPartPr/>
              <p14:nvPr/>
            </p14:nvContentPartPr>
            <p14:xfrm>
              <a:off x="1233497" y="4003743"/>
              <a:ext cx="532080" cy="15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5497" y="3986103"/>
                <a:ext cx="567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14:cNvPr>
              <p14:cNvContentPartPr/>
              <p14:nvPr/>
            </p14:nvContentPartPr>
            <p14:xfrm>
              <a:off x="5907017" y="3504783"/>
              <a:ext cx="1311120" cy="52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9377" y="3486783"/>
                <a:ext cx="134676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8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1094</Words>
  <Application>Microsoft Office PowerPoint</Application>
  <PresentationFormat>와이드스크린</PresentationFormat>
  <Paragraphs>162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Malgun Gothic</vt:lpstr>
      <vt:lpstr>Arial</vt:lpstr>
      <vt:lpstr>Cascadia Mono</vt:lpstr>
      <vt:lpstr>Office 테마</vt:lpstr>
      <vt:lpstr>Direct3D11 프로그래밍</vt:lpstr>
      <vt:lpstr>학습목표</vt:lpstr>
      <vt:lpstr>Skeletal Mesh의 종류</vt:lpstr>
      <vt:lpstr>Rigid vertex의 공간 변환</vt:lpstr>
      <vt:lpstr>PowerPoint 프레젠테이션</vt:lpstr>
      <vt:lpstr>aiNode(Bone)</vt:lpstr>
      <vt:lpstr>aiAnimation</vt:lpstr>
      <vt:lpstr>오일러 회전 변환</vt:lpstr>
      <vt:lpstr>사원수(Quaternion)</vt:lpstr>
      <vt:lpstr>Key의 성분 보간하기</vt:lpstr>
      <vt:lpstr>설계 참고</vt:lpstr>
      <vt:lpstr>배열(Vector) 로 구현한 트리 Skeleton</vt:lpstr>
      <vt:lpstr>애니메이션 업데이트 참고</vt:lpstr>
      <vt:lpstr>VertexShader 참고</vt:lpstr>
      <vt:lpstr>과제 Bone Transform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513</cp:revision>
  <dcterms:created xsi:type="dcterms:W3CDTF">2023-10-17T05:27:19Z</dcterms:created>
  <dcterms:modified xsi:type="dcterms:W3CDTF">2025-10-19T18:03:09Z</dcterms:modified>
</cp:coreProperties>
</file>