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8" r:id="rId7"/>
    <p:sldId id="266" r:id="rId8"/>
    <p:sldId id="269" r:id="rId9"/>
    <p:sldId id="270" r:id="rId10"/>
    <p:sldId id="263" r:id="rId11"/>
    <p:sldId id="271" r:id="rId12"/>
    <p:sldId id="27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8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1:37:17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1974 727 24575,'-1007'0'0,"814"-18"0,177 17 0,0-1 0,0-1 0,0 0 0,-18-6 0,17 4 0,1 1 0,-1 1 0,-29-3 0,-11 4 0,1-2 0,0-3 0,-85-22 0,104 18 0,-68-31 0,98 38 0,1 0 0,-1 0 0,0 0 0,1-1 0,0 0 0,0-1 0,1 1 0,0-1 0,0 0 0,0 0 0,0-1 0,1 0 0,-5-11 0,3 5 0,0-1 0,2 0 0,-1 0 0,2-1 0,0 1 0,-1-19 0,-2-14 0,3 34 0,1-1 0,0 1 0,2-1 0,0-23 0,1 32 0,0 1 0,0 0 0,0 0 0,0-1 0,1 1 0,0 0 0,0 0 0,0 0 0,0 0 0,1 1 0,-1-1 0,1 1 0,0-1 0,0 1 0,0 0 0,0 0 0,1 0 0,7-4 0,-7 4 0,26-17 0,0 2 0,2 0 0,49-18 0,-43 25 0,1 1 0,0 3 0,1 1 0,-1 2 0,62 1 0,2-1 0,-14-4 0,64-2 0,-48 10 0,-32-2 0,0 3 0,0 3 0,90 18 0,-125-16 0,68 4 0,-66-8 0,64 11 0,156 28 0,-240-37 0,-12-3 0,0 1 0,-1-1 0,1 2 0,-1-1 0,0 1 0,11 6 0,-15-7 0,0 1 0,0-1 0,0 1 0,0 0 0,-1 0 0,0 0 0,1 1 0,-1-1 0,0 0 0,-1 1 0,1-1 0,-1 1 0,1 0 0,-1-1 0,0 1 0,1 6 0,21 79 0,-15-63 0,0 2 0,-2-1 0,-1 1 0,2 51 0,-6-69 0,-1 1 0,-1 0 0,1 0 0,-2-1 0,1 1 0,-2-1 0,1 1 0,-1-1 0,-1 0 0,-8 18 0,5-14 0,0 0 0,-1-1 0,0 0 0,-1 0 0,0-1 0,-1 0 0,0 0 0,-1-1 0,-1-1 0,1 0 0,-25 16 0,-14 10-1365,37-27-5461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1:37:18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1223 849 24575,'-52'-15'0,"-41"9"0,-104 7 0,62 2 0,70-2 0,11 0 0,-78-8 0,116 5 0,-1-1 0,1 0 0,0-1 0,0-1 0,1-1 0,-1 0 0,1-1 0,1 0 0,-16-11 0,-11-5 0,32 19 0,1 0 0,0-1 0,0 0 0,0 0 0,-7-7 0,-19-19 0,-3-2 0,1-2 0,-43-54 0,73 80 0,1 0 0,0-1 0,1 1 0,0-1 0,1 0 0,0-1 0,0 1 0,1 0 0,0-1 0,1 0 0,0-10 0,0-19 0,7-60 0,-5 94 0,0 0 0,1 0 0,0 0 0,0 0 0,1 0 0,0 0 0,0 0 0,0 1 0,0-1 0,1 1 0,0 0 0,0 0 0,1 1 0,-1-1 0,1 1 0,0 0 0,0 0 0,0 0 0,11-5 0,5-2 0,2 0 0,-1 2 0,43-13 0,-11 6 0,0 3 0,85-10 0,-13 9 0,-47 4 0,88 0 0,15 8 0,135 5 0,-236 6 0,-40-5 0,43 1 0,15 5 0,-36-2 0,-14-1 0,0 2 0,93 31 0,-137-38 0,0 0 0,0 1 0,0 0 0,-1 0 0,1 1 0,-1-1 0,0 1 0,0 0 0,0 0 0,-1 0 0,1 0 0,-1 1 0,0 0 0,-1-1 0,1 1 0,-1 0 0,1 0 0,-2 1 0,3 7 0,1 4 0,-1 1 0,0 1 0,-1-1 0,0 30 0,-2 13 0,-3 161 0,-2-202 0,-1 0 0,-1 0 0,0-1 0,-2 1 0,-16 30 0,-6 17 0,28-60 0,-1 0 0,0 0 0,0 0 0,-1 0 0,0-1 0,0 0 0,0 0 0,-1 0 0,0 0 0,0-1 0,-1 0 0,1 0 0,-1 0 0,0-1 0,-1 1 0,1-2 0,-1 1 0,1-1 0,-1 0 0,0 0 0,0-1 0,-1 0 0,1 0 0,0 0 0,-1-1 0,1 0 0,-1-1 0,1 0 0,-11-1 0,-49 2 0,-60-4 0,124 3-76,0 0 1,1-1-1,-1 0 0,1 0 0,-1 0 0,1 0 0,-1 0 0,1 0 1,0 0-1,0-1 0,0 1 0,-1-1 0,1 0 0,1 0 1,-1 0-1,0 0 0,-2-3 0,-2-5-6750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7T11:37:26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640 711 24575,'-141'18'0,"102"-16"0,0-3 0,-1-1 0,1-2 0,0-1 0,0-2 0,-44-15 0,65 16 0,0-1 0,1 0 0,0-1 0,1-1 0,-18-12 0,29 17 0,0 0 0,1 0 0,-1-1 0,1 0 0,0 0 0,0 0 0,1 0 0,-1 0 0,1-1 0,0 0 0,1 0 0,-1 1 0,1-1 0,1-1 0,-1 1 0,1 0 0,0 0 0,0 0 0,0-8 0,1-4 0,-2-5 0,2 0 0,4-38 0,-3 55 0,0-1 0,0 1 0,1 0 0,0-1 0,0 1 0,1 0 0,0 0 0,0 1 0,0-1 0,1 0 0,-1 1 0,1 0 0,9-9 0,11-4 0,0 0 0,1 2 0,1 1 0,40-17 0,3-3 0,-7 5 0,0 3 0,87-24 0,-107 40 0,56-8 0,-8 3 0,-53 11 0,2 1 0,-1 2 0,71 4 0,-19 1 0,-15 7 0,-27-2 0,34 5 0,89 27 0,-71-15 0,111 28 0,-199-51 0,0 1 0,0 0 0,0 1 0,-1 1 0,0-1 0,13 9 0,-20-11 0,-1 1 0,1-1 0,-1 1 0,0-1 0,0 1 0,0 0 0,0 1 0,0-1 0,-1 0 0,0 1 0,1-1 0,-1 1 0,0 0 0,-1 0 0,1 0 0,-1 0 0,0 0 0,0 0 0,0 0 0,0 0 0,0 5 0,-3 276 0,2-281 0,-1 0 0,1 1 0,0-1 0,-1 1 0,0-1 0,0 0 0,-1 0 0,1 1 0,-1-1 0,0 0 0,0 0 0,0-1 0,0 1 0,-1 0 0,0-1 0,1 1 0,-1-1 0,-1 0 0,1 0 0,0 0 0,-1 0 0,1-1 0,-1 1 0,-8 2 0,-1 1 0,0-1 0,-1 0 0,0-1 0,0-1 0,0 0 0,-19 0 0,-20 4 0,14-2 0,-46 0 0,-445-6 0,353 20 0,72-20-1365,90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A9122-F7EF-F782-776C-03E6F5779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22115-489C-EB9D-FF9C-DFCE2A46C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3989F-0BB3-0D46-9AC6-FB22D042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D1F75-72C0-CFCC-27B9-466EB893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9A61-70B1-4C40-33E1-7C4E0AC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9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26B0D-4DC2-AEDA-F731-0FF3F851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9E19F2-7E01-4F4F-06DF-77A7869CA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68D67-8D34-5D08-B0E3-CB8D383D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13CAE-4A10-BF74-9B8B-56DE5B19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D1263-062E-E899-055C-A92C497A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2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B36407-31F0-ABC5-FDA0-6FAAA69BC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FCEF1D-D544-DC2D-9549-A0D39468C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B74CC-FF15-264D-2107-6407580C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E9BD3-AC5C-D19F-A1C0-1F39C3EE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B7237-A35C-04AF-7ACD-5DDCA902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12ADC-5111-8ABB-F106-BA79BA46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9CFB3-F503-D586-A13A-EA955F69F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AF439-BA4E-9FDB-6089-7B48B6A0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4F419-190A-FF03-00DE-6BF5AD2C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9FBEC-64DD-8DF8-7D4E-14525145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BCB74-237F-6A07-965E-01F603AB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0ED0F-EFB9-F1FE-E49D-0BAE4938C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45E61-5FF7-F24D-1F10-D8013214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64FF2-D31B-FC09-C804-9E86BE75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792C2-6617-ED1F-159B-C1DF5702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7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4D6D0-2637-1197-4E81-B99F3667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51A59-C313-9FB5-C588-1B8D64430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AAFE1F-1F83-45A5-D652-32A6272C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30591-D1E7-280D-232C-6D605983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D8D2D-A33F-0525-811E-07472930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1578D-10FB-26B4-4DB3-31988D75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5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C04D9-AD7A-92A4-F7E7-B6CF3AD4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957A4-299E-F47F-E88E-9BF785B3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0774B-E98B-4C6A-9F56-32EE0FB7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0A2F7B-1AAC-100C-16A3-5DABB05F2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9701C5-7060-DCD0-A064-61BDEC66E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13244D-8B2B-D948-CBC8-887FB07A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62C7B3-0E2C-2245-0642-03E3DEBC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F80B0E-E50F-5A4D-C060-AD914A57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E832A-6CE2-6305-EB34-E529FDED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CA2965-EE1D-2D4F-0F3D-5672C9B3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F1F990-EB8E-97E7-FE0D-5AE63BDF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DF4CAD-FC29-803E-B6BF-CE504346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3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34CD4-A330-2961-A5D5-6BAE7B31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62B259-85E2-2F81-409C-E2252C53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72714-1E3F-E27E-B674-704BA08B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DFF55-EEEB-5485-C3D2-10E9F10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943D4-280F-858A-D158-4DF186E43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D37C8-D58B-A8FC-850E-8C890E62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1572F-3347-F20F-584B-98D1B93F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A9A20-4F18-5CF5-8E19-920ACD31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18F470-8BA7-73CC-1A98-862A2042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047B3-0C72-C779-B194-4BA4EE0C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ADF85D-8876-F0E1-5FEB-4153C00A1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32878-0C42-276D-3CC5-66A3CAFA4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C8C7A-23DF-DA97-F609-6C51BF46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D9596E-6C55-3072-304F-7CBD908E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2186D-5734-16E2-46E0-F628D021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0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9B4073-50AD-00DB-307D-70FDA5AF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274BE-4AE4-4698-8523-185824C01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C577A-D4C1-DFFC-E3D3-7BF912B41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F8F7F-8666-4814-9722-5C9DAC821B19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37A54-9199-DFC3-2018-89425CCDF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D0758-DB74-6EF7-C35B-0A4FD1982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4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microsoft.com/detail/9nblggh42ths?hl=en-US&amp;gl=US" TargetMode="External"/><Relationship Id="rId2" Type="http://schemas.openxmlformats.org/officeDocument/2006/relationships/hyperlink" Target="https://www.gimp.org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desk.com/developer-network/platform-technologies/fbx-sdk-2020-0" TargetMode="External"/><Relationship Id="rId2" Type="http://schemas.openxmlformats.org/officeDocument/2006/relationships/hyperlink" Target="https://assimp-docs.readthedocs.io/en/latest/index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assimp/assimp/tree/master/samples/SimpleTexturedDirectx11/SimpleTexturedDirectx1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customXml" Target="../ink/ink2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09.</a:t>
            </a:r>
            <a:r>
              <a:rPr lang="ko-KR" altLang="en-US" dirty="0"/>
              <a:t> </a:t>
            </a:r>
            <a:r>
              <a:rPr lang="en-US" altLang="ko-KR" dirty="0"/>
              <a:t>FBX – </a:t>
            </a:r>
            <a:r>
              <a:rPr lang="en-US" altLang="ko-KR" dirty="0" err="1"/>
              <a:t>StaticMesh</a:t>
            </a:r>
            <a:r>
              <a:rPr lang="en-US" altLang="ko-KR" dirty="0"/>
              <a:t> Loading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05194-D744-6033-85F0-2917B0F7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ko-KR" dirty="0"/>
              <a:t>FBX</a:t>
            </a:r>
            <a:r>
              <a:rPr lang="ko-KR" altLang="en-US" dirty="0"/>
              <a:t>파일을 </a:t>
            </a:r>
            <a:r>
              <a:rPr lang="ko-KR" altLang="en-US" dirty="0" err="1"/>
              <a:t>로드하여</a:t>
            </a:r>
            <a:r>
              <a:rPr lang="ko-KR" altLang="en-US" dirty="0"/>
              <a:t> </a:t>
            </a:r>
            <a:r>
              <a:rPr lang="en-US" altLang="ko-KR" dirty="0" err="1"/>
              <a:t>StaticMesh</a:t>
            </a:r>
            <a:r>
              <a:rPr lang="ko-KR" altLang="en-US" dirty="0"/>
              <a:t> 그려봅시다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061F4-DE37-9C66-4B44-F271DCC12D36}"/>
              </a:ext>
            </a:extLst>
          </p:cNvPr>
          <p:cNvSpPr txBox="1"/>
          <p:nvPr/>
        </p:nvSpPr>
        <p:spPr>
          <a:xfrm>
            <a:off x="660400" y="1939141"/>
            <a:ext cx="1063625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StaticMesh</a:t>
            </a:r>
            <a:r>
              <a:rPr lang="ko-KR" altLang="en-US" dirty="0"/>
              <a:t>를 표현하는 정보와 </a:t>
            </a:r>
            <a:r>
              <a:rPr lang="en-US" altLang="ko-KR" dirty="0"/>
              <a:t>D3D</a:t>
            </a:r>
            <a:r>
              <a:rPr lang="ko-KR" altLang="en-US" dirty="0"/>
              <a:t>객체</a:t>
            </a:r>
            <a:r>
              <a:rPr lang="en-US" altLang="ko-KR" dirty="0"/>
              <a:t>(</a:t>
            </a:r>
            <a:r>
              <a:rPr lang="ko-KR" altLang="en-US" dirty="0" err="1"/>
              <a:t>버텍스버퍼</a:t>
            </a:r>
            <a:r>
              <a:rPr lang="en-US" altLang="ko-KR" dirty="0"/>
              <a:t>,</a:t>
            </a:r>
            <a:r>
              <a:rPr lang="ko-KR" altLang="en-US" dirty="0" err="1"/>
              <a:t>인덱스버퍼</a:t>
            </a:r>
            <a:r>
              <a:rPr lang="en-US" altLang="ko-KR" dirty="0"/>
              <a:t>)</a:t>
            </a:r>
            <a:r>
              <a:rPr lang="ko-KR" altLang="en-US" dirty="0"/>
              <a:t>를 담은</a:t>
            </a:r>
            <a:r>
              <a:rPr lang="en-US" altLang="ko-KR" dirty="0"/>
              <a:t> Class</a:t>
            </a:r>
            <a:r>
              <a:rPr lang="ko-KR" altLang="en-US" dirty="0"/>
              <a:t>를 작성합니다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StaticMesh</a:t>
            </a:r>
            <a:r>
              <a:rPr lang="ko-KR" altLang="en-US" dirty="0"/>
              <a:t>를 </a:t>
            </a:r>
            <a:r>
              <a:rPr lang="en-US" altLang="ko-KR" dirty="0" err="1"/>
              <a:t>aiMesh</a:t>
            </a:r>
            <a:r>
              <a:rPr lang="en-US" altLang="ko-KR" dirty="0"/>
              <a:t>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초기화</a:t>
            </a:r>
            <a:r>
              <a:rPr lang="en-US" altLang="ko-KR" dirty="0"/>
              <a:t>(</a:t>
            </a:r>
            <a:r>
              <a:rPr lang="ko-KR" altLang="en-US" dirty="0" err="1"/>
              <a:t>버텍스</a:t>
            </a:r>
            <a:r>
              <a:rPr lang="en-US" altLang="ko-KR" dirty="0"/>
              <a:t>,</a:t>
            </a:r>
            <a:r>
              <a:rPr lang="ko-KR" altLang="en-US" dirty="0"/>
              <a:t>인덱스 생성</a:t>
            </a:r>
            <a:r>
              <a:rPr lang="en-US" altLang="ko-KR" dirty="0"/>
              <a:t>)</a:t>
            </a:r>
            <a:r>
              <a:rPr lang="ko-KR" altLang="en-US" dirty="0"/>
              <a:t> 하는 함수를 작성합니다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Material</a:t>
            </a:r>
            <a:r>
              <a:rPr lang="ko-KR" altLang="en-US" dirty="0"/>
              <a:t>을 표현하는 </a:t>
            </a:r>
            <a:r>
              <a:rPr lang="en-US" altLang="ko-KR" dirty="0"/>
              <a:t>Texture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파일 정보와 </a:t>
            </a:r>
            <a:r>
              <a:rPr lang="en-US" altLang="ko-KR" dirty="0"/>
              <a:t>D3D</a:t>
            </a:r>
            <a:r>
              <a:rPr lang="ko-KR" altLang="en-US" dirty="0"/>
              <a:t>객체</a:t>
            </a:r>
            <a:r>
              <a:rPr lang="en-US" altLang="ko-KR" dirty="0"/>
              <a:t>(SRV)</a:t>
            </a:r>
            <a:r>
              <a:rPr lang="ko-KR" altLang="en-US" dirty="0"/>
              <a:t>를 담은 </a:t>
            </a:r>
            <a:r>
              <a:rPr lang="en-US" altLang="ko-KR" dirty="0"/>
              <a:t>Material Class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작성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Material</a:t>
            </a:r>
            <a:r>
              <a:rPr lang="ko-KR" altLang="en-US" dirty="0"/>
              <a:t>을 </a:t>
            </a:r>
            <a:r>
              <a:rPr lang="en-US" altLang="ko-KR" dirty="0" err="1"/>
              <a:t>aiMaterial</a:t>
            </a:r>
            <a:r>
              <a:rPr lang="ko-KR" altLang="en-US" dirty="0"/>
              <a:t>로 초기화</a:t>
            </a:r>
            <a:r>
              <a:rPr lang="en-US" altLang="ko-KR" dirty="0"/>
              <a:t>(Texture</a:t>
            </a:r>
            <a:r>
              <a:rPr lang="ko-KR" altLang="en-US" dirty="0"/>
              <a:t>로드</a:t>
            </a:r>
            <a:r>
              <a:rPr lang="en-US" altLang="ko-KR" dirty="0"/>
              <a:t>)</a:t>
            </a:r>
            <a:r>
              <a:rPr lang="ko-KR" altLang="en-US" dirty="0"/>
              <a:t>하는 함수를 작성합니다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Texture Mapping (</a:t>
            </a:r>
            <a:r>
              <a:rPr lang="en-US" altLang="ko-KR" dirty="0" err="1"/>
              <a:t>Diffuse,Normal,Specular,Emissive,Opacity</a:t>
            </a:r>
            <a:r>
              <a:rPr lang="en-US" altLang="ko-KR" dirty="0"/>
              <a:t>) </a:t>
            </a:r>
            <a:r>
              <a:rPr lang="ko-KR" altLang="en-US" dirty="0"/>
              <a:t>사용 여부에 따라 </a:t>
            </a:r>
            <a:r>
              <a:rPr lang="ko-KR" altLang="en-US" dirty="0" err="1"/>
              <a:t>셰이더가</a:t>
            </a:r>
            <a:r>
              <a:rPr lang="ko-KR" altLang="en-US" dirty="0"/>
              <a:t> 다르게 작동 하게합니다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한 화면에 </a:t>
            </a:r>
            <a:r>
              <a:rPr lang="en-US" altLang="ko-KR" dirty="0"/>
              <a:t>Tree , Character , ZeldaPosed001 </a:t>
            </a:r>
            <a:r>
              <a:rPr lang="ko-KR" altLang="en-US" dirty="0"/>
              <a:t>모두 렌더링 합니다</a:t>
            </a:r>
            <a:r>
              <a:rPr lang="en-US" altLang="ko-KR" dirty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 </a:t>
            </a:r>
            <a:r>
              <a:rPr lang="en-US" altLang="ko-KR" sz="1200" dirty="0"/>
              <a:t>* </a:t>
            </a:r>
            <a:r>
              <a:rPr lang="en-US" altLang="ko-KR" sz="1200" dirty="0" err="1"/>
              <a:t>aiMaterial</a:t>
            </a:r>
            <a:r>
              <a:rPr lang="ko-KR" altLang="en-US" sz="1200" dirty="0"/>
              <a:t>에는 텍스처 설정할 때의 작업자 경로가 저장되어 있다</a:t>
            </a:r>
            <a:r>
              <a:rPr lang="en-US" altLang="ko-KR" sz="1200" dirty="0"/>
              <a:t>.  </a:t>
            </a:r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파일이름만 잘라내어 텍스처를 찾는 경로를 바꾸는 작업은 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</a:t>
            </a:r>
            <a:r>
              <a:rPr lang="en-US" altLang="ko-KR" sz="1200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filesystem</a:t>
            </a:r>
            <a:r>
              <a:rPr lang="en-US" altLang="ko-KR" sz="1200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200" i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 </a:t>
            </a:r>
            <a:r>
              <a:rPr lang="ko-KR" altLang="en-US" sz="1200" dirty="0"/>
              <a:t>를 이용합니다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* </a:t>
            </a:r>
            <a:r>
              <a:rPr lang="en-US" altLang="ko-KR" sz="1200" dirty="0" err="1"/>
              <a:t>tree.fbx</a:t>
            </a:r>
            <a:r>
              <a:rPr lang="en-US" altLang="ko-KR" sz="1200" dirty="0"/>
              <a:t> (</a:t>
            </a:r>
            <a:r>
              <a:rPr lang="en-US" altLang="ko-KR" sz="1200" dirty="0" err="1"/>
              <a:t>diffuse,opacity</a:t>
            </a:r>
            <a:r>
              <a:rPr lang="en-US" altLang="ko-KR" sz="1200" dirty="0"/>
              <a:t>)  </a:t>
            </a:r>
            <a:r>
              <a:rPr lang="en-US" altLang="ko-KR" sz="1200" dirty="0" err="1"/>
              <a:t>character.fbx</a:t>
            </a:r>
            <a:r>
              <a:rPr lang="en-US" altLang="ko-KR" sz="1200" dirty="0"/>
              <a:t>( </a:t>
            </a:r>
            <a:r>
              <a:rPr lang="en-US" altLang="ko-KR" sz="1200" dirty="0" err="1"/>
              <a:t>diffuse,normal,specular,emissive</a:t>
            </a:r>
            <a:r>
              <a:rPr lang="en-US" altLang="ko-KR" sz="1200" dirty="0"/>
              <a:t>) , zeldaposed001.fbx(</a:t>
            </a:r>
            <a:r>
              <a:rPr lang="en-US" altLang="ko-KR" sz="1200" dirty="0" err="1"/>
              <a:t>diffuse,opacity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54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5A32D-AFA8-1A9F-6134-4CDE50C3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설계 참고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7EC303-C05D-6B38-4B3A-DAA57DEFB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073" y="2238677"/>
            <a:ext cx="5244506" cy="408893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3F04B7A-3B25-A9D7-FB79-63F51ED150D5}"/>
              </a:ext>
            </a:extLst>
          </p:cNvPr>
          <p:cNvSpPr/>
          <p:nvPr/>
        </p:nvSpPr>
        <p:spPr>
          <a:xfrm>
            <a:off x="4644572" y="4840514"/>
            <a:ext cx="3018972" cy="166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FAD12B-F0B2-96CC-63C9-DBDBFDEF3FA8}"/>
              </a:ext>
            </a:extLst>
          </p:cNvPr>
          <p:cNvSpPr/>
          <p:nvPr/>
        </p:nvSpPr>
        <p:spPr>
          <a:xfrm>
            <a:off x="4644572" y="5783943"/>
            <a:ext cx="3018972" cy="166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9BA31E-F363-54E1-029B-D3BC03C7BC2C}"/>
              </a:ext>
            </a:extLst>
          </p:cNvPr>
          <p:cNvSpPr/>
          <p:nvPr/>
        </p:nvSpPr>
        <p:spPr>
          <a:xfrm>
            <a:off x="4644572" y="5972320"/>
            <a:ext cx="3018972" cy="166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08488D-B112-A900-7BCB-33E609740287}"/>
              </a:ext>
            </a:extLst>
          </p:cNvPr>
          <p:cNvSpPr/>
          <p:nvPr/>
        </p:nvSpPr>
        <p:spPr>
          <a:xfrm>
            <a:off x="3134922" y="3557738"/>
            <a:ext cx="856507" cy="157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F7A994-D91C-33CE-C8C1-15DBD22E91E6}"/>
              </a:ext>
            </a:extLst>
          </p:cNvPr>
          <p:cNvSpPr/>
          <p:nvPr/>
        </p:nvSpPr>
        <p:spPr>
          <a:xfrm>
            <a:off x="3142506" y="3341913"/>
            <a:ext cx="791029" cy="157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1B1A3-7375-1237-BBD0-1C7DF8AB3E71}"/>
              </a:ext>
            </a:extLst>
          </p:cNvPr>
          <p:cNvSpPr txBox="1"/>
          <p:nvPr/>
        </p:nvSpPr>
        <p:spPr>
          <a:xfrm>
            <a:off x="1037771" y="1690688"/>
            <a:ext cx="988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엔진 설계가 아닙니다</a:t>
            </a:r>
            <a:r>
              <a:rPr lang="en-US" altLang="ko-KR" dirty="0"/>
              <a:t>. FBX</a:t>
            </a:r>
            <a:r>
              <a:rPr lang="ko-KR" altLang="en-US" dirty="0"/>
              <a:t>파일 데이터 구조를 분석하여 올바르게 렌더링 되도록 신경 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970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E4409-90D8-2A54-37F7-92F99789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639"/>
            <a:ext cx="10515600" cy="1325563"/>
          </a:xfrm>
        </p:spPr>
        <p:txBody>
          <a:bodyPr/>
          <a:lstStyle/>
          <a:p>
            <a:r>
              <a:rPr lang="ko-KR" altLang="en-US" dirty="0"/>
              <a:t>참고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5D491-E07C-40A2-D486-DEFF95CC1897}"/>
              </a:ext>
            </a:extLst>
          </p:cNvPr>
          <p:cNvSpPr txBox="1"/>
          <p:nvPr/>
        </p:nvSpPr>
        <p:spPr>
          <a:xfrm>
            <a:off x="740227" y="1807420"/>
            <a:ext cx="95358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dirty="0"/>
              <a:t>GIMP (GNU Image Manipulation Program)  </a:t>
            </a:r>
          </a:p>
          <a:p>
            <a:endParaRPr lang="fr-FR" altLang="ko-KR" dirty="0">
              <a:hlinkClick r:id="rId2"/>
            </a:endParaRPr>
          </a:p>
          <a:p>
            <a:r>
              <a:rPr lang="fr-FR" altLang="ko-KR" dirty="0">
                <a:hlinkClick r:id="rId2"/>
              </a:rPr>
              <a:t>https://www.gimp.org/</a:t>
            </a:r>
            <a:endParaRPr lang="fr-FR" altLang="ko-KR" dirty="0"/>
          </a:p>
          <a:p>
            <a:endParaRPr lang="fr-FR" altLang="ko-KR" dirty="0"/>
          </a:p>
          <a:p>
            <a:r>
              <a:rPr lang="ko-KR" altLang="en-US" dirty="0"/>
              <a:t>이미지 파일의 </a:t>
            </a:r>
            <a:r>
              <a:rPr lang="en-US" altLang="ko-KR" dirty="0"/>
              <a:t>RGBA </a:t>
            </a:r>
            <a:r>
              <a:rPr lang="ko-KR" altLang="en-US" dirty="0"/>
              <a:t>채널을 따로 확인 가능한 프로그램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Microsoft FBX Viewer</a:t>
            </a:r>
          </a:p>
          <a:p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https://apps.microsoft.com/detail/9nblggh42ths?hl=en-US&amp;gl=US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마이크로소프트에서 제작한 </a:t>
            </a:r>
            <a:r>
              <a:rPr lang="en-US" altLang="ko-KR" dirty="0"/>
              <a:t>FBX </a:t>
            </a:r>
            <a:r>
              <a:rPr lang="ko-KR" altLang="en-US" dirty="0"/>
              <a:t>뷰어</a:t>
            </a:r>
          </a:p>
        </p:txBody>
      </p:sp>
    </p:spTree>
    <p:extLst>
      <p:ext uri="{BB962C8B-B14F-4D97-AF65-F5344CB8AC3E}">
        <p14:creationId xmlns:p14="http://schemas.microsoft.com/office/powerpoint/2010/main" val="348684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50" y="1862088"/>
            <a:ext cx="104330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씬 그래프</a:t>
            </a:r>
            <a:r>
              <a:rPr lang="en-US" altLang="ko-KR" dirty="0"/>
              <a:t>(Scene Graph)</a:t>
            </a:r>
            <a:r>
              <a:rPr lang="ko-KR" altLang="en-US" dirty="0"/>
              <a:t>를 간략히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게임에 사용하는 </a:t>
            </a:r>
            <a:r>
              <a:rPr lang="en-US" altLang="ko-KR" dirty="0" err="1"/>
              <a:t>StaticMesh</a:t>
            </a:r>
            <a:r>
              <a:rPr lang="en-US" altLang="ko-KR" dirty="0"/>
              <a:t> </a:t>
            </a:r>
            <a:r>
              <a:rPr lang="ko-KR" altLang="en-US" dirty="0"/>
              <a:t>특징을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Asset</a:t>
            </a:r>
            <a:r>
              <a:rPr lang="ko-KR" altLang="en-US" dirty="0"/>
              <a:t> </a:t>
            </a:r>
            <a:r>
              <a:rPr lang="en-US" altLang="ko-KR" dirty="0"/>
              <a:t>Import</a:t>
            </a:r>
            <a:r>
              <a:rPr lang="ko-KR" altLang="en-US" dirty="0"/>
              <a:t> </a:t>
            </a:r>
            <a:r>
              <a:rPr lang="en-US" altLang="ko-KR" dirty="0"/>
              <a:t>Library</a:t>
            </a:r>
            <a:r>
              <a:rPr lang="ko-KR" altLang="en-US" dirty="0"/>
              <a:t>의 구조를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다수의 </a:t>
            </a:r>
            <a:r>
              <a:rPr lang="en-US" altLang="ko-KR" dirty="0" err="1"/>
              <a:t>StaticMesh</a:t>
            </a:r>
            <a:r>
              <a:rPr lang="ko-KR" altLang="en-US" dirty="0"/>
              <a:t>를 </a:t>
            </a:r>
            <a:r>
              <a:rPr lang="ko-KR" altLang="en-US" dirty="0" err="1"/>
              <a:t>그리기위한</a:t>
            </a:r>
            <a:r>
              <a:rPr lang="ko-KR" altLang="en-US" dirty="0"/>
              <a:t> </a:t>
            </a:r>
            <a:r>
              <a:rPr lang="en-US" altLang="ko-KR" dirty="0" err="1"/>
              <a:t>StaticMesh</a:t>
            </a:r>
            <a:r>
              <a:rPr lang="en-US" altLang="ko-KR" dirty="0"/>
              <a:t> Class</a:t>
            </a:r>
            <a:r>
              <a:rPr lang="ko-KR" altLang="en-US" dirty="0"/>
              <a:t>를 작성합니다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다수의 </a:t>
            </a:r>
            <a:r>
              <a:rPr lang="en-US" altLang="ko-KR" dirty="0"/>
              <a:t>Material</a:t>
            </a:r>
            <a:r>
              <a:rPr lang="ko-KR" altLang="en-US" dirty="0"/>
              <a:t>을 처리하기 위한  </a:t>
            </a:r>
            <a:r>
              <a:rPr lang="en-US" altLang="ko-KR" dirty="0"/>
              <a:t>Material Class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작성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Assimp</a:t>
            </a:r>
            <a:r>
              <a:rPr lang="ko-KR" altLang="en-US" dirty="0"/>
              <a:t>로 각종 </a:t>
            </a:r>
            <a:r>
              <a:rPr lang="en-US" altLang="ko-KR" dirty="0"/>
              <a:t>FBX </a:t>
            </a:r>
            <a:r>
              <a:rPr lang="ko-KR" altLang="en-US" dirty="0"/>
              <a:t>파일을 열고 테스트 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94FDB-4B55-954E-C44D-18EC334B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씬 그래프</a:t>
            </a:r>
            <a:r>
              <a:rPr lang="en-US" altLang="ko-KR" dirty="0"/>
              <a:t>(Scene Graph)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16512B-8B31-A878-7950-8F85D97A1E6D}"/>
              </a:ext>
            </a:extLst>
          </p:cNvPr>
          <p:cNvSpPr txBox="1"/>
          <p:nvPr/>
        </p:nvSpPr>
        <p:spPr>
          <a:xfrm>
            <a:off x="546888" y="1690688"/>
            <a:ext cx="11649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Blender,3d </a:t>
            </a:r>
            <a:r>
              <a:rPr lang="en-US" altLang="ko-KR" dirty="0" err="1"/>
              <a:t>max,maya,game</a:t>
            </a:r>
            <a:r>
              <a:rPr lang="en-US" altLang="ko-KR" dirty="0"/>
              <a:t> </a:t>
            </a:r>
            <a:r>
              <a:rPr lang="ko-KR" altLang="en-US" dirty="0"/>
              <a:t>등의 프로그램에서 </a:t>
            </a:r>
            <a:r>
              <a:rPr lang="en-US" altLang="ko-KR" dirty="0"/>
              <a:t>3D </a:t>
            </a:r>
            <a:r>
              <a:rPr lang="ko-KR" altLang="en-US" dirty="0"/>
              <a:t>그래픽 에서 장면</a:t>
            </a:r>
            <a:r>
              <a:rPr lang="en-US" altLang="ko-KR" dirty="0"/>
              <a:t>(scene)</a:t>
            </a:r>
            <a:r>
              <a:rPr lang="ko-KR" altLang="en-US" dirty="0"/>
              <a:t>을 표현하는 일반적인 데이터 구조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씬 그래프 노드는 </a:t>
            </a:r>
            <a:r>
              <a:rPr lang="en-US" altLang="ko-KR" dirty="0">
                <a:solidFill>
                  <a:srgbClr val="FF0000"/>
                </a:solidFill>
              </a:rPr>
              <a:t>Transform</a:t>
            </a:r>
            <a:r>
              <a:rPr lang="ko-KR" altLang="en-US" dirty="0">
                <a:solidFill>
                  <a:srgbClr val="FF0000"/>
                </a:solidFill>
              </a:rPr>
              <a:t>정보</a:t>
            </a:r>
            <a:r>
              <a:rPr lang="ko-KR" altLang="en-US" dirty="0"/>
              <a:t>를 갖으며 노드 끼리 부모자식 관계를 설정하여 </a:t>
            </a:r>
            <a:r>
              <a:rPr lang="ko-KR" altLang="en-US" dirty="0">
                <a:solidFill>
                  <a:srgbClr val="FF0000"/>
                </a:solidFill>
              </a:rPr>
              <a:t>트리구조</a:t>
            </a:r>
            <a:r>
              <a:rPr lang="ko-KR" altLang="en-US" dirty="0"/>
              <a:t> 형태를 띤다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OBJ,FBX,GLTF</a:t>
            </a:r>
            <a:r>
              <a:rPr lang="ko-KR" altLang="en-US" dirty="0"/>
              <a:t> 등등의 파일확장자는 이런 형태의 자료를 저장한다</a:t>
            </a:r>
            <a:r>
              <a:rPr lang="en-US" altLang="ko-KR" dirty="0"/>
              <a:t>.  FBX</a:t>
            </a:r>
            <a:r>
              <a:rPr lang="ko-KR" altLang="en-US" dirty="0"/>
              <a:t>는 게임 전용 파일 포맷이 아님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072F83-28DE-567E-7EA8-0084F882DB90}"/>
              </a:ext>
            </a:extLst>
          </p:cNvPr>
          <p:cNvSpPr/>
          <p:nvPr/>
        </p:nvSpPr>
        <p:spPr>
          <a:xfrm>
            <a:off x="2281576" y="3133423"/>
            <a:ext cx="1127827" cy="42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Transform</a:t>
            </a:r>
            <a:endParaRPr lang="ko-KR" altLang="en-US" sz="1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D9722B-BA25-A2BB-05D1-B0026876CBC6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766342" y="3561795"/>
            <a:ext cx="2079148" cy="640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C74463-FC7B-F226-B1E7-645532B80883}"/>
              </a:ext>
            </a:extLst>
          </p:cNvPr>
          <p:cNvSpPr/>
          <p:nvPr/>
        </p:nvSpPr>
        <p:spPr>
          <a:xfrm>
            <a:off x="224934" y="4202117"/>
            <a:ext cx="1082815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Light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099E64-B85C-B516-7342-9960FACCD110}"/>
              </a:ext>
            </a:extLst>
          </p:cNvPr>
          <p:cNvSpPr/>
          <p:nvPr/>
        </p:nvSpPr>
        <p:spPr>
          <a:xfrm>
            <a:off x="1405524" y="4205299"/>
            <a:ext cx="1059045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Camera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94FC934-0692-9973-3161-5512D6053922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1935047" y="3561795"/>
            <a:ext cx="910443" cy="643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80313E-8A59-171C-E6E9-FF8A8488FF38}"/>
              </a:ext>
            </a:extLst>
          </p:cNvPr>
          <p:cNvSpPr/>
          <p:nvPr/>
        </p:nvSpPr>
        <p:spPr>
          <a:xfrm>
            <a:off x="2558416" y="4206889"/>
            <a:ext cx="1098835" cy="36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Mesh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1C83F43-1EC2-3478-5894-E69FA4C77CAD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flipH="1" flipV="1">
            <a:off x="2845490" y="3561795"/>
            <a:ext cx="262344" cy="645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781D7B-B208-7462-493C-1D45744B32AC}"/>
              </a:ext>
            </a:extLst>
          </p:cNvPr>
          <p:cNvSpPr/>
          <p:nvPr/>
        </p:nvSpPr>
        <p:spPr>
          <a:xfrm>
            <a:off x="3788041" y="4202117"/>
            <a:ext cx="1082816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기타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F5A3D46-9B9A-E39E-CBFA-619E47AA7B7B}"/>
              </a:ext>
            </a:extLst>
          </p:cNvPr>
          <p:cNvCxnSpPr>
            <a:cxnSpLocks/>
            <a:stCxn id="35" idx="0"/>
            <a:endCxn id="5" idx="2"/>
          </p:cNvCxnSpPr>
          <p:nvPr/>
        </p:nvCxnSpPr>
        <p:spPr>
          <a:xfrm flipH="1" flipV="1">
            <a:off x="2845490" y="3561795"/>
            <a:ext cx="1483959" cy="640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5F6D4C3-53C0-4AC0-567B-43D8C65C6D3C}"/>
              </a:ext>
            </a:extLst>
          </p:cNvPr>
          <p:cNvSpPr/>
          <p:nvPr/>
        </p:nvSpPr>
        <p:spPr>
          <a:xfrm>
            <a:off x="190751" y="5516095"/>
            <a:ext cx="1098835" cy="366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Material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6D8E8A6-DBDA-402E-F5A0-2BA6CCAD4D38}"/>
              </a:ext>
            </a:extLst>
          </p:cNvPr>
          <p:cNvSpPr/>
          <p:nvPr/>
        </p:nvSpPr>
        <p:spPr>
          <a:xfrm>
            <a:off x="190751" y="6166409"/>
            <a:ext cx="1420574" cy="366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Animation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D0CE0D-C93D-7CD0-0119-F36C364BAA07}"/>
              </a:ext>
            </a:extLst>
          </p:cNvPr>
          <p:cNvSpPr txBox="1"/>
          <p:nvPr/>
        </p:nvSpPr>
        <p:spPr>
          <a:xfrm>
            <a:off x="1346059" y="5512915"/>
            <a:ext cx="570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Mesh</a:t>
            </a:r>
            <a:r>
              <a:rPr lang="ko-KR" altLang="en-US" dirty="0"/>
              <a:t>의 색상을 계산하기 위한 정보들  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A9CA76A-D24D-35B1-E2E2-C74D30789BF0}"/>
              </a:ext>
            </a:extLst>
          </p:cNvPr>
          <p:cNvSpPr/>
          <p:nvPr/>
        </p:nvSpPr>
        <p:spPr>
          <a:xfrm>
            <a:off x="7531303" y="3347609"/>
            <a:ext cx="1459773" cy="42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컨테이너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BC0E06E-FF03-65DA-7BA0-33072FFAD91C}"/>
              </a:ext>
            </a:extLst>
          </p:cNvPr>
          <p:cNvSpPr/>
          <p:nvPr/>
        </p:nvSpPr>
        <p:spPr>
          <a:xfrm>
            <a:off x="7708691" y="4258216"/>
            <a:ext cx="1098835" cy="36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Mesh</a:t>
            </a:r>
            <a:endParaRPr lang="ko-KR" altLang="en-US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0707DB2-89B1-E47A-367F-936BC60E7EA5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flipH="1">
            <a:off x="8258109" y="3775981"/>
            <a:ext cx="3081" cy="4822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2B6F975-EEDD-74BE-3E43-38B9F5898015}"/>
              </a:ext>
            </a:extLst>
          </p:cNvPr>
          <p:cNvSpPr/>
          <p:nvPr/>
        </p:nvSpPr>
        <p:spPr>
          <a:xfrm>
            <a:off x="4939637" y="4199510"/>
            <a:ext cx="1098835" cy="36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Bone </a:t>
            </a:r>
          </a:p>
          <a:p>
            <a:pPr algn="ctr"/>
            <a:r>
              <a:rPr lang="en-US" altLang="ko-KR" sz="1400" dirty="0"/>
              <a:t>(Joint)</a:t>
            </a:r>
            <a:endParaRPr lang="ko-KR" altLang="en-US" sz="1400" dirty="0"/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5622451-ED48-2176-1CCE-2BBFBDB3D513}"/>
              </a:ext>
            </a:extLst>
          </p:cNvPr>
          <p:cNvCxnSpPr>
            <a:cxnSpLocks/>
            <a:stCxn id="73" idx="0"/>
            <a:endCxn id="5" idx="2"/>
          </p:cNvCxnSpPr>
          <p:nvPr/>
        </p:nvCxnSpPr>
        <p:spPr>
          <a:xfrm flipH="1" flipV="1">
            <a:off x="2845490" y="3561795"/>
            <a:ext cx="2643565" cy="6377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010F1E4-3367-E42C-BC4A-FEEA6622ACEC}"/>
              </a:ext>
            </a:extLst>
          </p:cNvPr>
          <p:cNvSpPr/>
          <p:nvPr/>
        </p:nvSpPr>
        <p:spPr>
          <a:xfrm>
            <a:off x="7708689" y="5267261"/>
            <a:ext cx="1098835" cy="36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Mesh</a:t>
            </a:r>
            <a:endParaRPr lang="ko-KR" altLang="en-US" dirty="0"/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0F967AE-4EF3-606E-3F7A-8802BC4AE1E2}"/>
              </a:ext>
            </a:extLst>
          </p:cNvPr>
          <p:cNvCxnSpPr>
            <a:cxnSpLocks/>
            <a:stCxn id="70" idx="2"/>
            <a:endCxn id="81" idx="0"/>
          </p:cNvCxnSpPr>
          <p:nvPr/>
        </p:nvCxnSpPr>
        <p:spPr>
          <a:xfrm flipH="1">
            <a:off x="8258107" y="4624368"/>
            <a:ext cx="2" cy="642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5C3FDF75-E675-4208-47CE-A213C35744E6}"/>
              </a:ext>
            </a:extLst>
          </p:cNvPr>
          <p:cNvCxnSpPr>
            <a:cxnSpLocks/>
            <a:stCxn id="81" idx="2"/>
            <a:endCxn id="153" idx="0"/>
          </p:cNvCxnSpPr>
          <p:nvPr/>
        </p:nvCxnSpPr>
        <p:spPr>
          <a:xfrm flipH="1">
            <a:off x="8258106" y="5633413"/>
            <a:ext cx="1" cy="35264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8E10989-E0F5-AA64-85D4-E407D095557D}"/>
              </a:ext>
            </a:extLst>
          </p:cNvPr>
          <p:cNvSpPr/>
          <p:nvPr/>
        </p:nvSpPr>
        <p:spPr>
          <a:xfrm>
            <a:off x="9447212" y="3925976"/>
            <a:ext cx="1098835" cy="36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Mesh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CD5D78D5-2A4F-CB07-EB54-97C34BAECD95}"/>
              </a:ext>
            </a:extLst>
          </p:cNvPr>
          <p:cNvCxnSpPr>
            <a:cxnSpLocks/>
            <a:stCxn id="70" idx="3"/>
            <a:endCxn id="112" idx="1"/>
          </p:cNvCxnSpPr>
          <p:nvPr/>
        </p:nvCxnSpPr>
        <p:spPr>
          <a:xfrm flipV="1">
            <a:off x="8807526" y="4109052"/>
            <a:ext cx="639686" cy="3322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CBE2D4D-FF3C-CDF5-5897-4175465A5906}"/>
              </a:ext>
            </a:extLst>
          </p:cNvPr>
          <p:cNvSpPr/>
          <p:nvPr/>
        </p:nvSpPr>
        <p:spPr>
          <a:xfrm>
            <a:off x="9437549" y="4642428"/>
            <a:ext cx="1098835" cy="36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Mesh</a:t>
            </a:r>
            <a:endParaRPr lang="ko-KR" altLang="en-US" dirty="0"/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A5690342-AC7C-B544-C539-AFB2BCCC8ECC}"/>
              </a:ext>
            </a:extLst>
          </p:cNvPr>
          <p:cNvCxnSpPr>
            <a:cxnSpLocks/>
            <a:stCxn id="70" idx="3"/>
            <a:endCxn id="128" idx="1"/>
          </p:cNvCxnSpPr>
          <p:nvPr/>
        </p:nvCxnSpPr>
        <p:spPr>
          <a:xfrm>
            <a:off x="8807526" y="4441292"/>
            <a:ext cx="630023" cy="384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FDDC5EE-D028-E80D-FF1F-69EF2E875CCB}"/>
              </a:ext>
            </a:extLst>
          </p:cNvPr>
          <p:cNvSpPr/>
          <p:nvPr/>
        </p:nvSpPr>
        <p:spPr>
          <a:xfrm>
            <a:off x="10999370" y="3670025"/>
            <a:ext cx="1098835" cy="36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Mesh</a:t>
            </a:r>
            <a:endParaRPr lang="ko-KR" altLang="en-US" dirty="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4AEAB798-AD34-B324-31A7-126342265104}"/>
              </a:ext>
            </a:extLst>
          </p:cNvPr>
          <p:cNvSpPr/>
          <p:nvPr/>
        </p:nvSpPr>
        <p:spPr>
          <a:xfrm>
            <a:off x="10999370" y="4254802"/>
            <a:ext cx="1098835" cy="36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Mesh</a:t>
            </a:r>
            <a:endParaRPr lang="ko-KR" altLang="en-US" dirty="0"/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AB30D218-4E08-4F65-3452-465D0048B68E}"/>
              </a:ext>
            </a:extLst>
          </p:cNvPr>
          <p:cNvCxnSpPr>
            <a:cxnSpLocks/>
            <a:stCxn id="112" idx="3"/>
            <a:endCxn id="136" idx="1"/>
          </p:cNvCxnSpPr>
          <p:nvPr/>
        </p:nvCxnSpPr>
        <p:spPr>
          <a:xfrm flipV="1">
            <a:off x="10546047" y="3853101"/>
            <a:ext cx="453323" cy="25595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4A44526A-289F-EBF4-79FA-58990852B799}"/>
              </a:ext>
            </a:extLst>
          </p:cNvPr>
          <p:cNvCxnSpPr>
            <a:cxnSpLocks/>
            <a:stCxn id="112" idx="3"/>
            <a:endCxn id="137" idx="1"/>
          </p:cNvCxnSpPr>
          <p:nvPr/>
        </p:nvCxnSpPr>
        <p:spPr>
          <a:xfrm>
            <a:off x="10546047" y="4109052"/>
            <a:ext cx="453323" cy="3288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AB080B0-4AC2-3A7E-F83B-9263DD5E58FA}"/>
              </a:ext>
            </a:extLst>
          </p:cNvPr>
          <p:cNvSpPr/>
          <p:nvPr/>
        </p:nvSpPr>
        <p:spPr>
          <a:xfrm>
            <a:off x="9469640" y="5259750"/>
            <a:ext cx="1082815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Light</a:t>
            </a:r>
            <a:endParaRPr lang="ko-KR" altLang="en-US" sz="1400" dirty="0"/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183422A3-2E6B-912E-B8C9-5FD50BEAC1B9}"/>
              </a:ext>
            </a:extLst>
          </p:cNvPr>
          <p:cNvCxnSpPr>
            <a:cxnSpLocks/>
            <a:stCxn id="81" idx="3"/>
            <a:endCxn id="147" idx="1"/>
          </p:cNvCxnSpPr>
          <p:nvPr/>
        </p:nvCxnSpPr>
        <p:spPr>
          <a:xfrm flipV="1">
            <a:off x="8807524" y="5444417"/>
            <a:ext cx="662116" cy="5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CE923C4-765A-88D2-7C42-3024C335F547}"/>
              </a:ext>
            </a:extLst>
          </p:cNvPr>
          <p:cNvSpPr/>
          <p:nvPr/>
        </p:nvSpPr>
        <p:spPr>
          <a:xfrm>
            <a:off x="7728583" y="5986058"/>
            <a:ext cx="1059045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Camera</a:t>
            </a:r>
            <a:endParaRPr lang="ko-KR" altLang="en-US" sz="14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24EAE5A-1BF3-7192-67E0-0A47DCF49AD0}"/>
              </a:ext>
            </a:extLst>
          </p:cNvPr>
          <p:cNvSpPr txBox="1"/>
          <p:nvPr/>
        </p:nvSpPr>
        <p:spPr>
          <a:xfrm>
            <a:off x="1673787" y="6167199"/>
            <a:ext cx="517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특정 시간의  </a:t>
            </a:r>
            <a:r>
              <a:rPr lang="en-US" altLang="ko-KR" dirty="0" err="1"/>
              <a:t>Tranform</a:t>
            </a:r>
            <a:r>
              <a:rPr lang="ko-KR" altLang="en-US" dirty="0"/>
              <a:t> 정보들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9DFC1EB-13F0-CE40-788F-D6E9DFD315E0}"/>
              </a:ext>
            </a:extLst>
          </p:cNvPr>
          <p:cNvSpPr txBox="1"/>
          <p:nvPr/>
        </p:nvSpPr>
        <p:spPr>
          <a:xfrm>
            <a:off x="286923" y="5140400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씬 그래프 노드가 참조하는 오브젝트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0F65C2B-BF00-7AD8-CC3B-6A9DD623A797}"/>
              </a:ext>
            </a:extLst>
          </p:cNvPr>
          <p:cNvSpPr txBox="1"/>
          <p:nvPr/>
        </p:nvSpPr>
        <p:spPr>
          <a:xfrm>
            <a:off x="248064" y="296954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씬 그래프 노드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AEECC31-2EFA-AC82-AB3A-159FD66CF48D}"/>
              </a:ext>
            </a:extLst>
          </p:cNvPr>
          <p:cNvSpPr txBox="1"/>
          <p:nvPr/>
        </p:nvSpPr>
        <p:spPr>
          <a:xfrm>
            <a:off x="7777262" y="2952857"/>
            <a:ext cx="3546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장면을 표현 하기 위해서 여러 트리구조로 연결 가능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C9144DB-700B-B277-882F-DA574CD40161}"/>
              </a:ext>
            </a:extLst>
          </p:cNvPr>
          <p:cNvSpPr txBox="1"/>
          <p:nvPr/>
        </p:nvSpPr>
        <p:spPr>
          <a:xfrm>
            <a:off x="239328" y="3316734"/>
            <a:ext cx="1720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모두 위치</a:t>
            </a:r>
            <a:r>
              <a:rPr lang="en-US" altLang="ko-KR" sz="1100" dirty="0"/>
              <a:t>,</a:t>
            </a:r>
            <a:r>
              <a:rPr lang="ko-KR" altLang="en-US" sz="1100" dirty="0"/>
              <a:t>회전</a:t>
            </a:r>
            <a:r>
              <a:rPr lang="en-US" altLang="ko-KR" sz="1100" dirty="0"/>
              <a:t>,</a:t>
            </a:r>
            <a:r>
              <a:rPr lang="ko-KR" altLang="en-US" sz="1100" dirty="0"/>
              <a:t>스케일 정보를 갖는다</a:t>
            </a:r>
            <a:r>
              <a:rPr lang="en-US" altLang="ko-KR" sz="1100" dirty="0"/>
              <a:t>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BF1A2C9-08CB-04B1-B742-E0AEF1F1F4BB}"/>
              </a:ext>
            </a:extLst>
          </p:cNvPr>
          <p:cNvSpPr txBox="1"/>
          <p:nvPr/>
        </p:nvSpPr>
        <p:spPr>
          <a:xfrm>
            <a:off x="3950287" y="4576482"/>
            <a:ext cx="426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Text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7076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3831A-B74B-20E4-F080-4A121514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게임에서의 </a:t>
            </a:r>
            <a:r>
              <a:rPr lang="en-US" altLang="ko-KR" dirty="0" err="1"/>
              <a:t>StaticMesh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96312-2D7B-848E-BCA8-FD4C41360CF4}"/>
              </a:ext>
            </a:extLst>
          </p:cNvPr>
          <p:cNvSpPr txBox="1"/>
          <p:nvPr/>
        </p:nvSpPr>
        <p:spPr>
          <a:xfrm>
            <a:off x="578191" y="1583411"/>
            <a:ext cx="1064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버텍스의</a:t>
            </a:r>
            <a:r>
              <a:rPr lang="ko-KR" altLang="en-US" dirty="0"/>
              <a:t> 위치가 바뀌지 않는 애니메이션 없는 </a:t>
            </a:r>
            <a:r>
              <a:rPr lang="en-US" altLang="ko-KR" dirty="0"/>
              <a:t>Mesh.</a:t>
            </a:r>
            <a:r>
              <a:rPr lang="ko-KR" altLang="en-US" dirty="0"/>
              <a:t> 원점 기준으로 </a:t>
            </a:r>
            <a:r>
              <a:rPr lang="en-US" altLang="ko-KR" dirty="0"/>
              <a:t>Vertex</a:t>
            </a:r>
            <a:r>
              <a:rPr lang="ko-KR" altLang="en-US" dirty="0"/>
              <a:t>가 위치하기에 </a:t>
            </a:r>
            <a:r>
              <a:rPr lang="en-US" altLang="ko-KR" dirty="0"/>
              <a:t>Transform </a:t>
            </a:r>
            <a:r>
              <a:rPr lang="ko-KR" altLang="en-US" dirty="0"/>
              <a:t>값도</a:t>
            </a:r>
            <a:r>
              <a:rPr lang="en-US" altLang="ko-KR" dirty="0"/>
              <a:t> </a:t>
            </a:r>
            <a:r>
              <a:rPr lang="ko-KR" altLang="en-US" dirty="0"/>
              <a:t>부모자식 관계도 거의 사용하지 않는다</a:t>
            </a:r>
            <a:r>
              <a:rPr lang="en-US" altLang="ko-KR" dirty="0"/>
              <a:t>. </a:t>
            </a:r>
            <a:r>
              <a:rPr lang="ko-KR" altLang="en-US" dirty="0"/>
              <a:t>사용하면 </a:t>
            </a:r>
            <a:r>
              <a:rPr lang="ko-KR" altLang="en-US" dirty="0" err="1"/>
              <a:t>버텍스</a:t>
            </a:r>
            <a:r>
              <a:rPr lang="ko-KR" altLang="en-US" dirty="0"/>
              <a:t> </a:t>
            </a:r>
            <a:r>
              <a:rPr lang="ko-KR" altLang="en-US" dirty="0" err="1"/>
              <a:t>읽을때</a:t>
            </a:r>
            <a:r>
              <a:rPr lang="ko-KR" altLang="en-US" dirty="0"/>
              <a:t> 노드의 변환행렬을 적용한다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게임 데이터이므로 카메라도 </a:t>
            </a:r>
            <a:r>
              <a:rPr lang="ko-KR" altLang="en-US" dirty="0" err="1"/>
              <a:t>필요없다</a:t>
            </a:r>
            <a:r>
              <a:rPr lang="en-US" altLang="ko-KR" dirty="0"/>
              <a:t>.  </a:t>
            </a:r>
            <a:r>
              <a:rPr lang="ko-KR" altLang="en-US" dirty="0" err="1"/>
              <a:t>필요한것은</a:t>
            </a:r>
            <a:r>
              <a:rPr lang="ko-KR" altLang="en-US" dirty="0"/>
              <a:t> </a:t>
            </a:r>
            <a:r>
              <a:rPr lang="en-US" altLang="ko-KR" dirty="0"/>
              <a:t>Mesh Vertex</a:t>
            </a:r>
            <a:r>
              <a:rPr lang="ko-KR" altLang="en-US" dirty="0"/>
              <a:t>와 </a:t>
            </a:r>
            <a:r>
              <a:rPr lang="en-US" altLang="ko-KR" dirty="0"/>
              <a:t>Material </a:t>
            </a:r>
            <a:r>
              <a:rPr lang="ko-KR" altLang="en-US" dirty="0"/>
              <a:t>설정 뿐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5953A6C-7F72-C2E6-8C07-AFB435E0F266}"/>
              </a:ext>
            </a:extLst>
          </p:cNvPr>
          <p:cNvSpPr/>
          <p:nvPr/>
        </p:nvSpPr>
        <p:spPr>
          <a:xfrm>
            <a:off x="5902751" y="2694788"/>
            <a:ext cx="1459773" cy="42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컨테이너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4028981-7AF4-F779-521B-2E9482EF6170}"/>
              </a:ext>
            </a:extLst>
          </p:cNvPr>
          <p:cNvSpPr/>
          <p:nvPr/>
        </p:nvSpPr>
        <p:spPr>
          <a:xfrm>
            <a:off x="6083219" y="3382598"/>
            <a:ext cx="1098835" cy="36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Mesh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D361F84-392F-9742-7D6A-4EC923583A24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6632637" y="3123160"/>
            <a:ext cx="1" cy="259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71CEC18-4FDC-A215-23DF-55B8CD2BFCF1}"/>
              </a:ext>
            </a:extLst>
          </p:cNvPr>
          <p:cNvSpPr/>
          <p:nvPr/>
        </p:nvSpPr>
        <p:spPr>
          <a:xfrm>
            <a:off x="6707910" y="5216575"/>
            <a:ext cx="1098835" cy="366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Material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F4ACA5-8E4C-1624-3B5F-3DBCD04BA664}"/>
              </a:ext>
            </a:extLst>
          </p:cNvPr>
          <p:cNvSpPr/>
          <p:nvPr/>
        </p:nvSpPr>
        <p:spPr>
          <a:xfrm>
            <a:off x="6707910" y="4658727"/>
            <a:ext cx="1098835" cy="366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Material</a:t>
            </a:r>
            <a:endParaRPr lang="ko-KR" altLang="en-US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5FEEDD-DE0C-7B56-2F53-2E98A97512FD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632637" y="3748750"/>
            <a:ext cx="624691" cy="909977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A075CB7-FF6A-32EA-D25C-DCDE43E9E19F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>
            <a:off x="6632637" y="3748750"/>
            <a:ext cx="624691" cy="1467825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DFF85C0-A81D-CDAB-4D02-FC0C1698F238}"/>
              </a:ext>
            </a:extLst>
          </p:cNvPr>
          <p:cNvSpPr txBox="1"/>
          <p:nvPr/>
        </p:nvSpPr>
        <p:spPr>
          <a:xfrm>
            <a:off x="6083219" y="4030384"/>
            <a:ext cx="3007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1Mesh</a:t>
            </a:r>
            <a:r>
              <a:rPr lang="ko-KR" altLang="en-US" sz="1200" dirty="0"/>
              <a:t>가 </a:t>
            </a:r>
            <a:r>
              <a:rPr lang="en-US" altLang="ko-KR" sz="1200" dirty="0"/>
              <a:t>2</a:t>
            </a:r>
            <a:r>
              <a:rPr lang="ko-KR" altLang="en-US" sz="1200" dirty="0"/>
              <a:t>개 이상의 다른 </a:t>
            </a:r>
            <a:r>
              <a:rPr lang="ko-KR" altLang="en-US" sz="1200" dirty="0" err="1"/>
              <a:t>머터리얼</a:t>
            </a:r>
            <a:r>
              <a:rPr lang="ko-KR" altLang="en-US" sz="1200" dirty="0"/>
              <a:t> 사용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A50637E-8787-57BE-E308-B2E2E3CA6AF0}"/>
              </a:ext>
            </a:extLst>
          </p:cNvPr>
          <p:cNvSpPr/>
          <p:nvPr/>
        </p:nvSpPr>
        <p:spPr>
          <a:xfrm>
            <a:off x="2279160" y="2745975"/>
            <a:ext cx="1459773" cy="428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컨테이너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FBAE147-3FC5-85D3-A91C-06F72FAECD18}"/>
              </a:ext>
            </a:extLst>
          </p:cNvPr>
          <p:cNvSpPr/>
          <p:nvPr/>
        </p:nvSpPr>
        <p:spPr>
          <a:xfrm>
            <a:off x="2456545" y="3451088"/>
            <a:ext cx="1098835" cy="366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Mesh</a:t>
            </a:r>
            <a:endParaRPr lang="ko-KR" altLang="en-US" dirty="0"/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9C2A427-89AD-FFA6-E31D-3DF17827F6B2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flipH="1">
            <a:off x="3005963" y="3174347"/>
            <a:ext cx="3084" cy="2767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E1E6798-00D0-34FF-A765-9C38EFBF9956}"/>
              </a:ext>
            </a:extLst>
          </p:cNvPr>
          <p:cNvSpPr/>
          <p:nvPr/>
        </p:nvSpPr>
        <p:spPr>
          <a:xfrm>
            <a:off x="3740056" y="4792558"/>
            <a:ext cx="1098835" cy="3661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Material</a:t>
            </a:r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062A8C4-A5C4-B276-081B-2C67E522F26F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007085" y="3648371"/>
            <a:ext cx="1282389" cy="1144187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32859FE-82D6-C019-869D-2C1F47AA2EF5}"/>
              </a:ext>
            </a:extLst>
          </p:cNvPr>
          <p:cNvSpPr txBox="1"/>
          <p:nvPr/>
        </p:nvSpPr>
        <p:spPr>
          <a:xfrm>
            <a:off x="3511796" y="4210416"/>
            <a:ext cx="1438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1Mesh, 1</a:t>
            </a:r>
            <a:r>
              <a:rPr lang="ko-KR" altLang="en-US" sz="1200" dirty="0" err="1"/>
              <a:t>머터리얼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512139-79BB-8B12-8EDF-8BB0A6C8F19C}"/>
              </a:ext>
            </a:extLst>
          </p:cNvPr>
          <p:cNvSpPr txBox="1"/>
          <p:nvPr/>
        </p:nvSpPr>
        <p:spPr>
          <a:xfrm>
            <a:off x="475460" y="5792028"/>
            <a:ext cx="11474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en-US" altLang="ko-KR" sz="1400" dirty="0" err="1"/>
              <a:t>Assimp</a:t>
            </a:r>
            <a:r>
              <a:rPr lang="ko-KR" altLang="en-US" sz="1400" dirty="0"/>
              <a:t>는</a:t>
            </a:r>
            <a:r>
              <a:rPr lang="en-US" altLang="ko-KR" sz="1400" dirty="0"/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멀티 </a:t>
            </a:r>
            <a:r>
              <a:rPr lang="ko-KR" altLang="en-US" sz="1400" dirty="0" err="1">
                <a:solidFill>
                  <a:srgbClr val="FF0000"/>
                </a:solidFill>
              </a:rPr>
              <a:t>머터리얼을</a:t>
            </a:r>
            <a:r>
              <a:rPr lang="ko-KR" altLang="en-US" sz="1400" dirty="0">
                <a:solidFill>
                  <a:srgbClr val="FF0000"/>
                </a:solidFill>
              </a:rPr>
              <a:t> 사용하는</a:t>
            </a:r>
            <a:r>
              <a:rPr lang="ko-KR" altLang="en-US" sz="1400" dirty="0"/>
              <a:t> 경우 </a:t>
            </a:r>
            <a:r>
              <a:rPr lang="ko-KR" altLang="en-US" sz="1400" dirty="0" err="1"/>
              <a:t>머터리얼</a:t>
            </a:r>
            <a:r>
              <a:rPr lang="ko-KR" altLang="en-US" sz="1400" dirty="0"/>
              <a:t> 개수만큼 </a:t>
            </a:r>
            <a:r>
              <a:rPr lang="en-US" altLang="ko-KR" sz="1400" dirty="0"/>
              <a:t>Mesh</a:t>
            </a:r>
            <a:r>
              <a:rPr lang="ko-KR" altLang="en-US" sz="1400" dirty="0"/>
              <a:t>를 나누고 </a:t>
            </a:r>
            <a:r>
              <a:rPr lang="ko-KR" altLang="en-US" sz="1400" dirty="0" err="1"/>
              <a:t>머터리얼</a:t>
            </a:r>
            <a:r>
              <a:rPr lang="ko-KR" altLang="en-US" sz="1400" dirty="0"/>
              <a:t> 을 </a:t>
            </a:r>
            <a:r>
              <a:rPr lang="en-US" altLang="ko-KR" sz="1400" dirty="0"/>
              <a:t>1</a:t>
            </a:r>
            <a:r>
              <a:rPr lang="ko-KR" altLang="en-US" sz="1400" dirty="0"/>
              <a:t>개씩 적용하여 데이터를 나눈다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69EFDA-3C28-16C6-4E26-6FB4B563BFB7}"/>
              </a:ext>
            </a:extLst>
          </p:cNvPr>
          <p:cNvSpPr/>
          <p:nvPr/>
        </p:nvSpPr>
        <p:spPr>
          <a:xfrm>
            <a:off x="2456545" y="4103401"/>
            <a:ext cx="1098835" cy="366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Mesh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7990990-205F-C823-D751-2FB846D0E4B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005962" y="3785183"/>
            <a:ext cx="1" cy="318218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E584C1-346E-410A-A01C-DD8940B7A6B6}"/>
              </a:ext>
            </a:extLst>
          </p:cNvPr>
          <p:cNvSpPr/>
          <p:nvPr/>
        </p:nvSpPr>
        <p:spPr>
          <a:xfrm>
            <a:off x="475459" y="6197131"/>
            <a:ext cx="117875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부모자식 관계로 연결되어 있다면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임포트</a:t>
            </a:r>
            <a:r>
              <a:rPr lang="ko-KR" altLang="en-US" sz="1400" dirty="0"/>
              <a:t> 옵션 </a:t>
            </a:r>
            <a:r>
              <a:rPr lang="en-US" altLang="ko-KR" sz="1400" dirty="0" err="1"/>
              <a:t>aiProcess_PreTransformVertices</a:t>
            </a:r>
            <a:r>
              <a:rPr lang="en-US" altLang="ko-KR" sz="1400" dirty="0"/>
              <a:t> </a:t>
            </a:r>
            <a:r>
              <a:rPr lang="ko-KR" altLang="en-US" sz="1400" dirty="0"/>
              <a:t>사용 </a:t>
            </a:r>
            <a:r>
              <a:rPr lang="en-US" altLang="ko-KR" sz="1400" dirty="0"/>
              <a:t> // </a:t>
            </a:r>
            <a:r>
              <a:rPr lang="ko-KR" altLang="en-US" sz="1400" dirty="0"/>
              <a:t>노드의 변환행렬을 적용한 </a:t>
            </a:r>
            <a:r>
              <a:rPr lang="ko-KR" altLang="en-US" sz="1400" dirty="0" err="1"/>
              <a:t>버텍스</a:t>
            </a:r>
            <a:r>
              <a:rPr lang="ko-KR" altLang="en-US" sz="1400" dirty="0"/>
              <a:t> 생성한다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9006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C0A96-16BC-CF1F-A5A5-F83E6390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Asset Import Library (assimp)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F7B12-2F81-4C10-22D2-5D720B50E0E9}"/>
              </a:ext>
            </a:extLst>
          </p:cNvPr>
          <p:cNvSpPr txBox="1"/>
          <p:nvPr/>
        </p:nvSpPr>
        <p:spPr>
          <a:xfrm>
            <a:off x="951488" y="1747880"/>
            <a:ext cx="10402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Assimp</a:t>
            </a:r>
            <a:r>
              <a:rPr lang="en-US" altLang="ko-KR" dirty="0"/>
              <a:t> </a:t>
            </a:r>
            <a:r>
              <a:rPr lang="ko-KR" altLang="en-US" dirty="0"/>
              <a:t>여러 </a:t>
            </a:r>
            <a:r>
              <a:rPr lang="en-US" altLang="ko-KR" dirty="0"/>
              <a:t>3D </a:t>
            </a:r>
            <a:r>
              <a:rPr lang="ko-KR" altLang="en-US" dirty="0"/>
              <a:t>파일 포맷을 읽을 수 있는 라이브러리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>
                <a:hlinkClick r:id="rId3"/>
              </a:rPr>
              <a:t>FBX SDK </a:t>
            </a:r>
            <a:r>
              <a:rPr lang="en-US" altLang="ko-KR" dirty="0"/>
              <a:t> </a:t>
            </a:r>
            <a:r>
              <a:rPr lang="ko-KR" altLang="en-US" dirty="0"/>
              <a:t>에 비해서 상대적으로 쉽다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Vcpkg</a:t>
            </a:r>
            <a:r>
              <a:rPr lang="ko-KR" altLang="en-US" dirty="0"/>
              <a:t>로 </a:t>
            </a:r>
            <a:r>
              <a:rPr lang="en-US" altLang="ko-KR" dirty="0"/>
              <a:t>assimp</a:t>
            </a:r>
            <a:r>
              <a:rPr lang="ko-KR" altLang="en-US" dirty="0"/>
              <a:t>를 설치했다면 쉽게 사용가능</a:t>
            </a:r>
            <a:r>
              <a:rPr lang="en-US" altLang="ko-KR" dirty="0"/>
              <a:t>. DLL</a:t>
            </a:r>
            <a:r>
              <a:rPr lang="ko-KR" altLang="en-US" dirty="0"/>
              <a:t>은</a:t>
            </a:r>
            <a:r>
              <a:rPr lang="en-US" altLang="ko-KR" dirty="0"/>
              <a:t> assimp-xxxx-mt.dll, zlib1.dll, pugixml.dll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r>
              <a:rPr lang="ko-KR" altLang="en-US" sz="1200" dirty="0">
                <a:solidFill>
                  <a:srgbClr val="FF0000"/>
                </a:solidFill>
              </a:rPr>
              <a:t>매번 </a:t>
            </a:r>
            <a:r>
              <a:rPr lang="en-US" altLang="ko-KR" sz="1200" dirty="0">
                <a:solidFill>
                  <a:srgbClr val="FF0000"/>
                </a:solidFill>
              </a:rPr>
              <a:t>FBX</a:t>
            </a:r>
            <a:r>
              <a:rPr lang="ko-KR" altLang="en-US" sz="1200" dirty="0">
                <a:solidFill>
                  <a:srgbClr val="FF0000"/>
                </a:solidFill>
              </a:rPr>
              <a:t>의 포맷을 분석하여 데이터를 만드는 것은 처리과정의 비용이 든다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solidFill>
                  <a:srgbClr val="FF0000"/>
                </a:solidFill>
              </a:rPr>
              <a:t>최종적으로는 읽은 후의 데이터를 자신만의 파일로 저장 </a:t>
            </a:r>
            <a:r>
              <a:rPr lang="ko-KR" altLang="en-US" sz="1200" dirty="0" err="1">
                <a:solidFill>
                  <a:srgbClr val="FF0000"/>
                </a:solidFill>
              </a:rPr>
              <a:t>해야한다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ko-KR" altLang="en-US" sz="1200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34DA8-7A88-DE4A-BF42-D48105452BAF}"/>
              </a:ext>
            </a:extLst>
          </p:cNvPr>
          <p:cNvSpPr txBox="1"/>
          <p:nvPr/>
        </p:nvSpPr>
        <p:spPr>
          <a:xfrm>
            <a:off x="290411" y="2967335"/>
            <a:ext cx="3951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&lt;assimp/Importer.hpp&gt;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&lt;assimp/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scene.h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&lt;assimp/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postprocess.h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DB1-E670-4930-0BBB-6AFD4350B5CD}"/>
              </a:ext>
            </a:extLst>
          </p:cNvPr>
          <p:cNvSpPr txBox="1"/>
          <p:nvPr/>
        </p:nvSpPr>
        <p:spPr>
          <a:xfrm>
            <a:off x="369701" y="3990108"/>
            <a:ext cx="100760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Assimp</a:t>
            </a:r>
            <a:r>
              <a:rPr lang="ko-KR" altLang="en-US" sz="1400" dirty="0"/>
              <a:t>::</a:t>
            </a:r>
            <a:r>
              <a:rPr lang="ko-KR" altLang="en-US" sz="1400" dirty="0" err="1"/>
              <a:t>Importer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importer</a:t>
            </a:r>
            <a:r>
              <a:rPr lang="ko-KR" altLang="en-US" sz="1400" dirty="0"/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기본 </a:t>
            </a:r>
            <a:r>
              <a:rPr lang="ko-KR" altLang="en-US" sz="1400" dirty="0" err="1"/>
              <a:t>임포트</a:t>
            </a:r>
            <a:r>
              <a:rPr lang="ko-KR" altLang="en-US" sz="1400" dirty="0"/>
              <a:t> 옵션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unsigned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importFlags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aiProcess_Triangulate</a:t>
            </a:r>
            <a:r>
              <a:rPr lang="ko-KR" altLang="en-US" sz="1400" dirty="0"/>
              <a:t> |    </a:t>
            </a:r>
            <a:r>
              <a:rPr lang="en-US" altLang="ko-KR" sz="1400" dirty="0"/>
              <a:t>// vertex </a:t>
            </a:r>
            <a:r>
              <a:rPr lang="ko-KR" altLang="en-US" sz="1400" dirty="0"/>
              <a:t>삼각형 으로 출력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aiProcess_GenNormals</a:t>
            </a:r>
            <a:r>
              <a:rPr lang="ko-KR" altLang="en-US" sz="1400" dirty="0"/>
              <a:t> |        </a:t>
            </a:r>
            <a:r>
              <a:rPr lang="en-US" altLang="ko-KR" sz="1400" dirty="0"/>
              <a:t>// Normal </a:t>
            </a:r>
            <a:r>
              <a:rPr lang="ko-KR" altLang="en-US" sz="1400" dirty="0"/>
              <a:t>정보 생성  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aiProcess_GenUVCoords</a:t>
            </a:r>
            <a:r>
              <a:rPr lang="ko-KR" altLang="en-US" sz="1400" dirty="0"/>
              <a:t> |     </a:t>
            </a:r>
            <a:r>
              <a:rPr lang="en-US" altLang="ko-KR" sz="1400" dirty="0"/>
              <a:t> // </a:t>
            </a:r>
            <a:r>
              <a:rPr lang="ko-KR" altLang="en-US" sz="1400" dirty="0"/>
              <a:t>텍스처 좌표 생성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aiProcess_CalcTangentSpace</a:t>
            </a:r>
            <a:r>
              <a:rPr lang="ko-KR" altLang="en-US" sz="1400" dirty="0"/>
              <a:t> |  </a:t>
            </a:r>
            <a:r>
              <a:rPr lang="en-US" altLang="ko-KR" sz="1400" dirty="0"/>
              <a:t>// </a:t>
            </a:r>
            <a:r>
              <a:rPr lang="ko-KR" altLang="en-US" sz="1400" dirty="0"/>
              <a:t>탄젠트 벡터 생성</a:t>
            </a:r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aiProcess_ConvertToLeftHanded</a:t>
            </a:r>
            <a:r>
              <a:rPr lang="en-US" altLang="ko-KR" sz="1400" dirty="0"/>
              <a:t>;</a:t>
            </a:r>
            <a:r>
              <a:rPr lang="ko-KR" altLang="en-US" sz="1400" dirty="0"/>
              <a:t>  </a:t>
            </a:r>
            <a:r>
              <a:rPr lang="en-US" altLang="ko-KR" sz="1400" dirty="0"/>
              <a:t>// DX</a:t>
            </a:r>
            <a:r>
              <a:rPr lang="ko-KR" altLang="en-US" sz="1400" dirty="0"/>
              <a:t>용 </a:t>
            </a:r>
            <a:r>
              <a:rPr lang="ko-KR" altLang="en-US" sz="1400" dirty="0" err="1"/>
              <a:t>왼손좌표계</a:t>
            </a:r>
            <a:r>
              <a:rPr lang="ko-KR" altLang="en-US" sz="1400" dirty="0"/>
              <a:t> 변환</a:t>
            </a:r>
            <a:endParaRPr lang="en-US" altLang="ko-KR" sz="1400" dirty="0"/>
          </a:p>
          <a:p>
            <a:r>
              <a:rPr lang="en-US" altLang="ko-KR" sz="1400" dirty="0" err="1"/>
              <a:t>aiProcess_PreTransformVertices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/>
              <a:t> // </a:t>
            </a:r>
            <a:r>
              <a:rPr lang="ko-KR" altLang="en-US" sz="1400" dirty="0"/>
              <a:t>노드의 변환행렬을 적용한 </a:t>
            </a:r>
            <a:r>
              <a:rPr lang="ko-KR" altLang="en-US" sz="1400" dirty="0" err="1"/>
              <a:t>버텍스</a:t>
            </a:r>
            <a:r>
              <a:rPr lang="ko-KR" altLang="en-US" sz="1400" dirty="0"/>
              <a:t> 생성한다</a:t>
            </a:r>
            <a:r>
              <a:rPr lang="en-US" altLang="ko-KR" sz="1400" dirty="0"/>
              <a:t>.  *</a:t>
            </a:r>
            <a:r>
              <a:rPr lang="en-US" altLang="ko-KR" sz="1400" dirty="0" err="1"/>
              <a:t>StaticMesh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처리할때만</a:t>
            </a:r>
            <a:endParaRPr lang="en-US" altLang="ko-KR" sz="1400" dirty="0"/>
          </a:p>
          <a:p>
            <a:endParaRPr lang="ko-KR" altLang="en-US" sz="1400" dirty="0"/>
          </a:p>
          <a:p>
            <a:r>
              <a:rPr lang="ko-KR" altLang="en-US" sz="1400" dirty="0" err="1"/>
              <a:t>const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aiScene</a:t>
            </a:r>
            <a:r>
              <a:rPr lang="ko-KR" altLang="en-US" sz="1400" dirty="0"/>
              <a:t>* </a:t>
            </a:r>
            <a:r>
              <a:rPr lang="ko-KR" altLang="en-US" sz="1400" dirty="0" err="1"/>
              <a:t>scene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importer.ReadFile</a:t>
            </a:r>
            <a:r>
              <a:rPr lang="ko-KR" altLang="en-US" sz="1400" dirty="0"/>
              <a:t>("../</a:t>
            </a:r>
            <a:r>
              <a:rPr lang="ko-KR" altLang="en-US" sz="1400" dirty="0" err="1"/>
              <a:t>Resource</a:t>
            </a:r>
            <a:r>
              <a:rPr lang="ko-KR" altLang="en-US" sz="1400" dirty="0"/>
              <a:t>/ZeldaPosed001.fbx", </a:t>
            </a:r>
            <a:r>
              <a:rPr lang="ko-KR" altLang="en-US" sz="1400" dirty="0" err="1"/>
              <a:t>importFlags</a:t>
            </a:r>
            <a:r>
              <a:rPr lang="ko-KR" altLang="en-US" sz="1400" dirty="0"/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44D4C5-89A8-1D8C-CEEA-59721B605105}"/>
              </a:ext>
            </a:extLst>
          </p:cNvPr>
          <p:cNvSpPr txBox="1"/>
          <p:nvPr/>
        </p:nvSpPr>
        <p:spPr>
          <a:xfrm>
            <a:off x="369701" y="6459430"/>
            <a:ext cx="4238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세부코드는 </a:t>
            </a:r>
            <a:r>
              <a:rPr lang="en-US" altLang="ko-KR" sz="1400" dirty="0">
                <a:hlinkClick r:id="rId4"/>
              </a:rPr>
              <a:t>SimpleTexturedDirectx11</a:t>
            </a:r>
            <a:r>
              <a:rPr lang="en-US" altLang="ko-KR" sz="1400" dirty="0"/>
              <a:t> </a:t>
            </a:r>
            <a:r>
              <a:rPr lang="ko-KR" altLang="en-US" sz="1400" dirty="0"/>
              <a:t>참조합니다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537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092AC2-1490-D24A-2FAA-38F796B2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6" y="64017"/>
            <a:ext cx="9156042" cy="6824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BC7F4-D922-27E8-E624-A398933A9EE2}"/>
              </a:ext>
            </a:extLst>
          </p:cNvPr>
          <p:cNvSpPr txBox="1"/>
          <p:nvPr/>
        </p:nvSpPr>
        <p:spPr>
          <a:xfrm>
            <a:off x="7252431" y="3800553"/>
            <a:ext cx="2154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Color </a:t>
            </a:r>
            <a:r>
              <a:rPr lang="ko-KR" altLang="en-US" sz="1100" b="1" dirty="0" err="1">
                <a:solidFill>
                  <a:srgbClr val="FF0000"/>
                </a:solidFill>
              </a:rPr>
              <a:t>상수값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b="1" dirty="0">
                <a:solidFill>
                  <a:srgbClr val="FF0000"/>
                </a:solidFill>
              </a:rPr>
              <a:t>Diffuse</a:t>
            </a:r>
            <a:r>
              <a:rPr lang="ko-KR" altLang="en-US" sz="1100" b="1" dirty="0">
                <a:solidFill>
                  <a:srgbClr val="FF0000"/>
                </a:solidFill>
              </a:rPr>
              <a:t> 텍스처 파일 외부 경로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b="1" dirty="0">
                <a:solidFill>
                  <a:srgbClr val="FF0000"/>
                </a:solidFill>
              </a:rPr>
              <a:t>Normal</a:t>
            </a:r>
            <a:r>
              <a:rPr lang="ko-KR" altLang="en-US" sz="1100" b="1" dirty="0">
                <a:solidFill>
                  <a:srgbClr val="FF0000"/>
                </a:solidFill>
              </a:rPr>
              <a:t> 텍스처 파일 외부 경로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b="1" dirty="0">
                <a:solidFill>
                  <a:srgbClr val="FF0000"/>
                </a:solidFill>
              </a:rPr>
              <a:t>…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82B41-CAC6-50F4-43C1-54FA23AAE3BD}"/>
              </a:ext>
            </a:extLst>
          </p:cNvPr>
          <p:cNvSpPr txBox="1"/>
          <p:nvPr/>
        </p:nvSpPr>
        <p:spPr>
          <a:xfrm>
            <a:off x="-42890" y="4335385"/>
            <a:ext cx="2217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파일에 내장된 텍스처의 데이터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B5885-58CF-E621-FE2E-0B74D4DF5156}"/>
              </a:ext>
            </a:extLst>
          </p:cNvPr>
          <p:cNvSpPr txBox="1"/>
          <p:nvPr/>
        </p:nvSpPr>
        <p:spPr>
          <a:xfrm>
            <a:off x="4437237" y="6555964"/>
            <a:ext cx="28151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시간에 따라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대체할 </a:t>
            </a:r>
            <a:r>
              <a:rPr lang="en-US" altLang="ko-KR" sz="1100" b="1" dirty="0" err="1"/>
              <a:t>aiNode</a:t>
            </a:r>
            <a:r>
              <a:rPr lang="ko-KR" altLang="en-US" sz="1100" b="1" dirty="0"/>
              <a:t>의 </a:t>
            </a:r>
            <a:r>
              <a:rPr lang="en-US" altLang="ko-KR" sz="1100" b="1" dirty="0" err="1"/>
              <a:t>Tramsfom</a:t>
            </a:r>
            <a:endParaRPr lang="ko-KR" altLang="en-US" sz="1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9DF35-D401-54E8-6E14-F862900B5DF0}"/>
              </a:ext>
            </a:extLst>
          </p:cNvPr>
          <p:cNvSpPr txBox="1"/>
          <p:nvPr/>
        </p:nvSpPr>
        <p:spPr>
          <a:xfrm>
            <a:off x="2975728" y="1794471"/>
            <a:ext cx="2093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rgbClr val="FF0000"/>
                </a:solidFill>
              </a:rPr>
              <a:t>aiNode</a:t>
            </a:r>
            <a:r>
              <a:rPr lang="ko-KR" altLang="en-US" sz="1100" b="1" dirty="0">
                <a:solidFill>
                  <a:srgbClr val="FF0000"/>
                </a:solidFill>
              </a:rPr>
              <a:t>가 참조하는 </a:t>
            </a:r>
            <a:r>
              <a:rPr lang="en-US" altLang="ko-KR" sz="1100" b="1" dirty="0" err="1">
                <a:solidFill>
                  <a:srgbClr val="FF0000"/>
                </a:solidFill>
              </a:rPr>
              <a:t>aiMesh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F463A14-4156-8942-F0C7-37423CE8FB7C}"/>
              </a:ext>
            </a:extLst>
          </p:cNvPr>
          <p:cNvSpPr txBox="1">
            <a:spLocks/>
          </p:cNvSpPr>
          <p:nvPr/>
        </p:nvSpPr>
        <p:spPr>
          <a:xfrm>
            <a:off x="-192118" y="5762433"/>
            <a:ext cx="4591589" cy="7448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aiScene</a:t>
            </a:r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의 내용들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5D00B4-702A-9A50-ED24-B5AB304DFDB1}"/>
              </a:ext>
            </a:extLst>
          </p:cNvPr>
          <p:cNvSpPr txBox="1"/>
          <p:nvPr/>
        </p:nvSpPr>
        <p:spPr>
          <a:xfrm>
            <a:off x="5601189" y="1744708"/>
            <a:ext cx="1889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rgbClr val="FF0000"/>
                </a:solidFill>
              </a:rPr>
              <a:t>aiMesh</a:t>
            </a:r>
            <a:r>
              <a:rPr lang="ko-KR" altLang="en-US" sz="1100" b="1" dirty="0">
                <a:solidFill>
                  <a:srgbClr val="FF0000"/>
                </a:solidFill>
              </a:rPr>
              <a:t>가 참조하는 </a:t>
            </a:r>
            <a:r>
              <a:rPr lang="en-US" altLang="ko-KR" sz="1100" b="1" dirty="0">
                <a:solidFill>
                  <a:srgbClr val="FF0000"/>
                </a:solidFill>
              </a:rPr>
              <a:t>Bone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579ACE-5C7A-FA27-832E-0A0E9775F027}"/>
              </a:ext>
            </a:extLst>
          </p:cNvPr>
          <p:cNvSpPr txBox="1"/>
          <p:nvPr/>
        </p:nvSpPr>
        <p:spPr>
          <a:xfrm>
            <a:off x="2548050" y="89417"/>
            <a:ext cx="2279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rgbClr val="FF0000"/>
                </a:solidFill>
              </a:rPr>
              <a:t>SceneGraph</a:t>
            </a:r>
            <a:r>
              <a:rPr lang="ko-KR" altLang="en-US" sz="1100" b="1" dirty="0">
                <a:solidFill>
                  <a:srgbClr val="FF0000"/>
                </a:solidFill>
              </a:rPr>
              <a:t>를 표현하는 </a:t>
            </a:r>
            <a:r>
              <a:rPr lang="en-US" altLang="ko-KR" sz="1100" b="1" dirty="0" err="1">
                <a:solidFill>
                  <a:srgbClr val="FF0000"/>
                </a:solidFill>
              </a:rPr>
              <a:t>aiNode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BC3D2-01CD-A7E3-490D-1BC04644DF2D}"/>
              </a:ext>
            </a:extLst>
          </p:cNvPr>
          <p:cNvSpPr txBox="1"/>
          <p:nvPr/>
        </p:nvSpPr>
        <p:spPr>
          <a:xfrm>
            <a:off x="2490900" y="5239814"/>
            <a:ext cx="29145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모든 </a:t>
            </a:r>
            <a:r>
              <a:rPr lang="en-US" altLang="ko-KR" sz="1100" b="1" dirty="0" err="1"/>
              <a:t>aiNode</a:t>
            </a:r>
            <a:r>
              <a:rPr lang="ko-KR" altLang="en-US" sz="1100" b="1" dirty="0"/>
              <a:t>의 키를 갖는 </a:t>
            </a:r>
            <a:r>
              <a:rPr lang="en-US" altLang="ko-KR" sz="1100" b="1" dirty="0" err="1"/>
              <a:t>aiAnimation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8951D-6A98-08E0-D7A2-A78EC50C380D}"/>
              </a:ext>
            </a:extLst>
          </p:cNvPr>
          <p:cNvSpPr txBox="1"/>
          <p:nvPr/>
        </p:nvSpPr>
        <p:spPr>
          <a:xfrm>
            <a:off x="3003566" y="4185274"/>
            <a:ext cx="2264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rgbClr val="FF0000"/>
                </a:solidFill>
              </a:rPr>
              <a:t>aiMesh</a:t>
            </a:r>
            <a:r>
              <a:rPr lang="ko-KR" altLang="en-US" sz="1100" b="1" dirty="0">
                <a:solidFill>
                  <a:srgbClr val="FF0000"/>
                </a:solidFill>
              </a:rPr>
              <a:t>가 참조하는 </a:t>
            </a:r>
            <a:r>
              <a:rPr lang="en-US" altLang="ko-KR" sz="1100" b="1" dirty="0" err="1">
                <a:solidFill>
                  <a:srgbClr val="FF0000"/>
                </a:solidFill>
              </a:rPr>
              <a:t>aiMaterial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2B0238-9654-9EBF-A2A1-5BFA053A71B8}"/>
              </a:ext>
            </a:extLst>
          </p:cNvPr>
          <p:cNvSpPr/>
          <p:nvPr/>
        </p:nvSpPr>
        <p:spPr>
          <a:xfrm>
            <a:off x="3031100" y="2417603"/>
            <a:ext cx="1889186" cy="660746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D4E3A0-786A-041B-6924-63F151960259}"/>
              </a:ext>
            </a:extLst>
          </p:cNvPr>
          <p:cNvSpPr txBox="1"/>
          <p:nvPr/>
        </p:nvSpPr>
        <p:spPr>
          <a:xfrm>
            <a:off x="4371971" y="2544827"/>
            <a:ext cx="749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Vertex </a:t>
            </a:r>
            <a:r>
              <a:rPr lang="ko-KR" altLang="en-US" sz="800" b="1" dirty="0">
                <a:solidFill>
                  <a:srgbClr val="FF0000"/>
                </a:solidFill>
              </a:rPr>
              <a:t>배열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13564E-0594-6115-AA6B-5137DFD9204F}"/>
              </a:ext>
            </a:extLst>
          </p:cNvPr>
          <p:cNvSpPr/>
          <p:nvPr/>
        </p:nvSpPr>
        <p:spPr>
          <a:xfrm>
            <a:off x="3031099" y="3110621"/>
            <a:ext cx="1889186" cy="236624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AA6839-F74E-45F9-0877-7BFEB0BE945A}"/>
              </a:ext>
            </a:extLst>
          </p:cNvPr>
          <p:cNvSpPr txBox="1"/>
          <p:nvPr/>
        </p:nvSpPr>
        <p:spPr>
          <a:xfrm>
            <a:off x="4114906" y="3057039"/>
            <a:ext cx="749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Index </a:t>
            </a:r>
            <a:r>
              <a:rPr lang="ko-KR" altLang="en-US" sz="800" b="1" dirty="0">
                <a:solidFill>
                  <a:srgbClr val="FF0000"/>
                </a:solidFill>
              </a:rPr>
              <a:t>개수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en-US" altLang="ko-KR" sz="800" b="1" dirty="0">
                <a:solidFill>
                  <a:srgbClr val="FF0000"/>
                </a:solidFill>
              </a:rPr>
              <a:t>Index </a:t>
            </a:r>
            <a:r>
              <a:rPr lang="ko-KR" altLang="en-US" sz="800" b="1" dirty="0">
                <a:solidFill>
                  <a:srgbClr val="FF0000"/>
                </a:solidFill>
              </a:rPr>
              <a:t>배열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29CBB2-C8D2-0757-3FFD-C6B2223752C7}"/>
              </a:ext>
            </a:extLst>
          </p:cNvPr>
          <p:cNvSpPr txBox="1"/>
          <p:nvPr/>
        </p:nvSpPr>
        <p:spPr>
          <a:xfrm>
            <a:off x="4365621" y="2398777"/>
            <a:ext cx="749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Vertex </a:t>
            </a:r>
            <a:r>
              <a:rPr lang="ko-KR" altLang="en-US" sz="800" b="1" dirty="0">
                <a:solidFill>
                  <a:srgbClr val="FF0000"/>
                </a:solidFill>
              </a:rPr>
              <a:t>개수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AD6E53-FAC0-550E-5B5D-2B759261F8D3}"/>
              </a:ext>
            </a:extLst>
          </p:cNvPr>
          <p:cNvSpPr txBox="1"/>
          <p:nvPr/>
        </p:nvSpPr>
        <p:spPr>
          <a:xfrm>
            <a:off x="6865918" y="4596995"/>
            <a:ext cx="42989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 err="1">
                <a:solidFill>
                  <a:srgbClr val="FF0000"/>
                </a:solidFill>
              </a:rPr>
              <a:t>if</a:t>
            </a:r>
            <a:r>
              <a:rPr lang="ko-KR" altLang="en-US" sz="800" b="1" dirty="0">
                <a:solidFill>
                  <a:srgbClr val="FF0000"/>
                </a:solidFill>
              </a:rPr>
              <a:t> (AI_SUCCESS == </a:t>
            </a:r>
            <a:r>
              <a:rPr lang="ko-KR" altLang="en-US" sz="800" b="1" dirty="0" err="1">
                <a:solidFill>
                  <a:srgbClr val="FF0000"/>
                </a:solidFill>
              </a:rPr>
              <a:t>pMaterial</a:t>
            </a:r>
            <a:r>
              <a:rPr lang="ko-KR" altLang="en-US" sz="800" b="1" dirty="0">
                <a:solidFill>
                  <a:srgbClr val="FF0000"/>
                </a:solidFill>
              </a:rPr>
              <a:t>-&gt;</a:t>
            </a:r>
            <a:r>
              <a:rPr lang="ko-KR" altLang="en-US" sz="800" b="1" dirty="0" err="1">
                <a:solidFill>
                  <a:srgbClr val="FF0000"/>
                </a:solidFill>
              </a:rPr>
              <a:t>GetTexture</a:t>
            </a:r>
            <a:r>
              <a:rPr lang="ko-KR" altLang="en-US" sz="800" b="1" dirty="0">
                <a:solidFill>
                  <a:srgbClr val="FF0000"/>
                </a:solidFill>
              </a:rPr>
              <a:t>(</a:t>
            </a:r>
            <a:r>
              <a:rPr lang="ko-KR" altLang="en-US" sz="800" b="1" dirty="0" err="1">
                <a:solidFill>
                  <a:srgbClr val="FF0000"/>
                </a:solidFill>
              </a:rPr>
              <a:t>aiTextureType_DIFFUSE</a:t>
            </a:r>
            <a:r>
              <a:rPr lang="ko-KR" altLang="en-US" sz="800" b="1" dirty="0">
                <a:solidFill>
                  <a:srgbClr val="FF0000"/>
                </a:solidFill>
              </a:rPr>
              <a:t>, 0, &amp;</a:t>
            </a:r>
            <a:r>
              <a:rPr lang="ko-KR" altLang="en-US" sz="800" b="1" dirty="0" err="1">
                <a:solidFill>
                  <a:srgbClr val="FF0000"/>
                </a:solidFill>
              </a:rPr>
              <a:t>texturePath</a:t>
            </a:r>
            <a:r>
              <a:rPr lang="ko-KR" altLang="en-US" sz="800" b="1" dirty="0">
                <a:solidFill>
                  <a:srgbClr val="FF0000"/>
                </a:solidFill>
              </a:rPr>
              <a:t>)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</a:p>
          <a:p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EB8C09-C690-48F6-9F3D-9BCC93C5A45D}"/>
              </a:ext>
            </a:extLst>
          </p:cNvPr>
          <p:cNvSpPr/>
          <p:nvPr/>
        </p:nvSpPr>
        <p:spPr>
          <a:xfrm>
            <a:off x="3123715" y="1244676"/>
            <a:ext cx="1945151" cy="261610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4D448-C44A-4B37-B8C6-8B3AE0904DFB}"/>
              </a:ext>
            </a:extLst>
          </p:cNvPr>
          <p:cNvSpPr txBox="1"/>
          <p:nvPr/>
        </p:nvSpPr>
        <p:spPr>
          <a:xfrm flipH="1">
            <a:off x="4154278" y="1206204"/>
            <a:ext cx="1720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참조 메시 수 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>
                <a:solidFill>
                  <a:srgbClr val="FF0000"/>
                </a:solidFill>
              </a:rPr>
              <a:t>참조 </a:t>
            </a:r>
            <a:r>
              <a:rPr lang="en-US" altLang="ko-KR" sz="800" b="1" dirty="0">
                <a:solidFill>
                  <a:srgbClr val="FF0000"/>
                </a:solidFill>
              </a:rPr>
              <a:t>Index </a:t>
            </a:r>
            <a:r>
              <a:rPr lang="ko-KR" altLang="en-US" sz="800" b="1" dirty="0">
                <a:solidFill>
                  <a:srgbClr val="FF0000"/>
                </a:solidFill>
              </a:rPr>
              <a:t>배열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3355E1-89F2-5590-6226-FF7378EFEE2B}"/>
              </a:ext>
            </a:extLst>
          </p:cNvPr>
          <p:cNvSpPr txBox="1"/>
          <p:nvPr/>
        </p:nvSpPr>
        <p:spPr>
          <a:xfrm>
            <a:off x="9568031" y="3669162"/>
            <a:ext cx="192002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aiTextureType_DIFFUSE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err="1">
                <a:solidFill>
                  <a:srgbClr val="FF0000"/>
                </a:solidFill>
              </a:rPr>
              <a:t>aiTextureType_NORMALS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err="1">
                <a:solidFill>
                  <a:srgbClr val="FF0000"/>
                </a:solidFill>
              </a:rPr>
              <a:t>aiTextureType_SPECULAR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err="1">
                <a:solidFill>
                  <a:srgbClr val="FF0000"/>
                </a:solidFill>
              </a:rPr>
              <a:t>aiTextureType_EMISSIVE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err="1">
                <a:solidFill>
                  <a:srgbClr val="FF0000"/>
                </a:solidFill>
              </a:rPr>
              <a:t>aiTextureType_OPACITY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E47B4-FA38-AB19-DE01-F4509381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aiNode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EDFB12-7D75-A92A-195C-2525567F3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06" y="3225800"/>
            <a:ext cx="6733706" cy="3565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76301A-59CC-7C80-B1F5-843E6C825214}"/>
              </a:ext>
            </a:extLst>
          </p:cNvPr>
          <p:cNvSpPr txBox="1"/>
          <p:nvPr/>
        </p:nvSpPr>
        <p:spPr>
          <a:xfrm>
            <a:off x="548221" y="1690688"/>
            <a:ext cx="1110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SceneGraph</a:t>
            </a:r>
            <a:r>
              <a:rPr lang="ko-KR" altLang="en-US" dirty="0"/>
              <a:t>에서 </a:t>
            </a:r>
            <a:r>
              <a:rPr lang="en-US" altLang="ko-KR" dirty="0"/>
              <a:t>Transform</a:t>
            </a:r>
            <a:r>
              <a:rPr lang="ko-KR" altLang="en-US" dirty="0"/>
              <a:t>이 필요한 노드는 어떤 것도 </a:t>
            </a:r>
            <a:r>
              <a:rPr lang="en-US" altLang="ko-KR" dirty="0" err="1"/>
              <a:t>aiNode</a:t>
            </a:r>
            <a:r>
              <a:rPr lang="en-US" altLang="ko-KR" dirty="0"/>
              <a:t> </a:t>
            </a:r>
            <a:r>
              <a:rPr lang="ko-KR" altLang="en-US" dirty="0"/>
              <a:t>가 되어 계층구조로 표현할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기본 </a:t>
            </a:r>
            <a:r>
              <a:rPr lang="en-US" altLang="ko-KR" dirty="0"/>
              <a:t>Container</a:t>
            </a:r>
            <a:r>
              <a:rPr lang="ko-KR" altLang="en-US" dirty="0"/>
              <a:t> </a:t>
            </a:r>
            <a:r>
              <a:rPr lang="en-US" altLang="ko-KR" dirty="0"/>
              <a:t>Root </a:t>
            </a:r>
            <a:r>
              <a:rPr lang="en-US" altLang="ko-KR" dirty="0" err="1"/>
              <a:t>aiNode</a:t>
            </a:r>
            <a:r>
              <a:rPr lang="ko-KR" altLang="en-US" dirty="0"/>
              <a:t>와</a:t>
            </a:r>
            <a:r>
              <a:rPr lang="en-US" altLang="ko-KR" dirty="0"/>
              <a:t>  </a:t>
            </a:r>
            <a:r>
              <a:rPr lang="en-US" altLang="ko-KR" dirty="0" err="1"/>
              <a:t>Camera,Light,Pelvis</a:t>
            </a:r>
            <a:r>
              <a:rPr lang="en-US" altLang="ko-KR" dirty="0"/>
              <a:t>, </a:t>
            </a:r>
            <a:r>
              <a:rPr lang="en-US" altLang="ko-KR" dirty="0" err="1"/>
              <a:t>Bone,Amature</a:t>
            </a:r>
            <a:r>
              <a:rPr lang="en-US" altLang="ko-KR" dirty="0"/>
              <a:t> </a:t>
            </a:r>
            <a:r>
              <a:rPr lang="ko-KR" altLang="en-US" dirty="0"/>
              <a:t>모두 </a:t>
            </a:r>
            <a:r>
              <a:rPr lang="en-US" altLang="ko-KR" dirty="0" err="1"/>
              <a:t>aiNode</a:t>
            </a:r>
            <a:r>
              <a:rPr lang="ko-KR" altLang="en-US" dirty="0"/>
              <a:t>가 생성된다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Transform</a:t>
            </a:r>
            <a:r>
              <a:rPr lang="ko-KR" altLang="en-US" dirty="0"/>
              <a:t>은 부모기준</a:t>
            </a:r>
            <a:r>
              <a:rPr lang="en-US" altLang="ko-KR" dirty="0"/>
              <a:t>(</a:t>
            </a:r>
            <a:r>
              <a:rPr lang="en-US" altLang="ko-KR" dirty="0" err="1"/>
              <a:t>RelativeTransform</a:t>
            </a:r>
            <a:r>
              <a:rPr lang="en-US" altLang="ko-KR" dirty="0"/>
              <a:t>)</a:t>
            </a:r>
            <a:r>
              <a:rPr lang="ko-KR" altLang="en-US" dirty="0"/>
              <a:t>이며 또한 </a:t>
            </a:r>
            <a:r>
              <a:rPr lang="en-US" altLang="ko-KR" dirty="0"/>
              <a:t> </a:t>
            </a:r>
            <a:r>
              <a:rPr lang="ko-KR" altLang="en-US" dirty="0"/>
              <a:t>참조하는</a:t>
            </a:r>
            <a:r>
              <a:rPr lang="en-US" altLang="ko-KR" dirty="0"/>
              <a:t>Mesh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의 배열정보를 갖는다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7A9D9A2-4302-1F89-2E88-FD443A4A7FB4}"/>
              </a:ext>
            </a:extLst>
          </p:cNvPr>
          <p:cNvGrpSpPr/>
          <p:nvPr/>
        </p:nvGrpSpPr>
        <p:grpSpPr>
          <a:xfrm>
            <a:off x="8046604" y="3327730"/>
            <a:ext cx="2180503" cy="1600200"/>
            <a:chOff x="8580004" y="1568780"/>
            <a:chExt cx="2180503" cy="1600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B086FE7-AECD-D4E9-4962-F662349B3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6355" y="1568780"/>
              <a:ext cx="1952625" cy="1600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1138CB-7E13-9707-7CBF-6E213708F68D}"/>
                </a:ext>
              </a:extLst>
            </p:cNvPr>
            <p:cNvSpPr txBox="1"/>
            <p:nvPr/>
          </p:nvSpPr>
          <p:spPr>
            <a:xfrm>
              <a:off x="9319533" y="161321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7B8A6A-CE83-C5BD-8B40-5B66B26A1E78}"/>
                </a:ext>
              </a:extLst>
            </p:cNvPr>
            <p:cNvSpPr txBox="1"/>
            <p:nvPr/>
          </p:nvSpPr>
          <p:spPr>
            <a:xfrm>
              <a:off x="8997551" y="216742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176E85-6B2B-BE72-85EE-28F84ABD14C4}"/>
                </a:ext>
              </a:extLst>
            </p:cNvPr>
            <p:cNvSpPr txBox="1"/>
            <p:nvPr/>
          </p:nvSpPr>
          <p:spPr>
            <a:xfrm>
              <a:off x="9845513" y="218634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B086C9-6CAE-62A0-5DB6-9AEECD827949}"/>
                </a:ext>
              </a:extLst>
            </p:cNvPr>
            <p:cNvSpPr txBox="1"/>
            <p:nvPr/>
          </p:nvSpPr>
          <p:spPr>
            <a:xfrm>
              <a:off x="8580004" y="280948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40733D-9E01-02B4-4E7A-8B508E82149A}"/>
                </a:ext>
              </a:extLst>
            </p:cNvPr>
            <p:cNvSpPr txBox="1"/>
            <p:nvPr/>
          </p:nvSpPr>
          <p:spPr>
            <a:xfrm>
              <a:off x="9255910" y="284083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1977BC-57BC-9709-5FBB-EA719D6C50D2}"/>
                </a:ext>
              </a:extLst>
            </p:cNvPr>
            <p:cNvSpPr txBox="1"/>
            <p:nvPr/>
          </p:nvSpPr>
          <p:spPr>
            <a:xfrm>
              <a:off x="10114176" y="284083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CA88755-9E1D-1CB6-B420-4C0C29675568}"/>
              </a:ext>
            </a:extLst>
          </p:cNvPr>
          <p:cNvSpPr txBox="1"/>
          <p:nvPr/>
        </p:nvSpPr>
        <p:spPr>
          <a:xfrm>
            <a:off x="9787860" y="3276084"/>
            <a:ext cx="1346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Container</a:t>
            </a:r>
            <a:endParaRPr lang="ko-KR" altLang="en-US" sz="14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69E484-E547-FD93-9A77-BD16EF8D0347}"/>
              </a:ext>
            </a:extLst>
          </p:cNvPr>
          <p:cNvGraphicFramePr>
            <a:graphicFrameLocks noGrp="1"/>
          </p:cNvGraphicFramePr>
          <p:nvPr/>
        </p:nvGraphicFramePr>
        <p:xfrm>
          <a:off x="8250427" y="5563195"/>
          <a:ext cx="1976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70">
                  <a:extLst>
                    <a:ext uri="{9D8B030D-6E8A-4147-A177-3AD203B41FA5}">
                      <a16:colId xmlns:a16="http://schemas.microsoft.com/office/drawing/2014/main" val="3848089375"/>
                    </a:ext>
                  </a:extLst>
                </a:gridCol>
                <a:gridCol w="494170">
                  <a:extLst>
                    <a:ext uri="{9D8B030D-6E8A-4147-A177-3AD203B41FA5}">
                      <a16:colId xmlns:a16="http://schemas.microsoft.com/office/drawing/2014/main" val="3548235793"/>
                    </a:ext>
                  </a:extLst>
                </a:gridCol>
                <a:gridCol w="494170">
                  <a:extLst>
                    <a:ext uri="{9D8B030D-6E8A-4147-A177-3AD203B41FA5}">
                      <a16:colId xmlns:a16="http://schemas.microsoft.com/office/drawing/2014/main" val="2298079972"/>
                    </a:ext>
                  </a:extLst>
                </a:gridCol>
                <a:gridCol w="494170">
                  <a:extLst>
                    <a:ext uri="{9D8B030D-6E8A-4147-A177-3AD203B41FA5}">
                      <a16:colId xmlns:a16="http://schemas.microsoft.com/office/drawing/2014/main" val="4110753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6950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0E69E73-386C-2F69-7C79-DC4E322370B0}"/>
              </a:ext>
            </a:extLst>
          </p:cNvPr>
          <p:cNvSpPr txBox="1"/>
          <p:nvPr/>
        </p:nvSpPr>
        <p:spPr>
          <a:xfrm>
            <a:off x="8230475" y="5206371"/>
            <a:ext cx="1618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aiScene</a:t>
            </a:r>
            <a:r>
              <a:rPr lang="ko-KR" altLang="en-US" sz="1400" dirty="0"/>
              <a:t>의 </a:t>
            </a:r>
            <a:r>
              <a:rPr lang="en-US" altLang="ko-KR" sz="1400" dirty="0"/>
              <a:t>Mesh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A20456-35FD-7E3D-90DC-35B3995317E4}"/>
              </a:ext>
            </a:extLst>
          </p:cNvPr>
          <p:cNvCxnSpPr>
            <a:stCxn id="14" idx="2"/>
          </p:cNvCxnSpPr>
          <p:nvPr/>
        </p:nvCxnSpPr>
        <p:spPr>
          <a:xfrm>
            <a:off x="9903942" y="4861392"/>
            <a:ext cx="8408" cy="70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D6255C-2976-709B-69BB-5D6011026F56}"/>
              </a:ext>
            </a:extLst>
          </p:cNvPr>
          <p:cNvCxnSpPr>
            <a:cxnSpLocks/>
          </p:cNvCxnSpPr>
          <p:nvPr/>
        </p:nvCxnSpPr>
        <p:spPr>
          <a:xfrm flipH="1">
            <a:off x="9010987" y="4861392"/>
            <a:ext cx="22326" cy="70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155D602-CCF6-7C12-0BF4-2B97FBB53D4A}"/>
              </a:ext>
            </a:extLst>
          </p:cNvPr>
          <p:cNvCxnSpPr>
            <a:cxnSpLocks/>
          </p:cNvCxnSpPr>
          <p:nvPr/>
        </p:nvCxnSpPr>
        <p:spPr>
          <a:xfrm>
            <a:off x="8184642" y="4812345"/>
            <a:ext cx="259155" cy="77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4356A96-55AD-4CE8-1056-F27602C1D9B6}"/>
              </a:ext>
            </a:extLst>
          </p:cNvPr>
          <p:cNvCxnSpPr>
            <a:cxnSpLocks/>
          </p:cNvCxnSpPr>
          <p:nvPr/>
        </p:nvCxnSpPr>
        <p:spPr>
          <a:xfrm flipH="1">
            <a:off x="9493640" y="4861392"/>
            <a:ext cx="401044" cy="70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7115899-9AA0-DAA8-C30F-15051B57C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06" y="2655341"/>
            <a:ext cx="5950825" cy="4713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92829B-FBAE-498C-AF99-1C9C660AE60D}"/>
              </a:ext>
            </a:extLst>
          </p:cNvPr>
          <p:cNvSpPr txBox="1"/>
          <p:nvPr/>
        </p:nvSpPr>
        <p:spPr>
          <a:xfrm>
            <a:off x="10170378" y="4783897"/>
            <a:ext cx="1672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멀티 </a:t>
            </a:r>
            <a:r>
              <a:rPr lang="ko-KR" altLang="en-US" sz="1100" dirty="0" err="1"/>
              <a:t>머터리얼</a:t>
            </a:r>
            <a:r>
              <a:rPr lang="ko-KR" altLang="en-US" sz="1100" dirty="0"/>
              <a:t> 때문에</a:t>
            </a:r>
            <a:endParaRPr lang="en-US" altLang="ko-KR" sz="1100" dirty="0"/>
          </a:p>
          <a:p>
            <a:r>
              <a:rPr lang="en-US" altLang="ko-KR" sz="1100" dirty="0"/>
              <a:t>2</a:t>
            </a:r>
            <a:r>
              <a:rPr lang="ko-KR" altLang="en-US" sz="1100" dirty="0"/>
              <a:t>개 이상 참조가능</a:t>
            </a:r>
          </a:p>
        </p:txBody>
      </p:sp>
    </p:spTree>
    <p:extLst>
      <p:ext uri="{BB962C8B-B14F-4D97-AF65-F5344CB8AC3E}">
        <p14:creationId xmlns:p14="http://schemas.microsoft.com/office/powerpoint/2010/main" val="131282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DE70A-6558-31EF-83F5-E50CE16D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aiMaterial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97E85-CE8D-00FB-B1C5-00EF4097991B}"/>
              </a:ext>
            </a:extLst>
          </p:cNvPr>
          <p:cNvSpPr txBox="1"/>
          <p:nvPr/>
        </p:nvSpPr>
        <p:spPr>
          <a:xfrm>
            <a:off x="641350" y="1619250"/>
            <a:ext cx="11093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Mesh</a:t>
            </a:r>
            <a:r>
              <a:rPr lang="ko-KR" altLang="en-US" dirty="0"/>
              <a:t>를 그리는 방법 또는 컬러를 결정하기 위한 정보를 소유하는 구조체</a:t>
            </a:r>
            <a:r>
              <a:rPr lang="en-US" altLang="ko-KR" dirty="0"/>
              <a:t>. </a:t>
            </a:r>
            <a:r>
              <a:rPr lang="ko-KR" altLang="en-US" dirty="0" err="1"/>
              <a:t>블렌더</a:t>
            </a:r>
            <a:r>
              <a:rPr lang="en-US" altLang="ko-KR" dirty="0"/>
              <a:t>,</a:t>
            </a:r>
            <a:r>
              <a:rPr lang="en-US" altLang="ko-KR" dirty="0" err="1"/>
              <a:t>Max,Maya</a:t>
            </a:r>
            <a:r>
              <a:rPr lang="ko-KR" altLang="en-US" dirty="0"/>
              <a:t>등의</a:t>
            </a:r>
            <a:endParaRPr lang="en-US" altLang="ko-KR" dirty="0"/>
          </a:p>
          <a:p>
            <a:r>
              <a:rPr lang="en-US" altLang="ko-KR" dirty="0"/>
              <a:t>Material</a:t>
            </a:r>
            <a:r>
              <a:rPr lang="ko-KR" altLang="en-US" dirty="0"/>
              <a:t>에서 사용한 기본컬러</a:t>
            </a:r>
            <a:r>
              <a:rPr lang="en-US" altLang="ko-KR" dirty="0"/>
              <a:t>, </a:t>
            </a:r>
            <a:r>
              <a:rPr lang="ko-KR" altLang="en-US" dirty="0"/>
              <a:t>사용된 각종 </a:t>
            </a:r>
            <a:r>
              <a:rPr lang="en-US" altLang="ko-KR" dirty="0"/>
              <a:t>Mapping </a:t>
            </a:r>
            <a:r>
              <a:rPr lang="ko-KR" altLang="en-US" dirty="0"/>
              <a:t>소스 </a:t>
            </a:r>
            <a:r>
              <a:rPr lang="en-US" altLang="ko-KR" dirty="0"/>
              <a:t>, </a:t>
            </a:r>
            <a:r>
              <a:rPr lang="ko-KR" altLang="en-US" dirty="0" err="1"/>
              <a:t>쉐이딩</a:t>
            </a:r>
            <a:r>
              <a:rPr lang="en-US" altLang="ko-KR" dirty="0"/>
              <a:t>(BSDF) </a:t>
            </a:r>
            <a:r>
              <a:rPr lang="ko-KR" altLang="en-US" dirty="0"/>
              <a:t>종류 등의 정보를 포함한다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D7D66E-0A67-E25D-7610-558DD52B3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88" y="2328444"/>
            <a:ext cx="6496086" cy="4527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25C8D6-FF05-C7FC-C3AC-A5AA10940950}"/>
              </a:ext>
            </a:extLst>
          </p:cNvPr>
          <p:cNvSpPr txBox="1"/>
          <p:nvPr/>
        </p:nvSpPr>
        <p:spPr>
          <a:xfrm>
            <a:off x="6864386" y="2592348"/>
            <a:ext cx="52069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// </a:t>
            </a:r>
            <a:r>
              <a:rPr lang="ko-KR" altLang="en-US" sz="1200" dirty="0"/>
              <a:t>텍스처 타입</a:t>
            </a:r>
            <a:r>
              <a:rPr lang="en-US" altLang="ko-KR" sz="1200" dirty="0"/>
              <a:t>, </a:t>
            </a:r>
            <a:r>
              <a:rPr lang="ko-KR" altLang="en-US" sz="1200" dirty="0"/>
              <a:t>인덱스</a:t>
            </a:r>
            <a:r>
              <a:rPr lang="en-US" altLang="ko-KR" sz="1200" dirty="0"/>
              <a:t>, </a:t>
            </a:r>
            <a:r>
              <a:rPr lang="ko-KR" altLang="en-US" sz="1200" dirty="0"/>
              <a:t>출력 경로</a:t>
            </a:r>
            <a:endParaRPr lang="en-US" altLang="ko-KR" sz="1200" dirty="0"/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같은 타입을 </a:t>
            </a:r>
            <a:r>
              <a:rPr lang="ko-KR" altLang="en-US" sz="1200" dirty="0" err="1"/>
              <a:t>여러장</a:t>
            </a:r>
            <a:r>
              <a:rPr lang="ko-KR" altLang="en-US" sz="1200" dirty="0"/>
              <a:t> 쓰는 경우는 특수한 경우이므로 인덱스 </a:t>
            </a:r>
            <a:r>
              <a:rPr lang="en-US" altLang="ko-KR" sz="1200" dirty="0"/>
              <a:t>0</a:t>
            </a:r>
            <a:r>
              <a:rPr lang="ko-KR" altLang="en-US" sz="1200" dirty="0"/>
              <a:t>만 사용 </a:t>
            </a:r>
            <a:endParaRPr lang="en-US" altLang="ko-KR" sz="1200" dirty="0"/>
          </a:p>
          <a:p>
            <a:r>
              <a:rPr lang="en-US" altLang="ko-KR" sz="1200" dirty="0"/>
              <a:t>// </a:t>
            </a:r>
            <a:r>
              <a:rPr lang="en-US" altLang="ko-KR" sz="1200" dirty="0" err="1"/>
              <a:t>GetTexture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aiTextureType_DIFFUSE</a:t>
            </a:r>
            <a:r>
              <a:rPr lang="en-US" altLang="ko-KR" sz="1200" dirty="0"/>
              <a:t>, 0, &amp;</a:t>
            </a:r>
            <a:r>
              <a:rPr lang="en-US" altLang="ko-KR" sz="1200" dirty="0" err="1"/>
              <a:t>texturePath</a:t>
            </a:r>
            <a:r>
              <a:rPr lang="en-US" altLang="ko-KR" sz="1200" dirty="0"/>
              <a:t>))</a:t>
            </a: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// </a:t>
            </a:r>
            <a:r>
              <a:rPr lang="en-US" altLang="ko-KR" sz="1200" dirty="0" err="1">
                <a:solidFill>
                  <a:srgbClr val="FF0000"/>
                </a:solidFill>
              </a:rPr>
              <a:t>BaseColor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aiTextureType_DIFFUSE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200" dirty="0" err="1"/>
              <a:t>aiString</a:t>
            </a:r>
            <a:r>
              <a:rPr lang="en-US" altLang="ko-KR" sz="1200" dirty="0"/>
              <a:t> </a:t>
            </a:r>
            <a:r>
              <a:rPr lang="en-US" altLang="ko-KR" sz="1200" dirty="0" err="1"/>
              <a:t>texturePath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if (AI_SUCCESS == </a:t>
            </a:r>
            <a:r>
              <a:rPr lang="en-US" altLang="ko-KR" sz="1200" dirty="0" err="1"/>
              <a:t>pMaterial</a:t>
            </a:r>
            <a:r>
              <a:rPr lang="en-US" altLang="ko-KR" sz="1200" dirty="0"/>
              <a:t>-&gt;</a:t>
            </a:r>
            <a:r>
              <a:rPr lang="en-US" altLang="ko-KR" sz="1200" dirty="0" err="1"/>
              <a:t>GetTexture</a:t>
            </a:r>
            <a:r>
              <a:rPr lang="en-US" altLang="ko-KR" sz="1200" dirty="0"/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aiTextureType_DIFFUSE</a:t>
            </a:r>
            <a:r>
              <a:rPr lang="en-US" altLang="ko-KR" sz="1200" dirty="0"/>
              <a:t>, 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en-US" altLang="ko-KR" sz="1200" dirty="0"/>
              <a:t>, &amp;</a:t>
            </a:r>
            <a:r>
              <a:rPr lang="en-US" altLang="ko-KR" sz="1200" dirty="0" err="1"/>
              <a:t>texturePath</a:t>
            </a:r>
            <a:r>
              <a:rPr lang="en-US" altLang="ko-KR" sz="1200" dirty="0"/>
              <a:t>)) </a:t>
            </a:r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path = </a:t>
            </a:r>
            <a:r>
              <a:rPr lang="en-US" altLang="ko-KR" sz="1200" dirty="0" err="1"/>
              <a:t>ToWString</a:t>
            </a:r>
            <a:r>
              <a:rPr lang="en-US" altLang="ko-KR" sz="1200" dirty="0"/>
              <a:t>(string(</a:t>
            </a:r>
            <a:r>
              <a:rPr lang="en-US" altLang="ko-KR" sz="1200" dirty="0" err="1"/>
              <a:t>texturePath.C_Str</a:t>
            </a:r>
            <a:r>
              <a:rPr lang="en-US" altLang="ko-KR" sz="1200" dirty="0"/>
              <a:t>()));	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 err="1"/>
              <a:t>finalPath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basePath</a:t>
            </a:r>
            <a:r>
              <a:rPr lang="en-US" altLang="ko-KR" sz="1200" dirty="0"/>
              <a:t> + </a:t>
            </a:r>
            <a:r>
              <a:rPr lang="en-US" altLang="ko-KR" sz="1200" dirty="0" err="1"/>
              <a:t>path.filename</a:t>
            </a:r>
            <a:r>
              <a:rPr lang="en-US" altLang="ko-KR" sz="1200" dirty="0"/>
              <a:t>().</a:t>
            </a:r>
            <a:r>
              <a:rPr lang="en-US" altLang="ko-KR" sz="1200" dirty="0" err="1"/>
              <a:t>wstring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HR_T(</a:t>
            </a:r>
            <a:r>
              <a:rPr lang="en-US" altLang="ko-KR" sz="1200" dirty="0" err="1"/>
              <a:t>CreateTextureFromFile</a:t>
            </a:r>
            <a:r>
              <a:rPr lang="en-US" altLang="ko-KR" sz="1200" dirty="0"/>
              <a:t>( device, </a:t>
            </a:r>
            <a:r>
              <a:rPr lang="en-US" altLang="ko-KR" sz="1200" dirty="0" err="1"/>
              <a:t>finalPath.c_str</a:t>
            </a:r>
            <a:r>
              <a:rPr lang="en-US" altLang="ko-KR" sz="1200" dirty="0"/>
              <a:t>(),&amp;</a:t>
            </a:r>
            <a:r>
              <a:rPr lang="en-US" altLang="ko-KR" sz="1200" dirty="0" err="1"/>
              <a:t>m_pDiffuseRV</a:t>
            </a:r>
            <a:r>
              <a:rPr lang="en-US" altLang="ko-KR" sz="1200" dirty="0"/>
              <a:t>));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1D332-3A18-2E1A-3C1E-BAE690414596}"/>
              </a:ext>
            </a:extLst>
          </p:cNvPr>
          <p:cNvSpPr txBox="1"/>
          <p:nvPr/>
        </p:nvSpPr>
        <p:spPr>
          <a:xfrm>
            <a:off x="425450" y="2406650"/>
            <a:ext cx="358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</a:rPr>
              <a:t>각종 </a:t>
            </a:r>
            <a:r>
              <a:rPr lang="ko-KR" altLang="en-US" dirty="0" err="1">
                <a:solidFill>
                  <a:srgbClr val="00B050"/>
                </a:solidFill>
              </a:rPr>
              <a:t>쉐이더</a:t>
            </a:r>
            <a:r>
              <a:rPr lang="ko-KR" altLang="en-US" dirty="0">
                <a:solidFill>
                  <a:srgbClr val="00B050"/>
                </a:solidFill>
              </a:rPr>
              <a:t> 상수와 </a:t>
            </a:r>
            <a:r>
              <a:rPr lang="en-US" altLang="ko-KR" dirty="0">
                <a:solidFill>
                  <a:srgbClr val="00B050"/>
                </a:solidFill>
              </a:rPr>
              <a:t>Texture </a:t>
            </a:r>
            <a:r>
              <a:rPr lang="ko-KR" altLang="en-US" dirty="0">
                <a:solidFill>
                  <a:srgbClr val="00B050"/>
                </a:solidFill>
              </a:rPr>
              <a:t>정보</a:t>
            </a:r>
            <a:endParaRPr lang="en-US" altLang="ko-KR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81BDA12-3931-3B4D-D69F-8ED890F6865D}"/>
                  </a:ext>
                </a:extLst>
              </p14:cNvPr>
              <p14:cNvContentPartPr/>
              <p14:nvPr/>
            </p14:nvContentPartPr>
            <p14:xfrm>
              <a:off x="3537490" y="3040210"/>
              <a:ext cx="749160" cy="288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81BDA12-3931-3B4D-D69F-8ED890F686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8850" y="3031570"/>
                <a:ext cx="76680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244A24D-B136-224C-EDAF-D4DF67D912E8}"/>
                  </a:ext>
                </a:extLst>
              </p14:cNvPr>
              <p14:cNvContentPartPr/>
              <p14:nvPr/>
            </p14:nvContentPartPr>
            <p14:xfrm>
              <a:off x="3623530" y="4075570"/>
              <a:ext cx="733320" cy="3322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244A24D-B136-224C-EDAF-D4DF67D912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890" y="4066570"/>
                <a:ext cx="75096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04C795A5-1405-5623-3308-72AE741D24A2}"/>
                  </a:ext>
                </a:extLst>
              </p14:cNvPr>
              <p14:cNvContentPartPr/>
              <p14:nvPr/>
            </p14:nvContentPartPr>
            <p14:xfrm>
              <a:off x="3674650" y="6170050"/>
              <a:ext cx="694800" cy="2631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04C795A5-1405-5623-3308-72AE741D24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6010" y="6161410"/>
                <a:ext cx="712440" cy="2808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9313B1B-AD68-4C80-F6A8-10861DC15C70}"/>
              </a:ext>
            </a:extLst>
          </p:cNvPr>
          <p:cNvSpPr txBox="1"/>
          <p:nvPr/>
        </p:nvSpPr>
        <p:spPr>
          <a:xfrm>
            <a:off x="6969755" y="5104296"/>
            <a:ext cx="2031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NonPBR</a:t>
            </a:r>
            <a:endParaRPr lang="en-US" altLang="ko-KR" sz="1200" dirty="0"/>
          </a:p>
          <a:p>
            <a:r>
              <a:rPr lang="en-US" altLang="ko-KR" sz="1200" dirty="0" err="1"/>
              <a:t>aiTextureType_DIFFUSE</a:t>
            </a:r>
            <a:endParaRPr lang="en-US" altLang="ko-KR" sz="1200" dirty="0"/>
          </a:p>
          <a:p>
            <a:r>
              <a:rPr lang="en-US" altLang="ko-KR" sz="1200" dirty="0" err="1"/>
              <a:t>aiTextureType_NORMALS</a:t>
            </a:r>
            <a:endParaRPr lang="en-US" altLang="ko-KR" sz="1200" dirty="0"/>
          </a:p>
          <a:p>
            <a:r>
              <a:rPr lang="en-US" altLang="ko-KR" sz="1200" dirty="0" err="1"/>
              <a:t>aiTextureType_SPECULAR</a:t>
            </a:r>
            <a:endParaRPr lang="en-US" altLang="ko-KR" sz="1200" dirty="0"/>
          </a:p>
          <a:p>
            <a:r>
              <a:rPr lang="en-US" altLang="ko-KR" sz="1200" dirty="0" err="1"/>
              <a:t>aiTextureType_EMISSIVE</a:t>
            </a:r>
            <a:endParaRPr lang="en-US" altLang="ko-KR" sz="1200" dirty="0"/>
          </a:p>
          <a:p>
            <a:r>
              <a:rPr lang="en-US" altLang="ko-KR" sz="1200" dirty="0" err="1"/>
              <a:t>aiTextureType_OPACITY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3524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47280-9023-16A2-436B-C1CF8962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aiTextures</a:t>
            </a:r>
            <a:r>
              <a:rPr lang="en-US" altLang="ko-KR"/>
              <a:t> (</a:t>
            </a:r>
            <a:r>
              <a:rPr lang="ko-KR" altLang="en-US"/>
              <a:t>내장된 </a:t>
            </a:r>
            <a:r>
              <a:rPr lang="ko-KR" altLang="en-US" dirty="0"/>
              <a:t>텍스처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8772DB-C063-3A98-3802-F187A69EE388}"/>
              </a:ext>
            </a:extLst>
          </p:cNvPr>
          <p:cNvSpPr txBox="1"/>
          <p:nvPr/>
        </p:nvSpPr>
        <p:spPr>
          <a:xfrm>
            <a:off x="621615" y="1612671"/>
            <a:ext cx="1109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FBX</a:t>
            </a:r>
            <a:r>
              <a:rPr lang="ko-KR" altLang="en-US" dirty="0"/>
              <a:t>에 파일에 내장</a:t>
            </a:r>
            <a:r>
              <a:rPr lang="en-US" altLang="ko-KR" dirty="0"/>
              <a:t>(</a:t>
            </a:r>
            <a:r>
              <a:rPr lang="en-US" altLang="ko-KR" dirty="0" err="1"/>
              <a:t>embeded</a:t>
            </a:r>
            <a:r>
              <a:rPr lang="en-US" altLang="ko-KR" dirty="0"/>
              <a:t>)</a:t>
            </a:r>
            <a:r>
              <a:rPr lang="ko-KR" altLang="en-US" dirty="0"/>
              <a:t>된 텍스처를 </a:t>
            </a:r>
            <a:r>
              <a:rPr lang="en-US" altLang="ko-KR" dirty="0" err="1"/>
              <a:t>aiScene</a:t>
            </a:r>
            <a:r>
              <a:rPr lang="en-US" altLang="ko-KR" dirty="0"/>
              <a:t> </a:t>
            </a:r>
            <a:r>
              <a:rPr lang="ko-KR" altLang="en-US" dirty="0"/>
              <a:t>내부의 멤버 </a:t>
            </a:r>
            <a:r>
              <a:rPr lang="en-US" altLang="ko-KR" dirty="0" err="1"/>
              <a:t>aiTexture</a:t>
            </a:r>
            <a:r>
              <a:rPr lang="ko-KR" altLang="en-US" dirty="0"/>
              <a:t>로 소유하는 텍스처다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aiMaterial</a:t>
            </a:r>
            <a:r>
              <a:rPr lang="ko-KR" altLang="en-US" dirty="0"/>
              <a:t>에서 경로를 얻고 </a:t>
            </a:r>
            <a:r>
              <a:rPr lang="en-US" altLang="ko-KR" dirty="0"/>
              <a:t> </a:t>
            </a:r>
            <a:r>
              <a:rPr lang="en-US" altLang="ko-KR" dirty="0" err="1"/>
              <a:t>aiScene</a:t>
            </a:r>
            <a:r>
              <a:rPr lang="en-US" altLang="ko-KR" dirty="0"/>
              <a:t>::</a:t>
            </a:r>
            <a:r>
              <a:rPr lang="en-US" altLang="ko-KR" dirty="0" err="1"/>
              <a:t>GetEmbeddedTexture</a:t>
            </a:r>
            <a:r>
              <a:rPr lang="en-US" altLang="ko-KR" dirty="0"/>
              <a:t>(const char* filename) </a:t>
            </a:r>
            <a:r>
              <a:rPr lang="ko-KR" altLang="en-US" dirty="0"/>
              <a:t>함수로 내부에 있는지 </a:t>
            </a:r>
            <a:r>
              <a:rPr lang="ko-KR" altLang="en-US" dirty="0" err="1"/>
              <a:t>확인해야한다</a:t>
            </a:r>
            <a:r>
              <a:rPr lang="en-US" altLang="ko-KR" dirty="0"/>
              <a:t>.  </a:t>
            </a:r>
            <a:r>
              <a:rPr lang="ko-KR" altLang="en-US" dirty="0"/>
              <a:t>있다면 파일로 저장하고 텍스처 파일 </a:t>
            </a:r>
            <a:r>
              <a:rPr lang="ko-KR" altLang="en-US" dirty="0" err="1"/>
              <a:t>로드하여</a:t>
            </a:r>
            <a:r>
              <a:rPr lang="ko-KR" altLang="en-US" dirty="0"/>
              <a:t> 처리한다</a:t>
            </a:r>
            <a:r>
              <a:rPr lang="en-US" altLang="ko-KR" dirty="0"/>
              <a:t>.</a:t>
            </a:r>
            <a:r>
              <a:rPr lang="ko-KR" altLang="en-US" dirty="0"/>
              <a:t>        </a:t>
            </a:r>
            <a:r>
              <a:rPr lang="en-US" altLang="ko-KR" dirty="0"/>
              <a:t>*</a:t>
            </a:r>
            <a:r>
              <a:rPr lang="ko-KR" altLang="en-US" dirty="0" err="1"/>
              <a:t>블렌더에서도</a:t>
            </a:r>
            <a:r>
              <a:rPr lang="ko-KR" altLang="en-US" dirty="0"/>
              <a:t> 추출가능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5B8780-C771-87E5-A11B-F732F1DAD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40" y="2626145"/>
            <a:ext cx="10328139" cy="40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4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1121</Words>
  <Application>Microsoft Office PowerPoint</Application>
  <PresentationFormat>와이드스크린</PresentationFormat>
  <Paragraphs>178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돋움체</vt:lpstr>
      <vt:lpstr>맑은 고딕</vt:lpstr>
      <vt:lpstr>Arial</vt:lpstr>
      <vt:lpstr>Office 테마</vt:lpstr>
      <vt:lpstr>Direct3D11 프로그래밍</vt:lpstr>
      <vt:lpstr>학습목표</vt:lpstr>
      <vt:lpstr>씬 그래프(Scene Graph)</vt:lpstr>
      <vt:lpstr>게임에서의 StaticMesh</vt:lpstr>
      <vt:lpstr>Open Asset Import Library (assimp)</vt:lpstr>
      <vt:lpstr>PowerPoint 프레젠테이션</vt:lpstr>
      <vt:lpstr>aiNode</vt:lpstr>
      <vt:lpstr>aiMaterial</vt:lpstr>
      <vt:lpstr>aiTextures (내장된 텍스처)</vt:lpstr>
      <vt:lpstr>FBX파일을 로드하여 StaticMesh 그려봅시다.</vt:lpstr>
      <vt:lpstr>클래스 설계 참고</vt:lpstr>
      <vt:lpstr>참고 프로그램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프로그래밍</dc:title>
  <dc:creator>동원 이</dc:creator>
  <cp:lastModifiedBy>Dongwon Lee</cp:lastModifiedBy>
  <cp:revision>308</cp:revision>
  <dcterms:created xsi:type="dcterms:W3CDTF">2023-10-17T05:27:19Z</dcterms:created>
  <dcterms:modified xsi:type="dcterms:W3CDTF">2024-10-09T16:52:02Z</dcterms:modified>
</cp:coreProperties>
</file>