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69" r:id="rId5"/>
    <p:sldId id="267" r:id="rId6"/>
    <p:sldId id="268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28.55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1 100,'19'0,"-1"-1,1 0,29-7,26-11,-39 9,0 1,0 2,60-4,-23 2,-51 6,33-2,30 6,62-2,-88-6,-33 3,39-1,2247 6,-2297-1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3:47:25.77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 0,'361'-82'0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29.99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74,'58'1,"65"-3,-115 1,0-1,0 0,0 0,15-7,-16 6,1 0,-1 0,1 1,0 0,13-2,14 3,-27 2,-1-1,1 0,-1 0,1-1,-1 0,0-1,1 1,-1-1,0-1,13-5,-15 5,-1 1,1 1,0-1,0 1,-1-1,8 0,12-3,-14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41.31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1 104,'15'0,"-3"1,0-2,20-2,-28 3,0-1,0-1,0 1,0-1,0 1,0-1,0 0,-1 0,1-1,-1 1,5-4,-4 2,0 1,0 1,0-1,1 1,-1 0,1 0,0 0,9-2,42-6,-49 9,41-4,-30 4,34-6,-36 3,-7 3,-1-1,0 0,1-1,-1 0,10-5,-10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45.99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0,'378'0,"-364"0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52.84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50,'18'-1,"-1"0,0-2,0 0,0-1,18-6,-18 5,-1 1,0 2,0 0,26 0,26-4,-34 2,0 1,50 3,-39 1,-31-1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31.15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98,'12'0,"10"1,0-2,1 0,36-8,-31 5,0 0,0 2,0 1,34 4,4-1,245-2,-299 0,0 2,0 0,0 0,22 8,-22-6,0 0,1-1,-1-1,20 2,214-5,-233 0,0 0,20-5,23-2,-53 8,8 0,-1 0,0-1,0 0,0 0,1-1,-1-1,-1 1,15-7,12-6,52-14,-88 29,22-12,-22 11,1 1,0 0,-1-1,1 1,-1 0,1-1,-1 1,1-1,-1 1,1-1,-1 1,1-1,-1 0,1 1,-1-1,0 1,1-1,-1 0,0 1,0-1,1 0,-1 1,0-1,0 0,0 0,0 1,0-1,0 0,0-1,-4-1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34.44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16,'280'0,"-272"0,1-1,-1-1,14-3,-1 0,-9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44.5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1,'1132'0,"-1114"1,38 7,-37-5,35 2,-18-5,-3 0,0 1,46 7,-8-1,-52-6,1 1,23 5,10 6,-31-6,2-1,-1-1,1-1,36 0,-48-3,0 0,-1 1,1 0,-1 1,16 5,23 5,-9-6,1-1,68 0,448-6,-553 0,-1-1,1 0,0 0,0 0,-1-1,1 1,-1-1,1 0,4-3,-4 2,0 1,0-1,1 1,-1 0,0 1,11-3,33-4,-33 5,0 0,17 0,31-5,-47 5,33-2,-29 4,32-6,-33 3,35-1,53 6,-114-1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49.3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5,'477'0,"-465"1,0 0,22 5,-21-3,1 0,15 0,0-1,0 1,-1 2,40 11,-44-12,0-1,0-1,1-1,39-3,-2 0,-9 3,58-2,-102-1,0 0,0 0,-1-1,15-6,18-5,-4-1,-26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6:51.19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37,'296'0,"-284"0,1-1,-1-1,0 0,0-1,0 0,22-10,-24 7,-2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00.24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51,'39'1,"-13"0,1-2,-1 0,44-8,-41 4,0 2,0 1,57 4,-19 0,-48-3,-5 1,-1-1,0 2,0-1,0 2,0 0,0 0,-1 2,24 7,-23-5,1-1,1 0,-1-1,0-1,1-1,21 2,93-4,-63-1,-3 2,70-3,-114 0,0-2,26-8,4-1,-40 10,0 0,0-1,0 0,-1 0,1-1,13-11,-22 16,0 0,1 0,-1 0,0 0,0 0,0 0,1 0,-1 0,0 0,0 0,1 0,-1-1,0 1,0 0,0 0,0 0,1 0,-1 0,0-1,0 1,0 0,0 0,0 0,1-1,-1 1,0 0,0 0,0 0,0-1,0 1,0 0,0 0,0 0,0-1,0 1,0 0,0 0,0-1,0 1,0 0,0 0,0 0,0-1,0 1,0 0,0 0,-1 0,1-1,0 1,0 0,0 0,0 0,0-1,-1 1,-12-3,2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02.08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35,'29'0,"0"-1,45-8,-40 2,-8 1,-1 2,1 0,27 1,45 3,-84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3:47:23.22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1 115,'20'0,"-1"-1,1 0,25-6,-18 0,-6 2,0 1,1 0,29 0,-35 3,-1-1,19-3,-18 1,1 2,16-1,787 4,-815-1,-1-1,1 1,-1-1,1 0,-1 0,1 0,-1-1,0 1,0-1,1 0,-1-1,-1 1,1-1,0 1,4-5,-1 1,-3 4,0 0,0 0,0 1,0-1,1 1,-1 0,0 0,0 1,1-1,-1 1,0 0,1 0,4 1,-5-1,0 1,0-1,0 0,0 0,-1-1,1 1,0-1,0 0,0 0,-1 0,1 0,-1 0,8-5,-4-1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51" TargetMode="External"/><Relationship Id="rId2" Type="http://schemas.openxmlformats.org/officeDocument/2006/relationships/hyperlink" Target="https://www.acmicpc.net/problem/1100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, </a:t>
            </a:r>
            <a:r>
              <a:rPr lang="ko-KR" altLang="en-US" dirty="0"/>
              <a:t>병합 정렬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1E18-6149-2EAC-3218-2DD8B090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923"/>
            <a:ext cx="10515600" cy="1325563"/>
          </a:xfrm>
        </p:spPr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F66C9-60DE-BEAE-384C-0C3AB59B031A}"/>
              </a:ext>
            </a:extLst>
          </p:cNvPr>
          <p:cNvSpPr txBox="1"/>
          <p:nvPr/>
        </p:nvSpPr>
        <p:spPr>
          <a:xfrm>
            <a:off x="318565" y="1578604"/>
            <a:ext cx="118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기준값</a:t>
            </a:r>
            <a:r>
              <a:rPr lang="en-US" altLang="ko-KR" dirty="0"/>
              <a:t>(pivot)</a:t>
            </a:r>
            <a:r>
              <a:rPr lang="ko-KR" altLang="en-US" dirty="0"/>
              <a:t>을 선정해 해당 값보다 작은 데이터와 큰 데이터로 분류하는 것을 반복하는 정렬하는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74669-F7DE-1F21-1005-B69D8EDE51A3}"/>
              </a:ext>
            </a:extLst>
          </p:cNvPr>
          <p:cNvSpPr txBox="1"/>
          <p:nvPr/>
        </p:nvSpPr>
        <p:spPr>
          <a:xfrm>
            <a:off x="3850667" y="1983354"/>
            <a:ext cx="8105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*</a:t>
            </a:r>
            <a:r>
              <a:rPr lang="ko-KR" altLang="en-US" sz="1200" b="1" dirty="0"/>
              <a:t> 피벗 값 선정 전략 </a:t>
            </a:r>
            <a:r>
              <a:rPr lang="en-US" altLang="ko-KR" sz="1200" b="1" dirty="0"/>
              <a:t>(pivot selection) *     </a:t>
            </a:r>
            <a:r>
              <a:rPr lang="ko-KR" altLang="en-US" sz="1200" b="1" dirty="0"/>
              <a:t>선택한 값은 제일 앞 또는 뒤로 </a:t>
            </a:r>
            <a:r>
              <a:rPr lang="ko-KR" altLang="en-US" sz="1200" b="1" dirty="0" err="1"/>
              <a:t>스왑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r>
              <a:rPr lang="ko-KR" altLang="en-US" sz="1200" b="1" dirty="0"/>
              <a:t>첫 번째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마지막 원소 선택 </a:t>
            </a:r>
            <a:r>
              <a:rPr lang="ko-KR" altLang="en-US" sz="1200" dirty="0"/>
              <a:t>→ 이미 정렬된 입력과 역순 입력에서 최악 </a:t>
            </a:r>
            <a:r>
              <a:rPr lang="en-US" altLang="ko-KR" sz="1200" dirty="0"/>
              <a:t>O(N²)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r>
              <a:rPr lang="ko-KR" altLang="en-US" sz="1200" b="1" dirty="0"/>
              <a:t>임의</a:t>
            </a:r>
            <a:r>
              <a:rPr lang="en-US" altLang="ko-KR" sz="1200" b="1" dirty="0"/>
              <a:t>(random) </a:t>
            </a:r>
            <a:r>
              <a:rPr lang="ko-KR" altLang="en-US" sz="1200" b="1" dirty="0"/>
              <a:t>원소 선택 </a:t>
            </a:r>
            <a:r>
              <a:rPr lang="ko-KR" altLang="en-US" sz="1200" dirty="0"/>
              <a:t>→ 평균적으로 좋은 성능 </a:t>
            </a:r>
            <a:r>
              <a:rPr lang="en-US" altLang="ko-KR" sz="1200" dirty="0"/>
              <a:t>(</a:t>
            </a:r>
            <a:r>
              <a:rPr lang="ko-KR" altLang="en-US" sz="1200" dirty="0"/>
              <a:t>랜덤 </a:t>
            </a:r>
            <a:r>
              <a:rPr lang="ko-KR" altLang="en-US" sz="1200" dirty="0" err="1"/>
              <a:t>퀵</a:t>
            </a:r>
            <a:r>
              <a:rPr lang="ko-KR" altLang="en-US" sz="1200" dirty="0"/>
              <a:t> 정렬</a:t>
            </a:r>
            <a:r>
              <a:rPr lang="en-US" altLang="ko-KR" sz="1200" dirty="0"/>
              <a:t>)</a:t>
            </a:r>
          </a:p>
          <a:p>
            <a:r>
              <a:rPr lang="ko-KR" altLang="en-US" sz="1200" b="1" dirty="0"/>
              <a:t>세 값의 중앙값</a:t>
            </a:r>
            <a:r>
              <a:rPr lang="en-US" altLang="ko-KR" sz="1200" b="1" dirty="0"/>
              <a:t>(Median-of-Three)</a:t>
            </a:r>
            <a:r>
              <a:rPr lang="ko-KR" altLang="en-US" sz="1200" dirty="0"/>
              <a:t> → 배열의 처음</a:t>
            </a:r>
            <a:r>
              <a:rPr lang="en-US" altLang="ko-KR" sz="1200" dirty="0"/>
              <a:t>, </a:t>
            </a:r>
            <a:r>
              <a:rPr lang="ko-KR" altLang="en-US" sz="1200" dirty="0"/>
              <a:t>중간</a:t>
            </a:r>
            <a:r>
              <a:rPr lang="en-US" altLang="ko-KR" sz="1200" dirty="0"/>
              <a:t>, </a:t>
            </a:r>
            <a:r>
              <a:rPr lang="ko-KR" altLang="en-US" sz="1200" dirty="0"/>
              <a:t>끝 중 중앙값을 피벗으로 → 정렬</a:t>
            </a:r>
            <a:r>
              <a:rPr lang="en-US" altLang="ko-KR" sz="1200" dirty="0"/>
              <a:t>/</a:t>
            </a:r>
            <a:r>
              <a:rPr lang="ko-KR" altLang="en-US" sz="1200" dirty="0"/>
              <a:t>역순 입력에서도 안전</a:t>
            </a:r>
          </a:p>
          <a:p>
            <a:r>
              <a:rPr lang="ko-KR" altLang="en-US" sz="1200" b="1" dirty="0"/>
              <a:t>정확한 중앙값</a:t>
            </a:r>
            <a:r>
              <a:rPr lang="en-US" altLang="ko-KR" sz="1200" b="1" dirty="0"/>
              <a:t>(Median-of-N)</a:t>
            </a:r>
            <a:r>
              <a:rPr lang="ko-KR" altLang="en-US" sz="1200" b="1" dirty="0"/>
              <a:t> </a:t>
            </a:r>
            <a:r>
              <a:rPr lang="ko-KR" altLang="en-US" sz="1200" dirty="0"/>
              <a:t>→ 최적이지만 중앙값을 </a:t>
            </a:r>
            <a:r>
              <a:rPr lang="ko-KR" altLang="en-US" sz="1200" dirty="0" err="1"/>
              <a:t>찾기위한</a:t>
            </a:r>
            <a:r>
              <a:rPr lang="ko-KR" altLang="en-US" sz="1200" dirty="0"/>
              <a:t> </a:t>
            </a:r>
            <a:r>
              <a:rPr lang="en-US" altLang="ko-KR" sz="1200" dirty="0"/>
              <a:t>O(N) </a:t>
            </a:r>
            <a:r>
              <a:rPr lang="ko-KR" altLang="en-US" sz="1200" dirty="0"/>
              <a:t>비용이 들어서 잘 쓰이지 않음</a:t>
            </a:r>
          </a:p>
        </p:txBody>
      </p:sp>
      <p:sp>
        <p:nvSpPr>
          <p:cNvPr id="9" name="AutoShape 3" descr="5-17-7">
            <a:extLst>
              <a:ext uri="{FF2B5EF4-FFF2-40B4-BE49-F238E27FC236}">
                <a16:creationId xmlns:a16="http://schemas.microsoft.com/office/drawing/2014/main" id="{21A606E6-3888-451F-6D4D-56771F865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5-17-7">
            <a:extLst>
              <a:ext uri="{FF2B5EF4-FFF2-40B4-BE49-F238E27FC236}">
                <a16:creationId xmlns:a16="http://schemas.microsoft.com/office/drawing/2014/main" id="{87CD14A7-C9EB-55C7-8FA0-CB8FC747B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862111" cy="38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3747B8-991A-E7CC-10AF-DCCFE8FBB54F}"/>
              </a:ext>
            </a:extLst>
          </p:cNvPr>
          <p:cNvGrpSpPr/>
          <p:nvPr/>
        </p:nvGrpSpPr>
        <p:grpSpPr>
          <a:xfrm>
            <a:off x="7804919" y="3059890"/>
            <a:ext cx="3303792" cy="1744898"/>
            <a:chOff x="8079015" y="3723241"/>
            <a:chExt cx="4052884" cy="244209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B62E0F8-0D5D-2471-2CE1-C3A93394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2641" r="247"/>
            <a:stretch>
              <a:fillRect/>
            </a:stretch>
          </p:blipFill>
          <p:spPr>
            <a:xfrm>
              <a:off x="8079015" y="3747900"/>
              <a:ext cx="3389618" cy="24174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2B45F-79E4-0FC8-8F88-F4436B16FAE3}"/>
                </a:ext>
              </a:extLst>
            </p:cNvPr>
            <p:cNvSpPr txBox="1"/>
            <p:nvPr/>
          </p:nvSpPr>
          <p:spPr>
            <a:xfrm>
              <a:off x="8479937" y="3723241"/>
              <a:ext cx="3651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최악의 경우 </a:t>
              </a:r>
              <a:r>
                <a:rPr lang="ko-KR" altLang="en-US" sz="1400" dirty="0" err="1"/>
                <a:t>큰값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작은값</a:t>
              </a:r>
              <a:r>
                <a:rPr lang="ko-KR" altLang="en-US" sz="1400" dirty="0"/>
                <a:t> 분류 없음 </a:t>
              </a:r>
              <a:r>
                <a:rPr lang="en-US" altLang="ko-KR" sz="1400" dirty="0"/>
                <a:t>O(N²)</a:t>
              </a:r>
              <a:r>
                <a:rPr lang="ko-KR" altLang="en-US" sz="1400" dirty="0"/>
                <a:t>  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336EC9-5015-2CB1-DB83-C383CE3AAEC4}"/>
              </a:ext>
            </a:extLst>
          </p:cNvPr>
          <p:cNvGrpSpPr/>
          <p:nvPr/>
        </p:nvGrpSpPr>
        <p:grpSpPr>
          <a:xfrm>
            <a:off x="3680812" y="3086595"/>
            <a:ext cx="3389618" cy="2417438"/>
            <a:chOff x="3984577" y="3865887"/>
            <a:chExt cx="3389618" cy="24174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9DB8690-D53B-3EEA-808C-EF26B3AAF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2888"/>
            <a:stretch>
              <a:fillRect/>
            </a:stretch>
          </p:blipFill>
          <p:spPr>
            <a:xfrm>
              <a:off x="3984577" y="3865887"/>
              <a:ext cx="3389618" cy="24174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D0F99F-A9B4-050E-7768-1EF7CF9BA96D}"/>
                </a:ext>
              </a:extLst>
            </p:cNvPr>
            <p:cNvSpPr txBox="1"/>
            <p:nvPr/>
          </p:nvSpPr>
          <p:spPr>
            <a:xfrm>
              <a:off x="4507455" y="3896216"/>
              <a:ext cx="2042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평균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최선 </a:t>
              </a:r>
              <a:r>
                <a:rPr lang="en-US" altLang="ko-KR" sz="1400" dirty="0"/>
                <a:t>O(N log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/>
                <a:t>N)</a:t>
              </a:r>
              <a:r>
                <a:rPr lang="ko-KR" altLang="en-US" sz="1400" dirty="0"/>
                <a:t> 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F254CB4-3FD6-3554-16F0-2FE15DE91431}"/>
                    </a:ext>
                  </a:extLst>
                </p14:cNvPr>
                <p14:cNvContentPartPr/>
                <p14:nvPr/>
              </p14:nvContentPartPr>
              <p14:xfrm>
                <a:off x="4447695" y="4471200"/>
                <a:ext cx="1162080" cy="36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F254CB4-3FD6-3554-16F0-2FE15DE914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94055" y="4363560"/>
                  <a:ext cx="1269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4E2331C-23C8-3E72-C599-B91DE795B92E}"/>
                    </a:ext>
                  </a:extLst>
                </p14:cNvPr>
                <p14:cNvContentPartPr/>
                <p14:nvPr/>
              </p14:nvContentPartPr>
              <p14:xfrm>
                <a:off x="4241415" y="4796280"/>
                <a:ext cx="532080" cy="414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4E2331C-23C8-3E72-C599-B91DE795B9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7775" y="4688640"/>
                  <a:ext cx="639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5D3DD1A-6DF6-9B74-EDE7-C44BE8A82C8F}"/>
                    </a:ext>
                  </a:extLst>
                </p14:cNvPr>
                <p14:cNvContentPartPr/>
                <p14:nvPr/>
              </p14:nvContentPartPr>
              <p14:xfrm>
                <a:off x="4111815" y="5179680"/>
                <a:ext cx="129960" cy="57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5D3DD1A-6DF6-9B74-EDE7-C44BE8A82C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57815" y="5072040"/>
                  <a:ext cx="237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CECD5A9-064E-7049-B316-99A5D1C5ABCE}"/>
                    </a:ext>
                  </a:extLst>
                </p14:cNvPr>
                <p14:cNvContentPartPr/>
                <p14:nvPr/>
              </p14:nvContentPartPr>
              <p14:xfrm>
                <a:off x="5710215" y="4465440"/>
                <a:ext cx="1190160" cy="47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CECD5A9-064E-7049-B316-99A5D1C5AB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6575" y="4357800"/>
                  <a:ext cx="1297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4975C87-B992-9121-5214-045B42B78A67}"/>
                    </a:ext>
                  </a:extLst>
                </p14:cNvPr>
                <p14:cNvContentPartPr/>
                <p14:nvPr/>
              </p14:nvContentPartPr>
              <p14:xfrm>
                <a:off x="6571695" y="4794480"/>
                <a:ext cx="460800" cy="21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4975C87-B992-9121-5214-045B42B78A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17695" y="4686840"/>
                  <a:ext cx="568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BC49680-FB99-83CF-850E-D73C66BD997A}"/>
                    </a:ext>
                  </a:extLst>
                </p14:cNvPr>
                <p14:cNvContentPartPr/>
                <p14:nvPr/>
              </p14:nvContentPartPr>
              <p14:xfrm>
                <a:off x="7114575" y="5172120"/>
                <a:ext cx="151920" cy="13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BC49680-FB99-83CF-850E-D73C66BD99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0575" y="5064480"/>
                  <a:ext cx="259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BB1F46A-BFB8-6C4C-8EE2-A34B56DA3D5B}"/>
                    </a:ext>
                  </a:extLst>
                </p14:cNvPr>
                <p14:cNvContentPartPr/>
                <p14:nvPr/>
              </p14:nvContentPartPr>
              <p14:xfrm>
                <a:off x="4878615" y="4789440"/>
                <a:ext cx="472320" cy="30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BB1F46A-BFB8-6C4C-8EE2-A34B56DA3D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24615" y="4681800"/>
                  <a:ext cx="579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3A3A3B0-C8FE-2F47-86A0-5102168B0265}"/>
                    </a:ext>
                  </a:extLst>
                </p14:cNvPr>
                <p14:cNvContentPartPr/>
                <p14:nvPr/>
              </p14:nvContentPartPr>
              <p14:xfrm>
                <a:off x="4347615" y="5178960"/>
                <a:ext cx="147240" cy="126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3A3A3B0-C8FE-2F47-86A0-5102168B02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3615" y="5071320"/>
                  <a:ext cx="254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A1087FF-3A7F-1B83-99CB-2C24643D8C70}"/>
                    </a:ext>
                  </a:extLst>
                </p14:cNvPr>
                <p14:cNvContentPartPr/>
                <p14:nvPr/>
              </p14:nvContentPartPr>
              <p14:xfrm>
                <a:off x="5952135" y="4795920"/>
                <a:ext cx="506880" cy="41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A1087FF-3A7F-1B83-99CB-2C24643D8C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98495" y="4687920"/>
                  <a:ext cx="61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A08E410-CFB1-28A5-BEB0-82E2B99617F0}"/>
                    </a:ext>
                  </a:extLst>
                </p14:cNvPr>
                <p14:cNvContentPartPr/>
                <p14:nvPr/>
              </p14:nvContentPartPr>
              <p14:xfrm>
                <a:off x="5804535" y="5155920"/>
                <a:ext cx="130320" cy="298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A08E410-CFB1-28A5-BEB0-82E2B99617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0535" y="5047920"/>
                  <a:ext cx="237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A9DBDB-A056-7171-EA8C-9C48B8D397FD}"/>
                    </a:ext>
                  </a:extLst>
                </p14:cNvPr>
                <p14:cNvContentPartPr/>
                <p14:nvPr/>
              </p14:nvContentPartPr>
              <p14:xfrm>
                <a:off x="5097135" y="5164920"/>
                <a:ext cx="179640" cy="273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6A9DBDB-A056-7171-EA8C-9C48B8D397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3135" y="5056920"/>
                  <a:ext cx="287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9A475C3-36A6-CD83-4B6A-E4BB18FBE9CD}"/>
                    </a:ext>
                  </a:extLst>
                </p14:cNvPr>
                <p14:cNvContentPartPr/>
                <p14:nvPr/>
              </p14:nvContentPartPr>
              <p14:xfrm>
                <a:off x="6046455" y="5148000"/>
                <a:ext cx="157320" cy="37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9A475C3-36A6-CD83-4B6A-E4BB18FBE9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92815" y="5040000"/>
                  <a:ext cx="264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9D66209-94B4-A999-6F67-E5F2D66C1D51}"/>
                    </a:ext>
                  </a:extLst>
                </p14:cNvPr>
                <p14:cNvContentPartPr/>
                <p14:nvPr/>
              </p14:nvContentPartPr>
              <p14:xfrm>
                <a:off x="5380095" y="5185440"/>
                <a:ext cx="141480" cy="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9D66209-94B4-A999-6F67-E5F2D66C1D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26095" y="5077440"/>
                  <a:ext cx="249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BD18100-4952-2B76-CA53-1EA94FFAAD45}"/>
                    </a:ext>
                  </a:extLst>
                </p14:cNvPr>
                <p14:cNvContentPartPr/>
                <p14:nvPr/>
              </p14:nvContentPartPr>
              <p14:xfrm>
                <a:off x="6831255" y="5144040"/>
                <a:ext cx="182880" cy="18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BD18100-4952-2B76-CA53-1EA94FFAA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77255" y="5036040"/>
                  <a:ext cx="29052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6A12CF4-7D19-A87B-A4E4-B827A8ED4DFD}"/>
              </a:ext>
            </a:extLst>
          </p:cNvPr>
          <p:cNvSpPr txBox="1"/>
          <p:nvPr/>
        </p:nvSpPr>
        <p:spPr>
          <a:xfrm>
            <a:off x="7883402" y="5058490"/>
            <a:ext cx="4149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O(N²) — </a:t>
            </a:r>
            <a:r>
              <a:rPr lang="ko-KR" altLang="en-US" sz="1400" b="1" dirty="0"/>
              <a:t>이중 루프</a:t>
            </a:r>
          </a:p>
          <a:p>
            <a:r>
              <a:rPr lang="ko-KR" altLang="en-US" sz="1400" dirty="0"/>
              <a:t>바깥 루프 </a:t>
            </a:r>
            <a:r>
              <a:rPr lang="en-US" altLang="ko-KR" sz="1400" dirty="0"/>
              <a:t>N</a:t>
            </a:r>
            <a:r>
              <a:rPr lang="ko-KR" altLang="en-US" sz="1400" dirty="0"/>
              <a:t>번 </a:t>
            </a:r>
            <a:r>
              <a:rPr lang="en-US" altLang="ko-KR" sz="1400" dirty="0"/>
              <a:t>× </a:t>
            </a:r>
            <a:r>
              <a:rPr lang="ko-KR" altLang="en-US" sz="1400" dirty="0"/>
              <a:t>안쪽 루프 </a:t>
            </a:r>
            <a:r>
              <a:rPr lang="en-US" altLang="ko-KR" sz="1400" dirty="0"/>
              <a:t>N</a:t>
            </a:r>
            <a:r>
              <a:rPr lang="ko-KR" altLang="en-US" sz="1400" dirty="0"/>
              <a:t>번 → 총 </a:t>
            </a:r>
            <a:r>
              <a:rPr lang="en-US" altLang="ko-KR" sz="1400" dirty="0"/>
              <a:t>N×N = N²</a:t>
            </a:r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버블 정렬</a:t>
            </a:r>
            <a:r>
              <a:rPr lang="en-US" altLang="ko-KR" sz="1400" dirty="0"/>
              <a:t>, </a:t>
            </a:r>
            <a:r>
              <a:rPr lang="ko-KR" altLang="en-US" sz="1400" dirty="0"/>
              <a:t>삽입 정렬 최악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E20E42-E03B-1D34-5012-C232B9946F35}"/>
              </a:ext>
            </a:extLst>
          </p:cNvPr>
          <p:cNvSpPr txBox="1"/>
          <p:nvPr/>
        </p:nvSpPr>
        <p:spPr>
          <a:xfrm>
            <a:off x="3484360" y="5146068"/>
            <a:ext cx="49172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O(N log</a:t>
            </a:r>
            <a:r>
              <a:rPr lang="en-US" altLang="ko-KR" sz="1200" b="1" baseline="-25000" dirty="0"/>
              <a:t>2</a:t>
            </a:r>
            <a:r>
              <a:rPr lang="en-US" altLang="ko-KR" sz="1200" b="1" dirty="0"/>
              <a:t>N) — </a:t>
            </a:r>
            <a:r>
              <a:rPr lang="ko-KR" altLang="en-US" sz="1200" b="1" dirty="0"/>
              <a:t>분할 정복 구조</a:t>
            </a:r>
          </a:p>
          <a:p>
            <a:r>
              <a:rPr lang="en-US" altLang="ko-KR" sz="1200" b="1" dirty="0"/>
              <a:t>log</a:t>
            </a:r>
            <a:r>
              <a:rPr lang="en-US" altLang="ko-KR" sz="1200" b="1" baseline="-25000" dirty="0"/>
              <a:t>2</a:t>
            </a:r>
            <a:r>
              <a:rPr lang="en-US" altLang="ko-KR" sz="1200" b="1" dirty="0"/>
              <a:t>N</a:t>
            </a:r>
            <a:r>
              <a:rPr lang="en-US" altLang="ko-KR" sz="1200" dirty="0"/>
              <a:t>: </a:t>
            </a:r>
            <a:r>
              <a:rPr lang="ko-KR" altLang="en-US" sz="1200" dirty="0"/>
              <a:t>문제 크기를 절반씩 나눔 → 몇 번 나눌까</a:t>
            </a:r>
            <a:r>
              <a:rPr lang="en-US" altLang="ko-KR" sz="12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N → N/2 → N/4 → … →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나눌 수 있는 횟수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log₂N</a:t>
            </a:r>
            <a:endParaRPr lang="en-US" altLang="ko-KR" sz="1200" dirty="0"/>
          </a:p>
          <a:p>
            <a:r>
              <a:rPr lang="en-US" altLang="ko-KR" sz="1200" b="1" dirty="0"/>
              <a:t>N</a:t>
            </a:r>
            <a:r>
              <a:rPr lang="en-US" altLang="ko-KR" sz="1200" dirty="0"/>
              <a:t>: </a:t>
            </a:r>
            <a:r>
              <a:rPr lang="ko-KR" altLang="en-US" sz="1200" dirty="0"/>
              <a:t>각 단계에서 모든 원소를 한 번씩 처리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dirty="0"/>
          </a:p>
          <a:p>
            <a:r>
              <a:rPr lang="ko-KR" altLang="en-US" sz="1200" dirty="0"/>
              <a:t>따라서 총 작업량 </a:t>
            </a:r>
            <a:r>
              <a:rPr lang="en-US" altLang="ko-KR" sz="1200" dirty="0"/>
              <a:t>= (</a:t>
            </a:r>
            <a:r>
              <a:rPr lang="ko-KR" altLang="en-US" sz="1200" dirty="0"/>
              <a:t>각 단계에서 </a:t>
            </a:r>
            <a:r>
              <a:rPr lang="en-US" altLang="ko-KR" sz="1200" dirty="0"/>
              <a:t>N) × (</a:t>
            </a:r>
            <a:r>
              <a:rPr lang="ko-KR" altLang="en-US" sz="1200" dirty="0"/>
              <a:t>단계 수 </a:t>
            </a:r>
            <a:r>
              <a:rPr lang="en-US" altLang="ko-KR" sz="1200" dirty="0"/>
              <a:t>log N)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6D666DE-B1D9-5EA7-961B-97AE46B2239A}"/>
              </a:ext>
            </a:extLst>
          </p:cNvPr>
          <p:cNvGrpSpPr/>
          <p:nvPr/>
        </p:nvGrpSpPr>
        <p:grpSpPr>
          <a:xfrm>
            <a:off x="364477" y="1947936"/>
            <a:ext cx="3163337" cy="4745004"/>
            <a:chOff x="364477" y="1947936"/>
            <a:chExt cx="3163337" cy="47450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4AA9F3-D03F-713A-97CD-6E80E0751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64477" y="1947936"/>
              <a:ext cx="3163337" cy="474500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1418B7-452D-0D9D-E1E4-8558F93D85A8}"/>
                </a:ext>
              </a:extLst>
            </p:cNvPr>
            <p:cNvSpPr txBox="1"/>
            <p:nvPr/>
          </p:nvSpPr>
          <p:spPr>
            <a:xfrm>
              <a:off x="779508" y="6415941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(1</a:t>
              </a:r>
              <a:r>
                <a:rPr lang="ko-KR" altLang="en-US" sz="1200" dirty="0"/>
                <a:t>회 분류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CF9A2E9-3771-6F92-FB6A-70D87CA50F70}"/>
              </a:ext>
            </a:extLst>
          </p:cNvPr>
          <p:cNvSpPr txBox="1"/>
          <p:nvPr/>
        </p:nvSpPr>
        <p:spPr>
          <a:xfrm>
            <a:off x="8720207" y="13249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재귀호출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E4868AC-2D19-60CC-8AA8-0E37ABFEAA0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76980" y="5697763"/>
            <a:ext cx="262032" cy="19878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2AFC86F-F48A-6DFA-8347-BB41DEE249A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590289" y="5697763"/>
            <a:ext cx="221718" cy="1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2F61-28D7-C8E8-1620-63EB810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운영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3DDA0-7FC1-42A1-F4FD-4823FE0D119E}"/>
              </a:ext>
            </a:extLst>
          </p:cNvPr>
          <p:cNvSpPr txBox="1"/>
          <p:nvPr/>
        </p:nvSpPr>
        <p:spPr>
          <a:xfrm>
            <a:off x="466542" y="2188707"/>
            <a:ext cx="51673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 err="1"/>
              <a:t>Lomuto</a:t>
            </a:r>
            <a:r>
              <a:rPr lang="en-US" altLang="ko-KR" sz="1400" b="1" dirty="0"/>
              <a:t> Partition (</a:t>
            </a:r>
            <a:r>
              <a:rPr lang="ko-KR" altLang="en-US" sz="1400" b="1" dirty="0"/>
              <a:t>단방향</a:t>
            </a:r>
            <a:r>
              <a:rPr lang="en-US" altLang="ko-KR" sz="14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포인터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r>
              <a:rPr lang="en-US" altLang="ko-K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ko-KR" altLang="en-US" sz="1400" dirty="0"/>
              <a:t> </a:t>
            </a:r>
            <a:r>
              <a:rPr lang="en-US" altLang="ko-KR" sz="1400" dirty="0"/>
              <a:t>: “</a:t>
            </a:r>
            <a:r>
              <a:rPr lang="ko-KR" altLang="en-US" sz="1400" dirty="0"/>
              <a:t>작은 원소 구간의 끝”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j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현재 스캔 중인 원소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동작</a:t>
            </a:r>
            <a:r>
              <a:rPr lang="en-US" altLang="ko-K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j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왼쪽→오른쪽으로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칸씩 스캔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pivot</a:t>
            </a:r>
            <a:r>
              <a:rPr lang="ko-KR" altLang="en-US" sz="1400" dirty="0"/>
              <a:t>보다 작은 원소 나오면 </a:t>
            </a: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</a:rPr>
              <a:t>++</a:t>
            </a:r>
            <a:r>
              <a:rPr lang="ko-KR" altLang="en-US" sz="1400" dirty="0"/>
              <a:t> 하고 </a:t>
            </a:r>
            <a:r>
              <a:rPr lang="en-US" altLang="ko-KR" sz="1400" dirty="0"/>
              <a:t>swap(</a:t>
            </a:r>
            <a:r>
              <a:rPr lang="en-US" altLang="ko-KR" sz="1400" dirty="0" err="1">
                <a:latin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</a:rPr>
              <a:t>]</a:t>
            </a:r>
            <a:r>
              <a:rPr lang="en-US" altLang="ko-KR" sz="1400" dirty="0"/>
              <a:t>, </a:t>
            </a:r>
            <a:r>
              <a:rPr lang="en-US" altLang="ko-KR" sz="1400" dirty="0" err="1">
                <a:latin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</a:rPr>
              <a:t>[j]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마지막에 </a:t>
            </a:r>
            <a:r>
              <a:rPr lang="en-US" altLang="ko-KR" sz="1400" dirty="0"/>
              <a:t>pivot</a:t>
            </a:r>
            <a:r>
              <a:rPr lang="ko-KR" altLang="en-US" sz="1400" dirty="0"/>
              <a:t>과 </a:t>
            </a:r>
            <a:r>
              <a:rPr lang="en-US" altLang="ko-KR" sz="1400" dirty="0" err="1">
                <a:latin typeface="Courier New" panose="02070309020205020404" pitchFamily="49" charset="0"/>
              </a:rPr>
              <a:t>arr</a:t>
            </a:r>
            <a:r>
              <a:rPr lang="en-US" altLang="ko-KR" sz="1400" dirty="0">
                <a:latin typeface="Courier New" panose="02070309020205020404" pitchFamily="49" charset="0"/>
              </a:rPr>
              <a:t>[i+1]</a:t>
            </a:r>
            <a:r>
              <a:rPr lang="ko-KR" altLang="en-US" sz="1400" dirty="0"/>
              <a:t> </a:t>
            </a:r>
            <a:r>
              <a:rPr lang="en-US" altLang="ko-KR" sz="1400" dirty="0"/>
              <a:t>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특징</a:t>
            </a:r>
            <a:r>
              <a:rPr lang="en-US" altLang="ko-KR" sz="1400" dirty="0"/>
              <a:t>: </a:t>
            </a:r>
            <a:r>
              <a:rPr lang="ko-KR" altLang="en-US" sz="1400" b="1" dirty="0"/>
              <a:t>선형 스캔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구간 끝 추적용 포인터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구현 단순하지만 </a:t>
            </a:r>
            <a:r>
              <a:rPr lang="en-US" altLang="ko-KR" sz="1400" dirty="0"/>
              <a:t>swap </a:t>
            </a:r>
            <a:r>
              <a:rPr lang="ko-KR" altLang="en-US" sz="1400" dirty="0"/>
              <a:t>횟수가 많을 수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7DA54-7D80-6FE4-C24F-25A95934A36F}"/>
              </a:ext>
            </a:extLst>
          </p:cNvPr>
          <p:cNvSpPr txBox="1"/>
          <p:nvPr/>
        </p:nvSpPr>
        <p:spPr>
          <a:xfrm>
            <a:off x="6209563" y="2188707"/>
            <a:ext cx="5636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Hoare Partition (</a:t>
            </a:r>
            <a:r>
              <a:rPr lang="ko-KR" altLang="en-US" sz="1400" b="1" dirty="0"/>
              <a:t>양방향</a:t>
            </a:r>
            <a:r>
              <a:rPr lang="en-US" altLang="ko-KR" sz="1400" b="1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포인터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역할 다름</a:t>
            </a:r>
            <a:r>
              <a:rPr lang="en-US" altLang="ko-KR" sz="14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왼쪽에서 → 오른쪽으로 이동</a:t>
            </a:r>
            <a:r>
              <a:rPr lang="en-US" altLang="ko-KR" sz="1400" dirty="0"/>
              <a:t>, pivot</a:t>
            </a:r>
            <a:r>
              <a:rPr lang="ko-KR" altLang="en-US" sz="1400" dirty="0"/>
              <a:t>보다 </a:t>
            </a:r>
            <a:r>
              <a:rPr lang="ko-KR" altLang="en-US" sz="1400" b="1" dirty="0"/>
              <a:t>큰 원소</a:t>
            </a:r>
            <a:r>
              <a:rPr lang="ko-KR" altLang="en-US" sz="1400" dirty="0"/>
              <a:t> 찾을 때 멈춤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j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오른쪽에서 → 왼쪽으로 이동</a:t>
            </a:r>
            <a:r>
              <a:rPr lang="en-US" altLang="ko-KR" sz="1400" dirty="0"/>
              <a:t>, pivot</a:t>
            </a:r>
            <a:r>
              <a:rPr lang="ko-KR" altLang="en-US" sz="1400" dirty="0"/>
              <a:t>보다 </a:t>
            </a:r>
            <a:r>
              <a:rPr lang="ko-KR" altLang="en-US" sz="1400" b="1" dirty="0"/>
              <a:t>작은 원소</a:t>
            </a:r>
            <a:r>
              <a:rPr lang="ko-KR" altLang="en-US" sz="1400" dirty="0"/>
              <a:t> 찾을 때 멈춤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동작</a:t>
            </a:r>
            <a:r>
              <a:rPr lang="en-US" altLang="ko-KR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en-US" altLang="ko-KR" sz="1400" dirty="0"/>
              <a:t>, </a:t>
            </a:r>
            <a:r>
              <a:rPr lang="en-US" altLang="ko-KR" sz="1400" dirty="0">
                <a:latin typeface="Courier New" panose="02070309020205020404" pitchFamily="49" charset="0"/>
              </a:rPr>
              <a:t>j</a:t>
            </a:r>
            <a:r>
              <a:rPr lang="ko-KR" altLang="en-US" sz="1400" dirty="0"/>
              <a:t>가 각각 </a:t>
            </a:r>
            <a:r>
              <a:rPr lang="en-US" altLang="ko-KR" sz="1400" dirty="0"/>
              <a:t>pivot </a:t>
            </a:r>
            <a:r>
              <a:rPr lang="ko-KR" altLang="en-US" sz="1400" dirty="0"/>
              <a:t>기준 위배되는 원소에서 멈춤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</a:rPr>
              <a:t> &lt; j</a:t>
            </a:r>
            <a:r>
              <a:rPr lang="ko-KR" altLang="en-US" sz="1400" dirty="0"/>
              <a:t>면 </a:t>
            </a:r>
            <a:r>
              <a:rPr lang="en-US" altLang="ko-KR" sz="1400" dirty="0"/>
              <a:t>swap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</a:rPr>
              <a:t> ≥ j</a:t>
            </a:r>
            <a:r>
              <a:rPr lang="ko-KR" altLang="en-US" sz="1400" dirty="0"/>
              <a:t>가 되면 종료 → </a:t>
            </a:r>
            <a:r>
              <a:rPr lang="en-US" altLang="ko-KR" sz="1400" dirty="0">
                <a:latin typeface="Courier New" panose="02070309020205020404" pitchFamily="49" charset="0"/>
              </a:rPr>
              <a:t>j</a:t>
            </a:r>
            <a:r>
              <a:rPr lang="ko-KR" altLang="en-US" sz="1400" dirty="0"/>
              <a:t>가 분할 경계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특징</a:t>
            </a:r>
            <a:r>
              <a:rPr lang="en-US" altLang="ko-KR" sz="1400" dirty="0"/>
              <a:t>: </a:t>
            </a:r>
            <a:r>
              <a:rPr lang="ko-KR" altLang="en-US" sz="1400" b="1" dirty="0"/>
              <a:t>양쪽에서 동시에 좁혀오기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swap </a:t>
            </a:r>
            <a:r>
              <a:rPr lang="ko-KR" altLang="en-US" sz="1400" dirty="0"/>
              <a:t>횟수 적고</a:t>
            </a:r>
            <a:r>
              <a:rPr lang="en-US" altLang="ko-KR" sz="1400" dirty="0"/>
              <a:t>, </a:t>
            </a:r>
            <a:r>
              <a:rPr lang="ko-KR" altLang="en-US" sz="1400" dirty="0"/>
              <a:t>평균적으로 더 효율적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50101-6276-479C-D1FA-4CC7D008722B}"/>
              </a:ext>
            </a:extLst>
          </p:cNvPr>
          <p:cNvSpPr txBox="1"/>
          <p:nvPr/>
        </p:nvSpPr>
        <p:spPr>
          <a:xfrm>
            <a:off x="1685741" y="5312087"/>
            <a:ext cx="76175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📌 피벗 위치는 본질이 아님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Lomuto</a:t>
            </a:r>
            <a:r>
              <a:rPr lang="ko-KR" altLang="en-US" sz="1600" dirty="0"/>
              <a:t>는 구현 편하게 </a:t>
            </a:r>
            <a:r>
              <a:rPr lang="en-US" altLang="ko-KR" sz="1600" dirty="0"/>
              <a:t>pivot</a:t>
            </a:r>
            <a:r>
              <a:rPr lang="ko-KR" altLang="en-US" sz="1600" dirty="0"/>
              <a:t>을 보통 끝에 두지만</a:t>
            </a:r>
            <a:r>
              <a:rPr lang="en-US" altLang="ko-KR" sz="1600" dirty="0"/>
              <a:t>, </a:t>
            </a:r>
            <a:r>
              <a:rPr lang="ko-KR" altLang="en-US" sz="1600" dirty="0"/>
              <a:t>앞에 둬도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Hoare</a:t>
            </a:r>
            <a:r>
              <a:rPr lang="ko-KR" altLang="en-US" sz="1600" dirty="0"/>
              <a:t>는 보통 </a:t>
            </a:r>
            <a:r>
              <a:rPr lang="en-US" altLang="ko-KR" sz="1600" dirty="0"/>
              <a:t>pivot</a:t>
            </a:r>
            <a:r>
              <a:rPr lang="ko-KR" altLang="en-US" sz="1600" dirty="0"/>
              <a:t>을 앞에 두지만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데서 가져와도 </a:t>
            </a:r>
            <a:r>
              <a:rPr lang="en-US" altLang="ko-KR" sz="1600" dirty="0"/>
              <a:t>swap</a:t>
            </a:r>
            <a:r>
              <a:rPr lang="ko-KR" altLang="en-US" sz="1600" dirty="0"/>
              <a:t>해서 앞에 두면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차이는 </a:t>
            </a:r>
            <a:r>
              <a:rPr lang="en-US" altLang="ko-KR" sz="1600" b="1" dirty="0"/>
              <a:t>pivot </a:t>
            </a:r>
            <a:r>
              <a:rPr lang="ko-KR" altLang="en-US" sz="1600" b="1" dirty="0"/>
              <a:t>위치가 아니라 “스캔 방식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포인터 운용 방식</a:t>
            </a:r>
            <a:r>
              <a:rPr lang="en-US" altLang="ko-KR" sz="1600" b="1" dirty="0"/>
              <a:t>)”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1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9032-5B98-88E7-D4BC-99961A5B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장단점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7ED9-C300-105E-F003-C5B10754C1C6}"/>
              </a:ext>
            </a:extLst>
          </p:cNvPr>
          <p:cNvSpPr txBox="1"/>
          <p:nvPr/>
        </p:nvSpPr>
        <p:spPr>
          <a:xfrm>
            <a:off x="182880" y="1318885"/>
            <a:ext cx="78520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장점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평균적으로 매우 빠름 </a:t>
            </a:r>
            <a:r>
              <a:rPr lang="en-US" altLang="ko-KR" sz="1400" b="1" dirty="0"/>
              <a:t>(O(N log N))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캐시 친화적</a:t>
            </a:r>
            <a:r>
              <a:rPr lang="en-US" altLang="ko-KR" sz="1400" dirty="0"/>
              <a:t>(CPU cache locality)</a:t>
            </a:r>
            <a:r>
              <a:rPr lang="ko-KR" altLang="en-US" sz="1400" dirty="0"/>
              <a:t>이라서 같은 </a:t>
            </a:r>
            <a:r>
              <a:rPr lang="en-US" altLang="ko-KR" sz="1400" dirty="0"/>
              <a:t>O(N log N) </a:t>
            </a:r>
            <a:r>
              <a:rPr lang="ko-KR" altLang="en-US" sz="1400" dirty="0"/>
              <a:t>정렬 중에서도 속도가 빠른 편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그래서 </a:t>
            </a:r>
            <a:r>
              <a:rPr lang="ko-KR" altLang="en-US" sz="1400" b="1" dirty="0"/>
              <a:t>실제 라이브러리</a:t>
            </a:r>
            <a:r>
              <a:rPr lang="en-US" altLang="ko-KR" sz="1400" b="1" dirty="0"/>
              <a:t>(std::sort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  <a:r>
              <a:rPr lang="ko-KR" altLang="en-US" sz="1400" dirty="0"/>
              <a:t> 에서 많이 채택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제자리 정렬</a:t>
            </a:r>
            <a:r>
              <a:rPr lang="en-US" altLang="ko-KR" sz="1400" b="1" dirty="0"/>
              <a:t>(In-place Sort)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재귀 호출 스택만 쓰고</a:t>
            </a:r>
            <a:r>
              <a:rPr lang="en-US" altLang="ko-KR" sz="1400" dirty="0"/>
              <a:t>, </a:t>
            </a:r>
            <a:r>
              <a:rPr lang="ko-KR" altLang="en-US" sz="1400" dirty="0"/>
              <a:t>추가 메모리가 정도만 필요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병합 정렬이 </a:t>
            </a:r>
            <a:r>
              <a:rPr lang="en-US" altLang="ko-KR" sz="1400" dirty="0"/>
              <a:t>O(N) </a:t>
            </a:r>
            <a:r>
              <a:rPr lang="ko-KR" altLang="en-US" sz="1400" dirty="0"/>
              <a:t>보조 메모리를 쓰는 것과 큰 차이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분할 정복 구조 → 병렬화 가능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피벗을 기준으로 양쪽을 독립적으로 정렬하므로 </a:t>
            </a:r>
            <a:r>
              <a:rPr lang="ko-KR" altLang="en-US" sz="1400" dirty="0" err="1"/>
              <a:t>멀티스레드</a:t>
            </a:r>
            <a:r>
              <a:rPr lang="ko-KR" altLang="en-US" sz="1400" dirty="0"/>
              <a:t> 활용이 쉬움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구현이 비교적 간단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기본 알고리즘 구조는 짧고 명확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E0EF7-53A0-43E2-D6C4-DAAB14A17C0C}"/>
              </a:ext>
            </a:extLst>
          </p:cNvPr>
          <p:cNvSpPr txBox="1"/>
          <p:nvPr/>
        </p:nvSpPr>
        <p:spPr>
          <a:xfrm>
            <a:off x="182880" y="4005129"/>
            <a:ext cx="94817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단점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최악의 경우 </a:t>
            </a:r>
            <a:r>
              <a:rPr lang="en-US" altLang="ko-KR" sz="1400" b="1" dirty="0"/>
              <a:t>O(N²)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피벗이 항상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원소로 선택되면 분할이 한쪽으로 치우쳐서 성능 급락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이미 정렬된 배열에서 첫</a:t>
            </a:r>
            <a:r>
              <a:rPr lang="en-US" altLang="ko-KR" sz="1400" dirty="0"/>
              <a:t>/</a:t>
            </a:r>
            <a:r>
              <a:rPr lang="ko-KR" altLang="en-US" sz="1400" dirty="0"/>
              <a:t>마지막 원소를 피벗으로 고를 때</a:t>
            </a:r>
            <a:r>
              <a:rPr lang="en-US" altLang="ko-KR" sz="14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안정 정렬</a:t>
            </a:r>
            <a:r>
              <a:rPr lang="en-US" altLang="ko-KR" sz="1400" b="1" dirty="0"/>
              <a:t>(Stable sort)</a:t>
            </a:r>
            <a:r>
              <a:rPr lang="ko-KR" altLang="en-US" sz="1400" b="1" dirty="0"/>
              <a:t>이 아님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동일한 값의 원소가 있을 때 상대적 순서가 보존되지 않음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재귀 호출 깊이에 따른 오버헤드 가능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최악 상황에서는 재귀 깊이가 </a:t>
            </a:r>
            <a:r>
              <a:rPr lang="en-US" altLang="ko-KR" sz="1400" dirty="0"/>
              <a:t>N</a:t>
            </a:r>
            <a:r>
              <a:rPr lang="ko-KR" altLang="en-US" sz="1400" dirty="0"/>
              <a:t>이 되어 스택 </a:t>
            </a:r>
            <a:r>
              <a:rPr lang="ko-KR" altLang="en-US" sz="1400" dirty="0" err="1"/>
              <a:t>오버플로우</a:t>
            </a:r>
            <a:r>
              <a:rPr lang="ko-KR" altLang="en-US" sz="1400" dirty="0"/>
              <a:t> 위험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ko-KR" sz="1400" dirty="0">
                <a:latin typeface="Arial" panose="020B0604020202020204" pitchFamily="34" charset="0"/>
              </a:rPr>
              <a:t>재귀 </a:t>
            </a:r>
            <a:r>
              <a:rPr lang="ko-KR" altLang="en-US" sz="1400" dirty="0">
                <a:latin typeface="Arial" panose="020B0604020202020204" pitchFamily="34" charset="0"/>
              </a:rPr>
              <a:t>제거 </a:t>
            </a:r>
            <a:r>
              <a:rPr lang="en-US" altLang="ko-KR" sz="1400" dirty="0">
                <a:latin typeface="Arial" panose="020B0604020202020204" pitchFamily="34" charset="0"/>
              </a:rPr>
              <a:t>( </a:t>
            </a:r>
            <a:r>
              <a:rPr lang="ko-KR" altLang="ko-KR" sz="1400" dirty="0">
                <a:latin typeface="Arial" panose="020B0604020202020204" pitchFamily="34" charset="0"/>
              </a:rPr>
              <a:t>함수의 마지막 동작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자</a:t>
            </a:r>
            <a:r>
              <a:rPr lang="ko-KR" altLang="ko-KR" sz="1400" dirty="0">
                <a:latin typeface="Arial" panose="020B0604020202020204" pitchFamily="34" charset="0"/>
              </a:rPr>
              <a:t>신 호출</a:t>
            </a:r>
            <a:r>
              <a:rPr lang="ko-KR" altLang="en-US" sz="1400" dirty="0">
                <a:latin typeface="Arial" panose="020B0604020202020204" pitchFamily="34" charset="0"/>
              </a:rPr>
              <a:t>을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" panose="020B0604020202020204" pitchFamily="34" charset="0"/>
              </a:rPr>
              <a:t>반복문</a:t>
            </a:r>
            <a:r>
              <a:rPr lang="ko-KR" altLang="ko-KR" sz="1400" dirty="0">
                <a:latin typeface="Arial" panose="020B0604020202020204" pitchFamily="34" charset="0"/>
              </a:rPr>
              <a:t>(</a:t>
            </a:r>
            <a:r>
              <a:rPr lang="ko-KR" altLang="ko-KR" sz="1400" dirty="0" err="1">
                <a:latin typeface="Arial" panose="020B0604020202020204" pitchFamily="34" charset="0"/>
              </a:rPr>
              <a:t>while</a:t>
            </a:r>
            <a:r>
              <a:rPr lang="ko-KR" altLang="ko-KR" sz="1400" dirty="0">
                <a:latin typeface="Arial" panose="020B0604020202020204" pitchFamily="34" charset="0"/>
              </a:rPr>
              <a:t>/</a:t>
            </a:r>
            <a:r>
              <a:rPr lang="ko-KR" altLang="ko-KR" sz="1400" dirty="0" err="1">
                <a:latin typeface="Arial" panose="020B0604020202020204" pitchFamily="34" charset="0"/>
              </a:rPr>
              <a:t>for</a:t>
            </a:r>
            <a:r>
              <a:rPr lang="ko-KR" altLang="ko-KR" sz="1400" dirty="0">
                <a:latin typeface="Arial" panose="020B0604020202020204" pitchFamily="34" charset="0"/>
              </a:rPr>
              <a:t>)으로 치환 가능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  <a:endParaRPr lang="en-US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 err="1"/>
              <a:t>introsort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퀵</a:t>
            </a:r>
            <a:r>
              <a:rPr lang="en-US" altLang="ko-KR" sz="1400" dirty="0"/>
              <a:t>+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+</a:t>
            </a:r>
            <a:r>
              <a:rPr lang="ko-KR" altLang="en-US" sz="1400" dirty="0"/>
              <a:t>삽입 혼합</a:t>
            </a:r>
            <a:r>
              <a:rPr lang="en-US" altLang="ko-KR" sz="1400" dirty="0"/>
              <a:t>)</a:t>
            </a:r>
            <a:r>
              <a:rPr lang="ko-KR" altLang="en-US" sz="1400" dirty="0"/>
              <a:t>로 보완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FBD0C-E4F8-3065-C7ED-560FAB7163C5}"/>
              </a:ext>
            </a:extLst>
          </p:cNvPr>
          <p:cNvSpPr txBox="1"/>
          <p:nvPr/>
        </p:nvSpPr>
        <p:spPr>
          <a:xfrm>
            <a:off x="7584604" y="2473301"/>
            <a:ext cx="4424516" cy="2952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35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스택 프레임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(stack frame)</a:t>
            </a:r>
          </a:p>
          <a:p>
            <a:pPr algn="l" latinLnBrk="1">
              <a:lnSpc>
                <a:spcPts val="2025"/>
              </a:lnSpc>
              <a:buNone/>
            </a:pP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메모리의 스택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(stack)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영역은 함수의 호출과 관계되는 지역 변수와 매개변수가 저장되는 영역입니다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스택 영역은 함수의 호출과 함께 할당되며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함수의 호출이 완료되면 소멸합니다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ts val="2025"/>
              </a:lnSpc>
              <a:buNone/>
            </a:pP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>
              <a:lnSpc>
                <a:spcPts val="2025"/>
              </a:lnSpc>
              <a:buNone/>
            </a:pP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함수가 호출되면 스택에는 함수의 매개변수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호출이 끝난 뒤 돌아갈 반환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주소값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함수에서 선언된 지역 변수 등이 저장됩니다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ts val="2025"/>
              </a:lnSpc>
              <a:buNone/>
            </a:pP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스택 영역에 차례대로 저장되는 함수의 호출 정보를 스택 프레임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(stack frame)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이라고 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ts val="2025"/>
              </a:lnSpc>
              <a:buNone/>
            </a:pP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이러한 스택 프레임 덕분에 함수의 호출이 모두 끝난 뒤에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해당 함수가 호출되기 이전 상태로 되돌아갈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61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87424-83DF-586A-025D-5C90533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 </a:t>
            </a:r>
            <a:r>
              <a:rPr lang="en-US" altLang="ko-KR" dirty="0"/>
              <a:t>(Merge</a:t>
            </a:r>
            <a:r>
              <a:rPr lang="ko-KR" altLang="en-US" dirty="0"/>
              <a:t> </a:t>
            </a:r>
            <a:r>
              <a:rPr lang="en-US" altLang="ko-KR" dirty="0"/>
              <a:t>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BC99B-C046-4FB1-6787-7DF49A6A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73" y="3043561"/>
            <a:ext cx="2784298" cy="329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E88FA9-0C1F-E918-BB96-C585316E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34" y="2160970"/>
            <a:ext cx="5080261" cy="415311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B87E9A-7E9C-0B24-E6AE-4D90A0CAA814}"/>
              </a:ext>
            </a:extLst>
          </p:cNvPr>
          <p:cNvCxnSpPr>
            <a:cxnSpLocks/>
          </p:cNvCxnSpPr>
          <p:nvPr/>
        </p:nvCxnSpPr>
        <p:spPr>
          <a:xfrm flipV="1">
            <a:off x="3380329" y="2678307"/>
            <a:ext cx="2397105" cy="2237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05FE0E-1D57-E394-4692-D320C705CED7}"/>
              </a:ext>
            </a:extLst>
          </p:cNvPr>
          <p:cNvSpPr txBox="1"/>
          <p:nvPr/>
        </p:nvSpPr>
        <p:spPr>
          <a:xfrm>
            <a:off x="5777434" y="1853193"/>
            <a:ext cx="4558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배열기반 이면 병합 시점에서만 임시 메모리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A8F72-4353-4622-1841-20E1A7AAB9FA}"/>
              </a:ext>
            </a:extLst>
          </p:cNvPr>
          <p:cNvSpPr txBox="1"/>
          <p:nvPr/>
        </p:nvSpPr>
        <p:spPr>
          <a:xfrm>
            <a:off x="6643656" y="6338986"/>
            <a:ext cx="3473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개의 구간의 병합이 완료되면 복사한다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E2F53-630A-D94A-C323-75D6825C93DA}"/>
              </a:ext>
            </a:extLst>
          </p:cNvPr>
          <p:cNvSpPr txBox="1"/>
          <p:nvPr/>
        </p:nvSpPr>
        <p:spPr>
          <a:xfrm>
            <a:off x="780403" y="1423195"/>
            <a:ext cx="38977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mergeSort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mid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) / 2;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mergeSort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mid</a:t>
            </a:r>
            <a:r>
              <a:rPr lang="ko-KR" altLang="en-US" sz="1200" dirty="0"/>
              <a:t>);     // 왼쪽 구간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mergeSort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mid+1,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);     // 오른쪽 구간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mid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);    // 두 구간 병합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7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06CD3-D74E-12AD-312D-345404ED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병합 정렬의 장단점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74E67-78EA-6F9B-8C7E-22C7C6DB2BDD}"/>
              </a:ext>
            </a:extLst>
          </p:cNvPr>
          <p:cNvSpPr txBox="1"/>
          <p:nvPr/>
        </p:nvSpPr>
        <p:spPr>
          <a:xfrm>
            <a:off x="477848" y="1471910"/>
            <a:ext cx="116217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장점</a:t>
            </a:r>
            <a:endParaRPr lang="en-US" altLang="ko-KR" sz="1200" b="1" dirty="0"/>
          </a:p>
          <a:p>
            <a:endParaRPr lang="en-US" altLang="ko-KR" sz="1200" b="1" dirty="0"/>
          </a:p>
          <a:p>
            <a:pPr>
              <a:buFont typeface="+mj-lt"/>
              <a:buAutoNum type="arabicPeriod"/>
            </a:pPr>
            <a:r>
              <a:rPr lang="ko-KR" altLang="en-US" sz="1200" b="1" dirty="0"/>
              <a:t>항상 </a:t>
            </a:r>
            <a:r>
              <a:rPr lang="en-US" altLang="ko-KR" sz="1200" b="1" dirty="0"/>
              <a:t>O(N log N) </a:t>
            </a:r>
            <a:r>
              <a:rPr lang="ko-KR" altLang="en-US" sz="1200" b="1" dirty="0"/>
              <a:t>보장</a:t>
            </a:r>
            <a:endParaRPr lang="ko-KR" altLang="en-US" sz="1200" dirty="0"/>
          </a:p>
          <a:p>
            <a:pPr lvl="1"/>
            <a:r>
              <a:rPr lang="ko-KR" altLang="en-US" sz="1200" dirty="0" err="1"/>
              <a:t>퀵</a:t>
            </a:r>
            <a:r>
              <a:rPr lang="ko-KR" altLang="en-US" sz="1200" dirty="0"/>
              <a:t> 정렬은 평균은 빠르지만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최악은 </a:t>
            </a:r>
            <a:r>
              <a:rPr lang="en-US" altLang="ko-KR" sz="1200" dirty="0"/>
              <a:t>O(N²)</a:t>
            </a:r>
          </a:p>
          <a:p>
            <a:pPr lvl="1"/>
            <a:r>
              <a:rPr lang="ko-KR" altLang="en-US" sz="1200" dirty="0"/>
              <a:t>병합 정렬은 입력 데이터 상태</a:t>
            </a:r>
            <a:r>
              <a:rPr lang="en-US" altLang="ko-KR" sz="1200" dirty="0"/>
              <a:t>(</a:t>
            </a:r>
            <a:r>
              <a:rPr lang="ko-KR" altLang="en-US" sz="1200" dirty="0"/>
              <a:t>정렬</a:t>
            </a:r>
            <a:r>
              <a:rPr lang="en-US" altLang="ko-KR" sz="1200" dirty="0"/>
              <a:t>/</a:t>
            </a:r>
            <a:r>
              <a:rPr lang="ko-KR" altLang="en-US" sz="1200" dirty="0"/>
              <a:t>역순</a:t>
            </a:r>
            <a:r>
              <a:rPr lang="en-US" altLang="ko-KR" sz="1200" dirty="0"/>
              <a:t>/</a:t>
            </a:r>
            <a:r>
              <a:rPr lang="ko-KR" altLang="en-US" sz="1200" dirty="0"/>
              <a:t>랜덤</a:t>
            </a:r>
            <a:r>
              <a:rPr lang="en-US" altLang="ko-KR" sz="1200" dirty="0"/>
              <a:t>)</a:t>
            </a:r>
            <a:r>
              <a:rPr lang="ko-KR" altLang="en-US" sz="1200" dirty="0"/>
              <a:t>에 상관없이 항상 </a:t>
            </a:r>
            <a:r>
              <a:rPr lang="en-US" altLang="ko-KR" sz="1200" dirty="0"/>
              <a:t>O(N log N)</a:t>
            </a:r>
          </a:p>
          <a:p>
            <a:pPr lvl="1"/>
            <a:r>
              <a:rPr lang="en-US" altLang="ko-KR" sz="1200" dirty="0"/>
              <a:t>“</a:t>
            </a:r>
            <a:r>
              <a:rPr lang="ko-KR" altLang="en-US" sz="1200" dirty="0"/>
              <a:t>최악의 경우도 일정한 </a:t>
            </a:r>
            <a:r>
              <a:rPr lang="ko-KR" altLang="en-US" sz="1200" dirty="0" err="1"/>
              <a:t>성능”이</a:t>
            </a:r>
            <a:r>
              <a:rPr lang="ko-KR" altLang="en-US" sz="1200" dirty="0"/>
              <a:t> 필요할 때 안정적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/>
              <a:t>안정 정렬 </a:t>
            </a:r>
            <a:r>
              <a:rPr lang="en-US" altLang="ko-KR" sz="1200" b="1" dirty="0"/>
              <a:t>(Stable Sort)</a:t>
            </a:r>
            <a:endParaRPr lang="ko-KR" altLang="en-US" sz="1200" dirty="0"/>
          </a:p>
          <a:p>
            <a:pPr lvl="1"/>
            <a:r>
              <a:rPr lang="ko-KR" altLang="en-US" sz="1200" dirty="0"/>
              <a:t>같은 값을 가진 원소의 상대적인 순서를 유지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(</a:t>
            </a:r>
            <a:r>
              <a:rPr lang="ko-KR" altLang="en-US" sz="1200" dirty="0"/>
              <a:t>이름</a:t>
            </a:r>
            <a:r>
              <a:rPr lang="en-US" altLang="ko-KR" sz="1200" dirty="0"/>
              <a:t>=</a:t>
            </a:r>
            <a:r>
              <a:rPr lang="ko-KR" altLang="en-US" sz="1200" dirty="0"/>
              <a:t>홍길동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=20), (</a:t>
            </a:r>
            <a:r>
              <a:rPr lang="ko-KR" altLang="en-US" sz="1200" dirty="0"/>
              <a:t>이름</a:t>
            </a:r>
            <a:r>
              <a:rPr lang="en-US" altLang="ko-KR" sz="1200" dirty="0"/>
              <a:t>=</a:t>
            </a:r>
            <a:r>
              <a:rPr lang="ko-KR" altLang="en-US" sz="1200" dirty="0"/>
              <a:t>홍길동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=25) → </a:t>
            </a:r>
            <a:r>
              <a:rPr lang="ko-KR" altLang="en-US" sz="1200" dirty="0"/>
              <a:t>이름으로 정렬하면 나이 순서는 그대로 보존</a:t>
            </a:r>
          </a:p>
          <a:p>
            <a:pPr lvl="1"/>
            <a:r>
              <a:rPr lang="ko-KR" altLang="en-US" sz="1200" dirty="0"/>
              <a:t>데이터베이스</a:t>
            </a:r>
            <a:r>
              <a:rPr lang="en-US" altLang="ko-KR" sz="1200" dirty="0"/>
              <a:t>, </a:t>
            </a:r>
            <a:r>
              <a:rPr lang="ko-KR" altLang="en-US" sz="1200" dirty="0"/>
              <a:t>다단계 정렬</a:t>
            </a:r>
            <a:r>
              <a:rPr lang="en-US" altLang="ko-KR" sz="1200" dirty="0"/>
              <a:t>(multi-key sort)</a:t>
            </a:r>
            <a:r>
              <a:rPr lang="ko-KR" altLang="en-US" sz="1200" dirty="0"/>
              <a:t>에서 유리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/>
              <a:t>큰 데이터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특히 외부 메모리</a:t>
            </a:r>
            <a:r>
              <a:rPr lang="en-US" altLang="ko-KR" sz="1200" b="1" dirty="0"/>
              <a:t>)</a:t>
            </a:r>
            <a:r>
              <a:rPr lang="ko-KR" altLang="en-US" sz="1200" dirty="0"/>
              <a:t> 처리에 유리</a:t>
            </a:r>
          </a:p>
          <a:p>
            <a:pPr lvl="1"/>
            <a:r>
              <a:rPr lang="ko-KR" altLang="en-US" sz="1200" dirty="0"/>
              <a:t>병합 정렬은 </a:t>
            </a:r>
            <a:r>
              <a:rPr lang="ko-KR" altLang="en-US" sz="1200" b="1" dirty="0"/>
              <a:t>순차 접근</a:t>
            </a:r>
            <a:r>
              <a:rPr lang="en-US" altLang="ko-KR" sz="1200" b="1" dirty="0"/>
              <a:t>(sequential access)</a:t>
            </a:r>
            <a:r>
              <a:rPr lang="ko-KR" altLang="en-US" sz="1200" dirty="0"/>
              <a:t> 기반이라서 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저장 장치</a:t>
            </a:r>
            <a:r>
              <a:rPr lang="en-US" altLang="ko-KR" sz="1200" dirty="0"/>
              <a:t>(HDD, SSD)</a:t>
            </a:r>
            <a:r>
              <a:rPr lang="ko-KR" altLang="en-US" sz="1200" dirty="0"/>
              <a:t>에서 데이터를 불러와 정렬하는 “외부 정렬</a:t>
            </a:r>
            <a:r>
              <a:rPr lang="en-US" altLang="ko-KR" sz="1200" dirty="0"/>
              <a:t>(External Sort)”</a:t>
            </a:r>
            <a:r>
              <a:rPr lang="ko-KR" altLang="en-US" sz="1200" dirty="0"/>
              <a:t>에 자주 사용</a:t>
            </a:r>
          </a:p>
          <a:p>
            <a:pPr lvl="1"/>
            <a:r>
              <a:rPr lang="ko-KR" altLang="en-US" sz="1200" dirty="0"/>
              <a:t>메모리에 전부 안 들어가는 초대형 데이터셋 정렬에 적합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퀵</a:t>
            </a:r>
            <a:r>
              <a:rPr lang="ko-KR" altLang="en-US" sz="1200" dirty="0"/>
              <a:t> 정렬은 </a:t>
            </a:r>
            <a:r>
              <a:rPr lang="en-US" altLang="ko-KR" sz="1200" dirty="0"/>
              <a:t>swap</a:t>
            </a:r>
            <a:r>
              <a:rPr lang="ko-KR" altLang="en-US" sz="1200" dirty="0"/>
              <a:t>방식이라 랜덤 접근 사용</a:t>
            </a:r>
            <a:r>
              <a:rPr lang="en-US" altLang="ko-KR" sz="1200" dirty="0"/>
              <a:t>.</a:t>
            </a:r>
            <a:r>
              <a:rPr lang="ko-KR" altLang="en-US" sz="1200" dirty="0"/>
              <a:t> 외부저장 장치는 순차접근이 빠름 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 err="1"/>
              <a:t>링크드</a:t>
            </a:r>
            <a:r>
              <a:rPr lang="ko-KR" altLang="en-US" sz="1200" b="1" dirty="0"/>
              <a:t> 리스트 정렬에 최적</a:t>
            </a:r>
            <a:endParaRPr lang="ko-KR" altLang="en-US" sz="1200" dirty="0"/>
          </a:p>
          <a:p>
            <a:pPr lvl="1"/>
            <a:r>
              <a:rPr lang="ko-KR" altLang="en-US" sz="1200" dirty="0"/>
              <a:t>배열 기반은 메모리 복사가 많아 부담이 있지만</a:t>
            </a:r>
            <a:r>
              <a:rPr lang="en-US" altLang="ko-KR" sz="1200" dirty="0"/>
              <a:t>, </a:t>
            </a:r>
          </a:p>
          <a:p>
            <a:pPr lvl="1"/>
            <a:r>
              <a:rPr lang="ko-KR" altLang="en-US" sz="1200" dirty="0"/>
              <a:t>연결 리스트</a:t>
            </a:r>
            <a:r>
              <a:rPr lang="en-US" altLang="ko-KR" sz="1200" dirty="0"/>
              <a:t>(linked list)</a:t>
            </a:r>
            <a:r>
              <a:rPr lang="ko-KR" altLang="en-US" sz="1200" dirty="0"/>
              <a:t>는 병합 정렬에서 “병합 </a:t>
            </a:r>
            <a:r>
              <a:rPr lang="ko-KR" altLang="en-US" sz="1200" dirty="0" err="1"/>
              <a:t>단계”가</a:t>
            </a:r>
            <a:r>
              <a:rPr lang="ko-KR" altLang="en-US" sz="1200" dirty="0"/>
              <a:t> 포인터 변경만으로 해결 → 매우 효율적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/>
              <a:t>분할 정복</a:t>
            </a:r>
            <a:r>
              <a:rPr lang="en-US" altLang="ko-KR" sz="1200" b="1" dirty="0"/>
              <a:t>(Parallelization)</a:t>
            </a:r>
            <a:r>
              <a:rPr lang="ko-KR" altLang="en-US" sz="1200" b="1" dirty="0"/>
              <a:t>에 적합</a:t>
            </a:r>
            <a:endParaRPr lang="ko-KR" altLang="en-US" sz="1200" dirty="0"/>
          </a:p>
          <a:p>
            <a:pPr lvl="1"/>
            <a:r>
              <a:rPr lang="ko-KR" altLang="en-US" sz="1200" dirty="0"/>
              <a:t>왼쪽 절반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절반을 독립적으로 정렬 가능 → </a:t>
            </a:r>
            <a:r>
              <a:rPr lang="ko-KR" altLang="en-US" sz="1200" dirty="0" err="1"/>
              <a:t>멀티스레드</a:t>
            </a:r>
            <a:r>
              <a:rPr lang="en-US" altLang="ko-KR" sz="1200" dirty="0"/>
              <a:t>/</a:t>
            </a:r>
            <a:r>
              <a:rPr lang="ko-KR" altLang="en-US" sz="1200" dirty="0"/>
              <a:t>병렬 처리 구현이 쉽다</a:t>
            </a:r>
            <a:endParaRPr lang="en-US" altLang="ko-KR" sz="1200" dirty="0"/>
          </a:p>
          <a:p>
            <a:r>
              <a:rPr lang="en-US" altLang="ko-KR" sz="1200" b="1" dirty="0"/>
              <a:t>6. </a:t>
            </a:r>
            <a:r>
              <a:rPr lang="ko-KR" altLang="en-US" sz="1200" b="1" dirty="0"/>
              <a:t>스택 </a:t>
            </a:r>
            <a:r>
              <a:rPr lang="ko-KR" altLang="en-US" sz="1200" b="1" dirty="0" err="1"/>
              <a:t>오버플로우</a:t>
            </a:r>
            <a:r>
              <a:rPr lang="ko-KR" altLang="en-US" sz="1200" b="1" dirty="0"/>
              <a:t> 위험이 적음</a:t>
            </a:r>
            <a:endParaRPr lang="ko-KR" altLang="en-US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    </a:t>
            </a:r>
            <a:r>
              <a:rPr lang="ko-KR" altLang="en-US" sz="1200" dirty="0"/>
              <a:t>병합 정렬은 매번 절반씩 나누므로 재귀 깊이는 </a:t>
            </a:r>
            <a:r>
              <a:rPr lang="en-US" altLang="ko-KR" sz="1200" b="1" dirty="0" err="1"/>
              <a:t>log₂N</a:t>
            </a:r>
            <a:r>
              <a:rPr lang="en-US" altLang="ko-KR" sz="1200" b="1" dirty="0"/>
              <a:t>   ( </a:t>
            </a:r>
            <a:r>
              <a:rPr lang="ko-KR" altLang="ko-KR" sz="1200" dirty="0" err="1">
                <a:latin typeface="Arial" panose="020B0604020202020204" pitchFamily="34" charset="0"/>
              </a:rPr>
              <a:t>N</a:t>
            </a:r>
            <a:r>
              <a:rPr lang="ko-KR" altLang="ko-KR" sz="1200" dirty="0">
                <a:latin typeface="Arial" panose="020B0604020202020204" pitchFamily="34" charset="0"/>
              </a:rPr>
              <a:t> = 1,000,000 → </a:t>
            </a:r>
            <a:r>
              <a:rPr lang="ko-KR" altLang="ko-KR" sz="1200" dirty="0" err="1">
                <a:latin typeface="Arial" panose="020B0604020202020204" pitchFamily="34" charset="0"/>
              </a:rPr>
              <a:t>log₂N</a:t>
            </a:r>
            <a:r>
              <a:rPr lang="ko-KR" altLang="ko-KR" sz="1200" dirty="0">
                <a:latin typeface="Arial" panose="020B0604020202020204" pitchFamily="34" charset="0"/>
              </a:rPr>
              <a:t> ≈ 20</a:t>
            </a:r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ko-KR" altLang="ko-KR" sz="1200" dirty="0" err="1">
                <a:latin typeface="Arial" panose="020B0604020202020204" pitchFamily="34" charset="0"/>
              </a:rPr>
              <a:t>N</a:t>
            </a:r>
            <a:r>
              <a:rPr lang="ko-KR" altLang="ko-KR" sz="1200" dirty="0">
                <a:latin typeface="Arial" panose="020B0604020202020204" pitchFamily="34" charset="0"/>
              </a:rPr>
              <a:t> = 1,000,000,000 → </a:t>
            </a:r>
            <a:r>
              <a:rPr lang="ko-KR" altLang="ko-KR" sz="1200" dirty="0" err="1">
                <a:latin typeface="Arial" panose="020B0604020202020204" pitchFamily="34" charset="0"/>
              </a:rPr>
              <a:t>log₂N</a:t>
            </a:r>
            <a:r>
              <a:rPr lang="ko-KR" altLang="ko-KR" sz="1200" dirty="0">
                <a:latin typeface="Arial" panose="020B0604020202020204" pitchFamily="34" charset="0"/>
              </a:rPr>
              <a:t> ≈ 30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rial" panose="020B0604020202020204" pitchFamily="34" charset="0"/>
              </a:rPr>
              <a:t>깊이는 아주 얕</a:t>
            </a:r>
            <a:r>
              <a:rPr lang="ko-KR" altLang="en-US" sz="1200" dirty="0">
                <a:latin typeface="Arial" panose="020B0604020202020204" pitchFamily="34" charset="0"/>
              </a:rPr>
              <a:t>다</a:t>
            </a:r>
            <a:r>
              <a:rPr lang="en-US" altLang="ko-KR" sz="1200" dirty="0">
                <a:latin typeface="Arial" panose="020B0604020202020204" pitchFamily="34" charset="0"/>
              </a:rPr>
              <a:t>. </a:t>
            </a:r>
            <a:r>
              <a:rPr lang="ko-KR" altLang="ko-KR" sz="1200" dirty="0" err="1">
                <a:latin typeface="Arial" panose="020B0604020202020204" pitchFamily="34" charset="0"/>
              </a:rPr>
              <a:t>퀵</a:t>
            </a:r>
            <a:r>
              <a:rPr lang="ko-KR" altLang="ko-KR" sz="1200" dirty="0">
                <a:latin typeface="Arial" panose="020B0604020202020204" pitchFamily="34" charset="0"/>
              </a:rPr>
              <a:t> 정렬처럼 최악의 경우 </a:t>
            </a:r>
            <a:r>
              <a:rPr lang="ko-KR" altLang="ko-KR" sz="1200" dirty="0" err="1">
                <a:latin typeface="Arial" panose="020B0604020202020204" pitchFamily="34" charset="0"/>
              </a:rPr>
              <a:t>N까지</a:t>
            </a:r>
            <a:r>
              <a:rPr lang="ko-KR" altLang="ko-KR" sz="1200" dirty="0">
                <a:latin typeface="Arial" panose="020B0604020202020204" pitchFamily="34" charset="0"/>
              </a:rPr>
              <a:t> 깊어지는 일은 </a:t>
            </a:r>
            <a:r>
              <a:rPr lang="ko-KR" altLang="en-US" sz="1200" dirty="0">
                <a:latin typeface="Arial" panose="020B0604020202020204" pitchFamily="34" charset="0"/>
              </a:rPr>
              <a:t>없음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단점</a:t>
            </a:r>
            <a:endParaRPr lang="en-US" altLang="ko-KR" sz="1200" b="1" dirty="0"/>
          </a:p>
          <a:p>
            <a:r>
              <a:rPr lang="ko-KR" altLang="en-US" sz="1200" dirty="0"/>
              <a:t>추가 메모리 필요 </a:t>
            </a:r>
            <a:r>
              <a:rPr lang="en-US" altLang="ko-KR" sz="1200" dirty="0"/>
              <a:t>(O(N)) → </a:t>
            </a:r>
            <a:r>
              <a:rPr lang="ko-KR" altLang="en-US" sz="1200" dirty="0"/>
              <a:t>배열 기반 구현에서는 단점</a:t>
            </a:r>
          </a:p>
          <a:p>
            <a:r>
              <a:rPr lang="ko-KR" altLang="en-US" sz="1200" dirty="0"/>
              <a:t>캐시 효율성이 </a:t>
            </a:r>
            <a:r>
              <a:rPr lang="ko-KR" altLang="en-US" sz="1200" dirty="0" err="1"/>
              <a:t>퀵</a:t>
            </a:r>
            <a:r>
              <a:rPr lang="ko-KR" altLang="en-US" sz="1200" dirty="0"/>
              <a:t> 정렬보다 떨어질 수 있음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CC46F-CE3C-0838-1FC3-98101423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4AAD48-ED5D-2004-78D5-19DAE142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282" y="1471910"/>
            <a:ext cx="2979597" cy="18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92862-9BE8-E960-5B8A-0F4D9D18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std::sort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6660F-9D81-6DEE-23BE-7EF3CD2D4A8C}"/>
              </a:ext>
            </a:extLst>
          </p:cNvPr>
          <p:cNvSpPr txBox="1"/>
          <p:nvPr/>
        </p:nvSpPr>
        <p:spPr>
          <a:xfrm>
            <a:off x="629756" y="1756357"/>
            <a:ext cx="10254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effectLst/>
              </a:rPr>
              <a:t>인트로소트</a:t>
            </a:r>
            <a:r>
              <a:rPr lang="en-US" altLang="ko-KR" b="1" dirty="0">
                <a:effectLst/>
              </a:rPr>
              <a:t>(</a:t>
            </a:r>
            <a:r>
              <a:rPr lang="en-US" altLang="ko-KR" b="1" dirty="0" err="1">
                <a:effectLst/>
              </a:rPr>
              <a:t>Introsort</a:t>
            </a:r>
            <a:r>
              <a:rPr lang="en-US" altLang="ko-KR" b="1" dirty="0">
                <a:effectLst/>
              </a:rPr>
              <a:t>)</a:t>
            </a:r>
            <a:r>
              <a:rPr lang="ko-KR" altLang="en-US" dirty="0"/>
              <a:t> 는 </a:t>
            </a:r>
            <a:r>
              <a:rPr lang="ko-KR" altLang="en-US" b="1" dirty="0">
                <a:effectLst/>
              </a:rPr>
              <a:t>시작 전에 한 번만 체크하는 게 아니라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정렬 과정 도중에 계속 체크하면서 전환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하이브리드 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49494-44DE-57CE-6930-B39C24F5EE7C}"/>
              </a:ext>
            </a:extLst>
          </p:cNvPr>
          <p:cNvSpPr txBox="1"/>
          <p:nvPr/>
        </p:nvSpPr>
        <p:spPr>
          <a:xfrm>
            <a:off x="629756" y="2770480"/>
            <a:ext cx="10856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흐름 요약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정렬 시작 → </a:t>
            </a:r>
            <a:r>
              <a:rPr lang="ko-KR" altLang="en-US" b="1" dirty="0" err="1"/>
              <a:t>퀵</a:t>
            </a:r>
            <a:r>
              <a:rPr lang="ko-KR" altLang="en-US" b="1" dirty="0"/>
              <a:t> 정렬</a:t>
            </a:r>
            <a:r>
              <a:rPr lang="ko-KR" altLang="en-US" dirty="0"/>
              <a:t> 방식으로 분할 시작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재귀 깊이</a:t>
            </a:r>
            <a:r>
              <a:rPr lang="en-US" altLang="ko-KR" b="1" dirty="0"/>
              <a:t>(=</a:t>
            </a:r>
            <a:r>
              <a:rPr lang="ko-KR" altLang="en-US" b="1" dirty="0"/>
              <a:t>분할 횟수</a:t>
            </a:r>
            <a:r>
              <a:rPr lang="en-US" altLang="ko-KR" b="1" dirty="0"/>
              <a:t>)</a:t>
            </a:r>
            <a:r>
              <a:rPr lang="ko-KR" altLang="en-US" dirty="0"/>
              <a:t> 를 하나씩 증가시키면서 진행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만약 현재 깊이가 </a:t>
            </a:r>
            <a:r>
              <a:rPr lang="en-US" altLang="ko-KR" dirty="0">
                <a:latin typeface="Courier New" panose="02070309020205020404" pitchFamily="49" charset="0"/>
              </a:rPr>
              <a:t>2 * log₂(N)</a:t>
            </a:r>
            <a:r>
              <a:rPr lang="ko-KR" altLang="en-US" dirty="0"/>
              <a:t> 이상으로 커지면</a:t>
            </a:r>
            <a:r>
              <a:rPr lang="en-US" altLang="ko-K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해당 </a:t>
            </a:r>
            <a:r>
              <a:rPr lang="ko-KR" altLang="en-US" b="1" dirty="0"/>
              <a:t>서브 배열</a:t>
            </a:r>
            <a:r>
              <a:rPr lang="en-US" altLang="ko-KR" b="1" dirty="0"/>
              <a:t>(subarray)</a:t>
            </a:r>
            <a:r>
              <a:rPr lang="ko-KR" altLang="en-US" dirty="0"/>
              <a:t> 은 </a:t>
            </a:r>
            <a:r>
              <a:rPr lang="ko-KR" altLang="en-US" dirty="0" err="1"/>
              <a:t>퀵</a:t>
            </a:r>
            <a:r>
              <a:rPr lang="ko-KR" altLang="en-US" dirty="0"/>
              <a:t> 정렬 대신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r>
              <a:rPr lang="ko-KR" altLang="en-US" dirty="0"/>
              <a:t>로 정렬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정렬 도중에 </a:t>
            </a:r>
            <a:r>
              <a:rPr lang="en-US" altLang="ko-KR" dirty="0"/>
              <a:t>"</a:t>
            </a:r>
            <a:r>
              <a:rPr lang="ko-KR" altLang="en-US" dirty="0"/>
              <a:t>이 부분 위험하다</a:t>
            </a:r>
            <a:r>
              <a:rPr lang="en-US" altLang="ko-KR" dirty="0"/>
              <a:t>" </a:t>
            </a:r>
            <a:r>
              <a:rPr lang="ko-KR" altLang="en-US" dirty="0"/>
              <a:t>판단되면 방법을 </a:t>
            </a:r>
            <a:r>
              <a:rPr lang="ko-KR" altLang="en-US" dirty="0" err="1"/>
              <a:t>바꿔버림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배열 크기가 충분히 작아지면</a:t>
            </a:r>
            <a:r>
              <a:rPr lang="en-US" altLang="ko-K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 err="1"/>
              <a:t>퀵</a:t>
            </a:r>
            <a:r>
              <a:rPr lang="ko-KR" altLang="en-US" dirty="0"/>
              <a:t> 정렬 대신 </a:t>
            </a:r>
            <a:r>
              <a:rPr lang="ko-KR" altLang="en-US" b="1" dirty="0"/>
              <a:t>삽입 정렬</a:t>
            </a:r>
            <a:r>
              <a:rPr lang="ko-KR" altLang="en-US" dirty="0"/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263804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8D6-7885-DD44-0EAE-6FEA30DA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조사하기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46DDF-65EE-C71B-463C-F3BFBE646B1F}"/>
              </a:ext>
            </a:extLst>
          </p:cNvPr>
          <p:cNvSpPr txBox="1"/>
          <p:nvPr/>
        </p:nvSpPr>
        <p:spPr>
          <a:xfrm>
            <a:off x="578628" y="1674674"/>
            <a:ext cx="5325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제자리 정렬 이란 무엇인가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퀵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병합 정렬과는 어떤 차이가 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재귀 호출을 사용한 정렬은 제자리 정렬인가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시간 복잡도는</a:t>
            </a:r>
            <a:r>
              <a:rPr lang="en-US" altLang="ko-KR" dirty="0"/>
              <a:t>?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특정상황에 맞는 고유한 활용 예가 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우선순위 큐와 </a:t>
            </a:r>
            <a:r>
              <a:rPr lang="ko-KR" altLang="en-US" dirty="0" err="1"/>
              <a:t>힙</a:t>
            </a:r>
            <a:r>
              <a:rPr lang="ko-KR" altLang="en-US" dirty="0"/>
              <a:t> 정렬은 어떻게 </a:t>
            </a:r>
            <a:r>
              <a:rPr lang="ko-KR" altLang="en-US" dirty="0" err="1"/>
              <a:t>다른가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1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421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https://www.acmicpc.net/problem/11004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병합정렬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</a:t>
            </a:r>
            <a:r>
              <a:rPr lang="en-US" altLang="ko-KR">
                <a:hlinkClick r:id="rId3"/>
              </a:rPr>
              <a:t>/2751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1300</Words>
  <Application>Microsoft Office PowerPoint</Application>
  <PresentationFormat>와이드스크린</PresentationFormat>
  <Paragraphs>139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notokr</vt:lpstr>
      <vt:lpstr>맑은 고딕</vt:lpstr>
      <vt:lpstr>Arial</vt:lpstr>
      <vt:lpstr>Courier New</vt:lpstr>
      <vt:lpstr>Office 테마</vt:lpstr>
      <vt:lpstr>정렬</vt:lpstr>
      <vt:lpstr>퀵 정렬 (Quick Sort)</vt:lpstr>
      <vt:lpstr>분류 운영 방식</vt:lpstr>
      <vt:lpstr>퀵 정렬 장단점</vt:lpstr>
      <vt:lpstr>병합 정렬 (Merge Sort)</vt:lpstr>
      <vt:lpstr>병합 정렬의 장단점</vt:lpstr>
      <vt:lpstr>std::sort</vt:lpstr>
      <vt:lpstr>힙 정렬 조사하기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813</cp:revision>
  <dcterms:created xsi:type="dcterms:W3CDTF">2024-03-26T07:47:20Z</dcterms:created>
  <dcterms:modified xsi:type="dcterms:W3CDTF">2025-09-25T23:55:04Z</dcterms:modified>
</cp:coreProperties>
</file>