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90" r:id="rId5"/>
    <p:sldId id="289" r:id="rId6"/>
    <p:sldId id="291" r:id="rId7"/>
    <p:sldId id="309" r:id="rId8"/>
    <p:sldId id="28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/queue.html" TargetMode="External"/><Relationship Id="rId2" Type="http://schemas.openxmlformats.org/officeDocument/2006/relationships/hyperlink" Target="https://en.cppreference.com/w/cpp/container/deque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cppreference.com/w/cpp/container.html#Sequence_containers" TargetMode="External"/><Relationship Id="rId4" Type="http://schemas.openxmlformats.org/officeDocument/2006/relationships/hyperlink" Target="https://learn.microsoft.com/ko-kr/cpp/standard-library/queue-class?view=msvc-17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oost.org/doc/libs/1_89_0/doc/html/circular_buffer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자료구조 큐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6EE43-BA80-7E9F-E844-BA1CF5AC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7496B-133E-D276-1EE2-5954FC3AA364}"/>
              </a:ext>
            </a:extLst>
          </p:cNvPr>
          <p:cNvSpPr txBox="1"/>
          <p:nvPr/>
        </p:nvSpPr>
        <p:spPr>
          <a:xfrm>
            <a:off x="282726" y="1690688"/>
            <a:ext cx="1117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 자료형으로서 큐는 </a:t>
            </a:r>
            <a:r>
              <a:rPr lang="en-US" altLang="ko-KR" dirty="0" err="1"/>
              <a:t>push,pop</a:t>
            </a:r>
            <a:r>
              <a:rPr lang="en-US" altLang="ko-KR" dirty="0"/>
              <a:t> </a:t>
            </a:r>
            <a:r>
              <a:rPr lang="ko-KR" altLang="en-US" dirty="0"/>
              <a:t>연산을 제공하며  스택과는 다르게 먼저 들어온 데이터가 먼저 나간다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 front , back </a:t>
            </a:r>
            <a:r>
              <a:rPr lang="ko-KR" altLang="en-US" dirty="0"/>
              <a:t>만 접근 가능</a:t>
            </a:r>
            <a:r>
              <a:rPr lang="en-US" altLang="ko-KR" dirty="0"/>
              <a:t>.  </a:t>
            </a:r>
            <a:r>
              <a:rPr lang="ko-KR" altLang="en-US" dirty="0"/>
              <a:t>포인터를 사용한 리스트를 사용하거나 배열사용 해도 무관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68E361-DAFF-2417-1BA1-ABFF680D1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57" y="2658267"/>
            <a:ext cx="6141966" cy="2008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0DBF85-9FA7-A023-B61C-A26906F25E1E}"/>
              </a:ext>
            </a:extLst>
          </p:cNvPr>
          <p:cNvSpPr txBox="1"/>
          <p:nvPr/>
        </p:nvSpPr>
        <p:spPr>
          <a:xfrm>
            <a:off x="7556781" y="1180523"/>
            <a:ext cx="219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First-In , First - Out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FE6B8-F630-8B93-CAF2-52A9471EB25C}"/>
              </a:ext>
            </a:extLst>
          </p:cNvPr>
          <p:cNvSpPr txBox="1"/>
          <p:nvPr/>
        </p:nvSpPr>
        <p:spPr>
          <a:xfrm>
            <a:off x="2615366" y="5098434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음식 주문표를 생각하자</a:t>
            </a:r>
            <a:endParaRPr lang="en-US" altLang="ko-KR" dirty="0"/>
          </a:p>
          <a:p>
            <a:r>
              <a:rPr lang="ko-KR" altLang="en-US" dirty="0"/>
              <a:t>홀에서는 가장 뒤쪽에 새로운 주문표를 추가하고 요리사는 가장 먼저 들어온 이전 주문부터 처리한다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240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C84C8-A42E-6672-CF5B-1A0CC6B7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std::queue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F9490-52A1-0FD2-5416-C965E4CA7DD4}"/>
              </a:ext>
            </a:extLst>
          </p:cNvPr>
          <p:cNvSpPr txBox="1"/>
          <p:nvPr/>
        </p:nvSpPr>
        <p:spPr>
          <a:xfrm>
            <a:off x="5256486" y="935872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0" i="0" dirty="0">
                <a:solidFill>
                  <a:srgbClr val="0000DD"/>
                </a:solidFill>
                <a:effectLst/>
                <a:latin typeface="DejaVuSansMono"/>
              </a:rPr>
              <a:t>template</a:t>
            </a:r>
            <a:r>
              <a:rPr lang="en-US" altLang="ko-KR" b="0" i="0" dirty="0">
                <a:solidFill>
                  <a:srgbClr val="000080"/>
                </a:solidFill>
                <a:effectLst/>
                <a:latin typeface="DejaVuSansMono"/>
              </a:rPr>
              <a:t>&lt;</a:t>
            </a:r>
            <a:r>
              <a:rPr lang="en-US" altLang="ko-KR" b="0" i="0" dirty="0">
                <a:solidFill>
                  <a:srgbClr val="0000DD"/>
                </a:solidFill>
                <a:effectLst/>
                <a:latin typeface="DejaVuSansMono"/>
              </a:rPr>
              <a:t>class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ejaVuSansMono"/>
              </a:rPr>
              <a:t> T, </a:t>
            </a:r>
            <a:r>
              <a:rPr lang="en-US" altLang="ko-KR" b="0" i="0" dirty="0">
                <a:solidFill>
                  <a:srgbClr val="0000DD"/>
                </a:solidFill>
                <a:effectLst/>
                <a:latin typeface="DejaVuSansMono"/>
              </a:rPr>
              <a:t>class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ejaVuSansMono"/>
              </a:rPr>
              <a:t> Container </a:t>
            </a:r>
            <a:r>
              <a:rPr lang="en-US" altLang="ko-KR" b="0" i="0" dirty="0">
                <a:solidFill>
                  <a:srgbClr val="000080"/>
                </a:solidFill>
                <a:effectLst/>
                <a:latin typeface="DejaVuSansMono"/>
              </a:rPr>
              <a:t>=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altLang="ko-KR" b="0" i="0" u="none" strike="noStrike" dirty="0">
                <a:solidFill>
                  <a:srgbClr val="003080"/>
                </a:solidFill>
                <a:effectLst/>
                <a:latin typeface="DejaVuSansMono"/>
                <a:hlinkClick r:id="rId2"/>
              </a:rPr>
              <a:t>std::deque</a:t>
            </a:r>
            <a:r>
              <a:rPr lang="en-US" altLang="ko-KR" b="0" i="0" dirty="0">
                <a:solidFill>
                  <a:srgbClr val="000080"/>
                </a:solidFill>
                <a:effectLst/>
                <a:latin typeface="DejaVuSansMono"/>
              </a:rPr>
              <a:t>&lt;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ejaVuSansMono"/>
              </a:rPr>
              <a:t>T</a:t>
            </a:r>
            <a:r>
              <a:rPr lang="en-US" altLang="ko-KR" b="0" i="0" dirty="0">
                <a:solidFill>
                  <a:srgbClr val="000080"/>
                </a:solidFill>
                <a:effectLst/>
                <a:latin typeface="DejaVuSansMono"/>
              </a:rPr>
              <a:t>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1748F-CEF1-4451-6180-30FC90E00706}"/>
              </a:ext>
            </a:extLst>
          </p:cNvPr>
          <p:cNvSpPr txBox="1"/>
          <p:nvPr/>
        </p:nvSpPr>
        <p:spPr>
          <a:xfrm>
            <a:off x="383503" y="5862298"/>
            <a:ext cx="7419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https://en.cppreference.com/w/cpp/container/queue.html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1586F-C960-A0DE-67E8-967A6BC53055}"/>
              </a:ext>
            </a:extLst>
          </p:cNvPr>
          <p:cNvSpPr txBox="1"/>
          <p:nvPr/>
        </p:nvSpPr>
        <p:spPr>
          <a:xfrm>
            <a:off x="383503" y="6247782"/>
            <a:ext cx="9335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https://learn.microsoft.com/ko-kr/cpp/standard-library/queue-class?view=msvc-170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BFE19-5622-8410-5DDC-4D98110173E6}"/>
              </a:ext>
            </a:extLst>
          </p:cNvPr>
          <p:cNvSpPr txBox="1"/>
          <p:nvPr/>
        </p:nvSpPr>
        <p:spPr>
          <a:xfrm>
            <a:off x="383503" y="1434545"/>
            <a:ext cx="904920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std::queue</a:t>
            </a:r>
            <a:r>
              <a:rPr lang="ko-KR" altLang="en-US" dirty="0"/>
              <a:t>는 어댑터 컨테이너</a:t>
            </a:r>
            <a:r>
              <a:rPr lang="en-US" altLang="ko-KR" dirty="0"/>
              <a:t>(container adaptor)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→ </a:t>
            </a:r>
            <a:r>
              <a:rPr lang="ko-KR" altLang="en-US" dirty="0"/>
              <a:t>직접 데이터를 저장하지 않고</a:t>
            </a:r>
            <a:r>
              <a:rPr lang="en-US" altLang="ko-KR" dirty="0"/>
              <a:t>, </a:t>
            </a:r>
            <a:r>
              <a:rPr lang="ko-KR" altLang="en-US" dirty="0"/>
              <a:t>내부적으로 다른 </a:t>
            </a:r>
            <a:r>
              <a:rPr lang="ko-KR" altLang="en-US" dirty="0">
                <a:hlinkClick r:id="rId5"/>
              </a:rPr>
              <a:t>시퀀스 컨테이너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기본 컨테이너는 </a:t>
            </a:r>
            <a:r>
              <a:rPr lang="en-US" altLang="ko-KR" dirty="0"/>
              <a:t>std::deque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→ </a:t>
            </a:r>
            <a:r>
              <a:rPr lang="ko-KR" altLang="en-US" dirty="0"/>
              <a:t>따라서 </a:t>
            </a:r>
            <a:r>
              <a:rPr lang="en-US" altLang="ko-KR" dirty="0"/>
              <a:t>std::queue&lt;int&gt;</a:t>
            </a:r>
            <a:r>
              <a:rPr lang="ko-KR" altLang="en-US" dirty="0"/>
              <a:t>라고만 쓰면 내부적으로 </a:t>
            </a:r>
            <a:r>
              <a:rPr lang="en-US" altLang="ko-KR" dirty="0"/>
              <a:t>std::deque&lt;int&gt;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std</a:t>
            </a:r>
            <a:r>
              <a:rPr lang="ko-KR" altLang="en-US" dirty="0"/>
              <a:t>::</a:t>
            </a:r>
            <a:r>
              <a:rPr lang="ko-KR" altLang="en-US" dirty="0" err="1"/>
              <a:t>queue에서</a:t>
            </a:r>
            <a:r>
              <a:rPr lang="ko-KR" altLang="en-US" dirty="0"/>
              <a:t> 사용할 수 있는 컨테이너는 반드시 다음 멤버 함수를 제공해야 합니다:</a:t>
            </a:r>
          </a:p>
          <a:p>
            <a:r>
              <a:rPr lang="ko-KR" altLang="en-US" dirty="0" err="1"/>
              <a:t>push_back</a:t>
            </a:r>
            <a:r>
              <a:rPr lang="ko-KR" altLang="en-US" dirty="0"/>
              <a:t>() : 새 원소를 뒤에 추가</a:t>
            </a:r>
          </a:p>
          <a:p>
            <a:r>
              <a:rPr lang="ko-KR" altLang="en-US" dirty="0" err="1"/>
              <a:t>pop_front</a:t>
            </a:r>
            <a:r>
              <a:rPr lang="ko-KR" altLang="en-US" dirty="0"/>
              <a:t>() : 앞의 원소를 제거 (※ </a:t>
            </a:r>
            <a:r>
              <a:rPr lang="ko-KR" altLang="en-US" dirty="0" err="1"/>
              <a:t>std</a:t>
            </a:r>
            <a:r>
              <a:rPr lang="ko-KR" altLang="en-US" dirty="0"/>
              <a:t>::</a:t>
            </a:r>
            <a:r>
              <a:rPr lang="ko-KR" altLang="en-US" dirty="0" err="1"/>
              <a:t>queue가</a:t>
            </a:r>
            <a:r>
              <a:rPr lang="ko-KR" altLang="en-US" dirty="0"/>
              <a:t> 직접 호출)</a:t>
            </a:r>
          </a:p>
          <a:p>
            <a:r>
              <a:rPr lang="ko-KR" altLang="en-US" dirty="0" err="1"/>
              <a:t>front</a:t>
            </a:r>
            <a:r>
              <a:rPr lang="ko-KR" altLang="en-US" dirty="0"/>
              <a:t>() : 맨 앞 원소 참조</a:t>
            </a:r>
          </a:p>
          <a:p>
            <a:r>
              <a:rPr lang="ko-KR" altLang="en-US" dirty="0" err="1"/>
              <a:t>back</a:t>
            </a:r>
            <a:r>
              <a:rPr lang="ko-KR" altLang="en-US" dirty="0"/>
              <a:t>() : 맨 뒤 원소 참조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❌ </a:t>
            </a:r>
            <a:r>
              <a:rPr lang="en-US" altLang="ko-KR" dirty="0"/>
              <a:t>std::vector&lt;T&gt; (</a:t>
            </a:r>
            <a:r>
              <a:rPr lang="en-US" altLang="ko-KR" dirty="0" err="1"/>
              <a:t>pop_front</a:t>
            </a:r>
            <a:r>
              <a:rPr lang="en-US" altLang="ko-KR" dirty="0"/>
              <a:t> </a:t>
            </a:r>
            <a:r>
              <a:rPr lang="ko-KR" altLang="en-US" dirty="0"/>
              <a:t>없음 → 컴파일 에러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❌ </a:t>
            </a:r>
            <a:r>
              <a:rPr lang="en-US" altLang="ko-KR" dirty="0"/>
              <a:t>std::array&lt;T, N&gt; (</a:t>
            </a:r>
            <a:r>
              <a:rPr lang="en-US" altLang="ko-KR" dirty="0" err="1"/>
              <a:t>push_back</a:t>
            </a:r>
            <a:r>
              <a:rPr lang="en-US" altLang="ko-KR" dirty="0"/>
              <a:t> / </a:t>
            </a:r>
            <a:r>
              <a:rPr lang="en-US" altLang="ko-KR" dirty="0" err="1"/>
              <a:t>pop_front</a:t>
            </a:r>
            <a:r>
              <a:rPr lang="en-US" altLang="ko-KR" dirty="0"/>
              <a:t> </a:t>
            </a:r>
            <a:r>
              <a:rPr lang="ko-KR" altLang="en-US" dirty="0"/>
              <a:t>없음 → 컴파일 에러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510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C7095-1423-F06E-A77D-27661B69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순환 큐 </a:t>
            </a:r>
            <a:r>
              <a:rPr lang="en-US" altLang="ko-KR" dirty="0"/>
              <a:t>(Circular Queue)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DC28D-3D99-BF2B-A9C9-8C066EA37D79}"/>
              </a:ext>
            </a:extLst>
          </p:cNvPr>
          <p:cNvSpPr txBox="1"/>
          <p:nvPr/>
        </p:nvSpPr>
        <p:spPr>
          <a:xfrm>
            <a:off x="379151" y="1690688"/>
            <a:ext cx="113847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Ring</a:t>
            </a:r>
            <a:r>
              <a:rPr lang="ko-KR" altLang="en-US" dirty="0"/>
              <a:t> </a:t>
            </a:r>
            <a:r>
              <a:rPr lang="en-US" altLang="ko-KR" dirty="0"/>
              <a:t>Buffer. </a:t>
            </a:r>
            <a:r>
              <a:rPr lang="ko-KR" altLang="en-US" dirty="0"/>
              <a:t>고정 크기 배열로 큐를 구현하며 </a:t>
            </a:r>
            <a:r>
              <a:rPr lang="en-US" altLang="ko-KR" dirty="0"/>
              <a:t>front , back</a:t>
            </a:r>
            <a:r>
              <a:rPr lang="ko-KR" altLang="en-US" dirty="0"/>
              <a:t>을 가리키는 </a:t>
            </a:r>
            <a:r>
              <a:rPr lang="en-US" altLang="ko-KR" dirty="0"/>
              <a:t>index</a:t>
            </a:r>
            <a:r>
              <a:rPr lang="ko-KR" altLang="en-US" dirty="0"/>
              <a:t>가 배열전체를 순환한다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std::deque</a:t>
            </a:r>
            <a:r>
              <a:rPr lang="ko-KR" altLang="en-US" dirty="0"/>
              <a:t>를 사용한 </a:t>
            </a:r>
            <a:r>
              <a:rPr lang="en-US" altLang="ko-KR" dirty="0"/>
              <a:t>std::queue </a:t>
            </a:r>
            <a:r>
              <a:rPr lang="ko-KR" altLang="en-US" dirty="0"/>
              <a:t>는 블록 메모리를 사용하므로 메모리 지역성이 다소 떨어진다 </a:t>
            </a:r>
            <a:r>
              <a:rPr lang="en-US" altLang="ko-KR" dirty="0"/>
              <a:t>(</a:t>
            </a:r>
            <a:r>
              <a:rPr lang="ko-KR" altLang="en-US" dirty="0"/>
              <a:t>부분적 연속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연속적 메모리 배치가 필요하거나  버퍼 크기를 초과하여 저장할 때 오래된 데이터를 덮어 쓰는 것을 허용 </a:t>
            </a:r>
            <a:endParaRPr lang="en-US" altLang="ko-KR" dirty="0"/>
          </a:p>
          <a:p>
            <a:r>
              <a:rPr lang="ko-KR" altLang="en-US" dirty="0"/>
              <a:t>하여 일정 크기 만큼의 최신 데이터만 큐에 보관하는 경우 유용하다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( Input </a:t>
            </a:r>
            <a:r>
              <a:rPr lang="ko-KR" altLang="en-US" dirty="0"/>
              <a:t>콤보 판정 </a:t>
            </a:r>
            <a:r>
              <a:rPr lang="en-US" altLang="ko-KR" dirty="0"/>
              <a:t>, </a:t>
            </a:r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센서</a:t>
            </a:r>
            <a:r>
              <a:rPr lang="en-US" altLang="ko-KR" dirty="0"/>
              <a:t>, </a:t>
            </a:r>
            <a:r>
              <a:rPr lang="ko-KR" altLang="en-US" dirty="0"/>
              <a:t>오디오</a:t>
            </a:r>
            <a:r>
              <a:rPr lang="en-US" altLang="ko-KR" dirty="0"/>
              <a:t>,UDP</a:t>
            </a:r>
            <a:r>
              <a:rPr lang="ko-KR" altLang="en-US" dirty="0"/>
              <a:t>패킷 </a:t>
            </a:r>
            <a:r>
              <a:rPr lang="en-US" altLang="ko-KR" dirty="0"/>
              <a:t> )</a:t>
            </a:r>
          </a:p>
          <a:p>
            <a:r>
              <a:rPr lang="en-US" altLang="ko-KR" dirty="0" err="1"/>
              <a:t>stl</a:t>
            </a:r>
            <a:r>
              <a:rPr lang="ko-KR" altLang="en-US" dirty="0"/>
              <a:t>은 범용적이고 “동적 </a:t>
            </a:r>
            <a:r>
              <a:rPr lang="ko-KR" altLang="en-US" dirty="0" err="1"/>
              <a:t>크기”를</a:t>
            </a:r>
            <a:r>
              <a:rPr lang="ko-KR" altLang="en-US" dirty="0"/>
              <a:t> 가지는 컨테이너 이므로 지원 안함</a:t>
            </a:r>
            <a:r>
              <a:rPr lang="en-US" altLang="ko-KR" dirty="0"/>
              <a:t>.  </a:t>
            </a:r>
            <a:r>
              <a:rPr lang="ko-KR" altLang="en-US" dirty="0"/>
              <a:t>간단히 제작하거나 </a:t>
            </a:r>
            <a:r>
              <a:rPr lang="en-US" altLang="ko-KR" dirty="0">
                <a:hlinkClick r:id="rId2"/>
              </a:rPr>
              <a:t>boost::</a:t>
            </a:r>
            <a:r>
              <a:rPr lang="en-US" altLang="ko-KR" dirty="0" err="1">
                <a:hlinkClick r:id="rId2"/>
              </a:rPr>
              <a:t>circular_buffer</a:t>
            </a:r>
            <a:endParaRPr lang="en-US" altLang="ko-KR" dirty="0"/>
          </a:p>
        </p:txBody>
      </p:sp>
      <p:pic>
        <p:nvPicPr>
          <p:cNvPr id="2050" name="Picture 2" descr="자료구조::Java | 큐(Queue), 원형 큐(Circular Queue) 개념 및 자바로 구현 : 네이버 블로그">
            <a:extLst>
              <a:ext uri="{FF2B5EF4-FFF2-40B4-BE49-F238E27FC236}">
                <a16:creationId xmlns:a16="http://schemas.microsoft.com/office/drawing/2014/main" id="{3178E6D4-175D-8117-4950-72A03891D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1" y="3665483"/>
            <a:ext cx="4928535" cy="289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9DF7129-88B7-3C06-CAF0-5D620BC59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943" y="3665483"/>
            <a:ext cx="2714126" cy="28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276D7-FCB8-CAC3-A66A-1520D99B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Queue</a:t>
            </a:r>
            <a:r>
              <a:rPr lang="ko-KR" altLang="en-US" dirty="0"/>
              <a:t>의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E417D7-4F49-3EFE-CAEA-C6149ACC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16" y="1690688"/>
            <a:ext cx="5219879" cy="30217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3EDF34-428C-4189-C1C1-ECD25C19D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994" y="1690688"/>
            <a:ext cx="5863996" cy="49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1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550A1-29BB-CB8E-BF94-6C8999D4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탐색에 응용하기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537B1-EA6B-5FD4-8B49-532A00AAFCB3}"/>
              </a:ext>
            </a:extLst>
          </p:cNvPr>
          <p:cNvSpPr txBox="1"/>
          <p:nvPr/>
        </p:nvSpPr>
        <p:spPr>
          <a:xfrm>
            <a:off x="720189" y="1642965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노드에서 </a:t>
            </a:r>
            <a:r>
              <a:rPr lang="ko-KR" altLang="en-US" dirty="0" err="1"/>
              <a:t>부터</a:t>
            </a:r>
            <a:r>
              <a:rPr lang="ko-KR" altLang="en-US" dirty="0"/>
              <a:t> 전체 노드를 방문하는 순서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CF0C5A-0A6D-BDA1-E83C-B54DCD36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290" y="3468872"/>
            <a:ext cx="2762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04371-DD7F-3B83-2E84-CBE81B52A418}"/>
              </a:ext>
            </a:extLst>
          </p:cNvPr>
          <p:cNvSpPr txBox="1"/>
          <p:nvPr/>
        </p:nvSpPr>
        <p:spPr>
          <a:xfrm>
            <a:off x="255736" y="2094253"/>
            <a:ext cx="54248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ⓐ 깊이 우선 탐색 </a:t>
            </a:r>
            <a:r>
              <a:rPr lang="en-US" altLang="ko-KR" dirty="0"/>
              <a:t>(Depth-First Search)</a:t>
            </a:r>
          </a:p>
          <a:p>
            <a:endParaRPr lang="en-US" altLang="ko-KR" dirty="0"/>
          </a:p>
          <a:p>
            <a:r>
              <a:rPr lang="ko-KR" altLang="en-US" sz="1400" dirty="0"/>
              <a:t> 시작 노드를 방문 하고 연결 된 노드 중에 방문하지 않은 곳을 또 다시 방문한다</a:t>
            </a:r>
            <a:r>
              <a:rPr lang="en-US" altLang="ko-KR" sz="1400" dirty="0"/>
              <a:t>.</a:t>
            </a:r>
            <a:r>
              <a:rPr lang="ko-KR" altLang="en-US" sz="1400" dirty="0"/>
              <a:t>  더 이상 없으면 마지막 방문한 곳에서 연결되고 방문하지 않은 곳을 찾는다 </a:t>
            </a:r>
            <a:r>
              <a:rPr lang="en-US" altLang="ko-KR" sz="1400" dirty="0"/>
              <a:t>( </a:t>
            </a:r>
            <a:r>
              <a:rPr lang="ko-KR" altLang="en-US" sz="1400" dirty="0"/>
              <a:t>스택 </a:t>
            </a:r>
            <a:r>
              <a:rPr lang="en-US" altLang="ko-KR" sz="1400" dirty="0"/>
              <a:t>or </a:t>
            </a:r>
            <a:r>
              <a:rPr lang="ko-KR" altLang="en-US" sz="1400" dirty="0"/>
              <a:t>재귀함수 활용 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26B23-BAF3-3B86-10B8-5FB29E856CF0}"/>
              </a:ext>
            </a:extLst>
          </p:cNvPr>
          <p:cNvSpPr txBox="1"/>
          <p:nvPr/>
        </p:nvSpPr>
        <p:spPr>
          <a:xfrm>
            <a:off x="6096000" y="2094253"/>
            <a:ext cx="589937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ⓑ 너비 우선 탐색 </a:t>
            </a:r>
            <a:r>
              <a:rPr lang="en-US" altLang="ko-KR" dirty="0"/>
              <a:t>(Breadth-First Search)</a:t>
            </a:r>
          </a:p>
          <a:p>
            <a:endParaRPr lang="en-US" altLang="ko-KR" dirty="0"/>
          </a:p>
          <a:p>
            <a:r>
              <a:rPr lang="ko-KR" altLang="en-US" sz="1400" dirty="0"/>
              <a:t> 시작 노드 기준으로 멀리 떨어진 노드를 나중에 탐색하는 방식</a:t>
            </a:r>
            <a:endParaRPr lang="en-US" altLang="ko-KR" sz="1400" dirty="0"/>
          </a:p>
          <a:p>
            <a:r>
              <a:rPr lang="ko-KR" altLang="en-US" sz="1400" dirty="0"/>
              <a:t>노드를 방문하고 연결된 인접 노드 중 방문하지 않은 곳을 큐에 넣는다</a:t>
            </a:r>
            <a:endParaRPr lang="en-US" altLang="ko-KR" sz="1400" dirty="0"/>
          </a:p>
          <a:p>
            <a:r>
              <a:rPr lang="ko-KR" altLang="en-US" sz="1400" dirty="0"/>
              <a:t>이후 큐에서 꺼낸 노드에 방문하여 반복한다</a:t>
            </a:r>
            <a:r>
              <a:rPr lang="en-US" altLang="ko-KR" sz="1400" dirty="0"/>
              <a:t>. ( </a:t>
            </a:r>
            <a:r>
              <a:rPr lang="ko-KR" altLang="en-US" sz="1400" dirty="0"/>
              <a:t>큐 활용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C48A4B-5B70-9981-C976-976B8FC6C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785" y="3468872"/>
            <a:ext cx="2762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1410E2A-FB07-D9EC-1404-55D7E4ACDC2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27" y="4562435"/>
            <a:ext cx="2690270" cy="21924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008F28-96FC-9108-8DC8-C17148A4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미로에서 최단 거리</a:t>
            </a:r>
            <a:r>
              <a:rPr lang="en-US" altLang="ko-KR" dirty="0"/>
              <a:t> </a:t>
            </a:r>
            <a:r>
              <a:rPr lang="ko-KR" altLang="en-US" dirty="0"/>
              <a:t>탈출하기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EBBC7C-190D-8AFB-7A6D-25A5311C4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7" y="1538114"/>
            <a:ext cx="3004607" cy="2123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34458-200F-334A-EEAA-8114404F0B98}"/>
              </a:ext>
            </a:extLst>
          </p:cNvPr>
          <p:cNvSpPr txBox="1"/>
          <p:nvPr/>
        </p:nvSpPr>
        <p:spPr>
          <a:xfrm>
            <a:off x="3382817" y="1690688"/>
            <a:ext cx="855293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시작위치 </a:t>
            </a:r>
            <a:r>
              <a:rPr lang="en-US" altLang="ko-KR" dirty="0"/>
              <a:t>, </a:t>
            </a:r>
            <a:r>
              <a:rPr lang="ko-KR" altLang="en-US" dirty="0"/>
              <a:t>도착위치</a:t>
            </a:r>
            <a:r>
              <a:rPr lang="en-US" altLang="ko-KR" dirty="0"/>
              <a:t>, </a:t>
            </a:r>
            <a:r>
              <a:rPr lang="ko-KR" altLang="en-US" dirty="0"/>
              <a:t>미로의 레벨 값과 최단거리 </a:t>
            </a:r>
            <a:r>
              <a:rPr lang="en-US" altLang="ko-KR" dirty="0"/>
              <a:t>, </a:t>
            </a:r>
            <a:r>
              <a:rPr lang="ko-KR" altLang="en-US" dirty="0"/>
              <a:t>탈출 경로를 출력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큐를 이용하여  </a:t>
            </a:r>
            <a:r>
              <a:rPr lang="en-US" altLang="ko-KR" dirty="0"/>
              <a:t>(1,1) </a:t>
            </a:r>
            <a:r>
              <a:rPr lang="ko-KR" altLang="en-US" dirty="0"/>
              <a:t>에서 </a:t>
            </a:r>
            <a:r>
              <a:rPr lang="en-US" altLang="ko-KR" dirty="0"/>
              <a:t>(8,6)</a:t>
            </a:r>
            <a:r>
              <a:rPr lang="ko-KR" altLang="en-US" dirty="0"/>
              <a:t>까지 </a:t>
            </a:r>
            <a:r>
              <a:rPr lang="en-US" altLang="ko-KR" dirty="0"/>
              <a:t>BFS</a:t>
            </a:r>
            <a:r>
              <a:rPr lang="ko-KR" altLang="en-US" dirty="0"/>
              <a:t>순회를 시작하며 </a:t>
            </a:r>
            <a:endParaRPr lang="en-US" altLang="ko-KR" dirty="0"/>
          </a:p>
          <a:p>
            <a:r>
              <a:rPr lang="ko-KR" altLang="en-US" dirty="0"/>
              <a:t>노드의 레벨 값</a:t>
            </a:r>
            <a:r>
              <a:rPr lang="en-US" altLang="ko-KR" dirty="0"/>
              <a:t>(</a:t>
            </a:r>
            <a:r>
              <a:rPr lang="ko-KR" altLang="en-US" dirty="0" err="1"/>
              <a:t>시작값</a:t>
            </a:r>
            <a:r>
              <a:rPr lang="en-US" altLang="ko-KR" dirty="0"/>
              <a:t>10)</a:t>
            </a:r>
            <a:r>
              <a:rPr lang="ko-KR" altLang="en-US" dirty="0"/>
              <a:t>을 설정하면 아래 그림과 같습니다</a:t>
            </a:r>
            <a:r>
              <a:rPr lang="en-US" altLang="ko-KR" dirty="0"/>
              <a:t>.  </a:t>
            </a:r>
          </a:p>
          <a:p>
            <a:r>
              <a:rPr lang="ko-KR" altLang="en-US" dirty="0" err="1"/>
              <a:t>레벨값</a:t>
            </a:r>
            <a:r>
              <a:rPr lang="ko-KR" altLang="en-US" dirty="0"/>
              <a:t> </a:t>
            </a:r>
            <a:r>
              <a:rPr lang="en-US" altLang="ko-KR" dirty="0"/>
              <a:t>22</a:t>
            </a:r>
            <a:r>
              <a:rPr lang="ko-KR" altLang="en-US" dirty="0"/>
              <a:t> 에서 목적지를 찾게 되므로 레벨의 차이는 </a:t>
            </a:r>
            <a:r>
              <a:rPr lang="en-US" altLang="ko-KR" dirty="0"/>
              <a:t>12 ,</a:t>
            </a:r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/>
              <a:t>최단거리 </a:t>
            </a:r>
            <a:r>
              <a:rPr lang="en-US" altLang="ko-KR" dirty="0"/>
              <a:t>12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400" dirty="0"/>
              <a:t>시작이 기본 레벨 </a:t>
            </a:r>
            <a:r>
              <a:rPr lang="en-US" altLang="ko-KR" sz="1400" dirty="0"/>
              <a:t>10 </a:t>
            </a:r>
            <a:r>
              <a:rPr lang="ko-KR" altLang="en-US" sz="1400" dirty="0"/>
              <a:t>이라고 가정합니다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( </a:t>
            </a:r>
            <a:r>
              <a:rPr lang="ko-KR" altLang="en-US" sz="1400" dirty="0"/>
              <a:t>정답이 아님 여러분 마음대로구현</a:t>
            </a:r>
            <a:r>
              <a:rPr lang="en-US" altLang="ko-KR" sz="1400" dirty="0"/>
              <a:t>. </a:t>
            </a:r>
            <a:r>
              <a:rPr lang="ko-KR" altLang="en-US" sz="1400" dirty="0"/>
              <a:t>편의상 기존 미로구현에서 미로 타입 </a:t>
            </a:r>
            <a:r>
              <a:rPr lang="en-US" altLang="ko-KR" sz="1400" dirty="0"/>
              <a:t>int</a:t>
            </a:r>
            <a:r>
              <a:rPr lang="ko-KR" altLang="en-US" sz="1400" dirty="0"/>
              <a:t>값에 </a:t>
            </a:r>
            <a:r>
              <a:rPr lang="en-US" altLang="ko-KR" sz="1400" dirty="0"/>
              <a:t>10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사용한것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일뿐</a:t>
            </a:r>
            <a:r>
              <a:rPr lang="ko-KR" altLang="en-US" sz="1400" dirty="0"/>
              <a:t>  </a:t>
            </a:r>
            <a:r>
              <a:rPr lang="en-US" altLang="ko-KR" sz="1400" dirty="0"/>
              <a:t>int</a:t>
            </a:r>
            <a:r>
              <a:rPr lang="ko-KR" altLang="en-US" sz="1400" dirty="0"/>
              <a:t>대신 </a:t>
            </a:r>
            <a:r>
              <a:rPr lang="en-US" altLang="ko-KR" sz="1400" dirty="0" err="1"/>
              <a:t>type,visit,queue,level</a:t>
            </a:r>
            <a:r>
              <a:rPr lang="en-US" altLang="ko-KR" sz="1400" dirty="0"/>
              <a:t> </a:t>
            </a:r>
            <a:r>
              <a:rPr lang="ko-KR" altLang="en-US" sz="1400" dirty="0"/>
              <a:t>상태를 표현하는 구조체를 </a:t>
            </a:r>
            <a:r>
              <a:rPr lang="ko-KR" altLang="en-US" sz="1400" dirty="0" err="1"/>
              <a:t>사용할수도</a:t>
            </a:r>
            <a:r>
              <a:rPr lang="ko-KR" altLang="en-US" sz="1400" dirty="0"/>
              <a:t> 있음 </a:t>
            </a:r>
            <a:r>
              <a:rPr lang="en-US" altLang="ko-KR" sz="1400" dirty="0"/>
              <a:t>)</a:t>
            </a:r>
          </a:p>
          <a:p>
            <a:r>
              <a:rPr lang="ko-KR" altLang="en-US" sz="1200" dirty="0"/>
              <a:t>  </a:t>
            </a:r>
            <a:endParaRPr lang="en-US" altLang="ko-KR" dirty="0"/>
          </a:p>
          <a:p>
            <a:r>
              <a:rPr lang="en-US" altLang="ko-KR" sz="1400" dirty="0"/>
              <a:t>* BFS</a:t>
            </a:r>
            <a:r>
              <a:rPr lang="ko-KR" altLang="en-US" sz="1400" dirty="0"/>
              <a:t>를 이해하고 구현할 수 있어야 길 찾기 </a:t>
            </a:r>
            <a:r>
              <a:rPr lang="en-US" altLang="ko-KR" sz="1400" dirty="0"/>
              <a:t>A Star</a:t>
            </a:r>
            <a:r>
              <a:rPr lang="ko-KR" altLang="en-US" sz="1400" dirty="0"/>
              <a:t>알고리즘을 이해할 수 있습니다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AEA09-8720-A2DE-2BF4-153514823244}"/>
              </a:ext>
            </a:extLst>
          </p:cNvPr>
          <p:cNvSpPr txBox="1"/>
          <p:nvPr/>
        </p:nvSpPr>
        <p:spPr>
          <a:xfrm>
            <a:off x="6467907" y="4747905"/>
            <a:ext cx="23180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10 11 12    18       </a:t>
            </a:r>
          </a:p>
          <a:p>
            <a:pPr marL="342900" indent="-342900">
              <a:buAutoNum type="arabicPlain" startAt="11"/>
            </a:pPr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    17       22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12 13 14 15 16 17    21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13       16 17 18 19 20 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14 15 16 17 18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15          19 20 21 22 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16             21     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17 18 19 20 21 22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09DE42-6D0B-3430-8FF8-031FDE282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984" y="4541488"/>
            <a:ext cx="2901539" cy="21924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94512D-E512-F6D4-6764-71C32B8C2CFF}"/>
              </a:ext>
            </a:extLst>
          </p:cNvPr>
          <p:cNvSpPr txBox="1"/>
          <p:nvPr/>
        </p:nvSpPr>
        <p:spPr>
          <a:xfrm>
            <a:off x="6208287" y="4245274"/>
            <a:ext cx="2837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00 01 02 03 04 05 06 07 08 09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DF66C-7B13-2B34-A18D-F994069DE2A2}"/>
              </a:ext>
            </a:extLst>
          </p:cNvPr>
          <p:cNvSpPr txBox="1"/>
          <p:nvPr/>
        </p:nvSpPr>
        <p:spPr>
          <a:xfrm>
            <a:off x="5916782" y="4553051"/>
            <a:ext cx="4027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00</a:t>
            </a:r>
          </a:p>
          <a:p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01 </a:t>
            </a:r>
          </a:p>
          <a:p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02 </a:t>
            </a:r>
          </a:p>
          <a:p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03 </a:t>
            </a:r>
          </a:p>
          <a:p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04 </a:t>
            </a:r>
          </a:p>
          <a:p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05 </a:t>
            </a:r>
          </a:p>
          <a:p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06 </a:t>
            </a:r>
          </a:p>
          <a:p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07 </a:t>
            </a:r>
          </a:p>
          <a:p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08 </a:t>
            </a:r>
          </a:p>
          <a:p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09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065C5C3-7D7B-AA6B-5772-DDAEADDB841D}"/>
              </a:ext>
            </a:extLst>
          </p:cNvPr>
          <p:cNvSpPr/>
          <p:nvPr/>
        </p:nvSpPr>
        <p:spPr>
          <a:xfrm>
            <a:off x="7866993" y="6274676"/>
            <a:ext cx="260131" cy="21819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D092DE0-5DD6-3953-A48D-FD5D292E4340}"/>
              </a:ext>
            </a:extLst>
          </p:cNvPr>
          <p:cNvSpPr/>
          <p:nvPr/>
        </p:nvSpPr>
        <p:spPr>
          <a:xfrm>
            <a:off x="6547984" y="4811110"/>
            <a:ext cx="260131" cy="21819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87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03D4-C8FB-4940-957A-2C28EE81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추가로 풀어볼 문제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233458-088E-423B-8C05-1F4BB072BA2C}"/>
              </a:ext>
            </a:extLst>
          </p:cNvPr>
          <p:cNvSpPr/>
          <p:nvPr/>
        </p:nvSpPr>
        <p:spPr>
          <a:xfrm>
            <a:off x="735669" y="2404074"/>
            <a:ext cx="442178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카드 게임</a:t>
            </a:r>
          </a:p>
          <a:p>
            <a:r>
              <a:rPr lang="en-US" altLang="ko-KR" dirty="0"/>
              <a:t>https://www.acmicpc.net/problem/2164</a:t>
            </a:r>
          </a:p>
          <a:p>
            <a:endParaRPr lang="en-US" altLang="ko-KR" dirty="0"/>
          </a:p>
          <a:p>
            <a:r>
              <a:rPr lang="ko-KR" altLang="en-US" dirty="0"/>
              <a:t>절대값 </a:t>
            </a:r>
            <a:r>
              <a:rPr lang="ko-KR" altLang="en-US" dirty="0" err="1"/>
              <a:t>힙</a:t>
            </a:r>
            <a:r>
              <a:rPr lang="ko-KR" altLang="en-US" dirty="0"/>
              <a:t> 구현하기</a:t>
            </a:r>
          </a:p>
          <a:p>
            <a:r>
              <a:rPr lang="en-US" altLang="ko-KR" dirty="0"/>
              <a:t>https://www.acmicpc.net/problem/11286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790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659</Words>
  <Application>Microsoft Office PowerPoint</Application>
  <PresentationFormat>와이드스크린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DejaVuSansMono</vt:lpstr>
      <vt:lpstr>맑은 고딕</vt:lpstr>
      <vt:lpstr>바탕체</vt:lpstr>
      <vt:lpstr>Arial</vt:lpstr>
      <vt:lpstr>Office 테마</vt:lpstr>
      <vt:lpstr>자료구조 큐</vt:lpstr>
      <vt:lpstr>큐 (Queue)</vt:lpstr>
      <vt:lpstr>std::queue</vt:lpstr>
      <vt:lpstr>순환 큐 (Circular Queue)</vt:lpstr>
      <vt:lpstr>Queue의 활용</vt:lpstr>
      <vt:lpstr>탐색에 응용하기</vt:lpstr>
      <vt:lpstr>미로에서 최단 거리 탈출하기  </vt:lpstr>
      <vt:lpstr>추가로 풀어볼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403</cp:revision>
  <dcterms:created xsi:type="dcterms:W3CDTF">2024-03-26T07:47:20Z</dcterms:created>
  <dcterms:modified xsi:type="dcterms:W3CDTF">2025-09-10T17:05:32Z</dcterms:modified>
</cp:coreProperties>
</file>