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12891" TargetMode="External"/><Relationship Id="rId3" Type="http://schemas.openxmlformats.org/officeDocument/2006/relationships/hyperlink" Target="https://www.acmicpc.net/problem/11660" TargetMode="External"/><Relationship Id="rId7" Type="http://schemas.openxmlformats.org/officeDocument/2006/relationships/hyperlink" Target="https://www.acmicpc.net/problem/1253" TargetMode="External"/><Relationship Id="rId2" Type="http://schemas.openxmlformats.org/officeDocument/2006/relationships/hyperlink" Target="https://www.acmicpc.net/problem/1165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cmicpc.net/problem/1940" TargetMode="External"/><Relationship Id="rId5" Type="http://schemas.openxmlformats.org/officeDocument/2006/relationships/hyperlink" Target="&#49688;&#46308;&#51032;%20&#54633;%205" TargetMode="External"/><Relationship Id="rId4" Type="http://schemas.openxmlformats.org/officeDocument/2006/relationships/hyperlink" Target="https://www.acmicpc.net/problem/10986" TargetMode="External"/><Relationship Id="rId9" Type="http://schemas.openxmlformats.org/officeDocument/2006/relationships/hyperlink" Target="https://www.acmicpc.net/problem/1100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ko-KR" altLang="en-US"/>
              <a:t>구간 처리 알고리즘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r>
              <a:rPr lang="en-US" altLang="ko-KR" dirty="0"/>
              <a:t>, </a:t>
            </a:r>
            <a:r>
              <a:rPr lang="ko-KR" altLang="en-US" dirty="0"/>
              <a:t>투 포인터 </a:t>
            </a:r>
            <a:r>
              <a:rPr lang="en-US" altLang="ko-KR" dirty="0"/>
              <a:t>, </a:t>
            </a:r>
            <a:r>
              <a:rPr lang="ko-KR" altLang="en-US" dirty="0"/>
              <a:t>슬라이딩 윈도우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0F41-F91A-EFD0-C590-0D2EE8D0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index </a:t>
            </a:r>
            <a:r>
              <a:rPr lang="ko-KR" altLang="en-US" dirty="0"/>
              <a:t>까지 처리하기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0DACE6-237D-C26B-C5DA-E9DF7A888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24956"/>
              </p:ext>
            </p:extLst>
          </p:nvPr>
        </p:nvGraphicFramePr>
        <p:xfrm>
          <a:off x="838200" y="3397025"/>
          <a:ext cx="9313336" cy="2223994"/>
        </p:xfrm>
        <a:graphic>
          <a:graphicData uri="http://schemas.openxmlformats.org/drawingml/2006/table">
            <a:tbl>
              <a:tblPr/>
              <a:tblGrid>
                <a:gridCol w="1164167">
                  <a:extLst>
                    <a:ext uri="{9D8B030D-6E8A-4147-A177-3AD203B41FA5}">
                      <a16:colId xmlns:a16="http://schemas.microsoft.com/office/drawing/2014/main" val="2995040953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3351398233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762148608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3867826647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3021342628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1834049660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1201368893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1085217568"/>
                    </a:ext>
                  </a:extLst>
                </a:gridCol>
              </a:tblGrid>
              <a:tr h="414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i (</a:t>
                      </a:r>
                      <a:r>
                        <a:rPr lang="ko-KR" altLang="en-US" sz="1200" dirty="0"/>
                        <a:t>인덱스</a:t>
                      </a:r>
                      <a:r>
                        <a:rPr lang="en-US" altLang="ko-KR" sz="1200" dirty="0"/>
                        <a:t>)</a:t>
                      </a:r>
                      <a:endParaRPr lang="en-US" sz="1200" dirty="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x (</a:t>
                      </a:r>
                      <a:r>
                        <a:rPr lang="ko-KR" altLang="en-US" sz="1200" dirty="0"/>
                        <a:t>값</a:t>
                      </a:r>
                      <a:r>
                        <a:rPr lang="en-US" altLang="ko-KR" sz="1200" dirty="0"/>
                        <a:t>)</a:t>
                      </a:r>
                      <a:endParaRPr lang="en-US" sz="1200" dirty="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덱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값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인덱스</a:t>
                      </a:r>
                      <a:r>
                        <a:rPr lang="en-US" altLang="ko-KR" sz="1200"/>
                        <a:t>) </a:t>
                      </a:r>
                      <a:r>
                        <a:rPr lang="ko-KR" altLang="en-US" sz="1200"/>
                        <a:t>처리 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뒤에서 비교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맨 뒤 </a:t>
                      </a:r>
                      <a:r>
                        <a:rPr lang="en-US" altLang="ko-KR" sz="1200"/>
                        <a:t>vs x)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삽입 후 덱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윈도우 밖 제거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최종 덱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최소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05260"/>
                  </a:ext>
                </a:extLst>
              </a:tr>
              <a:tr h="1743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—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(5,0)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—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(5,0)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135602"/>
                  </a:ext>
                </a:extLst>
              </a:tr>
              <a:tr h="290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(5,0)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5&gt;3 → </a:t>
                      </a:r>
                      <a:r>
                        <a:rPr lang="en-US" sz="1200" b="1"/>
                        <a:t>pop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[ (3,1)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—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(3,1)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205882"/>
                  </a:ext>
                </a:extLst>
              </a:tr>
              <a:tr h="290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(3,1)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3≤8 → </a:t>
                      </a:r>
                      <a:r>
                        <a:rPr lang="ko-KR" altLang="en-US" sz="1200"/>
                        <a:t>유지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(3,1),(8,2)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—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(3,1),(8,2)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054241"/>
                  </a:ext>
                </a:extLst>
              </a:tr>
              <a:tr h="414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(3,1),(8,2)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8&gt;2 pop → 3&gt;2 </a:t>
                      </a:r>
                      <a:r>
                        <a:rPr lang="en-US" sz="1200" b="1"/>
                        <a:t>pop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[ (2,3)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(i-L=0) (5,0)</a:t>
                      </a:r>
                      <a:r>
                        <a:rPr lang="ko-KR" altLang="en-US" sz="1200"/>
                        <a:t>은 이미 없음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(2,3)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128248"/>
                  </a:ext>
                </a:extLst>
              </a:tr>
              <a:tr h="414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[ (2,3)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2≤6 → </a:t>
                      </a:r>
                      <a:r>
                        <a:rPr lang="ko-KR" altLang="en-US" sz="1200" dirty="0"/>
                        <a:t>유지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[ (2,3),(6,4)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-L=1) (3,1)</a:t>
                      </a:r>
                      <a:r>
                        <a:rPr lang="ko-KR" altLang="en-US" sz="1200" dirty="0"/>
                        <a:t>도 없음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[ (2,3),(6,4)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43750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2176207D-B746-0507-CD72-05BAB82B5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99" y="2242646"/>
            <a:ext cx="56044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5, 3, 8, 2, 6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(슬라이딩 윈도우 최소값)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삽입 전: 뒤에서부터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나보다 큰 값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pop_back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삽입 후: 윈도우 밖(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인덱스가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i-L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이하)이면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pop_front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0A3F-7F57-0FB5-0AB4-1F884D04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풀어볼 만한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F02FA-CFF7-3ABB-45F0-9403C715C8E5}"/>
              </a:ext>
            </a:extLst>
          </p:cNvPr>
          <p:cNvSpPr txBox="1"/>
          <p:nvPr/>
        </p:nvSpPr>
        <p:spPr>
          <a:xfrm>
            <a:off x="643368" y="2690336"/>
            <a:ext cx="2194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반복된 </a:t>
            </a:r>
            <a:r>
              <a:rPr lang="ko-KR" altLang="en-US" dirty="0" err="1"/>
              <a:t>구간합</a:t>
            </a:r>
            <a:r>
              <a:rPr lang="ko-KR" altLang="en-US" dirty="0"/>
              <a:t> 질의</a:t>
            </a:r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ko-KR" alt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구간 합 구하기 </a:t>
            </a:r>
            <a:r>
              <a:rPr lang="en-US" altLang="ko-KR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>
                <a:hlinkClick r:id="rId3"/>
              </a:rPr>
              <a:t>구간 합 구하기 </a:t>
            </a:r>
            <a:r>
              <a:rPr lang="en-US" altLang="ko-KR" dirty="0">
                <a:hlinkClick r:id="rId3"/>
              </a:rPr>
              <a:t>5</a:t>
            </a:r>
            <a:endParaRPr lang="en-US" altLang="ko-KR" dirty="0"/>
          </a:p>
          <a:p>
            <a:r>
              <a:rPr lang="ko-KR" altLang="en-US" dirty="0">
                <a:hlinkClick r:id="rId4"/>
              </a:rPr>
              <a:t>나머지 합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6BBB8-C02A-2A9D-2A02-A0D404116370}"/>
              </a:ext>
            </a:extLst>
          </p:cNvPr>
          <p:cNvSpPr txBox="1"/>
          <p:nvPr/>
        </p:nvSpPr>
        <p:spPr>
          <a:xfrm>
            <a:off x="4255248" y="2690336"/>
            <a:ext cx="16514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 포인터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5" action="ppaction://hlinkfile"/>
              </a:rPr>
              <a:t>수들의 합 </a:t>
            </a:r>
            <a:r>
              <a:rPr lang="en-US" altLang="ko-KR" dirty="0">
                <a:hlinkClick r:id="rId5" action="ppaction://hlinkfile"/>
              </a:rPr>
              <a:t>5</a:t>
            </a:r>
            <a:endParaRPr lang="en-US" altLang="ko-KR" dirty="0"/>
          </a:p>
          <a:p>
            <a:r>
              <a:rPr lang="ko-KR" altLang="en-US" dirty="0">
                <a:hlinkClick r:id="rId6"/>
              </a:rPr>
              <a:t>주몽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좋은수 구하기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0BC11-C246-CD3C-BE60-70F94B42E81C}"/>
              </a:ext>
            </a:extLst>
          </p:cNvPr>
          <p:cNvSpPr txBox="1"/>
          <p:nvPr/>
        </p:nvSpPr>
        <p:spPr>
          <a:xfrm>
            <a:off x="7511670" y="2657792"/>
            <a:ext cx="2755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슬라이딩 윈도우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8"/>
              </a:rPr>
              <a:t>DNA</a:t>
            </a:r>
            <a:r>
              <a:rPr lang="ko-KR" altLang="en-US" dirty="0">
                <a:hlinkClick r:id="rId8"/>
              </a:rPr>
              <a:t>비밀번호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최솟값 찾기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3B53C-0C0E-E942-1B56-E372BDAA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반복된 구간 합 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4D7CF0-4BB5-11D0-C32D-DF2BFC09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98" y="1604131"/>
            <a:ext cx="3997837" cy="1824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E51D3C-E5C2-DC8F-A7F3-7F7068A8AA66}"/>
              </a:ext>
            </a:extLst>
          </p:cNvPr>
          <p:cNvSpPr txBox="1"/>
          <p:nvPr/>
        </p:nvSpPr>
        <p:spPr>
          <a:xfrm>
            <a:off x="5344358" y="1899314"/>
            <a:ext cx="5716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 </a:t>
            </a:r>
            <a:r>
              <a:rPr lang="en-US" altLang="ko-KR" dirty="0"/>
              <a:t>N</a:t>
            </a:r>
            <a:r>
              <a:rPr lang="ko-KR" altLang="en-US" dirty="0"/>
              <a:t>개가 있고 특정구간의 합을 계산하려고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</a:t>
            </a:r>
            <a:r>
              <a:rPr lang="ko-KR" altLang="en-US" u="sng" dirty="0"/>
              <a:t>특정 구간의 계산을 </a:t>
            </a:r>
            <a:r>
              <a:rPr lang="en-US" altLang="ko-KR" u="sng" dirty="0"/>
              <a:t>M</a:t>
            </a:r>
            <a:r>
              <a:rPr lang="ko-KR" altLang="en-US" u="sng" dirty="0"/>
              <a:t>번 </a:t>
            </a:r>
            <a:r>
              <a:rPr lang="ko-KR" altLang="en-US" dirty="0"/>
              <a:t>해야 한다</a:t>
            </a:r>
            <a:r>
              <a:rPr lang="en-US" altLang="ko-KR" dirty="0"/>
              <a:t>.      O(N * M)</a:t>
            </a:r>
          </a:p>
          <a:p>
            <a:r>
              <a:rPr lang="en-US" altLang="ko-KR" dirty="0"/>
              <a:t>             M</a:t>
            </a:r>
            <a:r>
              <a:rPr lang="ko-KR" altLang="en-US" dirty="0"/>
              <a:t>번은 최대 </a:t>
            </a:r>
            <a:r>
              <a:rPr lang="en-US" altLang="ko-KR" dirty="0"/>
              <a:t>10000</a:t>
            </a:r>
            <a:r>
              <a:rPr lang="ko-KR" altLang="en-US" dirty="0"/>
              <a:t>번 시간제한 </a:t>
            </a:r>
            <a:r>
              <a:rPr lang="en-US" altLang="ko-KR" dirty="0"/>
              <a:t>(0.5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 있음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B5B1FE-1DB7-77F8-A300-493F2DD5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51" y="3608140"/>
            <a:ext cx="4442356" cy="1824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DCDC93-86D8-6216-FF27-075837C03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933" y="3444611"/>
            <a:ext cx="4045324" cy="13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C1DB-3FBA-9605-7A1F-0DA48AD6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LUT (Look-Up Table)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34E33-F12C-2015-C9E7-1F181AFFB368}"/>
              </a:ext>
            </a:extLst>
          </p:cNvPr>
          <p:cNvSpPr txBox="1"/>
          <p:nvPr/>
        </p:nvSpPr>
        <p:spPr>
          <a:xfrm>
            <a:off x="363072" y="1527166"/>
            <a:ext cx="114434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Look-Up</a:t>
            </a:r>
            <a:r>
              <a:rPr lang="ko-KR" altLang="en-US" dirty="0"/>
              <a:t> → </a:t>
            </a:r>
            <a:r>
              <a:rPr lang="en-US" altLang="ko-KR" dirty="0"/>
              <a:t>"</a:t>
            </a:r>
            <a:r>
              <a:rPr lang="ko-KR" altLang="en-US" dirty="0"/>
              <a:t>찾아본다</a:t>
            </a:r>
            <a:r>
              <a:rPr lang="en-US" altLang="ko-KR" dirty="0"/>
              <a:t>"</a:t>
            </a:r>
            <a:r>
              <a:rPr lang="ko-KR" altLang="en-US" dirty="0"/>
              <a:t>는 의미   </a:t>
            </a:r>
            <a:r>
              <a:rPr lang="en-US" altLang="ko-KR" dirty="0"/>
              <a:t> </a:t>
            </a:r>
            <a:r>
              <a:rPr lang="en-US" altLang="ko-KR" b="1" dirty="0"/>
              <a:t>Table</a:t>
            </a:r>
            <a:r>
              <a:rPr lang="ko-KR" altLang="en-US" dirty="0"/>
              <a:t> → </a:t>
            </a:r>
            <a:r>
              <a:rPr lang="en-US" altLang="ko-KR" dirty="0"/>
              <a:t>"</a:t>
            </a:r>
            <a:r>
              <a:rPr lang="ko-KR" altLang="en-US" dirty="0"/>
              <a:t>미리 준비된 값들을 저장해둔 배열</a:t>
            </a:r>
            <a:r>
              <a:rPr lang="en-US" altLang="ko-KR" dirty="0"/>
              <a:t>/</a:t>
            </a:r>
            <a:r>
              <a:rPr lang="ko-KR" altLang="en-US" dirty="0"/>
              <a:t>표</a:t>
            </a:r>
            <a:r>
              <a:rPr lang="en-US" altLang="ko-KR" dirty="0"/>
              <a:t>"</a:t>
            </a:r>
          </a:p>
          <a:p>
            <a:pPr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복잡한 계산을 미리 해둔 결과를 표에 저장해두고</a:t>
            </a:r>
            <a:r>
              <a:rPr lang="en-US" altLang="ko-KR" b="1" dirty="0"/>
              <a:t>, </a:t>
            </a:r>
            <a:r>
              <a:rPr lang="ko-KR" altLang="en-US" b="1" dirty="0"/>
              <a:t>실행 시에는 해당 표에서 값을 바로 꺼내 쓰는 방법</a:t>
            </a:r>
            <a:r>
              <a:rPr lang="ko-KR" altLang="en-US" dirty="0"/>
              <a:t>을 말한다</a:t>
            </a:r>
            <a:r>
              <a:rPr lang="en-US" altLang="ko-KR" dirty="0"/>
              <a:t>.  </a:t>
            </a:r>
            <a:r>
              <a:rPr lang="ko-KR" altLang="en-US" dirty="0"/>
              <a:t>**“시간</a:t>
            </a:r>
            <a:r>
              <a:rPr lang="en-US" altLang="ko-KR" dirty="0"/>
              <a:t>(Time)</a:t>
            </a:r>
            <a:r>
              <a:rPr lang="ko-KR" altLang="en-US" dirty="0"/>
              <a:t>을 메모리</a:t>
            </a:r>
            <a:r>
              <a:rPr lang="en-US" altLang="ko-KR" dirty="0"/>
              <a:t>(Memory)</a:t>
            </a:r>
            <a:r>
              <a:rPr lang="ko-KR" altLang="en-US" dirty="0"/>
              <a:t>로 바꾼다”**는 전형적인 최적화 기법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모든 정확한 입력 값에 대한 결과를 메모리에 저장 할 수는 없으므로 필요한 경우 보간 하여 사용한다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 err="1"/>
              <a:t>보간은</a:t>
            </a:r>
            <a:r>
              <a:rPr lang="ko-KR" altLang="en-US" dirty="0"/>
              <a:t> 근사값이 충분히 사용가능하고 실시간 계산시간 </a:t>
            </a:r>
            <a:r>
              <a:rPr lang="en-US" altLang="ko-KR" dirty="0"/>
              <a:t>&gt; </a:t>
            </a:r>
            <a:r>
              <a:rPr lang="ko-KR" altLang="en-US" dirty="0"/>
              <a:t>보간 시간 인 경우 사용함 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ADFF7-85AD-23C1-85B8-5CBE3D37FB68}"/>
                  </a:ext>
                </a:extLst>
              </p:cNvPr>
              <p:cNvSpPr txBox="1"/>
              <p:nvPr/>
            </p:nvSpPr>
            <p:spPr>
              <a:xfrm>
                <a:off x="237006" y="3321277"/>
                <a:ext cx="5424207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sz="1400" b="1" dirty="0"/>
                  <a:t>1. </a:t>
                </a:r>
                <a:r>
                  <a:rPr lang="ko-KR" altLang="en-US" sz="1400" b="1" dirty="0"/>
                  <a:t>삼각함수 근사 </a:t>
                </a:r>
                <a:r>
                  <a:rPr lang="en-US" altLang="ko-KR" sz="1400" b="1" dirty="0"/>
                  <a:t>(</a:t>
                </a:r>
                <a:r>
                  <a:rPr lang="ko-KR" altLang="en-US" sz="1400" b="1" dirty="0"/>
                  <a:t>게임</a:t>
                </a:r>
                <a:r>
                  <a:rPr lang="en-US" altLang="ko-KR" sz="1400" b="1" dirty="0"/>
                  <a:t>/</a:t>
                </a:r>
                <a:r>
                  <a:rPr lang="ko-KR" altLang="en-US" sz="1400" b="1" dirty="0"/>
                  <a:t>그래픽스</a:t>
                </a:r>
                <a:r>
                  <a:rPr lang="en-US" altLang="ko-KR" sz="1400" b="1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LUT</a:t>
                </a:r>
                <a:r>
                  <a:rPr lang="ko-KR" altLang="en-US" sz="1400" dirty="0"/>
                  <a:t>에는 정수 각도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예</a:t>
                </a:r>
                <a:r>
                  <a:rPr lang="en-US" altLang="ko-KR" sz="1400" dirty="0"/>
                  <a:t>: 0°, 1°, 2°)</a:t>
                </a:r>
                <a:r>
                  <a:rPr lang="ko-KR" altLang="en-US" sz="1400" dirty="0"/>
                  <a:t>만 저장</a:t>
                </a:r>
                <a:r>
                  <a:rPr lang="en-US" altLang="ko-KR" sz="14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Courier New" panose="02070309020205020404" pitchFamily="49" charset="0"/>
                  </a:rPr>
                  <a:t>sin(12.7°)</a:t>
                </a:r>
                <a:r>
                  <a:rPr lang="ko-KR" altLang="en-US" sz="1400" dirty="0"/>
                  <a:t>처럼 소수점 입력이 들어오면</a:t>
                </a:r>
                <a:r>
                  <a:rPr lang="en-US" altLang="ko-KR" sz="1400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i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altLang="ko-KR" sz="1400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이렇게 **선형 보간</a:t>
                </a:r>
                <a:r>
                  <a:rPr lang="en-US" altLang="ko-KR" sz="1400" dirty="0"/>
                  <a:t>(linear interpolation)**</a:t>
                </a:r>
                <a:r>
                  <a:rPr lang="ko-KR" altLang="en-US" sz="1400" dirty="0"/>
                  <a:t>을 써서 정확도를 확보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ADFF7-85AD-23C1-85B8-5CBE3D37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6" y="3321277"/>
                <a:ext cx="5424207" cy="1169551"/>
              </a:xfrm>
              <a:prstGeom prst="rect">
                <a:avLst/>
              </a:prstGeom>
              <a:blipFill>
                <a:blip r:embed="rId2"/>
                <a:stretch>
                  <a:fillRect l="-337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4C7109B-A5DD-9275-F356-FE9DF84E6732}"/>
              </a:ext>
            </a:extLst>
          </p:cNvPr>
          <p:cNvSpPr txBox="1"/>
          <p:nvPr/>
        </p:nvSpPr>
        <p:spPr>
          <a:xfrm>
            <a:off x="6097122" y="3233843"/>
            <a:ext cx="60948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컬러 </a:t>
            </a:r>
            <a:r>
              <a:rPr lang="ko-KR" altLang="en-US" sz="1400" b="1" dirty="0" err="1"/>
              <a:t>그레이딩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LUT (3D LUT)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영화</a:t>
            </a:r>
            <a:r>
              <a:rPr lang="en-US" altLang="ko-KR" sz="1400" dirty="0"/>
              <a:t>/</a:t>
            </a:r>
            <a:r>
              <a:rPr lang="ko-KR" altLang="en-US" sz="1400" dirty="0"/>
              <a:t>게임에서 색 보정할 때 </a:t>
            </a:r>
            <a:r>
              <a:rPr lang="en-US" altLang="ko-KR" sz="1400" dirty="0"/>
              <a:t>3D LUT(</a:t>
            </a:r>
            <a:r>
              <a:rPr lang="ko-KR" altLang="en-US" sz="1400" dirty="0"/>
              <a:t>예</a:t>
            </a:r>
            <a:r>
              <a:rPr lang="en-US" altLang="ko-KR" sz="1400" dirty="0"/>
              <a:t>: 33×33×33 </a:t>
            </a:r>
            <a:r>
              <a:rPr lang="ko-KR" altLang="en-US" sz="1400" dirty="0" err="1"/>
              <a:t>색공간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실제 색</a:t>
            </a:r>
            <a:r>
              <a:rPr lang="en-US" altLang="ko-KR" sz="1400" dirty="0"/>
              <a:t>(RGB 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  <a:r>
              <a:rPr lang="ko-KR" altLang="en-US" sz="1400" dirty="0"/>
              <a:t>은 </a:t>
            </a:r>
            <a:r>
              <a:rPr lang="en-US" altLang="ko-KR" sz="1400" dirty="0"/>
              <a:t>LUT</a:t>
            </a:r>
            <a:r>
              <a:rPr lang="ko-KR" altLang="en-US" sz="1400" dirty="0"/>
              <a:t>에 정확히 없을 수 있음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이때 **삼선형 보간</a:t>
            </a:r>
            <a:r>
              <a:rPr lang="en-US" altLang="ko-KR" sz="1400" dirty="0"/>
              <a:t>(trilinear interpolation)**</a:t>
            </a:r>
            <a:r>
              <a:rPr lang="ko-KR" altLang="en-US" sz="1400" dirty="0"/>
              <a:t>으로 주변 </a:t>
            </a:r>
            <a:r>
              <a:rPr lang="en-US" altLang="ko-KR" sz="1400" dirty="0"/>
              <a:t>8</a:t>
            </a:r>
            <a:r>
              <a:rPr lang="ko-KR" altLang="en-US" sz="1400" dirty="0"/>
              <a:t>개의 색상 값을 </a:t>
            </a:r>
            <a:r>
              <a:rPr lang="ko-KR" altLang="en-US" sz="1400" dirty="0" err="1"/>
              <a:t>보간해</a:t>
            </a:r>
            <a:r>
              <a:rPr lang="ko-KR" altLang="en-US" sz="1400" dirty="0"/>
              <a:t> 결과 출력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👉 </a:t>
            </a:r>
            <a:r>
              <a:rPr lang="en-US" altLang="ko-KR" sz="1400" dirty="0"/>
              <a:t>GPU </a:t>
            </a:r>
            <a:r>
              <a:rPr lang="ko-KR" altLang="en-US" sz="1400" dirty="0"/>
              <a:t>텍스처 샘플링이 대표적인 예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56966-45D8-C621-B314-49EDF12F05D1}"/>
              </a:ext>
            </a:extLst>
          </p:cNvPr>
          <p:cNvSpPr txBox="1"/>
          <p:nvPr/>
        </p:nvSpPr>
        <p:spPr>
          <a:xfrm>
            <a:off x="6096000" y="4757712"/>
            <a:ext cx="58679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물리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시뮬레이션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유체 시뮬레이션에서 </a:t>
            </a:r>
            <a:r>
              <a:rPr lang="ko-KR" altLang="en-US" sz="1400" b="1" dirty="0"/>
              <a:t>온도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압력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밀도</a:t>
            </a:r>
            <a:r>
              <a:rPr lang="ko-KR" altLang="en-US" sz="1400" dirty="0"/>
              <a:t>에 따른 결과를 미리 </a:t>
            </a:r>
            <a:r>
              <a:rPr lang="en-US" altLang="ko-KR" sz="1400" dirty="0"/>
              <a:t>LUT</a:t>
            </a:r>
            <a:r>
              <a:rPr lang="ko-KR" altLang="en-US" sz="1400" dirty="0"/>
              <a:t>에 저장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입력값이</a:t>
            </a:r>
            <a:r>
              <a:rPr lang="ko-KR" altLang="en-US" sz="1400" dirty="0"/>
              <a:t> 테이블에 없는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인접한 </a:t>
            </a:r>
            <a:r>
              <a:rPr lang="en-US" altLang="ko-KR" sz="1400" dirty="0"/>
              <a:t>2D/3D </a:t>
            </a:r>
            <a:r>
              <a:rPr lang="ko-KR" altLang="en-US" sz="1400" dirty="0"/>
              <a:t>포인트로 보간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기상 시뮬레이션</a:t>
            </a:r>
            <a:r>
              <a:rPr lang="en-US" altLang="ko-KR" sz="1400" dirty="0"/>
              <a:t>, </a:t>
            </a:r>
            <a:r>
              <a:rPr lang="ko-KR" altLang="en-US" sz="1400" dirty="0"/>
              <a:t>엔진 연료 분사 모델 등에서 사용</a:t>
            </a:r>
            <a:r>
              <a:rPr lang="en-US" altLang="ko-KR" sz="1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B2496-D37A-E202-FD5F-FB99620328FA}"/>
              </a:ext>
            </a:extLst>
          </p:cNvPr>
          <p:cNvSpPr txBox="1"/>
          <p:nvPr/>
        </p:nvSpPr>
        <p:spPr>
          <a:xfrm>
            <a:off x="228040" y="4564004"/>
            <a:ext cx="60948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3. 1D LUT (Shading Ramp Texture)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가로 </a:t>
            </a:r>
            <a:r>
              <a:rPr lang="en-US" altLang="ko-KR" sz="1400" dirty="0"/>
              <a:t>256</a:t>
            </a:r>
            <a:r>
              <a:rPr lang="ko-KR" altLang="en-US" sz="1400" dirty="0"/>
              <a:t>픽셀</a:t>
            </a:r>
            <a:r>
              <a:rPr lang="en-US" altLang="ko-KR" sz="1400" dirty="0"/>
              <a:t>, </a:t>
            </a:r>
            <a:r>
              <a:rPr lang="ko-KR" altLang="en-US" sz="1400" dirty="0"/>
              <a:t>세로 </a:t>
            </a:r>
            <a:r>
              <a:rPr lang="en-US" altLang="ko-KR" sz="1400" dirty="0"/>
              <a:t>1</a:t>
            </a:r>
            <a:r>
              <a:rPr lang="ko-KR" altLang="en-US" sz="1400" dirty="0"/>
              <a:t>픽셀짜리 </a:t>
            </a:r>
            <a:r>
              <a:rPr lang="en-US" altLang="ko-KR" sz="1400" b="1" dirty="0"/>
              <a:t>Ramp Texture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왼쪽은 어두운 색</a:t>
            </a:r>
            <a:r>
              <a:rPr lang="en-US" altLang="ko-KR" sz="1400" dirty="0"/>
              <a:t>, </a:t>
            </a:r>
            <a:r>
              <a:rPr lang="ko-KR" altLang="en-US" sz="1400" dirty="0"/>
              <a:t>오른쪽은 밝은 색으로 채워 넣되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b="1" dirty="0"/>
              <a:t>단계적으로 구간을 나누어 칸이 뚝뚝 끊긴 것처럼</a:t>
            </a:r>
            <a:r>
              <a:rPr lang="ko-KR" altLang="en-US" sz="1400" dirty="0"/>
              <a:t> 만듭니다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셰이더에서</a:t>
            </a:r>
            <a:r>
              <a:rPr lang="ko-KR" altLang="en-US" sz="1400" dirty="0"/>
              <a:t> </a:t>
            </a:r>
            <a:r>
              <a:rPr lang="en-US" altLang="ko-KR" sz="1400" dirty="0">
                <a:latin typeface="Courier New" panose="02070309020205020404" pitchFamily="49" charset="0"/>
              </a:rPr>
              <a:t>N·L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법선과</a:t>
            </a:r>
            <a:r>
              <a:rPr lang="ko-KR" altLang="en-US" sz="1400" dirty="0"/>
              <a:t> 광원 벡터 내적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ko-KR" altLang="en-US" sz="1400" dirty="0" err="1"/>
              <a:t>밝기값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en-US" altLang="ko-KR" sz="1400" dirty="0"/>
              <a:t>0~1 </a:t>
            </a:r>
            <a:r>
              <a:rPr lang="ko-KR" altLang="en-US" sz="1400" dirty="0"/>
              <a:t>범위로 계산 → 그 값을 </a:t>
            </a:r>
            <a:r>
              <a:rPr lang="en-US" altLang="ko-KR" sz="1400" dirty="0"/>
              <a:t>Ramp Texture</a:t>
            </a:r>
            <a:r>
              <a:rPr lang="ko-KR" altLang="en-US" sz="1400" dirty="0"/>
              <a:t>의 </a:t>
            </a:r>
            <a:r>
              <a:rPr lang="en-US" altLang="ko-KR" sz="1400" dirty="0"/>
              <a:t>u</a:t>
            </a:r>
            <a:r>
              <a:rPr lang="ko-KR" altLang="en-US" sz="1400" dirty="0"/>
              <a:t>좌표로 사용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결과</a:t>
            </a:r>
            <a:r>
              <a:rPr lang="en-US" altLang="ko-KR" sz="1400" dirty="0"/>
              <a:t>: </a:t>
            </a:r>
            <a:r>
              <a:rPr lang="ko-KR" altLang="en-US" sz="1400" dirty="0"/>
              <a:t>연속적인 밝기 대신 “</a:t>
            </a:r>
            <a:r>
              <a:rPr lang="ko-KR" altLang="en-US" sz="1400" dirty="0" err="1"/>
              <a:t>카툰풍</a:t>
            </a:r>
            <a:r>
              <a:rPr lang="ko-KR" altLang="en-US" sz="1400" dirty="0"/>
              <a:t> 계단식 명암” 출력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ko-KR" altLang="en-US" sz="1400" dirty="0"/>
              <a:t>  </a:t>
            </a:r>
            <a:r>
              <a:rPr lang="en-US" altLang="ko-KR" sz="1400" dirty="0"/>
              <a:t>“</a:t>
            </a:r>
            <a:r>
              <a:rPr lang="en-US" altLang="ko-KR" sz="1400" b="1" dirty="0"/>
              <a:t>LUT + </a:t>
            </a:r>
            <a:r>
              <a:rPr lang="ko-KR" altLang="en-US" sz="1400" b="1" dirty="0"/>
              <a:t>보간</a:t>
            </a:r>
            <a:r>
              <a:rPr lang="en-US" altLang="ko-KR" sz="1400" b="1" dirty="0"/>
              <a:t>”</a:t>
            </a: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Ramp Texture</a:t>
            </a:r>
            <a:r>
              <a:rPr lang="ko-KR" altLang="en-US" sz="1400" dirty="0"/>
              <a:t>를 단순 계단식으로 만들면 보간 없이 딱딱 끊기고</a:t>
            </a:r>
            <a:r>
              <a:rPr lang="en-US" altLang="ko-KR" sz="1400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Ramp</a:t>
            </a:r>
            <a:r>
              <a:rPr lang="ko-KR" altLang="en-US" sz="1400" dirty="0"/>
              <a:t>를 약간 </a:t>
            </a:r>
            <a:r>
              <a:rPr lang="ko-KR" altLang="en-US" sz="1400" dirty="0" err="1"/>
              <a:t>블렌딩된</a:t>
            </a:r>
            <a:r>
              <a:rPr lang="ko-KR" altLang="en-US" sz="1400" dirty="0"/>
              <a:t> 곡선으로 만들면 </a:t>
            </a:r>
            <a:r>
              <a:rPr lang="ko-KR" altLang="en-US" sz="1400" dirty="0" err="1"/>
              <a:t>보간이</a:t>
            </a:r>
            <a:r>
              <a:rPr lang="ko-KR" altLang="en-US" sz="1400" dirty="0"/>
              <a:t> 들어가 부드럽게 표현됨</a:t>
            </a:r>
            <a:r>
              <a:rPr lang="en-US" altLang="ko-KR" sz="14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A6C75-1D58-25AE-1F11-674AB90A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84" y="5744235"/>
            <a:ext cx="1034122" cy="103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2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E34BB-E0CD-07B9-71C2-C56E5D0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 포인터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7F0D0-04E9-9B2B-7BB1-EAA2268DC9D8}"/>
              </a:ext>
            </a:extLst>
          </p:cNvPr>
          <p:cNvSpPr txBox="1"/>
          <p:nvPr/>
        </p:nvSpPr>
        <p:spPr>
          <a:xfrm>
            <a:off x="396128" y="1528500"/>
            <a:ext cx="10957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배열이나 리스트에서 두 개의 인덱스를 사용해</a:t>
            </a:r>
            <a:r>
              <a:rPr lang="en-US" altLang="ko-KR" dirty="0"/>
              <a:t>, </a:t>
            </a:r>
            <a:r>
              <a:rPr lang="ko-KR" altLang="en-US" dirty="0"/>
              <a:t>조건을 만족하는 구간이나 원소를 효율적으로 탐색하는 알고리즘 기법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7DA73D-FC04-9DDB-3910-50A0495A9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64" y="2270318"/>
            <a:ext cx="109576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포인터(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= 배열의 위치(인덱스)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가리키는 변수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개를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움직여서,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불필요한 반복을 줄이고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원하는 결과를 더 빠르게 찾는 게 목적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21884-B419-E41B-49E6-38DA10A83C21}"/>
              </a:ext>
            </a:extLst>
          </p:cNvPr>
          <p:cNvSpPr txBox="1"/>
          <p:nvPr/>
        </p:nvSpPr>
        <p:spPr>
          <a:xfrm>
            <a:off x="396128" y="3129777"/>
            <a:ext cx="10598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  기본 원리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포인터 두 개 설정</a:t>
            </a:r>
            <a:r>
              <a:rPr lang="en-US" altLang="ko-KR" dirty="0"/>
              <a:t>: </a:t>
            </a:r>
            <a:r>
              <a:rPr lang="ko-KR" altLang="en-US" dirty="0"/>
              <a:t>보통 </a:t>
            </a:r>
            <a:r>
              <a:rPr lang="en-US" altLang="ko-KR" dirty="0">
                <a:latin typeface="Courier New" panose="02070309020205020404" pitchFamily="49" charset="0"/>
              </a:rPr>
              <a:t>start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anose="02070309020205020404" pitchFamily="49" charset="0"/>
              </a:rPr>
              <a:t>end</a:t>
            </a:r>
            <a:r>
              <a:rPr lang="ko-KR" altLang="en-US" dirty="0"/>
              <a:t> 또는 </a:t>
            </a:r>
            <a:r>
              <a:rPr lang="en-US" altLang="ko-KR" dirty="0">
                <a:latin typeface="Courier New" panose="02070309020205020404" pitchFamily="49" charset="0"/>
              </a:rPr>
              <a:t>left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anose="02070309020205020404" pitchFamily="49" charset="0"/>
              </a:rPr>
              <a:t>right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조건 검사</a:t>
            </a:r>
            <a:r>
              <a:rPr lang="en-US" altLang="ko-KR" dirty="0"/>
              <a:t>: </a:t>
            </a:r>
            <a:r>
              <a:rPr lang="ko-KR" altLang="en-US" dirty="0"/>
              <a:t>현재 두 포인터가 가리키는 값</a:t>
            </a:r>
            <a:r>
              <a:rPr lang="en-US" altLang="ko-KR" dirty="0"/>
              <a:t>(</a:t>
            </a:r>
            <a:r>
              <a:rPr lang="ko-KR" altLang="en-US" dirty="0"/>
              <a:t>또는 구간 합 등</a:t>
            </a:r>
            <a:r>
              <a:rPr lang="en-US" altLang="ko-KR" dirty="0"/>
              <a:t>)</a:t>
            </a:r>
            <a:r>
              <a:rPr lang="ko-KR" altLang="en-US" dirty="0"/>
              <a:t>이 문제 조건을 만족하는지 확인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포인터 이동</a:t>
            </a:r>
            <a:r>
              <a:rPr lang="en-US" altLang="ko-KR" dirty="0"/>
              <a:t>: </a:t>
            </a:r>
            <a:r>
              <a:rPr lang="ko-KR" altLang="en-US" dirty="0"/>
              <a:t>조건에 따라 한쪽 또는 양쪽 포인터를 이동시킴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탐색 반복</a:t>
            </a:r>
            <a:r>
              <a:rPr lang="en-US" altLang="ko-KR" dirty="0"/>
              <a:t>: </a:t>
            </a:r>
            <a:r>
              <a:rPr lang="ko-KR" altLang="en-US" dirty="0"/>
              <a:t>두 포인터가 배열 범위 안에서 움직이며 모든 경우를 탐색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1A161-17BA-3443-23AB-28F6518C0534}"/>
                  </a:ext>
                </a:extLst>
              </p:cNvPr>
              <p:cNvSpPr txBox="1"/>
              <p:nvPr/>
            </p:nvSpPr>
            <p:spPr>
              <a:xfrm>
                <a:off x="396127" y="4960195"/>
                <a:ext cx="112423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b="1" dirty="0"/>
                  <a:t> 장점</a:t>
                </a:r>
              </a:p>
              <a:p>
                <a:r>
                  <a:rPr lang="en-US" altLang="ko-KR" dirty="0"/>
                  <a:t>Brute Force(</a:t>
                </a:r>
                <a:r>
                  <a:rPr lang="ko-KR" altLang="en-US" dirty="0"/>
                  <a:t>완전 탐색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“가능한 모든 경우를 다 해보는 방식”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라면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시간이 걸릴 문제를</a:t>
                </a:r>
              </a:p>
              <a:p>
                <a:r>
                  <a:rPr lang="ko-KR" altLang="en-US" dirty="0"/>
                  <a:t>투 포인터를 쓰면 포인터가 </a:t>
                </a:r>
                <a:r>
                  <a:rPr lang="ko-KR" altLang="en-US" b="1" dirty="0"/>
                  <a:t>앞으로만 이동</a:t>
                </a:r>
                <a:r>
                  <a:rPr lang="ko-KR" altLang="en-US" dirty="0"/>
                  <a:t>하기 때문에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ko-KR" altLang="en-US" dirty="0"/>
                  <a:t>안에 해결 가능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1A161-17BA-3443-23AB-28F6518C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7" y="4960195"/>
                <a:ext cx="11242301" cy="923330"/>
              </a:xfrm>
              <a:prstGeom prst="rect">
                <a:avLst/>
              </a:prstGeom>
              <a:blipFill>
                <a:blip r:embed="rId2"/>
                <a:stretch>
                  <a:fillRect l="-488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75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82E93-276B-0687-A553-463941D4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의 연속된 자연수의 합 찾기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EFC154-162A-A5F3-41EA-1147C313D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20075"/>
              </p:ext>
            </p:extLst>
          </p:nvPr>
        </p:nvGraphicFramePr>
        <p:xfrm>
          <a:off x="996764" y="1505268"/>
          <a:ext cx="7649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4101088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5468586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62041229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5739745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828829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765572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2006174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55689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0F5F3D-F7F1-F4E5-7204-CEAB75A95B71}"/>
              </a:ext>
            </a:extLst>
          </p:cNvPr>
          <p:cNvSpPr txBox="1"/>
          <p:nvPr/>
        </p:nvSpPr>
        <p:spPr>
          <a:xfrm>
            <a:off x="1070723" y="2035319"/>
            <a:ext cx="935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Brute Force(</a:t>
            </a:r>
            <a:r>
              <a:rPr lang="ko-KR" altLang="en-US" dirty="0"/>
              <a:t>완전 탐색</a:t>
            </a:r>
            <a:r>
              <a:rPr lang="en-US" altLang="ko-KR" dirty="0"/>
              <a:t>:</a:t>
            </a:r>
            <a:r>
              <a:rPr lang="ko-KR" altLang="en-US" dirty="0"/>
              <a:t>“가능한 모든 경우를 다 해보는 방식”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6AE01-3F01-7575-490A-9FC547AD9147}"/>
              </a:ext>
            </a:extLst>
          </p:cNvPr>
          <p:cNvSpPr txBox="1"/>
          <p:nvPr/>
        </p:nvSpPr>
        <p:spPr>
          <a:xfrm>
            <a:off x="5936441" y="3442447"/>
            <a:ext cx="62555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(int start = 1; start &lt;= N; start++) {</a:t>
            </a:r>
          </a:p>
          <a:p>
            <a:r>
              <a:rPr lang="en-US" altLang="ko-KR" dirty="0"/>
              <a:t>        int total = 0;</a:t>
            </a:r>
          </a:p>
          <a:p>
            <a:r>
              <a:rPr lang="en-US" altLang="ko-KR" dirty="0"/>
              <a:t>        for (int end = start; end &lt;= N; end++) {</a:t>
            </a:r>
          </a:p>
          <a:p>
            <a:r>
              <a:rPr lang="en-US" altLang="ko-KR" dirty="0"/>
              <a:t>            total += end;</a:t>
            </a:r>
          </a:p>
          <a:p>
            <a:r>
              <a:rPr lang="en-US" altLang="ko-KR" dirty="0"/>
              <a:t>            if (total == N) {</a:t>
            </a:r>
          </a:p>
          <a:p>
            <a:r>
              <a:rPr lang="en-US" altLang="ko-KR" dirty="0"/>
              <a:t>                count++;</a:t>
            </a:r>
          </a:p>
          <a:p>
            <a:r>
              <a:rPr lang="en-US" altLang="ko-KR" dirty="0"/>
              <a:t>                break;          // N</a:t>
            </a:r>
            <a:r>
              <a:rPr lang="ko-KR" altLang="en-US" dirty="0"/>
              <a:t>을 찾았으니 더할 필요 없음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        if (total &gt; N) break; // </a:t>
            </a:r>
            <a:r>
              <a:rPr lang="ko-KR" altLang="en-US" dirty="0"/>
              <a:t>넘어가면 중단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}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095B2-D34B-27CB-F6EB-08FC33FDE192}"/>
              </a:ext>
            </a:extLst>
          </p:cNvPr>
          <p:cNvSpPr txBox="1"/>
          <p:nvPr/>
        </p:nvSpPr>
        <p:spPr>
          <a:xfrm>
            <a:off x="358028" y="2563862"/>
            <a:ext cx="609487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🔹 과정 설명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: N = 15)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1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1 → 1+2 → 1+2+3 … → 1+2+3+4+5 = 15 → </a:t>
            </a:r>
            <a:r>
              <a:rPr lang="ko-KR" altLang="en-US" sz="1400" dirty="0"/>
              <a:t>경우의 수 </a:t>
            </a:r>
            <a:r>
              <a:rPr lang="en-US" altLang="ko-KR" sz="1400" dirty="0"/>
              <a:t>1</a:t>
            </a:r>
            <a:r>
              <a:rPr lang="ko-KR" altLang="en-US" sz="1400" dirty="0"/>
              <a:t>개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1+2+3+4+5+6 = 21 (N</a:t>
            </a:r>
            <a:r>
              <a:rPr lang="ko-KR" altLang="en-US" sz="1400" dirty="0"/>
              <a:t>보다 커짐</a:t>
            </a:r>
            <a:r>
              <a:rPr lang="en-US" altLang="ko-KR" sz="1400" dirty="0"/>
              <a:t>) → </a:t>
            </a:r>
            <a:r>
              <a:rPr lang="ko-KR" altLang="en-US" sz="1400" dirty="0"/>
              <a:t>중단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2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2 → 2+3 → 2+3+4+5 = 14 → </a:t>
            </a:r>
            <a:r>
              <a:rPr lang="ko-KR" altLang="en-US" sz="1400" dirty="0"/>
              <a:t>아직 작음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2+3+4+5+6 = 20 (N</a:t>
            </a:r>
            <a:r>
              <a:rPr lang="ko-KR" altLang="en-US" sz="1400" dirty="0"/>
              <a:t>보다 커짐</a:t>
            </a:r>
            <a:r>
              <a:rPr lang="en-US" altLang="ko-KR" sz="1400" dirty="0"/>
              <a:t>) → </a:t>
            </a:r>
            <a:r>
              <a:rPr lang="ko-KR" altLang="en-US" sz="1400" dirty="0"/>
              <a:t>중단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3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3+4+5 = 12 → </a:t>
            </a:r>
            <a:r>
              <a:rPr lang="ko-KR" altLang="en-US" sz="1400" dirty="0"/>
              <a:t>아직 작음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3+4+5+6 = 18 (N</a:t>
            </a:r>
            <a:r>
              <a:rPr lang="ko-KR" altLang="en-US" sz="1400" dirty="0"/>
              <a:t>보다 커짐</a:t>
            </a:r>
            <a:r>
              <a:rPr lang="en-US" altLang="ko-KR" sz="1400" dirty="0"/>
              <a:t>) → </a:t>
            </a:r>
            <a:r>
              <a:rPr lang="ko-KR" altLang="en-US" sz="1400" dirty="0"/>
              <a:t>중단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4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4+5+6 = 15 → </a:t>
            </a:r>
            <a:r>
              <a:rPr lang="ko-KR" altLang="en-US" sz="1400" dirty="0"/>
              <a:t>경우의 수 </a:t>
            </a:r>
            <a:r>
              <a:rPr lang="en-US" altLang="ko-KR" sz="1400" dirty="0"/>
              <a:t>2</a:t>
            </a:r>
            <a:r>
              <a:rPr lang="ko-KR" altLang="en-US" sz="1400" dirty="0"/>
              <a:t>개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5</a:t>
            </a:r>
            <a:r>
              <a:rPr lang="ko-KR" altLang="en-US" sz="1400" b="1" dirty="0"/>
              <a:t>부터</a:t>
            </a:r>
            <a:r>
              <a:rPr lang="ko-KR" altLang="en-US" sz="1400" dirty="0"/>
              <a:t> </a:t>
            </a:r>
            <a:r>
              <a:rPr lang="en-US" altLang="ko-KR" sz="1400" dirty="0"/>
              <a:t>… </a:t>
            </a:r>
            <a:r>
              <a:rPr lang="ko-KR" altLang="en-US" sz="1400" dirty="0"/>
              <a:t>이런 식으로 계속 진행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ko-KR" altLang="en-US" sz="1400" dirty="0"/>
              <a:t>최종적으로 찾는 경우</a:t>
            </a:r>
            <a:r>
              <a:rPr lang="en-US" altLang="ko-KR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1+2+3+4+5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4+5+6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7+8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15</a:t>
            </a:r>
          </a:p>
          <a:p>
            <a:pPr>
              <a:buNone/>
            </a:pPr>
            <a:r>
              <a:rPr lang="ko-KR" altLang="en-US" sz="1400" dirty="0"/>
              <a:t>총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가지</a:t>
            </a:r>
            <a:r>
              <a:rPr lang="en-US" altLang="ko-KR" sz="1400" dirty="0"/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B264E4-5DB6-F553-33BC-704721181B54}"/>
              </a:ext>
            </a:extLst>
          </p:cNvPr>
          <p:cNvCxnSpPr>
            <a:stCxn id="7" idx="0"/>
          </p:cNvCxnSpPr>
          <p:nvPr/>
        </p:nvCxnSpPr>
        <p:spPr>
          <a:xfrm flipV="1">
            <a:off x="9064221" y="2931459"/>
            <a:ext cx="906773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EF6910B-E066-036D-DA78-940DA6F37BED}"/>
              </a:ext>
            </a:extLst>
          </p:cNvPr>
          <p:cNvCxnSpPr/>
          <p:nvPr/>
        </p:nvCxnSpPr>
        <p:spPr>
          <a:xfrm flipV="1">
            <a:off x="9836524" y="3012141"/>
            <a:ext cx="282388" cy="102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FF8527-C2CE-92A8-6C79-7A67FE95E610}"/>
              </a:ext>
            </a:extLst>
          </p:cNvPr>
          <p:cNvSpPr txBox="1"/>
          <p:nvPr/>
        </p:nvSpPr>
        <p:spPr>
          <a:xfrm>
            <a:off x="10199594" y="231289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87482-7792-F774-021B-0BCE1FA9EC32}"/>
              </a:ext>
            </a:extLst>
          </p:cNvPr>
          <p:cNvSpPr txBox="1"/>
          <p:nvPr/>
        </p:nvSpPr>
        <p:spPr>
          <a:xfrm>
            <a:off x="2010335" y="5864054"/>
            <a:ext cx="4035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 효율적인 부분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이전에 계산했던 부분을 또 계산한다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재활용 방법이 필요</a:t>
            </a:r>
          </a:p>
        </p:txBody>
      </p:sp>
    </p:spTree>
    <p:extLst>
      <p:ext uri="{BB962C8B-B14F-4D97-AF65-F5344CB8AC3E}">
        <p14:creationId xmlns:p14="http://schemas.microsoft.com/office/powerpoint/2010/main" val="333208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77CAF-A224-D693-9F28-B2973F56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 포인터 활용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1009531-D7F4-9991-82CD-FB2F6C34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8845"/>
              </p:ext>
            </p:extLst>
          </p:nvPr>
        </p:nvGraphicFramePr>
        <p:xfrm>
          <a:off x="838200" y="3739294"/>
          <a:ext cx="7649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4101088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5468586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62041229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5739745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828829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765572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2006174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55689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B33709-EE26-7253-6469-3D8E69CF1A18}"/>
              </a:ext>
            </a:extLst>
          </p:cNvPr>
          <p:cNvSpPr txBox="1"/>
          <p:nvPr/>
        </p:nvSpPr>
        <p:spPr>
          <a:xfrm>
            <a:off x="1221613" y="3041635"/>
            <a:ext cx="107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Start &lt;= 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BFA88-C2DD-ABE0-DC2D-C0A5FD6AD447}"/>
              </a:ext>
            </a:extLst>
          </p:cNvPr>
          <p:cNvSpPr txBox="1"/>
          <p:nvPr/>
        </p:nvSpPr>
        <p:spPr>
          <a:xfrm>
            <a:off x="1302932" y="4355602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End  &lt;= N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0AC6B5-FF18-5618-90DA-748761E6255C}"/>
              </a:ext>
            </a:extLst>
          </p:cNvPr>
          <p:cNvCxnSpPr/>
          <p:nvPr/>
        </p:nvCxnSpPr>
        <p:spPr>
          <a:xfrm flipV="1">
            <a:off x="1499348" y="4110134"/>
            <a:ext cx="0" cy="356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5D1A8A-6810-D3A5-3B5C-7734BC7F7226}"/>
              </a:ext>
            </a:extLst>
          </p:cNvPr>
          <p:cNvCxnSpPr>
            <a:cxnSpLocks/>
          </p:cNvCxnSpPr>
          <p:nvPr/>
        </p:nvCxnSpPr>
        <p:spPr>
          <a:xfrm>
            <a:off x="1497106" y="3380943"/>
            <a:ext cx="0" cy="3613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B11D25-5DDC-4C32-096F-B0ED309E83FA}"/>
              </a:ext>
            </a:extLst>
          </p:cNvPr>
          <p:cNvSpPr txBox="1"/>
          <p:nvPr/>
        </p:nvSpPr>
        <p:spPr>
          <a:xfrm>
            <a:off x="528553" y="1765997"/>
            <a:ext cx="108252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total</a:t>
            </a:r>
            <a:r>
              <a:rPr lang="ko-KR" altLang="en-US" dirty="0"/>
              <a:t> 변수 하나로 현재 구간 </a:t>
            </a:r>
            <a:r>
              <a:rPr lang="en-US" altLang="ko-KR" dirty="0"/>
              <a:t>[</a:t>
            </a:r>
            <a:r>
              <a:rPr lang="en-US" altLang="ko-KR" dirty="0" err="1"/>
              <a:t>start..end</a:t>
            </a:r>
            <a:r>
              <a:rPr lang="en-US" altLang="ko-KR" dirty="0"/>
              <a:t>]  </a:t>
            </a:r>
            <a:r>
              <a:rPr lang="ko-KR" altLang="en-US" dirty="0"/>
              <a:t>합을 저장 </a:t>
            </a:r>
            <a:r>
              <a:rPr lang="en-US" altLang="ko-KR" dirty="0"/>
              <a:t>(start ≤ end)</a:t>
            </a:r>
            <a:endParaRPr lang="ko-KR" altLang="en-US" dirty="0"/>
          </a:p>
          <a:p>
            <a:r>
              <a:rPr lang="en-US" altLang="ko-KR" dirty="0"/>
              <a:t>total</a:t>
            </a:r>
            <a:r>
              <a:rPr lang="ko-KR" altLang="en-US" dirty="0"/>
              <a:t>이 부족하면 </a:t>
            </a:r>
            <a:r>
              <a:rPr lang="en-US" altLang="ko-KR" dirty="0"/>
              <a:t>end++</a:t>
            </a:r>
            <a:r>
              <a:rPr lang="ko-KR" altLang="en-US" dirty="0"/>
              <a:t>  → </a:t>
            </a:r>
            <a:r>
              <a:rPr lang="en-US" altLang="ko-KR" dirty="0"/>
              <a:t>total += end    </a:t>
            </a:r>
          </a:p>
          <a:p>
            <a:r>
              <a:rPr lang="en-US" altLang="ko-KR" dirty="0"/>
              <a:t>total</a:t>
            </a:r>
            <a:r>
              <a:rPr lang="ko-KR" altLang="en-US" dirty="0"/>
              <a:t>이 넘치면 </a:t>
            </a:r>
            <a:r>
              <a:rPr lang="en-US" altLang="ko-KR" dirty="0"/>
              <a:t>start++</a:t>
            </a:r>
            <a:r>
              <a:rPr lang="ko-KR" altLang="en-US" dirty="0"/>
              <a:t>  → </a:t>
            </a:r>
            <a:r>
              <a:rPr lang="en-US" altLang="ko-KR" dirty="0"/>
              <a:t>total -= start</a:t>
            </a:r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합 전체를 다시 계산하지 않고</a:t>
            </a:r>
            <a:r>
              <a:rPr lang="en-US" altLang="ko-KR" dirty="0"/>
              <a:t>, </a:t>
            </a:r>
            <a:r>
              <a:rPr lang="ko-KR" altLang="en-US" b="1" dirty="0"/>
              <a:t> 더하거나 빼서 갱신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8FF138-363E-6264-334D-73C9B1018DCD}"/>
              </a:ext>
            </a:extLst>
          </p:cNvPr>
          <p:cNvSpPr txBox="1"/>
          <p:nvPr/>
        </p:nvSpPr>
        <p:spPr>
          <a:xfrm>
            <a:off x="528552" y="4908847"/>
            <a:ext cx="10982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알고리즘</a:t>
            </a:r>
            <a:r>
              <a:rPr lang="en-US" altLang="ko-KR" dirty="0"/>
              <a:t>  </a:t>
            </a:r>
            <a:r>
              <a:rPr lang="ko-KR" altLang="en-US" dirty="0"/>
              <a:t>반복 루프에서 수행하는 “의미 있는” 일은 </a:t>
            </a:r>
            <a:r>
              <a:rPr lang="ko-KR" altLang="en-US" b="1" dirty="0"/>
              <a:t>포인터 </a:t>
            </a:r>
            <a:r>
              <a:rPr lang="en-US" altLang="ko-KR" b="1" dirty="0"/>
              <a:t>1</a:t>
            </a:r>
            <a:r>
              <a:rPr lang="ko-KR" altLang="en-US" b="1" dirty="0"/>
              <a:t>칸 이동 </a:t>
            </a:r>
            <a:r>
              <a:rPr lang="ko-KR" altLang="en-US" dirty="0"/>
              <a:t>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루프 횟수 ≤ </a:t>
            </a:r>
            <a:r>
              <a:rPr lang="en-US" altLang="ko-KR" dirty="0">
                <a:latin typeface="Courier New" panose="02070309020205020404" pitchFamily="49" charset="0"/>
              </a:rPr>
              <a:t>end</a:t>
            </a:r>
            <a:r>
              <a:rPr lang="ko-KR" altLang="en-US" dirty="0"/>
              <a:t> 증가 횟수 </a:t>
            </a:r>
            <a:r>
              <a:rPr lang="en-US" altLang="ko-KR" dirty="0"/>
              <a:t>+ </a:t>
            </a:r>
            <a:r>
              <a:rPr lang="en-US" altLang="ko-KR" dirty="0">
                <a:latin typeface="Courier New" panose="02070309020205020404" pitchFamily="49" charset="0"/>
              </a:rPr>
              <a:t>start</a:t>
            </a:r>
            <a:r>
              <a:rPr lang="ko-KR" altLang="en-US" dirty="0"/>
              <a:t> 증가 횟수 ≤ </a:t>
            </a:r>
            <a:r>
              <a:rPr lang="en-US" altLang="ko-KR" dirty="0"/>
              <a:t>N + N = </a:t>
            </a:r>
            <a:r>
              <a:rPr lang="en-US" altLang="ko-KR" b="1" dirty="0"/>
              <a:t>2N</a:t>
            </a:r>
            <a:br>
              <a:rPr lang="ko-KR" altLang="en-US" dirty="0"/>
            </a:br>
            <a:r>
              <a:rPr lang="ko-KR" altLang="en-US" dirty="0"/>
              <a:t>→ 상수배를 무시하면 </a:t>
            </a:r>
            <a:r>
              <a:rPr lang="en-US" altLang="ko-KR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88839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8599D-234F-D597-8686-B9A75D9D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슬라이딩 윈도우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6BEB7E-D277-7E27-5D38-307C3A90A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52821"/>
              </p:ext>
            </p:extLst>
          </p:nvPr>
        </p:nvGraphicFramePr>
        <p:xfrm>
          <a:off x="664375" y="2910366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0696FE-EFEF-0393-D3EE-A003CAE1234B}"/>
              </a:ext>
            </a:extLst>
          </p:cNvPr>
          <p:cNvSpPr txBox="1"/>
          <p:nvPr/>
        </p:nvSpPr>
        <p:spPr>
          <a:xfrm>
            <a:off x="838200" y="1556651"/>
            <a:ext cx="1115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투 포인터의 일종으로 </a:t>
            </a:r>
            <a:r>
              <a:rPr lang="en-US" altLang="ko-KR" dirty="0"/>
              <a:t>start</a:t>
            </a:r>
            <a:r>
              <a:rPr lang="ko-KR" altLang="en-US" dirty="0"/>
              <a:t>와 </a:t>
            </a:r>
            <a:r>
              <a:rPr lang="en-US" altLang="ko-KR" dirty="0"/>
              <a:t>end </a:t>
            </a:r>
            <a:r>
              <a:rPr lang="ko-KR" altLang="en-US" dirty="0"/>
              <a:t>로 표현되는 연속된 구간</a:t>
            </a:r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r>
              <a:rPr lang="ko-KR" altLang="en-US" dirty="0"/>
              <a:t>를 한 칸씩 옮겨가며 문제를 해결한다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이때 윈도우의 크기가 고정 또는 가변 일수 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FF460-E6FE-71E9-9916-B8EF85A8886D}"/>
              </a:ext>
            </a:extLst>
          </p:cNvPr>
          <p:cNvSpPr/>
          <p:nvPr/>
        </p:nvSpPr>
        <p:spPr>
          <a:xfrm>
            <a:off x="664376" y="2813972"/>
            <a:ext cx="1880792" cy="503129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4857407-5E41-2EB6-6363-2F6BE8D9C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60343"/>
              </p:ext>
            </p:extLst>
          </p:nvPr>
        </p:nvGraphicFramePr>
        <p:xfrm>
          <a:off x="6736225" y="2924766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4274C3D-0F13-A3F8-8C92-AB9FE6F5A53B}"/>
              </a:ext>
            </a:extLst>
          </p:cNvPr>
          <p:cNvSpPr/>
          <p:nvPr/>
        </p:nvSpPr>
        <p:spPr>
          <a:xfrm>
            <a:off x="6736226" y="2877991"/>
            <a:ext cx="1880792" cy="453456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83DEC26-9A08-3002-312C-3DB810006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6815"/>
              </p:ext>
            </p:extLst>
          </p:nvPr>
        </p:nvGraphicFramePr>
        <p:xfrm>
          <a:off x="664375" y="3775018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229DEA4-D79B-0C08-9F97-D348FEECA431}"/>
              </a:ext>
            </a:extLst>
          </p:cNvPr>
          <p:cNvSpPr/>
          <p:nvPr/>
        </p:nvSpPr>
        <p:spPr>
          <a:xfrm>
            <a:off x="1163912" y="3684033"/>
            <a:ext cx="1880792" cy="515055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72BA717-8D65-1E55-7F75-49A10F0AA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44019"/>
              </p:ext>
            </p:extLst>
          </p:nvPr>
        </p:nvGraphicFramePr>
        <p:xfrm>
          <a:off x="664375" y="4627216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158030-E128-F1EA-524E-504A4F88C2F8}"/>
              </a:ext>
            </a:extLst>
          </p:cNvPr>
          <p:cNvSpPr/>
          <p:nvPr/>
        </p:nvSpPr>
        <p:spPr>
          <a:xfrm>
            <a:off x="1638640" y="4554157"/>
            <a:ext cx="1880792" cy="468770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5E42981-3336-4D6C-9C07-90C052DBE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62345"/>
              </p:ext>
            </p:extLst>
          </p:nvPr>
        </p:nvGraphicFramePr>
        <p:xfrm>
          <a:off x="664375" y="5344181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251A79-24E0-4528-47AE-93B02968CADD}"/>
              </a:ext>
            </a:extLst>
          </p:cNvPr>
          <p:cNvSpPr/>
          <p:nvPr/>
        </p:nvSpPr>
        <p:spPr>
          <a:xfrm>
            <a:off x="2104308" y="5257853"/>
            <a:ext cx="1880792" cy="501042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C35956D-EE7D-092D-43A8-853E5E71F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2889"/>
              </p:ext>
            </p:extLst>
          </p:nvPr>
        </p:nvGraphicFramePr>
        <p:xfrm>
          <a:off x="664375" y="6020504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8F7E83-04F2-D173-8DCD-324A10037E89}"/>
              </a:ext>
            </a:extLst>
          </p:cNvPr>
          <p:cNvSpPr/>
          <p:nvPr/>
        </p:nvSpPr>
        <p:spPr>
          <a:xfrm>
            <a:off x="2579036" y="5911328"/>
            <a:ext cx="1880792" cy="567147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C3BB8E9-0BAB-02D5-518C-139EB26A6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96556"/>
              </p:ext>
            </p:extLst>
          </p:nvPr>
        </p:nvGraphicFramePr>
        <p:xfrm>
          <a:off x="6736225" y="3806830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AFD1EC-E1B1-0193-099B-167DE9E42E38}"/>
              </a:ext>
            </a:extLst>
          </p:cNvPr>
          <p:cNvSpPr/>
          <p:nvPr/>
        </p:nvSpPr>
        <p:spPr>
          <a:xfrm>
            <a:off x="6736225" y="3736126"/>
            <a:ext cx="2393477" cy="495073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3818389-B954-BEB0-2408-DF0C02B0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59456"/>
              </p:ext>
            </p:extLst>
          </p:nvPr>
        </p:nvGraphicFramePr>
        <p:xfrm>
          <a:off x="6736225" y="4503474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C3BFCF-A4DE-2A56-6329-3FCEDE3DDF44}"/>
              </a:ext>
            </a:extLst>
          </p:cNvPr>
          <p:cNvSpPr/>
          <p:nvPr/>
        </p:nvSpPr>
        <p:spPr>
          <a:xfrm>
            <a:off x="8617018" y="4416770"/>
            <a:ext cx="995284" cy="516829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1482B71-192A-D0CF-2368-AE4964C14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6512"/>
              </p:ext>
            </p:extLst>
          </p:nvPr>
        </p:nvGraphicFramePr>
        <p:xfrm>
          <a:off x="6736225" y="5206273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9BB2F4-18CA-2174-CCA0-8C9512552703}"/>
              </a:ext>
            </a:extLst>
          </p:cNvPr>
          <p:cNvSpPr/>
          <p:nvPr/>
        </p:nvSpPr>
        <p:spPr>
          <a:xfrm>
            <a:off x="8617018" y="5142446"/>
            <a:ext cx="1492926" cy="488196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C67108-B1F3-C6E3-F50F-9E873CC1F053}"/>
              </a:ext>
            </a:extLst>
          </p:cNvPr>
          <p:cNvSpPr txBox="1"/>
          <p:nvPr/>
        </p:nvSpPr>
        <p:spPr>
          <a:xfrm>
            <a:off x="9457268" y="2325545"/>
            <a:ext cx="263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end</a:t>
            </a:r>
            <a:r>
              <a:rPr lang="ko-KR" altLang="en-US" sz="1400" dirty="0"/>
              <a:t>는 다음 원소를 포함시키기 위해 한번에 항상</a:t>
            </a:r>
            <a:r>
              <a:rPr lang="en-US" altLang="ko-KR" sz="1400" dirty="0"/>
              <a:t>+1 </a:t>
            </a:r>
            <a:r>
              <a:rPr lang="ko-KR" altLang="en-US" sz="1400" dirty="0"/>
              <a:t>이동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D53B3BB-038B-33B0-2622-45F97549E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23402"/>
              </p:ext>
            </p:extLst>
          </p:nvPr>
        </p:nvGraphicFramePr>
        <p:xfrm>
          <a:off x="6704546" y="6006402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017B99-A3E3-DC05-15B8-3CEA5BCFB00A}"/>
              </a:ext>
            </a:extLst>
          </p:cNvPr>
          <p:cNvSpPr/>
          <p:nvPr/>
        </p:nvSpPr>
        <p:spPr>
          <a:xfrm>
            <a:off x="9068243" y="5962600"/>
            <a:ext cx="1492926" cy="42469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E267C-F84E-8174-FB7A-B4695E201780}"/>
              </a:ext>
            </a:extLst>
          </p:cNvPr>
          <p:cNvSpPr txBox="1"/>
          <p:nvPr/>
        </p:nvSpPr>
        <p:spPr>
          <a:xfrm>
            <a:off x="6256868" y="2363702"/>
            <a:ext cx="263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start</a:t>
            </a:r>
            <a:r>
              <a:rPr lang="ko-KR" altLang="en-US" sz="1400" dirty="0"/>
              <a:t>는 한번에 </a:t>
            </a:r>
            <a:r>
              <a:rPr lang="en-US" altLang="ko-KR" sz="1400" dirty="0"/>
              <a:t>0</a:t>
            </a:r>
            <a:r>
              <a:rPr lang="ko-KR" altLang="en-US" sz="1400" dirty="0"/>
              <a:t>이상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7D73CBC-C5D7-75D4-EAFF-9690071513DC}"/>
              </a:ext>
            </a:extLst>
          </p:cNvPr>
          <p:cNvCxnSpPr/>
          <p:nvPr/>
        </p:nvCxnSpPr>
        <p:spPr>
          <a:xfrm>
            <a:off x="855133" y="266315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553168-73E6-0105-2C79-68E9F1A50BF8}"/>
              </a:ext>
            </a:extLst>
          </p:cNvPr>
          <p:cNvCxnSpPr/>
          <p:nvPr/>
        </p:nvCxnSpPr>
        <p:spPr>
          <a:xfrm>
            <a:off x="2333501" y="266315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91860E-FA02-E4D2-CF7C-A98EDD6247DA}"/>
              </a:ext>
            </a:extLst>
          </p:cNvPr>
          <p:cNvCxnSpPr/>
          <p:nvPr/>
        </p:nvCxnSpPr>
        <p:spPr>
          <a:xfrm>
            <a:off x="6959599" y="266315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33C9FB-5433-1E07-44A4-0E17EB1C51C0}"/>
              </a:ext>
            </a:extLst>
          </p:cNvPr>
          <p:cNvCxnSpPr/>
          <p:nvPr/>
        </p:nvCxnSpPr>
        <p:spPr>
          <a:xfrm>
            <a:off x="8437967" y="266315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F02912A-FA84-828E-53FC-B66D4F1DB4B3}"/>
              </a:ext>
            </a:extLst>
          </p:cNvPr>
          <p:cNvCxnSpPr/>
          <p:nvPr/>
        </p:nvCxnSpPr>
        <p:spPr>
          <a:xfrm>
            <a:off x="1363133" y="3513408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26DC5B-1826-11BB-B358-C4833C07F08A}"/>
              </a:ext>
            </a:extLst>
          </p:cNvPr>
          <p:cNvCxnSpPr/>
          <p:nvPr/>
        </p:nvCxnSpPr>
        <p:spPr>
          <a:xfrm>
            <a:off x="2841501" y="3513408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43A5C4-2423-1CD3-08B4-BC0F92C02163}"/>
              </a:ext>
            </a:extLst>
          </p:cNvPr>
          <p:cNvCxnSpPr/>
          <p:nvPr/>
        </p:nvCxnSpPr>
        <p:spPr>
          <a:xfrm>
            <a:off x="6959599" y="3545220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527A94-D4D7-C50E-DF27-0A695E2CA40B}"/>
              </a:ext>
            </a:extLst>
          </p:cNvPr>
          <p:cNvCxnSpPr/>
          <p:nvPr/>
        </p:nvCxnSpPr>
        <p:spPr>
          <a:xfrm>
            <a:off x="8852834" y="3540300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5F03F08-ECD9-368F-144E-EDDABA58E824}"/>
              </a:ext>
            </a:extLst>
          </p:cNvPr>
          <p:cNvCxnSpPr/>
          <p:nvPr/>
        </p:nvCxnSpPr>
        <p:spPr>
          <a:xfrm>
            <a:off x="8890000" y="4251181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2527948-D573-4C6E-3643-6C0E2EB3DB17}"/>
              </a:ext>
            </a:extLst>
          </p:cNvPr>
          <p:cNvCxnSpPr/>
          <p:nvPr/>
        </p:nvCxnSpPr>
        <p:spPr>
          <a:xfrm>
            <a:off x="9363481" y="4251181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F0610AA-E7F9-50DE-34C9-F28125F50A1E}"/>
              </a:ext>
            </a:extLst>
          </p:cNvPr>
          <p:cNvCxnSpPr/>
          <p:nvPr/>
        </p:nvCxnSpPr>
        <p:spPr>
          <a:xfrm>
            <a:off x="8890000" y="4943648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2FD9D16-4461-5832-0E57-98A278FD53D0}"/>
              </a:ext>
            </a:extLst>
          </p:cNvPr>
          <p:cNvCxnSpPr/>
          <p:nvPr/>
        </p:nvCxnSpPr>
        <p:spPr>
          <a:xfrm>
            <a:off x="9880600" y="4950315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833A3FA-618B-B67D-5F0F-52D76BDDA705}"/>
              </a:ext>
            </a:extLst>
          </p:cNvPr>
          <p:cNvCxnSpPr/>
          <p:nvPr/>
        </p:nvCxnSpPr>
        <p:spPr>
          <a:xfrm>
            <a:off x="10295467" y="5735543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E4E2BFD-BB74-C4E0-E340-17B72286EDFF}"/>
              </a:ext>
            </a:extLst>
          </p:cNvPr>
          <p:cNvCxnSpPr/>
          <p:nvPr/>
        </p:nvCxnSpPr>
        <p:spPr>
          <a:xfrm>
            <a:off x="9287934" y="5758894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6252000-F8DF-EF18-8E8D-029B4AA43969}"/>
              </a:ext>
            </a:extLst>
          </p:cNvPr>
          <p:cNvCxnSpPr/>
          <p:nvPr/>
        </p:nvCxnSpPr>
        <p:spPr>
          <a:xfrm>
            <a:off x="1854199" y="436560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B27773-7263-3B54-8D3C-0BE10173B528}"/>
              </a:ext>
            </a:extLst>
          </p:cNvPr>
          <p:cNvCxnSpPr/>
          <p:nvPr/>
        </p:nvCxnSpPr>
        <p:spPr>
          <a:xfrm>
            <a:off x="3332567" y="436560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8DB82BC-B104-78B2-1DDF-AE80BFA2F9B2}"/>
              </a:ext>
            </a:extLst>
          </p:cNvPr>
          <p:cNvCxnSpPr/>
          <p:nvPr/>
        </p:nvCxnSpPr>
        <p:spPr>
          <a:xfrm>
            <a:off x="2311399" y="5082571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AA8BB55-8899-55E1-7129-A72277873335}"/>
              </a:ext>
            </a:extLst>
          </p:cNvPr>
          <p:cNvCxnSpPr/>
          <p:nvPr/>
        </p:nvCxnSpPr>
        <p:spPr>
          <a:xfrm>
            <a:off x="3789767" y="5082571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6365ABA-6123-6D1A-BAEE-F707E300CB85}"/>
              </a:ext>
            </a:extLst>
          </p:cNvPr>
          <p:cNvCxnSpPr/>
          <p:nvPr/>
        </p:nvCxnSpPr>
        <p:spPr>
          <a:xfrm>
            <a:off x="2785533" y="577466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309E047-6B11-B558-5ACD-ACDC416D7A27}"/>
              </a:ext>
            </a:extLst>
          </p:cNvPr>
          <p:cNvCxnSpPr/>
          <p:nvPr/>
        </p:nvCxnSpPr>
        <p:spPr>
          <a:xfrm>
            <a:off x="4263901" y="577466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5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B992-11BF-3810-F016-F18B32D5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최소값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B90172-7941-7273-7D1F-BA70C63C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8" y="1479021"/>
            <a:ext cx="8362175" cy="5167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BBEEA-0666-FBFC-8F93-5A61DEDC3A2C}"/>
              </a:ext>
            </a:extLst>
          </p:cNvPr>
          <p:cNvSpPr txBox="1"/>
          <p:nvPr/>
        </p:nvSpPr>
        <p:spPr>
          <a:xfrm>
            <a:off x="2722034" y="5059011"/>
            <a:ext cx="11817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N=12 , L =3</a:t>
            </a:r>
          </a:p>
          <a:p>
            <a:r>
              <a:rPr lang="en-US" altLang="ko-KR" sz="1200" dirty="0"/>
              <a:t>D</a:t>
            </a:r>
            <a:r>
              <a:rPr lang="en-US" altLang="ko-KR" sz="1200" baseline="-25000" dirty="0"/>
              <a:t>1 </a:t>
            </a:r>
            <a:r>
              <a:rPr lang="en-US" altLang="ko-KR" sz="1200" dirty="0"/>
              <a:t>= A</a:t>
            </a:r>
            <a:r>
              <a:rPr lang="en-US" altLang="ko-KR" sz="1200" baseline="-25000" dirty="0"/>
              <a:t>-1 ,</a:t>
            </a:r>
            <a:r>
              <a:rPr lang="en-US" altLang="ko-KR" sz="1200" dirty="0"/>
              <a:t>A</a:t>
            </a:r>
            <a:r>
              <a:rPr lang="en-US" altLang="ko-KR" sz="1200" baseline="-25000" dirty="0"/>
              <a:t>0 ,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1</a:t>
            </a:r>
          </a:p>
          <a:p>
            <a:r>
              <a:rPr lang="en-US" altLang="ko-KR" sz="1200" dirty="0"/>
              <a:t>D</a:t>
            </a:r>
            <a:r>
              <a:rPr lang="en-US" altLang="ko-KR" sz="1200" baseline="-25000" dirty="0"/>
              <a:t>2 </a:t>
            </a:r>
            <a:r>
              <a:rPr lang="en-US" altLang="ko-KR" sz="1200" dirty="0"/>
              <a:t>= A</a:t>
            </a:r>
            <a:r>
              <a:rPr lang="en-US" altLang="ko-KR" sz="1200" baseline="-25000" dirty="0"/>
              <a:t>0</a:t>
            </a:r>
            <a:r>
              <a:rPr lang="en-US" altLang="ko-KR" sz="1200" b="1" baseline="-25000" dirty="0"/>
              <a:t>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1 ,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2</a:t>
            </a:r>
            <a:endParaRPr lang="ko-KR" altLang="en-US" sz="1200" b="1" baseline="-25000" dirty="0"/>
          </a:p>
          <a:p>
            <a:r>
              <a:rPr lang="en-US" altLang="ko-KR" sz="1200" dirty="0"/>
              <a:t>D</a:t>
            </a:r>
            <a:r>
              <a:rPr lang="en-US" altLang="ko-KR" sz="1200" baseline="-25000" dirty="0"/>
              <a:t>3 </a:t>
            </a:r>
            <a:r>
              <a:rPr lang="en-US" altLang="ko-KR" sz="1200" dirty="0"/>
              <a:t>= 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1 ,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2 ,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3</a:t>
            </a:r>
            <a:endParaRPr lang="ko-KR" altLang="en-US" sz="1200" b="1" baseline="-25000" dirty="0"/>
          </a:p>
          <a:p>
            <a:r>
              <a:rPr lang="en-US" altLang="ko-KR" sz="1200" dirty="0"/>
              <a:t>D</a:t>
            </a:r>
            <a:r>
              <a:rPr lang="en-US" altLang="ko-KR" sz="1200" baseline="-25000" dirty="0"/>
              <a:t>4 </a:t>
            </a:r>
            <a:r>
              <a:rPr lang="en-US" altLang="ko-KR" sz="1200" dirty="0"/>
              <a:t>= 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2 ,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3 ,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4</a:t>
            </a:r>
            <a:endParaRPr lang="ko-KR" altLang="en-US" sz="1200" b="1" baseline="-25000" dirty="0"/>
          </a:p>
          <a:p>
            <a:endParaRPr lang="en-US" altLang="ko-KR" sz="12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D4946-7981-C191-5C18-6FD68F02ABAD}"/>
              </a:ext>
            </a:extLst>
          </p:cNvPr>
          <p:cNvSpPr txBox="1"/>
          <p:nvPr/>
        </p:nvSpPr>
        <p:spPr>
          <a:xfrm>
            <a:off x="4246033" y="3203146"/>
            <a:ext cx="677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슬라이딩 윈도우가 이동할 때 새로운 최소값을 찾기 위해</a:t>
            </a:r>
            <a:endParaRPr lang="en-US" altLang="ko-KR" dirty="0"/>
          </a:p>
          <a:p>
            <a:r>
              <a:rPr lang="ko-KR" altLang="en-US" dirty="0"/>
              <a:t>윈도우 내부 전체 루프를 돌면 </a:t>
            </a:r>
            <a:r>
              <a:rPr lang="en-US" altLang="ko-KR" dirty="0"/>
              <a:t>N=L </a:t>
            </a:r>
            <a:r>
              <a:rPr lang="ko-KR" altLang="en-US" dirty="0"/>
              <a:t>같은 경우 있으므로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164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772E-32C6-FA9D-1214-B40D29C7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단조 큐</a:t>
            </a:r>
            <a:r>
              <a:rPr lang="en-US" altLang="ko-KR" dirty="0"/>
              <a:t>(Monotonic Queue)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E96D8-7C7D-E5DE-A3DC-464A3C831820}"/>
              </a:ext>
            </a:extLst>
          </p:cNvPr>
          <p:cNvSpPr txBox="1"/>
          <p:nvPr/>
        </p:nvSpPr>
        <p:spPr>
          <a:xfrm>
            <a:off x="264159" y="1461823"/>
            <a:ext cx="9215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600" b="1" dirty="0" err="1"/>
              <a:t>모노톤</a:t>
            </a:r>
            <a:r>
              <a:rPr lang="en-US" altLang="ko-KR" sz="1600" b="1" dirty="0"/>
              <a:t>(monotone)</a:t>
            </a:r>
            <a:r>
              <a:rPr lang="ko-KR" altLang="en-US" sz="1600" b="1" dirty="0"/>
              <a:t>의 뜻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단조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單調</a:t>
            </a:r>
            <a:r>
              <a:rPr lang="en-US" altLang="ko-KR" sz="1600" b="1" dirty="0"/>
              <a:t>)</a:t>
            </a:r>
            <a:r>
              <a:rPr lang="ko-KR" altLang="en-US" sz="1600" dirty="0"/>
              <a:t> 라는 뜻</a:t>
            </a:r>
            <a:endParaRPr lang="en-US" altLang="ko-KR" sz="1600" dirty="0"/>
          </a:p>
          <a:p>
            <a:r>
              <a:rPr lang="ko-KR" altLang="en-US" sz="1600" dirty="0"/>
              <a:t>수학에서 “단조 증가” </a:t>
            </a:r>
            <a:r>
              <a:rPr lang="en-US" altLang="ko-KR" sz="1600" dirty="0"/>
              <a:t>= </a:t>
            </a:r>
            <a:r>
              <a:rPr lang="ko-KR" altLang="en-US" sz="1600" dirty="0"/>
              <a:t>값이 계속 </a:t>
            </a:r>
            <a:r>
              <a:rPr lang="ko-KR" altLang="en-US" sz="1600" b="1" dirty="0"/>
              <a:t>같거나 커짐</a:t>
            </a:r>
            <a:r>
              <a:rPr lang="en-US" altLang="ko-KR" sz="1600" dirty="0"/>
              <a:t>. “</a:t>
            </a:r>
            <a:r>
              <a:rPr lang="ko-KR" altLang="en-US" sz="1600" dirty="0"/>
              <a:t>단조 감소” </a:t>
            </a:r>
            <a:r>
              <a:rPr lang="en-US" altLang="ko-KR" sz="1600" dirty="0"/>
              <a:t>= </a:t>
            </a:r>
            <a:r>
              <a:rPr lang="ko-KR" altLang="en-US" sz="1600" dirty="0"/>
              <a:t>값이 계속 </a:t>
            </a:r>
            <a:r>
              <a:rPr lang="ko-KR" altLang="en-US" sz="1600" b="1" dirty="0"/>
              <a:t>같거나 </a:t>
            </a:r>
            <a:r>
              <a:rPr lang="ko-KR" altLang="en-US" sz="1600" b="1" dirty="0" err="1"/>
              <a:t>작아짐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ko-KR" altLang="en-US" sz="1600" dirty="0"/>
              <a:t>즉</a:t>
            </a:r>
            <a:r>
              <a:rPr lang="en-US" altLang="ko-KR" sz="1600" dirty="0"/>
              <a:t>, “</a:t>
            </a:r>
            <a:r>
              <a:rPr lang="ko-KR" altLang="en-US" sz="1600" dirty="0"/>
              <a:t>항상 같은 방향으로만 변하는 </a:t>
            </a:r>
            <a:r>
              <a:rPr lang="ko-KR" altLang="en-US" sz="1600" dirty="0" err="1"/>
              <a:t>성질”을</a:t>
            </a:r>
            <a:r>
              <a:rPr lang="ko-KR" altLang="en-US" sz="1600" dirty="0"/>
              <a:t> 말한다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CCBCD-26A6-BF84-2F26-DC1DD8C0231D}"/>
              </a:ext>
            </a:extLst>
          </p:cNvPr>
          <p:cNvSpPr txBox="1"/>
          <p:nvPr/>
        </p:nvSpPr>
        <p:spPr>
          <a:xfrm>
            <a:off x="264159" y="2292820"/>
            <a:ext cx="10596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큐</a:t>
            </a:r>
            <a:r>
              <a:rPr lang="en-US" altLang="ko-KR" sz="1600" dirty="0"/>
              <a:t>(Queue)</a:t>
            </a:r>
            <a:r>
              <a:rPr lang="ko-KR" altLang="en-US" sz="1600" dirty="0"/>
              <a:t>인데</a:t>
            </a:r>
            <a:r>
              <a:rPr lang="en-US" altLang="ko-KR" sz="1600" dirty="0"/>
              <a:t>, </a:t>
            </a:r>
            <a:r>
              <a:rPr lang="ko-KR" altLang="en-US" sz="1600" dirty="0"/>
              <a:t>원소들이 </a:t>
            </a:r>
            <a:r>
              <a:rPr lang="ko-KR" altLang="en-US" sz="1600" b="1" dirty="0"/>
              <a:t>항상 단조 증가</a:t>
            </a:r>
            <a:r>
              <a:rPr lang="ko-KR" altLang="en-US" sz="1600" dirty="0"/>
              <a:t> 또는 </a:t>
            </a:r>
            <a:r>
              <a:rPr lang="ko-KR" altLang="en-US" sz="1600" b="1" dirty="0"/>
              <a:t>단조 감소</a:t>
            </a:r>
            <a:r>
              <a:rPr lang="ko-KR" altLang="en-US" sz="1600" dirty="0"/>
              <a:t> 상태를 유지하도록 만든 자료구조</a:t>
            </a:r>
            <a:endParaRPr lang="en-US" altLang="ko-KR" sz="1600" dirty="0"/>
          </a:p>
          <a:p>
            <a:r>
              <a:rPr lang="ko-KR" altLang="en-US" sz="1600" dirty="0"/>
              <a:t>일반 큐처럼 들어온 순서대로 쌓지 않고</a:t>
            </a:r>
            <a:r>
              <a:rPr lang="en-US" altLang="ko-KR" sz="1600" dirty="0"/>
              <a:t>, </a:t>
            </a:r>
            <a:r>
              <a:rPr lang="ko-KR" altLang="en-US" sz="1600" b="1" dirty="0"/>
              <a:t>새로운 값이 들어올 때 불필요한 값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미래에 절대 최소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최대가 될 수 없는 값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을 제거</a:t>
            </a:r>
            <a:r>
              <a:rPr lang="ko-KR" altLang="en-US" sz="1600" dirty="0"/>
              <a:t>해서 단조성을 유지한다</a:t>
            </a:r>
            <a:r>
              <a:rPr lang="en-US" altLang="ko-KR" sz="16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3386-1A51-2F4D-905F-92BE12869A04}"/>
              </a:ext>
            </a:extLst>
          </p:cNvPr>
          <p:cNvSpPr txBox="1"/>
          <p:nvPr/>
        </p:nvSpPr>
        <p:spPr>
          <a:xfrm>
            <a:off x="50800" y="4097947"/>
            <a:ext cx="2702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입력</a:t>
            </a:r>
            <a:r>
              <a:rPr lang="en-US" altLang="ko-KR" sz="1200" dirty="0"/>
              <a:t>: [1, 2, 3, 4]</a:t>
            </a:r>
            <a:endParaRPr lang="ko-KR" altLang="en-US" sz="1200" dirty="0"/>
          </a:p>
          <a:p>
            <a:r>
              <a:rPr lang="en-US" altLang="ko-KR" sz="1200" dirty="0"/>
              <a:t>push 1 → </a:t>
            </a:r>
            <a:r>
              <a:rPr lang="en-US" altLang="ko-KR" sz="1200" dirty="0" err="1"/>
              <a:t>dq</a:t>
            </a:r>
            <a:r>
              <a:rPr lang="en-US" altLang="ko-KR" sz="1200" dirty="0"/>
              <a:t>=[1], min=1</a:t>
            </a:r>
          </a:p>
          <a:p>
            <a:r>
              <a:rPr lang="en-US" altLang="ko-KR" sz="1200" dirty="0"/>
              <a:t>push 2 → </a:t>
            </a:r>
            <a:r>
              <a:rPr lang="en-US" altLang="ko-KR" sz="1200" dirty="0" err="1"/>
              <a:t>dq</a:t>
            </a:r>
            <a:r>
              <a:rPr lang="en-US" altLang="ko-KR" sz="1200" dirty="0"/>
              <a:t>=[1,2], min=1</a:t>
            </a:r>
          </a:p>
          <a:p>
            <a:r>
              <a:rPr lang="en-US" altLang="ko-KR" sz="1200" dirty="0"/>
              <a:t>push 3 → </a:t>
            </a:r>
            <a:r>
              <a:rPr lang="en-US" altLang="ko-KR" sz="1200" dirty="0" err="1"/>
              <a:t>dq</a:t>
            </a:r>
            <a:r>
              <a:rPr lang="en-US" altLang="ko-KR" sz="1200" dirty="0"/>
              <a:t>=[1,2,3], min=1</a:t>
            </a:r>
          </a:p>
          <a:p>
            <a:r>
              <a:rPr lang="en-US" altLang="ko-KR" sz="1200" dirty="0"/>
              <a:t>push 4 → </a:t>
            </a:r>
            <a:r>
              <a:rPr lang="en-US" altLang="ko-KR" sz="1200" dirty="0" err="1"/>
              <a:t>dq</a:t>
            </a:r>
            <a:r>
              <a:rPr lang="en-US" altLang="ko-KR" sz="1200" dirty="0"/>
              <a:t>=[1,2,3,4], min=1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3BD144E-181B-A8E5-2392-5FE08104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3246630"/>
            <a:ext cx="1068185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dirty="0">
                <a:latin typeface="Arial" panose="020B0604020202020204" pitchFamily="34" charset="0"/>
              </a:rPr>
              <a:t>앞뒤에 추가 삭제가 최적화된 </a:t>
            </a:r>
            <a:r>
              <a:rPr lang="en-US" altLang="ko-KR" sz="1400" dirty="0">
                <a:latin typeface="Arial" panose="020B0604020202020204" pitchFamily="34" charset="0"/>
              </a:rPr>
              <a:t>deque(double</a:t>
            </a:r>
            <a:r>
              <a:rPr lang="ko-KR" altLang="en-US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</a:rPr>
              <a:t>ended</a:t>
            </a:r>
            <a:r>
              <a:rPr lang="ko-KR" altLang="en-US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</a:rPr>
              <a:t>queue)</a:t>
            </a:r>
            <a:r>
              <a:rPr lang="ko-KR" altLang="en-US" sz="1400" dirty="0">
                <a:latin typeface="Arial" panose="020B0604020202020204" pitchFamily="34" charset="0"/>
              </a:rPr>
              <a:t> 사용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새 값 삽입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은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먼저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뒤에서부터 보면서 자기보다 큰 값은 모두 제거</a:t>
            </a:r>
            <a:r>
              <a:rPr lang="en-US" altLang="ko-KR" sz="1400" dirty="0">
                <a:latin typeface="Arial" panose="020B0604020202020204" pitchFamily="34" charset="0"/>
              </a:rPr>
              <a:t>(</a:t>
            </a:r>
            <a:r>
              <a:rPr lang="ko-KR" altLang="ko-KR" sz="1400" b="1" dirty="0" err="1">
                <a:latin typeface="Arial" panose="020B0604020202020204" pitchFamily="34" charset="0"/>
              </a:rPr>
              <a:t>pop_back</a:t>
            </a:r>
            <a:r>
              <a:rPr lang="en-US" altLang="ko-KR" sz="1400" b="1" dirty="0">
                <a:latin typeface="Arial" panose="020B0604020202020204" pitchFamily="34" charset="0"/>
              </a:rPr>
              <a:t>)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이후에 새 값 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push_back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Arial" panose="020B0604020202020204" pitchFamily="34" charset="0"/>
              </a:rPr>
              <a:t>결과는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최소값 = </a:t>
            </a:r>
            <a:r>
              <a:rPr lang="en-US" altLang="ko-KR" sz="1400" dirty="0">
                <a:latin typeface="Arial" panose="020B0604020202020204" pitchFamily="34" charset="0"/>
              </a:rPr>
              <a:t>deque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</a:t>
            </a: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3801A-800F-4544-2390-1C94930D7466}"/>
              </a:ext>
            </a:extLst>
          </p:cNvPr>
          <p:cNvSpPr txBox="1"/>
          <p:nvPr/>
        </p:nvSpPr>
        <p:spPr>
          <a:xfrm>
            <a:off x="2610695" y="4097946"/>
            <a:ext cx="2951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[4, 3, 2, 1]</a:t>
            </a:r>
            <a:endParaRPr lang="ko-KR" altLang="en-US" sz="1200" dirty="0">
              <a:latin typeface="+mn-ea"/>
            </a:endParaRP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4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=[4], min=4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3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=[3], min=3   (4&gt;3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2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=[2], min=2   (3&gt;2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1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=[1], min=1   (2&gt;1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3CE93-B658-B7A5-C064-34F8FD8E961E}"/>
              </a:ext>
            </a:extLst>
          </p:cNvPr>
          <p:cNvSpPr txBox="1"/>
          <p:nvPr/>
        </p:nvSpPr>
        <p:spPr>
          <a:xfrm>
            <a:off x="5755640" y="4168539"/>
            <a:ext cx="3525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[5, 3, 8, 2]</a:t>
            </a:r>
            <a:endParaRPr lang="ko-KR" altLang="en-US" sz="1200" dirty="0">
              <a:latin typeface="+mn-ea"/>
            </a:endParaRP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5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=[5], min=5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3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=[3], min=3   (5&gt;3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8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=[3,8], min=3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2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=[2], min=2   (8&gt;2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, 3&gt;2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88CCD-3DD1-FA16-D77B-153D945F2D33}"/>
              </a:ext>
            </a:extLst>
          </p:cNvPr>
          <p:cNvSpPr txBox="1"/>
          <p:nvPr/>
        </p:nvSpPr>
        <p:spPr>
          <a:xfrm>
            <a:off x="9404772" y="4168539"/>
            <a:ext cx="2910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[7, 6, 5, 9]</a:t>
            </a:r>
            <a:endParaRPr lang="ko-KR" altLang="en-US" sz="1200" dirty="0">
              <a:latin typeface="+mn-ea"/>
            </a:endParaRP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7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=[7], min=7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6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=[6], min=6   (7&gt;6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5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=[5], min=5   (6&gt;5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9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=[5,9], min=5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85B4B8-F1DA-00E9-527D-AB21B5F7E0AF}"/>
              </a:ext>
            </a:extLst>
          </p:cNvPr>
          <p:cNvSpPr txBox="1"/>
          <p:nvPr/>
        </p:nvSpPr>
        <p:spPr>
          <a:xfrm>
            <a:off x="55881" y="5396177"/>
            <a:ext cx="4257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입력</a:t>
            </a:r>
            <a:r>
              <a:rPr lang="en-US" altLang="ko-KR" sz="1200" dirty="0"/>
              <a:t>: [2, 4, 6, 1, 3]</a:t>
            </a:r>
          </a:p>
          <a:p>
            <a:r>
              <a:rPr lang="ko-KR" altLang="en-US" sz="1200" dirty="0" err="1"/>
              <a:t>push</a:t>
            </a:r>
            <a:r>
              <a:rPr lang="ko-KR" altLang="en-US" sz="1200" dirty="0"/>
              <a:t> 2 → </a:t>
            </a:r>
            <a:r>
              <a:rPr lang="ko-KR" altLang="en-US" sz="1200" dirty="0" err="1"/>
              <a:t>dq</a:t>
            </a:r>
            <a:r>
              <a:rPr lang="ko-KR" altLang="en-US" sz="1200" dirty="0"/>
              <a:t>=[2], </a:t>
            </a:r>
            <a:r>
              <a:rPr lang="ko-KR" altLang="en-US" sz="1200" dirty="0" err="1"/>
              <a:t>min</a:t>
            </a:r>
            <a:r>
              <a:rPr lang="ko-KR" altLang="en-US" sz="1200" dirty="0"/>
              <a:t>=2</a:t>
            </a:r>
          </a:p>
          <a:p>
            <a:r>
              <a:rPr lang="ko-KR" altLang="en-US" sz="1200" dirty="0" err="1"/>
              <a:t>push</a:t>
            </a:r>
            <a:r>
              <a:rPr lang="ko-KR" altLang="en-US" sz="1200" dirty="0"/>
              <a:t> 4 → </a:t>
            </a:r>
            <a:r>
              <a:rPr lang="ko-KR" altLang="en-US" sz="1200" dirty="0" err="1"/>
              <a:t>dq</a:t>
            </a:r>
            <a:r>
              <a:rPr lang="ko-KR" altLang="en-US" sz="1200" dirty="0"/>
              <a:t>=[2,4], </a:t>
            </a:r>
            <a:r>
              <a:rPr lang="ko-KR" altLang="en-US" sz="1200" dirty="0" err="1"/>
              <a:t>min</a:t>
            </a:r>
            <a:r>
              <a:rPr lang="ko-KR" altLang="en-US" sz="1200" dirty="0"/>
              <a:t>=2</a:t>
            </a:r>
          </a:p>
          <a:p>
            <a:r>
              <a:rPr lang="ko-KR" altLang="en-US" sz="1200" dirty="0" err="1"/>
              <a:t>push</a:t>
            </a:r>
            <a:r>
              <a:rPr lang="ko-KR" altLang="en-US" sz="1200" dirty="0"/>
              <a:t> 6 → </a:t>
            </a:r>
            <a:r>
              <a:rPr lang="ko-KR" altLang="en-US" sz="1200" dirty="0" err="1"/>
              <a:t>dq</a:t>
            </a:r>
            <a:r>
              <a:rPr lang="ko-KR" altLang="en-US" sz="1200" dirty="0"/>
              <a:t>=[2,4,6], </a:t>
            </a:r>
            <a:r>
              <a:rPr lang="ko-KR" altLang="en-US" sz="1200" dirty="0" err="1"/>
              <a:t>min</a:t>
            </a:r>
            <a:r>
              <a:rPr lang="ko-KR" altLang="en-US" sz="1200" dirty="0"/>
              <a:t>=2</a:t>
            </a:r>
          </a:p>
          <a:p>
            <a:r>
              <a:rPr lang="ko-KR" altLang="en-US" sz="1200" dirty="0" err="1"/>
              <a:t>push</a:t>
            </a:r>
            <a:r>
              <a:rPr lang="ko-KR" altLang="en-US" sz="1200" dirty="0"/>
              <a:t> 1 → </a:t>
            </a:r>
            <a:r>
              <a:rPr lang="ko-KR" altLang="en-US" sz="1200" dirty="0" err="1"/>
              <a:t>dq</a:t>
            </a:r>
            <a:r>
              <a:rPr lang="ko-KR" altLang="en-US" sz="1200" dirty="0"/>
              <a:t>=[1], </a:t>
            </a:r>
            <a:r>
              <a:rPr lang="ko-KR" altLang="en-US" sz="1200" dirty="0" err="1"/>
              <a:t>min</a:t>
            </a:r>
            <a:r>
              <a:rPr lang="ko-KR" altLang="en-US" sz="1200" dirty="0"/>
              <a:t>=1   (6&gt;1 제거, 4&gt;1 제거, 2&gt;1 제거)</a:t>
            </a:r>
          </a:p>
          <a:p>
            <a:r>
              <a:rPr lang="ko-KR" altLang="en-US" sz="1200" dirty="0" err="1"/>
              <a:t>push</a:t>
            </a:r>
            <a:r>
              <a:rPr lang="ko-KR" altLang="en-US" sz="1200" dirty="0"/>
              <a:t> 3 → </a:t>
            </a:r>
            <a:r>
              <a:rPr lang="ko-KR" altLang="en-US" sz="1200" dirty="0" err="1"/>
              <a:t>dq</a:t>
            </a:r>
            <a:r>
              <a:rPr lang="ko-KR" altLang="en-US" sz="1200" dirty="0"/>
              <a:t>=[1,3], </a:t>
            </a:r>
            <a:r>
              <a:rPr lang="ko-KR" altLang="en-US" sz="1200" dirty="0" err="1"/>
              <a:t>min</a:t>
            </a:r>
            <a:r>
              <a:rPr lang="ko-KR" altLang="en-US" sz="1200" dirty="0"/>
              <a:t>=1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F1E612-AEF7-6E0D-F77F-675F65FBDC3D}"/>
              </a:ext>
            </a:extLst>
          </p:cNvPr>
          <p:cNvSpPr txBox="1"/>
          <p:nvPr/>
        </p:nvSpPr>
        <p:spPr>
          <a:xfrm>
            <a:off x="4348902" y="5435354"/>
            <a:ext cx="6156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[10, 20, 30, 40, 5]</a:t>
            </a:r>
            <a:endParaRPr lang="ko-KR" altLang="en-US" sz="1200" dirty="0">
              <a:latin typeface="+mn-ea"/>
            </a:endParaRP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10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 = [10]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20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 = [10,20]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30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 = [10,20,30]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40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 = [10,20,30,40]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5 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 = [5]   (40&gt;5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, 30&gt;5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, 20&gt;5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, 10&gt;5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DF6400-966E-E7DD-BC96-31DE1A2D94C5}"/>
              </a:ext>
            </a:extLst>
          </p:cNvPr>
          <p:cNvSpPr txBox="1"/>
          <p:nvPr/>
        </p:nvSpPr>
        <p:spPr>
          <a:xfrm>
            <a:off x="6502400" y="5285802"/>
            <a:ext cx="6156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b="1" dirty="0" err="1"/>
              <a:t>시간복잡도</a:t>
            </a:r>
            <a:r>
              <a:rPr lang="ko-KR" altLang="en-US" sz="1200" b="1" dirty="0"/>
              <a:t> 관점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이렇게 </a:t>
            </a:r>
            <a:r>
              <a:rPr lang="ko-KR" altLang="en-US" sz="1200" dirty="0" err="1"/>
              <a:t>덱을</a:t>
            </a:r>
            <a:r>
              <a:rPr lang="ko-KR" altLang="en-US" sz="1200" dirty="0"/>
              <a:t> 싹 비워버리면 “엄청 많은 연산을 한 번에 하는 것처럼” 보임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하지만 중요한 건</a:t>
            </a:r>
            <a:r>
              <a:rPr lang="en-US" altLang="ko-KR" sz="1200" dirty="0"/>
              <a:t>, </a:t>
            </a:r>
            <a:r>
              <a:rPr lang="ko-KR" altLang="en-US" sz="1200" b="1" dirty="0" err="1"/>
              <a:t>덱에</a:t>
            </a:r>
            <a:r>
              <a:rPr lang="ko-KR" altLang="en-US" sz="1200" b="1" dirty="0"/>
              <a:t> 들어온 각 원소는 최대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번만 제거될 수 있다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그래서 전체적으로는 여전히 </a:t>
            </a:r>
            <a:r>
              <a:rPr lang="en-US" altLang="ko-KR" sz="1200" dirty="0"/>
              <a:t>O(N)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02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1898</Words>
  <Application>Microsoft Office PowerPoint</Application>
  <PresentationFormat>와이드스크린</PresentationFormat>
  <Paragraphs>327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맑은 고딕</vt:lpstr>
      <vt:lpstr>Arial</vt:lpstr>
      <vt:lpstr>Cambria Math</vt:lpstr>
      <vt:lpstr>Courier New</vt:lpstr>
      <vt:lpstr>Office 테마</vt:lpstr>
      <vt:lpstr>배열 구간 처리 알고리즘</vt:lpstr>
      <vt:lpstr>반복된 구간 합 구하기</vt:lpstr>
      <vt:lpstr>LUT (Look-Up Table)</vt:lpstr>
      <vt:lpstr>투 포인터</vt:lpstr>
      <vt:lpstr>N의 연속된 자연수의 합 찾기</vt:lpstr>
      <vt:lpstr>투 포인터 활용</vt:lpstr>
      <vt:lpstr>슬라이딩 윈도우</vt:lpstr>
      <vt:lpstr>부분 최소값 찾기</vt:lpstr>
      <vt:lpstr>단조 큐(Monotonic Queue)</vt:lpstr>
      <vt:lpstr>윈도우 index 까지 처리하기</vt:lpstr>
      <vt:lpstr>풀어볼 만한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522</cp:revision>
  <dcterms:created xsi:type="dcterms:W3CDTF">2024-03-26T07:47:20Z</dcterms:created>
  <dcterms:modified xsi:type="dcterms:W3CDTF">2025-09-19T00:12:25Z</dcterms:modified>
</cp:coreProperties>
</file>