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2891" TargetMode="External"/><Relationship Id="rId3" Type="http://schemas.openxmlformats.org/officeDocument/2006/relationships/hyperlink" Target="https://www.acmicpc.net/problem/11660" TargetMode="External"/><Relationship Id="rId7" Type="http://schemas.openxmlformats.org/officeDocument/2006/relationships/hyperlink" Target="https://www.acmicpc.net/problem/1253" TargetMode="External"/><Relationship Id="rId2" Type="http://schemas.openxmlformats.org/officeDocument/2006/relationships/hyperlink" Target="https://www.acmicpc.net/problem/1165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cmicpc.net/problem/1940" TargetMode="External"/><Relationship Id="rId5" Type="http://schemas.openxmlformats.org/officeDocument/2006/relationships/hyperlink" Target="&#49688;&#46308;&#51032;%20&#54633;%205" TargetMode="External"/><Relationship Id="rId4" Type="http://schemas.openxmlformats.org/officeDocument/2006/relationships/hyperlink" Target="https://www.acmicpc.net/problem/10986" TargetMode="External"/><Relationship Id="rId9" Type="http://schemas.openxmlformats.org/officeDocument/2006/relationships/hyperlink" Target="https://www.acmicpc.net/problem/110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ko-KR" altLang="en-US"/>
              <a:t>구간 처리 알고리즘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, </a:t>
            </a:r>
            <a:r>
              <a:rPr lang="ko-KR" altLang="en-US" dirty="0"/>
              <a:t>투 포인터 </a:t>
            </a:r>
            <a:r>
              <a:rPr lang="en-US" altLang="ko-KR" dirty="0"/>
              <a:t>, </a:t>
            </a:r>
            <a:r>
              <a:rPr lang="ko-KR" altLang="en-US" dirty="0"/>
              <a:t>슬라이딩 윈도우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B53C-0C0E-E942-1B56-E372BDA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반복된 구간 합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D7CF0-4BB5-11D0-C32D-DF2BFC09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8" y="1604131"/>
            <a:ext cx="3997837" cy="1824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51D3C-E5C2-DC8F-A7F3-7F7068A8AA66}"/>
              </a:ext>
            </a:extLst>
          </p:cNvPr>
          <p:cNvSpPr txBox="1"/>
          <p:nvPr/>
        </p:nvSpPr>
        <p:spPr>
          <a:xfrm>
            <a:off x="5344358" y="1899314"/>
            <a:ext cx="571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 </a:t>
            </a:r>
            <a:r>
              <a:rPr lang="en-US" altLang="ko-KR" dirty="0"/>
              <a:t>N</a:t>
            </a:r>
            <a:r>
              <a:rPr lang="ko-KR" altLang="en-US" dirty="0"/>
              <a:t>개가 있고 특정구간의 합을 계산하려고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ko-KR" altLang="en-US" u="sng" dirty="0"/>
              <a:t>특정 구간의 계산을 </a:t>
            </a:r>
            <a:r>
              <a:rPr lang="en-US" altLang="ko-KR" u="sng" dirty="0"/>
              <a:t>M</a:t>
            </a:r>
            <a:r>
              <a:rPr lang="ko-KR" altLang="en-US" u="sng" dirty="0"/>
              <a:t>번 </a:t>
            </a:r>
            <a:r>
              <a:rPr lang="ko-KR" altLang="en-US" dirty="0"/>
              <a:t>해야 한다</a:t>
            </a:r>
            <a:r>
              <a:rPr lang="en-US" altLang="ko-KR" dirty="0"/>
              <a:t>.      O(N * M)</a:t>
            </a:r>
          </a:p>
          <a:p>
            <a:r>
              <a:rPr lang="en-US" altLang="ko-KR" dirty="0"/>
              <a:t>             M</a:t>
            </a:r>
            <a:r>
              <a:rPr lang="ko-KR" altLang="en-US" dirty="0"/>
              <a:t>번은 최대 </a:t>
            </a:r>
            <a:r>
              <a:rPr lang="en-US" altLang="ko-KR" dirty="0"/>
              <a:t>10000</a:t>
            </a:r>
            <a:r>
              <a:rPr lang="ko-KR" altLang="en-US" dirty="0"/>
              <a:t>번 시간제한 </a:t>
            </a:r>
            <a:r>
              <a:rPr lang="en-US" altLang="ko-KR" dirty="0"/>
              <a:t>(0.5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B5B1FE-1DB7-77F8-A300-493F2DD5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1" y="3608140"/>
            <a:ext cx="4442356" cy="1824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DCDC93-86D8-6216-FF27-075837C0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33" y="3444611"/>
            <a:ext cx="4045324" cy="13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C1DB-3FBA-9605-7A1F-0DA48AD6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LUT (Look-Up Table)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34E33-F12C-2015-C9E7-1F181AFFB368}"/>
              </a:ext>
            </a:extLst>
          </p:cNvPr>
          <p:cNvSpPr txBox="1"/>
          <p:nvPr/>
        </p:nvSpPr>
        <p:spPr>
          <a:xfrm>
            <a:off x="363072" y="1527166"/>
            <a:ext cx="11443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Look-Up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찾아본다</a:t>
            </a:r>
            <a:r>
              <a:rPr lang="en-US" altLang="ko-KR" dirty="0"/>
              <a:t>"</a:t>
            </a:r>
            <a:r>
              <a:rPr lang="ko-KR" altLang="en-US" dirty="0"/>
              <a:t>는 의미   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미리 준비된 값들을 저장해둔 배열</a:t>
            </a:r>
            <a:r>
              <a:rPr lang="en-US" altLang="ko-KR" dirty="0"/>
              <a:t>/</a:t>
            </a:r>
            <a:r>
              <a:rPr lang="ko-KR" altLang="en-US" dirty="0"/>
              <a:t>표</a:t>
            </a:r>
            <a:r>
              <a:rPr lang="en-US" altLang="ko-KR" dirty="0"/>
              <a:t>"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복잡한 계산을 미리 해둔 결과를 표에 저장해두고</a:t>
            </a:r>
            <a:r>
              <a:rPr lang="en-US" altLang="ko-KR" b="1" dirty="0"/>
              <a:t>, </a:t>
            </a:r>
            <a:r>
              <a:rPr lang="ko-KR" altLang="en-US" b="1" dirty="0"/>
              <a:t>실행 시에는 해당 표에서 값을 바로 꺼내 쓰는 방법</a:t>
            </a:r>
            <a:r>
              <a:rPr lang="ko-KR" altLang="en-US" dirty="0"/>
              <a:t>을 말한다</a:t>
            </a:r>
            <a:r>
              <a:rPr lang="en-US" altLang="ko-KR" dirty="0"/>
              <a:t>.  </a:t>
            </a:r>
            <a:r>
              <a:rPr lang="ko-KR" altLang="en-US" dirty="0"/>
              <a:t>**“시간</a:t>
            </a:r>
            <a:r>
              <a:rPr lang="en-US" altLang="ko-KR" dirty="0"/>
              <a:t>(Time)</a:t>
            </a:r>
            <a:r>
              <a:rPr lang="ko-KR" altLang="en-US" dirty="0"/>
              <a:t>을 메모리</a:t>
            </a:r>
            <a:r>
              <a:rPr lang="en-US" altLang="ko-KR" dirty="0"/>
              <a:t>(Memory)</a:t>
            </a:r>
            <a:r>
              <a:rPr lang="ko-KR" altLang="en-US" dirty="0"/>
              <a:t>로 바꾼다”**는 전형적인 최적화 기법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모든 정확한 입력 값에 대한 결과를 메모리에 저장 할 수는 없으므로 필요한 경우 보간 하여 사용한다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 err="1"/>
              <a:t>보간은</a:t>
            </a:r>
            <a:r>
              <a:rPr lang="ko-KR" altLang="en-US" dirty="0"/>
              <a:t> 근사값이 충분히 사용가능하고 실시간 계산시간 </a:t>
            </a:r>
            <a:r>
              <a:rPr lang="en-US" altLang="ko-KR" dirty="0"/>
              <a:t>&gt; </a:t>
            </a:r>
            <a:r>
              <a:rPr lang="ko-KR" altLang="en-US" dirty="0"/>
              <a:t>보간 시간 인 경우 사용함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/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sz="1400" b="1" dirty="0"/>
                  <a:t>1. </a:t>
                </a:r>
                <a:r>
                  <a:rPr lang="ko-KR" altLang="en-US" sz="1400" b="1" dirty="0"/>
                  <a:t>삼각함수 근사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게임</a:t>
                </a:r>
                <a:r>
                  <a:rPr lang="en-US" altLang="ko-KR" sz="1400" b="1" dirty="0"/>
                  <a:t>/</a:t>
                </a:r>
                <a:r>
                  <a:rPr lang="ko-KR" altLang="en-US" sz="1400" b="1" dirty="0"/>
                  <a:t>그래픽스</a:t>
                </a:r>
                <a:r>
                  <a:rPr lang="en-US" altLang="ko-KR" sz="1400" b="1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LUT</a:t>
                </a:r>
                <a:r>
                  <a:rPr lang="ko-KR" altLang="en-US" sz="1400" dirty="0"/>
                  <a:t>에는 정수 각도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예</a:t>
                </a:r>
                <a:r>
                  <a:rPr lang="en-US" altLang="ko-KR" sz="1400" dirty="0"/>
                  <a:t>: 0°, 1°, 2°)</a:t>
                </a:r>
                <a:r>
                  <a:rPr lang="ko-KR" altLang="en-US" sz="1400" dirty="0"/>
                  <a:t>만 저장</a:t>
                </a:r>
                <a:r>
                  <a:rPr lang="en-US" altLang="ko-KR" sz="14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Courier New" panose="02070309020205020404" pitchFamily="49" charset="0"/>
                  </a:rPr>
                  <a:t>sin(12.7°)</a:t>
                </a:r>
                <a:r>
                  <a:rPr lang="ko-KR" altLang="en-US" sz="1400" dirty="0"/>
                  <a:t>처럼 소수점 입력이 들어오면</a:t>
                </a:r>
                <a:r>
                  <a:rPr lang="en-US" altLang="ko-KR" sz="1400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sz="14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이렇게 **선형 보간</a:t>
                </a:r>
                <a:r>
                  <a:rPr lang="en-US" altLang="ko-KR" sz="1400" dirty="0"/>
                  <a:t>(linear interpolation)**</a:t>
                </a:r>
                <a:r>
                  <a:rPr lang="ko-KR" altLang="en-US" sz="1400" dirty="0"/>
                  <a:t>을 써서 정확도를 확보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blipFill>
                <a:blip r:embed="rId2"/>
                <a:stretch>
                  <a:fillRect l="-337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4C7109B-A5DD-9275-F356-FE9DF84E6732}"/>
              </a:ext>
            </a:extLst>
          </p:cNvPr>
          <p:cNvSpPr txBox="1"/>
          <p:nvPr/>
        </p:nvSpPr>
        <p:spPr>
          <a:xfrm>
            <a:off x="6097122" y="3233843"/>
            <a:ext cx="6094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컬러 </a:t>
            </a:r>
            <a:r>
              <a:rPr lang="ko-KR" altLang="en-US" sz="1400" b="1" dirty="0" err="1"/>
              <a:t>그레이딩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LUT (3D LUT)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영화</a:t>
            </a:r>
            <a:r>
              <a:rPr lang="en-US" altLang="ko-KR" sz="1400" dirty="0"/>
              <a:t>/</a:t>
            </a:r>
            <a:r>
              <a:rPr lang="ko-KR" altLang="en-US" sz="1400" dirty="0"/>
              <a:t>게임에서 색 보정할 때 </a:t>
            </a:r>
            <a:r>
              <a:rPr lang="en-US" altLang="ko-KR" sz="1400" dirty="0"/>
              <a:t>3D LUT(</a:t>
            </a:r>
            <a:r>
              <a:rPr lang="ko-KR" altLang="en-US" sz="1400" dirty="0"/>
              <a:t>예</a:t>
            </a:r>
            <a:r>
              <a:rPr lang="en-US" altLang="ko-KR" sz="1400" dirty="0"/>
              <a:t>: 33×33×33 </a:t>
            </a:r>
            <a:r>
              <a:rPr lang="ko-KR" altLang="en-US" sz="1400" dirty="0" err="1"/>
              <a:t>색공간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실제 색</a:t>
            </a:r>
            <a:r>
              <a:rPr lang="en-US" altLang="ko-KR" sz="1400" dirty="0"/>
              <a:t>(RGB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정확히 없을 수 있음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이때 **삼선형 보간</a:t>
            </a:r>
            <a:r>
              <a:rPr lang="en-US" altLang="ko-KR" sz="1400" dirty="0"/>
              <a:t>(trilinear interpolation)**</a:t>
            </a:r>
            <a:r>
              <a:rPr lang="ko-KR" altLang="en-US" sz="1400" dirty="0"/>
              <a:t>으로 주변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색상 값을 </a:t>
            </a:r>
            <a:r>
              <a:rPr lang="ko-KR" altLang="en-US" sz="1400" dirty="0" err="1"/>
              <a:t>보간해</a:t>
            </a:r>
            <a:r>
              <a:rPr lang="ko-KR" altLang="en-US" sz="1400" dirty="0"/>
              <a:t> 결과 출력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👉 </a:t>
            </a:r>
            <a:r>
              <a:rPr lang="en-US" altLang="ko-KR" sz="1400" dirty="0"/>
              <a:t>GPU </a:t>
            </a:r>
            <a:r>
              <a:rPr lang="ko-KR" altLang="en-US" sz="1400" dirty="0"/>
              <a:t>텍스처 샘플링이 대표적인 예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56966-45D8-C621-B314-49EDF12F05D1}"/>
              </a:ext>
            </a:extLst>
          </p:cNvPr>
          <p:cNvSpPr txBox="1"/>
          <p:nvPr/>
        </p:nvSpPr>
        <p:spPr>
          <a:xfrm>
            <a:off x="6096000" y="4757712"/>
            <a:ext cx="5867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물리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시뮬레이션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유체 시뮬레이션에서 </a:t>
            </a:r>
            <a:r>
              <a:rPr lang="ko-KR" altLang="en-US" sz="1400" b="1" dirty="0"/>
              <a:t>온도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압력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밀도</a:t>
            </a:r>
            <a:r>
              <a:rPr lang="ko-KR" altLang="en-US" sz="1400" dirty="0"/>
              <a:t>에 따른 결과를 미리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입력값이</a:t>
            </a:r>
            <a:r>
              <a:rPr lang="ko-KR" altLang="en-US" sz="1400" dirty="0"/>
              <a:t> 테이블에 없는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인접한 </a:t>
            </a:r>
            <a:r>
              <a:rPr lang="en-US" altLang="ko-KR" sz="1400" dirty="0"/>
              <a:t>2D/3D </a:t>
            </a:r>
            <a:r>
              <a:rPr lang="ko-KR" altLang="en-US" sz="1400" dirty="0"/>
              <a:t>포인트로 보간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기상 시뮬레이션</a:t>
            </a:r>
            <a:r>
              <a:rPr lang="en-US" altLang="ko-KR" sz="1400" dirty="0"/>
              <a:t>, </a:t>
            </a:r>
            <a:r>
              <a:rPr lang="ko-KR" altLang="en-US" sz="1400" dirty="0"/>
              <a:t>엔진 연료 분사 모델 등에서 사용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B2496-D37A-E202-FD5F-FB99620328FA}"/>
              </a:ext>
            </a:extLst>
          </p:cNvPr>
          <p:cNvSpPr txBox="1"/>
          <p:nvPr/>
        </p:nvSpPr>
        <p:spPr>
          <a:xfrm>
            <a:off x="228040" y="4564004"/>
            <a:ext cx="60948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3. 1D LUT (Shading Ramp Texture)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가로 </a:t>
            </a:r>
            <a:r>
              <a:rPr lang="en-US" altLang="ko-KR" sz="1400" dirty="0"/>
              <a:t>256</a:t>
            </a:r>
            <a:r>
              <a:rPr lang="ko-KR" altLang="en-US" sz="1400" dirty="0"/>
              <a:t>픽셀</a:t>
            </a:r>
            <a:r>
              <a:rPr lang="en-US" altLang="ko-KR" sz="1400" dirty="0"/>
              <a:t>, </a:t>
            </a:r>
            <a:r>
              <a:rPr lang="ko-KR" altLang="en-US" sz="1400" dirty="0"/>
              <a:t>세로 </a:t>
            </a:r>
            <a:r>
              <a:rPr lang="en-US" altLang="ko-KR" sz="1400" dirty="0"/>
              <a:t>1</a:t>
            </a:r>
            <a:r>
              <a:rPr lang="ko-KR" altLang="en-US" sz="1400" dirty="0"/>
              <a:t>픽셀짜리 </a:t>
            </a:r>
            <a:r>
              <a:rPr lang="en-US" altLang="ko-KR" sz="1400" b="1" dirty="0"/>
              <a:t>Ramp Texture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왼쪽은 어두운 색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오른쪽은 밝은 색으로 채워 넣되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b="1" dirty="0"/>
              <a:t>단계적으로 구간을 나누어 칸이 뚝뚝 끊긴 것처럼</a:t>
            </a:r>
            <a:r>
              <a:rPr lang="ko-KR" altLang="en-US" sz="1400" dirty="0"/>
              <a:t>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셰이더에서</a:t>
            </a:r>
            <a:r>
              <a:rPr lang="ko-KR" altLang="en-US" sz="1400" dirty="0"/>
              <a:t> </a:t>
            </a:r>
            <a:r>
              <a:rPr lang="en-US" altLang="ko-KR" sz="1400" dirty="0">
                <a:latin typeface="Courier New" panose="02070309020205020404" pitchFamily="49" charset="0"/>
              </a:rPr>
              <a:t>N·L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법선과</a:t>
            </a:r>
            <a:r>
              <a:rPr lang="ko-KR" altLang="en-US" sz="1400" dirty="0"/>
              <a:t> 광원 벡터 내적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ko-KR" altLang="en-US" sz="1400" dirty="0" err="1"/>
              <a:t>밝기값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0~1 </a:t>
            </a:r>
            <a:r>
              <a:rPr lang="ko-KR" altLang="en-US" sz="1400" dirty="0"/>
              <a:t>범위로 계산 → 그 값을 </a:t>
            </a:r>
            <a:r>
              <a:rPr lang="en-US" altLang="ko-KR" sz="1400" dirty="0"/>
              <a:t>Ramp Texture</a:t>
            </a:r>
            <a:r>
              <a:rPr lang="ko-KR" altLang="en-US" sz="1400" dirty="0"/>
              <a:t>의 </a:t>
            </a:r>
            <a:r>
              <a:rPr lang="en-US" altLang="ko-KR" sz="1400" dirty="0"/>
              <a:t>u</a:t>
            </a:r>
            <a:r>
              <a:rPr lang="ko-KR" altLang="en-US" sz="1400" dirty="0"/>
              <a:t>좌표로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결과</a:t>
            </a:r>
            <a:r>
              <a:rPr lang="en-US" altLang="ko-KR" sz="1400" dirty="0"/>
              <a:t>: </a:t>
            </a:r>
            <a:r>
              <a:rPr lang="ko-KR" altLang="en-US" sz="1400" dirty="0"/>
              <a:t>연속적인 밝기 대신 “</a:t>
            </a:r>
            <a:r>
              <a:rPr lang="ko-KR" altLang="en-US" sz="1400" dirty="0" err="1"/>
              <a:t>카툰풍</a:t>
            </a:r>
            <a:r>
              <a:rPr lang="ko-KR" altLang="en-US" sz="1400" dirty="0"/>
              <a:t> 계단식 명암” 출력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“</a:t>
            </a:r>
            <a:r>
              <a:rPr lang="en-US" altLang="ko-KR" sz="1400" b="1" dirty="0"/>
              <a:t>LUT + </a:t>
            </a:r>
            <a:r>
              <a:rPr lang="ko-KR" altLang="en-US" sz="1400" b="1" dirty="0"/>
              <a:t>보간</a:t>
            </a:r>
            <a:r>
              <a:rPr lang="en-US" altLang="ko-KR" sz="1400" b="1" dirty="0"/>
              <a:t>”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 Texture</a:t>
            </a:r>
            <a:r>
              <a:rPr lang="ko-KR" altLang="en-US" sz="1400" dirty="0"/>
              <a:t>를 단순 계단식으로 만들면 보간 없이 딱딱 끊기고</a:t>
            </a:r>
            <a:r>
              <a:rPr lang="en-US" altLang="ko-KR" sz="14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</a:t>
            </a:r>
            <a:r>
              <a:rPr lang="ko-KR" altLang="en-US" sz="1400" dirty="0"/>
              <a:t>를 약간 </a:t>
            </a:r>
            <a:r>
              <a:rPr lang="ko-KR" altLang="en-US" sz="1400" dirty="0" err="1"/>
              <a:t>블렌딩된</a:t>
            </a:r>
            <a:r>
              <a:rPr lang="ko-KR" altLang="en-US" sz="1400" dirty="0"/>
              <a:t> 곡선으로 만들면 </a:t>
            </a:r>
            <a:r>
              <a:rPr lang="ko-KR" altLang="en-US" sz="1400" dirty="0" err="1"/>
              <a:t>보간이</a:t>
            </a:r>
            <a:r>
              <a:rPr lang="ko-KR" altLang="en-US" sz="1400" dirty="0"/>
              <a:t> 들어가 부드럽게 표현됨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A6C75-1D58-25AE-1F11-674AB90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4" y="5744235"/>
            <a:ext cx="1034122" cy="10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E34BB-E0CD-07B9-71C2-C56E5D0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F0D0-04E9-9B2B-7BB1-EAA2268DC9D8}"/>
              </a:ext>
            </a:extLst>
          </p:cNvPr>
          <p:cNvSpPr txBox="1"/>
          <p:nvPr/>
        </p:nvSpPr>
        <p:spPr>
          <a:xfrm>
            <a:off x="396128" y="1528500"/>
            <a:ext cx="10957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배열이나 리스트에서 두 개의 인덱스를 사용해</a:t>
            </a:r>
            <a:r>
              <a:rPr lang="en-US" altLang="ko-KR" dirty="0"/>
              <a:t>, </a:t>
            </a:r>
            <a:r>
              <a:rPr lang="ko-KR" altLang="en-US" dirty="0"/>
              <a:t>조건을 만족하는 구간이나 원소를 효율적으로 탐색하는 알고리즘 기법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7DA73D-FC04-9DDB-3910-50A0495A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64" y="2270318"/>
            <a:ext cx="109576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포인터(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= 배열의 위치(인덱스)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가리키는 변수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개를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움직여서,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불필요한 반복을 줄이고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원하는 결과를 더 빠르게 찾는 게 목적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21884-B419-E41B-49E6-38DA10A83C21}"/>
              </a:ext>
            </a:extLst>
          </p:cNvPr>
          <p:cNvSpPr txBox="1"/>
          <p:nvPr/>
        </p:nvSpPr>
        <p:spPr>
          <a:xfrm>
            <a:off x="396128" y="3129777"/>
            <a:ext cx="10598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  기본 원리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두 개 설정</a:t>
            </a:r>
            <a:r>
              <a:rPr lang="en-US" altLang="ko-KR" dirty="0"/>
              <a:t>: </a:t>
            </a:r>
            <a:r>
              <a:rPr lang="ko-KR" altLang="en-US" dirty="0"/>
              <a:t>보통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또는 </a:t>
            </a:r>
            <a:r>
              <a:rPr lang="en-US" altLang="ko-KR" dirty="0">
                <a:latin typeface="Courier New" panose="02070309020205020404" pitchFamily="49" charset="0"/>
              </a:rPr>
              <a:t>left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right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조건 검사</a:t>
            </a:r>
            <a:r>
              <a:rPr lang="en-US" altLang="ko-KR" dirty="0"/>
              <a:t>: </a:t>
            </a:r>
            <a:r>
              <a:rPr lang="ko-KR" altLang="en-US" dirty="0"/>
              <a:t>현재 두 포인터가 가리키는 값</a:t>
            </a:r>
            <a:r>
              <a:rPr lang="en-US" altLang="ko-KR" dirty="0"/>
              <a:t>(</a:t>
            </a:r>
            <a:r>
              <a:rPr lang="ko-KR" altLang="en-US" dirty="0"/>
              <a:t>또는 구간 합 등</a:t>
            </a:r>
            <a:r>
              <a:rPr lang="en-US" altLang="ko-KR" dirty="0"/>
              <a:t>)</a:t>
            </a:r>
            <a:r>
              <a:rPr lang="ko-KR" altLang="en-US" dirty="0"/>
              <a:t>이 문제 조건을 만족하는지 확인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이동</a:t>
            </a:r>
            <a:r>
              <a:rPr lang="en-US" altLang="ko-KR" dirty="0"/>
              <a:t>: </a:t>
            </a:r>
            <a:r>
              <a:rPr lang="ko-KR" altLang="en-US" dirty="0"/>
              <a:t>조건에 따라 한쪽 또는 양쪽 포인터를 이동시킴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탐색 반복</a:t>
            </a:r>
            <a:r>
              <a:rPr lang="en-US" altLang="ko-KR" dirty="0"/>
              <a:t>: </a:t>
            </a:r>
            <a:r>
              <a:rPr lang="ko-KR" altLang="en-US" dirty="0"/>
              <a:t>두 포인터가 배열 범위 안에서 움직이며 모든 경우를 탐색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/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 장점</a:t>
                </a:r>
              </a:p>
              <a:p>
                <a:r>
                  <a:rPr lang="en-US" altLang="ko-KR" dirty="0"/>
                  <a:t>Brute Force(</a:t>
                </a:r>
                <a:r>
                  <a:rPr lang="ko-KR" altLang="en-US" dirty="0"/>
                  <a:t>완전 탐색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“가능한 모든 경우를 다 해보는 방식”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시간이 걸릴 문제를</a:t>
                </a:r>
              </a:p>
              <a:p>
                <a:r>
                  <a:rPr lang="ko-KR" altLang="en-US" dirty="0"/>
                  <a:t>투 포인터를 쓰면 포인터가 </a:t>
                </a:r>
                <a:r>
                  <a:rPr lang="ko-KR" altLang="en-US" b="1" dirty="0"/>
                  <a:t>앞으로만 이동</a:t>
                </a:r>
                <a:r>
                  <a:rPr lang="ko-KR" altLang="en-US" dirty="0"/>
                  <a:t>하기 때문에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안에 해결 가능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blipFill>
                <a:blip r:embed="rId2"/>
                <a:stretch>
                  <a:fillRect l="-488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7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82E93-276B-0687-A553-463941D4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의 연속된 자연수의 합 찾기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EFC154-162A-A5F3-41EA-1147C313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0075"/>
              </p:ext>
            </p:extLst>
          </p:nvPr>
        </p:nvGraphicFramePr>
        <p:xfrm>
          <a:off x="996764" y="1505268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0F5F3D-F7F1-F4E5-7204-CEAB75A95B71}"/>
              </a:ext>
            </a:extLst>
          </p:cNvPr>
          <p:cNvSpPr txBox="1"/>
          <p:nvPr/>
        </p:nvSpPr>
        <p:spPr>
          <a:xfrm>
            <a:off x="1070723" y="2035319"/>
            <a:ext cx="935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Brute Force(</a:t>
            </a:r>
            <a:r>
              <a:rPr lang="ko-KR" altLang="en-US" dirty="0"/>
              <a:t>완전 탐색</a:t>
            </a:r>
            <a:r>
              <a:rPr lang="en-US" altLang="ko-KR" dirty="0"/>
              <a:t>:</a:t>
            </a:r>
            <a:r>
              <a:rPr lang="ko-KR" altLang="en-US" dirty="0"/>
              <a:t>“가능한 모든 경우를 다 해보는 방식”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6AE01-3F01-7575-490A-9FC547AD9147}"/>
              </a:ext>
            </a:extLst>
          </p:cNvPr>
          <p:cNvSpPr txBox="1"/>
          <p:nvPr/>
        </p:nvSpPr>
        <p:spPr>
          <a:xfrm>
            <a:off x="5936441" y="3442447"/>
            <a:ext cx="62555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(int start = 1; start &lt;= N; start++) {</a:t>
            </a:r>
          </a:p>
          <a:p>
            <a:r>
              <a:rPr lang="en-US" altLang="ko-KR" dirty="0"/>
              <a:t>        int total = 0;</a:t>
            </a:r>
          </a:p>
          <a:p>
            <a:r>
              <a:rPr lang="en-US" altLang="ko-KR" dirty="0"/>
              <a:t>        for (int end = start; end &lt;= N; end++) {</a:t>
            </a:r>
          </a:p>
          <a:p>
            <a:r>
              <a:rPr lang="en-US" altLang="ko-KR" dirty="0"/>
              <a:t>            total += end;</a:t>
            </a:r>
          </a:p>
          <a:p>
            <a:r>
              <a:rPr lang="en-US" altLang="ko-KR" dirty="0"/>
              <a:t>            if (total == N) {</a:t>
            </a:r>
          </a:p>
          <a:p>
            <a:r>
              <a:rPr lang="en-US" altLang="ko-KR" dirty="0"/>
              <a:t>                count++;</a:t>
            </a:r>
          </a:p>
          <a:p>
            <a:r>
              <a:rPr lang="en-US" altLang="ko-KR" dirty="0"/>
              <a:t>                break;          // N</a:t>
            </a:r>
            <a:r>
              <a:rPr lang="ko-KR" altLang="en-US" dirty="0"/>
              <a:t>을 찾았으니 더할 필요 없음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    if (total &gt; N) break; // </a:t>
            </a:r>
            <a:r>
              <a:rPr lang="ko-KR" altLang="en-US" dirty="0"/>
              <a:t>넘어가면 중단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095B2-D34B-27CB-F6EB-08FC33FDE192}"/>
              </a:ext>
            </a:extLst>
          </p:cNvPr>
          <p:cNvSpPr txBox="1"/>
          <p:nvPr/>
        </p:nvSpPr>
        <p:spPr>
          <a:xfrm>
            <a:off x="358028" y="2563862"/>
            <a:ext cx="60948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🔹 과정 설명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: N = 15)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1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 → 1+2 → 1+2+3 … → 1+2+3+4+5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1+2+3+4+5+6 = 21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2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 → 2+3 → 2+3+4+5 = 14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2+3+4+5+6 = 20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3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 = 12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3+4+5+6 = 18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4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4+5+6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5</a:t>
            </a:r>
            <a:r>
              <a:rPr lang="ko-KR" altLang="en-US" sz="1400" b="1" dirty="0"/>
              <a:t>부터</a:t>
            </a:r>
            <a:r>
              <a:rPr lang="ko-KR" altLang="en-US" sz="1400" dirty="0"/>
              <a:t> </a:t>
            </a:r>
            <a:r>
              <a:rPr lang="en-US" altLang="ko-KR" sz="1400" dirty="0"/>
              <a:t>… </a:t>
            </a:r>
            <a:r>
              <a:rPr lang="ko-KR" altLang="en-US" sz="1400" dirty="0"/>
              <a:t>이런 식으로 계속 진행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최종적으로 찾는 경우</a:t>
            </a:r>
            <a:r>
              <a:rPr lang="en-US" altLang="ko-KR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1+2+3+4+5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4+5+6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7+8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15</a:t>
            </a:r>
          </a:p>
          <a:p>
            <a:pPr>
              <a:buNone/>
            </a:pPr>
            <a:r>
              <a:rPr lang="ko-KR" altLang="en-US" sz="1400" dirty="0"/>
              <a:t>총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가지</a:t>
            </a:r>
            <a:r>
              <a:rPr lang="en-US" altLang="ko-KR" sz="14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264E4-5DB6-F553-33BC-704721181B54}"/>
              </a:ext>
            </a:extLst>
          </p:cNvPr>
          <p:cNvCxnSpPr>
            <a:stCxn id="7" idx="0"/>
          </p:cNvCxnSpPr>
          <p:nvPr/>
        </p:nvCxnSpPr>
        <p:spPr>
          <a:xfrm flipV="1">
            <a:off x="9064221" y="2931459"/>
            <a:ext cx="906773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F6910B-E066-036D-DA78-940DA6F37BED}"/>
              </a:ext>
            </a:extLst>
          </p:cNvPr>
          <p:cNvCxnSpPr/>
          <p:nvPr/>
        </p:nvCxnSpPr>
        <p:spPr>
          <a:xfrm flipV="1">
            <a:off x="9836524" y="3012141"/>
            <a:ext cx="282388" cy="10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F8527-C2CE-92A8-6C79-7A67FE95E610}"/>
              </a:ext>
            </a:extLst>
          </p:cNvPr>
          <p:cNvSpPr txBox="1"/>
          <p:nvPr/>
        </p:nvSpPr>
        <p:spPr>
          <a:xfrm>
            <a:off x="10199594" y="231289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87482-7792-F774-021B-0BCE1FA9EC32}"/>
              </a:ext>
            </a:extLst>
          </p:cNvPr>
          <p:cNvSpPr txBox="1"/>
          <p:nvPr/>
        </p:nvSpPr>
        <p:spPr>
          <a:xfrm>
            <a:off x="2010335" y="5864054"/>
            <a:ext cx="4035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 효율적인 부분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이전에 계산했던 부분을 또 계산한다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재활용 방법이 필요</a:t>
            </a:r>
          </a:p>
        </p:txBody>
      </p:sp>
    </p:spTree>
    <p:extLst>
      <p:ext uri="{BB962C8B-B14F-4D97-AF65-F5344CB8AC3E}">
        <p14:creationId xmlns:p14="http://schemas.microsoft.com/office/powerpoint/2010/main" val="33320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77CAF-A224-D693-9F28-B2973F56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 활용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009531-D7F4-9991-82CD-FB2F6C34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845"/>
              </p:ext>
            </p:extLst>
          </p:nvPr>
        </p:nvGraphicFramePr>
        <p:xfrm>
          <a:off x="838200" y="3739294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B33709-EE26-7253-6469-3D8E69CF1A18}"/>
              </a:ext>
            </a:extLst>
          </p:cNvPr>
          <p:cNvSpPr txBox="1"/>
          <p:nvPr/>
        </p:nvSpPr>
        <p:spPr>
          <a:xfrm>
            <a:off x="1221613" y="3041635"/>
            <a:ext cx="107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Start &lt;= 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BFA88-C2DD-ABE0-DC2D-C0A5FD6AD447}"/>
              </a:ext>
            </a:extLst>
          </p:cNvPr>
          <p:cNvSpPr txBox="1"/>
          <p:nvPr/>
        </p:nvSpPr>
        <p:spPr>
          <a:xfrm>
            <a:off x="1302932" y="435560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End  &lt;= N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0AC6B5-FF18-5618-90DA-748761E6255C}"/>
              </a:ext>
            </a:extLst>
          </p:cNvPr>
          <p:cNvCxnSpPr/>
          <p:nvPr/>
        </p:nvCxnSpPr>
        <p:spPr>
          <a:xfrm flipV="1">
            <a:off x="1499348" y="4110134"/>
            <a:ext cx="0" cy="356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5D1A8A-6810-D3A5-3B5C-7734BC7F7226}"/>
              </a:ext>
            </a:extLst>
          </p:cNvPr>
          <p:cNvCxnSpPr>
            <a:cxnSpLocks/>
          </p:cNvCxnSpPr>
          <p:nvPr/>
        </p:nvCxnSpPr>
        <p:spPr>
          <a:xfrm>
            <a:off x="1497106" y="3380943"/>
            <a:ext cx="0" cy="3613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11D25-5DDC-4C32-096F-B0ED309E83FA}"/>
              </a:ext>
            </a:extLst>
          </p:cNvPr>
          <p:cNvSpPr txBox="1"/>
          <p:nvPr/>
        </p:nvSpPr>
        <p:spPr>
          <a:xfrm>
            <a:off x="528553" y="1765997"/>
            <a:ext cx="10825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total</a:t>
            </a:r>
            <a:r>
              <a:rPr lang="ko-KR" altLang="en-US" dirty="0"/>
              <a:t> 변수 하나로 현재 구간 </a:t>
            </a:r>
            <a:r>
              <a:rPr lang="en-US" altLang="ko-KR" dirty="0"/>
              <a:t>[</a:t>
            </a:r>
            <a:r>
              <a:rPr lang="en-US" altLang="ko-KR" dirty="0" err="1"/>
              <a:t>start..end</a:t>
            </a:r>
            <a:r>
              <a:rPr lang="en-US" altLang="ko-KR" dirty="0"/>
              <a:t>]  </a:t>
            </a:r>
            <a:r>
              <a:rPr lang="ko-KR" altLang="en-US" dirty="0"/>
              <a:t>합을 저장 </a:t>
            </a:r>
            <a:r>
              <a:rPr lang="en-US" altLang="ko-KR" dirty="0"/>
              <a:t>(start ≤ end)</a:t>
            </a:r>
            <a:endParaRPr lang="ko-KR" altLang="en-US" dirty="0"/>
          </a:p>
          <a:p>
            <a:r>
              <a:rPr lang="en-US" altLang="ko-KR" dirty="0"/>
              <a:t>end++</a:t>
            </a:r>
            <a:r>
              <a:rPr lang="ko-KR" altLang="en-US" dirty="0"/>
              <a:t> 할 때 → </a:t>
            </a:r>
            <a:r>
              <a:rPr lang="en-US" altLang="ko-KR" dirty="0"/>
              <a:t>total += end    ,  start++</a:t>
            </a:r>
            <a:r>
              <a:rPr lang="ko-KR" altLang="en-US" dirty="0"/>
              <a:t> 할 때 → </a:t>
            </a:r>
            <a:r>
              <a:rPr lang="en-US" altLang="ko-KR" dirty="0"/>
              <a:t>total -= start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합 전체를 다시 계산하지 않고</a:t>
            </a:r>
            <a:r>
              <a:rPr lang="en-US" altLang="ko-KR" dirty="0"/>
              <a:t>, </a:t>
            </a:r>
            <a:r>
              <a:rPr lang="ko-KR" altLang="en-US" b="1" dirty="0"/>
              <a:t> 더하거나 빼서 갱신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FF138-363E-6264-334D-73C9B1018DCD}"/>
              </a:ext>
            </a:extLst>
          </p:cNvPr>
          <p:cNvSpPr txBox="1"/>
          <p:nvPr/>
        </p:nvSpPr>
        <p:spPr>
          <a:xfrm>
            <a:off x="528552" y="4908847"/>
            <a:ext cx="10982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알고리즘</a:t>
            </a:r>
            <a:r>
              <a:rPr lang="en-US" altLang="ko-KR" dirty="0"/>
              <a:t>  </a:t>
            </a:r>
            <a:r>
              <a:rPr lang="ko-KR" altLang="en-US" dirty="0"/>
              <a:t>반복 루프에서 수행하는 “의미 있는” 일은 </a:t>
            </a:r>
            <a:r>
              <a:rPr lang="ko-KR" altLang="en-US" b="1" dirty="0"/>
              <a:t>포인터 </a:t>
            </a:r>
            <a:r>
              <a:rPr lang="en-US" altLang="ko-KR" b="1" dirty="0"/>
              <a:t>1</a:t>
            </a:r>
            <a:r>
              <a:rPr lang="ko-KR" altLang="en-US" b="1" dirty="0"/>
              <a:t>칸 이동 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루프 횟수 ≤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증가 횟수 </a:t>
            </a:r>
            <a:r>
              <a:rPr lang="en-US" altLang="ko-KR" dirty="0"/>
              <a:t>+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ko-KR" altLang="en-US" dirty="0"/>
              <a:t> 증가 횟수 ≤ </a:t>
            </a:r>
            <a:r>
              <a:rPr lang="en-US" altLang="ko-KR" dirty="0"/>
              <a:t>N + N = </a:t>
            </a:r>
            <a:r>
              <a:rPr lang="en-US" altLang="ko-KR" b="1" dirty="0"/>
              <a:t>2N</a:t>
            </a:r>
            <a:br>
              <a:rPr lang="ko-KR" altLang="en-US" dirty="0"/>
            </a:br>
            <a:r>
              <a:rPr lang="ko-KR" altLang="en-US" dirty="0"/>
              <a:t>→ 상수배를 무시하면 </a:t>
            </a:r>
            <a:r>
              <a:rPr lang="en-US" altLang="ko-KR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88839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599D-234F-D597-8686-B9A75D9D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슬라이딩 윈도우</a:t>
            </a:r>
          </a:p>
        </p:txBody>
      </p:sp>
    </p:spTree>
    <p:extLst>
      <p:ext uri="{BB962C8B-B14F-4D97-AF65-F5344CB8AC3E}">
        <p14:creationId xmlns:p14="http://schemas.microsoft.com/office/powerpoint/2010/main" val="224125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0A3F-7F57-0FB5-0AB4-1F884D04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F02FA-CFF7-3ABB-45F0-9403C715C8E5}"/>
              </a:ext>
            </a:extLst>
          </p:cNvPr>
          <p:cNvSpPr txBox="1"/>
          <p:nvPr/>
        </p:nvSpPr>
        <p:spPr>
          <a:xfrm>
            <a:off x="643368" y="2690336"/>
            <a:ext cx="2194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반복된 </a:t>
            </a:r>
            <a:r>
              <a:rPr lang="ko-KR" altLang="en-US" dirty="0" err="1"/>
              <a:t>구간합</a:t>
            </a:r>
            <a:r>
              <a:rPr lang="ko-KR" altLang="en-US" dirty="0"/>
              <a:t> 질의</a:t>
            </a:r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구간 합 구하기 </a:t>
            </a:r>
            <a:r>
              <a:rPr lang="en-US" altLang="ko-KR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>
                <a:hlinkClick r:id="rId3"/>
              </a:rPr>
              <a:t>구간 합 구하기 </a:t>
            </a:r>
            <a:r>
              <a:rPr lang="en-US" altLang="ko-KR" dirty="0">
                <a:hlinkClick r:id="rId3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나머지 합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6BBB8-C02A-2A9D-2A02-A0D404116370}"/>
              </a:ext>
            </a:extLst>
          </p:cNvPr>
          <p:cNvSpPr txBox="1"/>
          <p:nvPr/>
        </p:nvSpPr>
        <p:spPr>
          <a:xfrm>
            <a:off x="4255248" y="2690336"/>
            <a:ext cx="165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 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5" action="ppaction://hlinkfile"/>
              </a:rPr>
              <a:t>수들의 합 </a:t>
            </a:r>
            <a:r>
              <a:rPr lang="en-US" altLang="ko-KR" dirty="0">
                <a:hlinkClick r:id="rId5" action="ppaction://hlinkfile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6"/>
              </a:rPr>
              <a:t>주몽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좋은수 구하기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BC11-C246-CD3C-BE60-70F94B42E81C}"/>
              </a:ext>
            </a:extLst>
          </p:cNvPr>
          <p:cNvSpPr txBox="1"/>
          <p:nvPr/>
        </p:nvSpPr>
        <p:spPr>
          <a:xfrm>
            <a:off x="7511670" y="2657792"/>
            <a:ext cx="275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슬라이딩 윈도우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DNA</a:t>
            </a:r>
            <a:r>
              <a:rPr lang="ko-KR" altLang="en-US" dirty="0">
                <a:hlinkClick r:id="rId8"/>
              </a:rPr>
              <a:t>비밀번호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최솟값 찾기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939</Words>
  <Application>Microsoft Office PowerPoint</Application>
  <PresentationFormat>와이드스크린</PresentationFormat>
  <Paragraphs>137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Courier New</vt:lpstr>
      <vt:lpstr>Office 테마</vt:lpstr>
      <vt:lpstr>배열 구간 처리 알고리즘</vt:lpstr>
      <vt:lpstr>반복된 구간 합 구하기</vt:lpstr>
      <vt:lpstr>LUT (Look-Up Table)</vt:lpstr>
      <vt:lpstr>투 포인터</vt:lpstr>
      <vt:lpstr>N의 연속된 자연수의 합 찾기</vt:lpstr>
      <vt:lpstr>투 포인터 활용</vt:lpstr>
      <vt:lpstr>슬라이딩 윈도우</vt:lpstr>
      <vt:lpstr>풀어볼 만한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433</cp:revision>
  <dcterms:created xsi:type="dcterms:W3CDTF">2024-03-26T07:47:20Z</dcterms:created>
  <dcterms:modified xsi:type="dcterms:W3CDTF">2025-09-17T15:13:36Z</dcterms:modified>
</cp:coreProperties>
</file>