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16" TargetMode="External"/><Relationship Id="rId2" Type="http://schemas.openxmlformats.org/officeDocument/2006/relationships/hyperlink" Target="https://www.acmicpc.net/problem/1753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cmicpc.net/problem/117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 latinLnBrk="0"/>
            <a:r>
              <a:rPr lang="ko-KR" altLang="en-US" dirty="0" err="1"/>
              <a:t>다익스트라</a:t>
            </a:r>
            <a:r>
              <a:rPr lang="en-US" altLang="ko-KR" dirty="0"/>
              <a:t>(Dijkstra) – </a:t>
            </a:r>
            <a:r>
              <a:rPr lang="ko-KR" altLang="en-US" dirty="0"/>
              <a:t>최단거리 알고리즘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90C9C-B0F5-9C35-B9C6-A345D3CD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최단거리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D1691-F6CC-3893-9929-5B8F23A8BD0A}"/>
              </a:ext>
            </a:extLst>
          </p:cNvPr>
          <p:cNvSpPr txBox="1"/>
          <p:nvPr/>
        </p:nvSpPr>
        <p:spPr>
          <a:xfrm>
            <a:off x="657012" y="1599831"/>
            <a:ext cx="11297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거리</a:t>
            </a:r>
            <a:r>
              <a:rPr lang="en-US" altLang="ko-KR" dirty="0"/>
              <a:t>(distance)</a:t>
            </a:r>
            <a:r>
              <a:rPr lang="ko-KR" altLang="en-US" dirty="0"/>
              <a:t>는 단지 </a:t>
            </a:r>
            <a:r>
              <a:rPr lang="ko-KR" altLang="en-US" b="1" dirty="0"/>
              <a:t>비유적인 표현일 뿐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알고리즘의 핵심은</a:t>
            </a:r>
          </a:p>
          <a:p>
            <a:pPr>
              <a:buNone/>
            </a:pPr>
            <a:r>
              <a:rPr lang="ko-KR" altLang="en-US" dirty="0"/>
              <a:t>“</a:t>
            </a:r>
            <a:r>
              <a:rPr lang="ko-KR" altLang="en-US" b="1" dirty="0"/>
              <a:t>양수</a:t>
            </a:r>
            <a:r>
              <a:rPr lang="ko-KR" altLang="en-US" dirty="0"/>
              <a:t> </a:t>
            </a:r>
            <a:r>
              <a:rPr lang="ko-KR" altLang="en-US" b="1" dirty="0"/>
              <a:t>가중치</a:t>
            </a:r>
            <a:r>
              <a:rPr lang="en-US" altLang="ko-KR" b="1" dirty="0"/>
              <a:t>(weight)</a:t>
            </a:r>
            <a:r>
              <a:rPr lang="ko-KR" altLang="en-US" b="1" dirty="0"/>
              <a:t>가 있는 그래프에서 시작 노드에서 각 노드까지의 최소 비용</a:t>
            </a:r>
            <a:r>
              <a:rPr lang="en-US" altLang="ko-KR" b="1" dirty="0"/>
              <a:t>(cost)</a:t>
            </a:r>
            <a:r>
              <a:rPr lang="ko-KR" altLang="en-US" b="1" dirty="0"/>
              <a:t>을 찾는 것</a:t>
            </a:r>
            <a:r>
              <a:rPr lang="ko-KR" altLang="en-US" dirty="0"/>
              <a:t>” 이다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 최소 비용 계산 과정에서 노드의 방문 과정도 추적이 가능하다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6FCF9-5DC1-EA77-CE13-DEB2EEC4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7"/>
          <a:stretch>
            <a:fillRect/>
          </a:stretch>
        </p:blipFill>
        <p:spPr>
          <a:xfrm>
            <a:off x="7867416" y="2992185"/>
            <a:ext cx="3059832" cy="236724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2FE629-613B-3AA2-61B1-D3F3DC095759}"/>
              </a:ext>
            </a:extLst>
          </p:cNvPr>
          <p:cNvGrpSpPr/>
          <p:nvPr/>
        </p:nvGrpSpPr>
        <p:grpSpPr>
          <a:xfrm>
            <a:off x="838200" y="3008349"/>
            <a:ext cx="5908448" cy="1819702"/>
            <a:chOff x="943882" y="2670121"/>
            <a:chExt cx="6849431" cy="22414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43425B9-A54E-17E7-3175-0A6FDCD5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82" y="2749089"/>
              <a:ext cx="6849431" cy="2162477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B4B2222-3A49-C49D-78C9-8E7AB3034E9B}"/>
                </a:ext>
              </a:extLst>
            </p:cNvPr>
            <p:cNvSpPr/>
            <p:nvPr/>
          </p:nvSpPr>
          <p:spPr>
            <a:xfrm>
              <a:off x="1165411" y="2670121"/>
              <a:ext cx="268941" cy="37941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486336-45EC-70ED-AD1C-F613D2CB901E}"/>
              </a:ext>
            </a:extLst>
          </p:cNvPr>
          <p:cNvSpPr txBox="1"/>
          <p:nvPr/>
        </p:nvSpPr>
        <p:spPr>
          <a:xfrm>
            <a:off x="1452384" y="269989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그래프와 </a:t>
            </a:r>
            <a:r>
              <a:rPr lang="ko-KR" altLang="en-US" sz="1200" dirty="0" err="1"/>
              <a:t>시작노드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BC09E-0BBA-F014-A831-BF3396EAF12C}"/>
              </a:ext>
            </a:extLst>
          </p:cNvPr>
          <p:cNvSpPr txBox="1"/>
          <p:nvPr/>
        </p:nvSpPr>
        <p:spPr>
          <a:xfrm>
            <a:off x="4873181" y="268161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인접리스트의 표현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31755-88CC-8B8E-1538-CAEB17F3DABA}"/>
              </a:ext>
            </a:extLst>
          </p:cNvPr>
          <p:cNvSpPr txBox="1"/>
          <p:nvPr/>
        </p:nvSpPr>
        <p:spPr>
          <a:xfrm>
            <a:off x="8701334" y="264839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노드까지의 최단거리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AC23A2E-F3B9-94EA-A98D-E27F7DA1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48817"/>
              </p:ext>
            </p:extLst>
          </p:nvPr>
        </p:nvGraphicFramePr>
        <p:xfrm>
          <a:off x="1026597" y="4753545"/>
          <a:ext cx="5316858" cy="2049968"/>
        </p:xfrm>
        <a:graphic>
          <a:graphicData uri="http://schemas.openxmlformats.org/drawingml/2006/table">
            <a:tbl>
              <a:tblPr/>
              <a:tblGrid>
                <a:gridCol w="1496420">
                  <a:extLst>
                    <a:ext uri="{9D8B030D-6E8A-4147-A177-3AD203B41FA5}">
                      <a16:colId xmlns:a16="http://schemas.microsoft.com/office/drawing/2014/main" val="3131660672"/>
                    </a:ext>
                  </a:extLst>
                </a:gridCol>
                <a:gridCol w="1907973">
                  <a:extLst>
                    <a:ext uri="{9D8B030D-6E8A-4147-A177-3AD203B41FA5}">
                      <a16:colId xmlns:a16="http://schemas.microsoft.com/office/drawing/2014/main" val="1408467047"/>
                    </a:ext>
                  </a:extLst>
                </a:gridCol>
                <a:gridCol w="1912465">
                  <a:extLst>
                    <a:ext uri="{9D8B030D-6E8A-4147-A177-3AD203B41FA5}">
                      <a16:colId xmlns:a16="http://schemas.microsoft.com/office/drawing/2014/main" val="2450561289"/>
                    </a:ext>
                  </a:extLst>
                </a:gridCol>
              </a:tblGrid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가중치 의미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실제 문제 예시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알고리즘 결과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870297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도로 거리</a:t>
                      </a:r>
                      <a:r>
                        <a:rPr lang="en-US" altLang="ko-KR" sz="1000"/>
                        <a:t>(</a:t>
                      </a:r>
                      <a:r>
                        <a:rPr lang="en-US" sz="1000"/>
                        <a:t>km)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네비게이션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짧은 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66075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이동 시간</a:t>
                      </a:r>
                      <a:r>
                        <a:rPr lang="en-US" altLang="ko-KR" sz="1000"/>
                        <a:t>(</a:t>
                      </a:r>
                      <a:r>
                        <a:rPr lang="en-US" sz="1000"/>
                        <a:t>sec)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물류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교통 시뮬레이션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빠른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239931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에너지 소모량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로봇 경로 탐색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최소 에너지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87214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네트워크 대역폭 역수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인터넷 라우팅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가장 효율적인 통로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136212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피해량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위험도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게임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의 위험회피 이동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가장 안전한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61558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비용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금액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최저가 배송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경로 최적화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최소 비용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468780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패킷 손실률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네트워크 전송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안정적인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86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1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E97C-1272-19A5-832F-D034239F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거리 배열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6528C-EDED-DE67-7E1D-9841FB9D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7"/>
          <a:stretch>
            <a:fillRect/>
          </a:stretch>
        </p:blipFill>
        <p:spPr>
          <a:xfrm>
            <a:off x="8077389" y="4394642"/>
            <a:ext cx="3059832" cy="236724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56DF2AF-75E0-F66D-64DD-734A60653487}"/>
              </a:ext>
            </a:extLst>
          </p:cNvPr>
          <p:cNvGrpSpPr/>
          <p:nvPr/>
        </p:nvGrpSpPr>
        <p:grpSpPr>
          <a:xfrm>
            <a:off x="1027853" y="4412572"/>
            <a:ext cx="5908448" cy="1819702"/>
            <a:chOff x="943882" y="2670121"/>
            <a:chExt cx="6849431" cy="22414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DEAC993-1BBA-4D35-3080-A136A561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82" y="2749089"/>
              <a:ext cx="6849431" cy="2162477"/>
            </a:xfrm>
            <a:prstGeom prst="rect">
              <a:avLst/>
            </a:prstGeom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047167B9-CF7A-52CA-B2B3-0429F7E8F146}"/>
                </a:ext>
              </a:extLst>
            </p:cNvPr>
            <p:cNvSpPr/>
            <p:nvPr/>
          </p:nvSpPr>
          <p:spPr>
            <a:xfrm>
              <a:off x="1165411" y="2670121"/>
              <a:ext cx="268941" cy="37941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3C8C6ED-7B9E-3572-B103-54B1469677E5}"/>
              </a:ext>
            </a:extLst>
          </p:cNvPr>
          <p:cNvSpPr txBox="1"/>
          <p:nvPr/>
        </p:nvSpPr>
        <p:spPr>
          <a:xfrm>
            <a:off x="1662357" y="410235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그래프와 </a:t>
            </a:r>
            <a:r>
              <a:rPr lang="ko-KR" altLang="en-US" sz="1200" dirty="0" err="1"/>
              <a:t>시작노드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58607-7A44-84CD-C0D6-9CB21E98486D}"/>
              </a:ext>
            </a:extLst>
          </p:cNvPr>
          <p:cNvSpPr txBox="1"/>
          <p:nvPr/>
        </p:nvSpPr>
        <p:spPr>
          <a:xfrm>
            <a:off x="5083154" y="408407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인접리스트의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81D99-27A8-02F3-F3E5-C2ACC5E92869}"/>
              </a:ext>
            </a:extLst>
          </p:cNvPr>
          <p:cNvSpPr txBox="1"/>
          <p:nvPr/>
        </p:nvSpPr>
        <p:spPr>
          <a:xfrm>
            <a:off x="8911307" y="405085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노드까지의 최단거리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111DC-D006-6478-4442-D88C6645FD78}"/>
              </a:ext>
            </a:extLst>
          </p:cNvPr>
          <p:cNvSpPr txBox="1"/>
          <p:nvPr/>
        </p:nvSpPr>
        <p:spPr>
          <a:xfrm>
            <a:off x="3036927" y="1532932"/>
            <a:ext cx="8959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그래프의 너비 우선 탐색</a:t>
            </a:r>
            <a:r>
              <a:rPr lang="en-US" altLang="ko-KR" dirty="0"/>
              <a:t>(</a:t>
            </a:r>
            <a:r>
              <a:rPr lang="en-US" altLang="ko-KR" dirty="0" err="1"/>
              <a:t>BreadthFirstSearch</a:t>
            </a:r>
            <a:r>
              <a:rPr lang="en-US" altLang="ko-KR" dirty="0"/>
              <a:t>)</a:t>
            </a:r>
            <a:r>
              <a:rPr lang="ko-KR" altLang="en-US" dirty="0"/>
              <a:t>은 큐를 사용하여 시작 노드에서 부터 연결된 각 레벨의 노드를 임의로 정한 순서로 큐에 넣고 넣은 순서대로 꺼내며 각 레벨의 노드를 처리하며 전체 노드를 탐색한다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반면 최단 거리 배열 계산 탐색은 우선 순위 큐를 사용하여 시작 노드 에서부터의 </a:t>
            </a:r>
            <a:r>
              <a:rPr lang="en-US" altLang="ko-KR" dirty="0"/>
              <a:t>Item(</a:t>
            </a:r>
            <a:r>
              <a:rPr lang="ko-KR" altLang="en-US" dirty="0"/>
              <a:t>방문할 곳</a:t>
            </a:r>
            <a:r>
              <a:rPr lang="en-US" altLang="ko-KR" dirty="0"/>
              <a:t>,</a:t>
            </a:r>
            <a:r>
              <a:rPr lang="ko-KR" altLang="en-US" dirty="0"/>
              <a:t>누적거리</a:t>
            </a:r>
            <a:r>
              <a:rPr lang="en-US" altLang="ko-KR" dirty="0"/>
              <a:t>)</a:t>
            </a:r>
            <a:r>
              <a:rPr lang="ko-KR" altLang="en-US" dirty="0"/>
              <a:t>을 큐에 넣고 </a:t>
            </a:r>
            <a:r>
              <a:rPr lang="ko-KR" altLang="en-US" b="1" dirty="0"/>
              <a:t>누적 거리가 적은 순부터 방문 하여 전체를 탐색</a:t>
            </a:r>
            <a:r>
              <a:rPr lang="ko-KR" altLang="en-US" dirty="0"/>
              <a:t>한다</a:t>
            </a:r>
            <a:r>
              <a:rPr lang="en-US" altLang="ko-KR" dirty="0"/>
              <a:t>.  </a:t>
            </a:r>
            <a:r>
              <a:rPr lang="ko-KR" altLang="en-US" dirty="0"/>
              <a:t>최단 거리 배열의 누적거리 정보를 노드를 방문 할 때 마다 갱신하여 큐에서 꺼낸 누적거리 정보가 알고 있는 정보보다 크다면 방문 처리는 무시한다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E6A9B7-462D-815F-ACD0-AC450420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59" y="1424749"/>
            <a:ext cx="2623095" cy="1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1459-8D8F-B9E0-8D1A-EC099352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추적하기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65ADE9-DE84-43E7-0CFF-828D51D8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7"/>
          <a:stretch>
            <a:fillRect/>
          </a:stretch>
        </p:blipFill>
        <p:spPr>
          <a:xfrm>
            <a:off x="7887736" y="2904509"/>
            <a:ext cx="3059832" cy="236724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702F01D-7086-FDFB-9C06-E88967A2DEF0}"/>
              </a:ext>
            </a:extLst>
          </p:cNvPr>
          <p:cNvGrpSpPr/>
          <p:nvPr/>
        </p:nvGrpSpPr>
        <p:grpSpPr>
          <a:xfrm>
            <a:off x="838200" y="2922439"/>
            <a:ext cx="5908448" cy="1819702"/>
            <a:chOff x="943882" y="2670121"/>
            <a:chExt cx="6849431" cy="22414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1DBC3B9-C2B8-5B9B-5AAE-51C8E57A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82" y="2749089"/>
              <a:ext cx="6849431" cy="2162477"/>
            </a:xfrm>
            <a:prstGeom prst="rect">
              <a:avLst/>
            </a:prstGeom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A8E0E999-1140-6F8A-0F22-1688AF3DAD56}"/>
                </a:ext>
              </a:extLst>
            </p:cNvPr>
            <p:cNvSpPr/>
            <p:nvPr/>
          </p:nvSpPr>
          <p:spPr>
            <a:xfrm>
              <a:off x="1165411" y="2670121"/>
              <a:ext cx="268941" cy="37941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ECBF57-87F5-7791-BFC1-D076EDCA697F}"/>
              </a:ext>
            </a:extLst>
          </p:cNvPr>
          <p:cNvSpPr txBox="1"/>
          <p:nvPr/>
        </p:nvSpPr>
        <p:spPr>
          <a:xfrm>
            <a:off x="1472704" y="261221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그래프와 </a:t>
            </a:r>
            <a:r>
              <a:rPr lang="ko-KR" altLang="en-US" sz="1200" dirty="0" err="1"/>
              <a:t>시작노드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A3C34-02FD-595C-B2DB-932889208072}"/>
              </a:ext>
            </a:extLst>
          </p:cNvPr>
          <p:cNvSpPr txBox="1"/>
          <p:nvPr/>
        </p:nvSpPr>
        <p:spPr>
          <a:xfrm>
            <a:off x="4893501" y="2593941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인접리스트의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17A3-CCD6-673C-E7EF-23F1CAAEB23E}"/>
              </a:ext>
            </a:extLst>
          </p:cNvPr>
          <p:cNvSpPr txBox="1"/>
          <p:nvPr/>
        </p:nvSpPr>
        <p:spPr>
          <a:xfrm>
            <a:off x="8721654" y="2560718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노드까지의 최단거리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C8EA-F9C1-4E19-6B63-84AE4BB4B835}"/>
              </a:ext>
            </a:extLst>
          </p:cNvPr>
          <p:cNvSpPr txBox="1"/>
          <p:nvPr/>
        </p:nvSpPr>
        <p:spPr>
          <a:xfrm>
            <a:off x="562187" y="1603355"/>
            <a:ext cx="1142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최단 거리 배열에 누적거리 최소값을 갱신 </a:t>
            </a:r>
            <a:r>
              <a:rPr lang="ko-KR" altLang="en-US" dirty="0" err="1"/>
              <a:t>할때</a:t>
            </a:r>
            <a:r>
              <a:rPr lang="ko-KR" altLang="en-US" dirty="0"/>
              <a:t> 이전 노드를 기록한다면 모든 노드에서 역추적이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노드 </a:t>
            </a:r>
            <a:r>
              <a:rPr lang="en-US" altLang="ko-KR" dirty="0"/>
              <a:t>4 </a:t>
            </a:r>
            <a:r>
              <a:rPr lang="ko-KR" altLang="en-US" dirty="0"/>
              <a:t>에 도착하는 경우는 두가지이다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 최소값으로 갱신하는 처음은 노드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index, </a:t>
            </a:r>
            <a:r>
              <a:rPr lang="ko-KR" altLang="en-US" dirty="0"/>
              <a:t>다음은 노드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기록한다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602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EC808-A7F7-BBF5-E56F-74A9B07C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 볼만한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635B2-862D-8691-83E1-55940777818B}"/>
              </a:ext>
            </a:extLst>
          </p:cNvPr>
          <p:cNvSpPr txBox="1"/>
          <p:nvPr/>
        </p:nvSpPr>
        <p:spPr>
          <a:xfrm>
            <a:off x="750146" y="271422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최단경로 구하기 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https://www.acmicpc.net/problem/1</a:t>
            </a:r>
            <a:r>
              <a:rPr lang="en-US" altLang="ko-KR" dirty="0">
                <a:hlinkClick r:id="rId2"/>
              </a:rPr>
              <a:t>753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최소비용 구하기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https://www.acmicpc.net/problem/1</a:t>
            </a:r>
            <a:r>
              <a:rPr lang="en-US" altLang="ko-KR" dirty="0">
                <a:hlinkClick r:id="rId3"/>
              </a:rPr>
              <a:t>916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최소비용 구하기</a:t>
            </a:r>
            <a:r>
              <a:rPr lang="en-US" altLang="ko-KR" dirty="0"/>
              <a:t>2</a:t>
            </a:r>
          </a:p>
          <a:p>
            <a:r>
              <a:rPr lang="en-US" altLang="ko-KR" dirty="0">
                <a:hlinkClick r:id="rId4"/>
              </a:rPr>
              <a:t>https://www.acmicpc.net/problem/11779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번째 최단 경로 찾기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https://www.acmicpc.net/problem/1</a:t>
            </a:r>
            <a:r>
              <a:rPr lang="en-US" altLang="ko-KR" dirty="0">
                <a:hlinkClick r:id="rId2"/>
              </a:rPr>
              <a:t>753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86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</TotalTime>
  <Words>353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그래프</vt:lpstr>
      <vt:lpstr>최단거리 알고리즘</vt:lpstr>
      <vt:lpstr>최단 거리 배열 만들기</vt:lpstr>
      <vt:lpstr>경로 추적하기 </vt:lpstr>
      <vt:lpstr>풀어 볼만한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1051</cp:revision>
  <dcterms:created xsi:type="dcterms:W3CDTF">2024-03-26T07:47:20Z</dcterms:created>
  <dcterms:modified xsi:type="dcterms:W3CDTF">2025-10-15T22:06:17Z</dcterms:modified>
</cp:coreProperties>
</file>