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14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3D1B3A-D46D-4A5E-AD53-616D679222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B5839CB-0BE8-4E6E-84F6-8D14F87D2B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7EFF38-5B4E-4975-A909-C551B7E2C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B928-B926-4726-B925-8AA4FF17755D}" type="datetimeFigureOut">
              <a:rPr lang="ko-KR" altLang="en-US" smtClean="0"/>
              <a:t>2025-09-18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B0C62E-FF61-418E-9F9F-E17F030B4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DE6A5E-3942-44BD-8F58-25211EBBA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F422-4EA2-44F0-91E5-57080A2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0440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2B3E1A-32EB-4832-A586-1D754134A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2F555B5-4C01-4587-9505-C2FB95B9FE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0E58F3-0E14-4B46-BDE4-AB37FEBB0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B928-B926-4726-B925-8AA4FF17755D}" type="datetimeFigureOut">
              <a:rPr lang="ko-KR" altLang="en-US" smtClean="0"/>
              <a:t>2025-09-18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BF286E-D13D-4C5C-85F0-90995A09C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A4BFE2-8076-46A7-B19B-1E29F403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F422-4EA2-44F0-91E5-57080A2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9727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D571CAD-113D-42AB-8773-A8B0B4FBF6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CBA4BC0-9E94-4CFF-880A-7894D2C4E8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096D2E-712D-4963-AA7C-C8367E476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B928-B926-4726-B925-8AA4FF17755D}" type="datetimeFigureOut">
              <a:rPr lang="ko-KR" altLang="en-US" smtClean="0"/>
              <a:t>2025-09-18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FC5824-A467-4D2F-80CC-10051EDC3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4BCB26-1CD6-4F69-80AA-1BCF8755B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F422-4EA2-44F0-91E5-57080A2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3820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3B6C9B-649A-43C6-B3DC-188116D56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D3EBE2-EBB7-4BCA-B23A-661797A20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A2BCDD-988D-4965-97C3-475F507F4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B928-B926-4726-B925-8AA4FF17755D}" type="datetimeFigureOut">
              <a:rPr lang="ko-KR" altLang="en-US" smtClean="0"/>
              <a:t>2025-09-18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A43443-C810-4DA1-8DDD-8E2087129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3DD04B-F72B-46E4-B97C-2683FE983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F422-4EA2-44F0-91E5-57080A2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757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24ECFA-1D91-4A76-AA4E-D1BC13F72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15B916-9537-4DDE-9C1E-3D12A390FA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8767BA-9DA3-438E-B475-B05194D14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B928-B926-4726-B925-8AA4FF17755D}" type="datetimeFigureOut">
              <a:rPr lang="ko-KR" altLang="en-US" smtClean="0"/>
              <a:t>2025-09-18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9F9978-F3EE-447A-8E78-D47704CE5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58BFF4-F773-406D-976C-1927546F1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F422-4EA2-44F0-91E5-57080A2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750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268A9B-45B2-4B09-BBD2-3E3DC6484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C3CE6E-553A-4160-9053-4787426744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E5329B-8824-4693-BC3E-59E9916929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8AE560-E71D-446F-80EB-D83565A75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B928-B926-4726-B925-8AA4FF17755D}" type="datetimeFigureOut">
              <a:rPr lang="ko-KR" altLang="en-US" smtClean="0"/>
              <a:t>2025-09-18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F7F27B-B91D-4F1F-8003-AAC51B0A2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776120-4419-4D85-8A0F-90DBA420D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F422-4EA2-44F0-91E5-57080A2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461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E76FD0-1234-4CD8-980A-FE004BE34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5BA02C-EFDE-4EB7-96CC-79D0A1D31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DCAC6A-1A89-4BE5-9365-06DF043129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01E0EF2-E48B-48FF-9005-23EB30326C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F9BA93D-6585-4A92-AA03-3D94AA9EAA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5C22AFF-3BD4-473B-A0DB-39649E3D9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B928-B926-4726-B925-8AA4FF17755D}" type="datetimeFigureOut">
              <a:rPr lang="ko-KR" altLang="en-US" smtClean="0"/>
              <a:t>2025-09-18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5EBF7D5-8C59-4EAF-9490-00A550BA6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2E2C312-516A-4C03-8A6F-A97050AEC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F422-4EA2-44F0-91E5-57080A2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512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873BD6-367E-4B71-AD9D-3BD8B0D27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4CF3DD9-6B0A-486E-9247-9985BAA68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B928-B926-4726-B925-8AA4FF17755D}" type="datetimeFigureOut">
              <a:rPr lang="ko-KR" altLang="en-US" smtClean="0"/>
              <a:t>2025-09-18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1BC63A2-9CFD-445D-A4E7-011A81249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5EBBFF8-CC3C-4407-BD38-2678D0658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F422-4EA2-44F0-91E5-57080A2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454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5945001-E5D0-45FD-A44E-181A8EEC5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B928-B926-4726-B925-8AA4FF17755D}" type="datetimeFigureOut">
              <a:rPr lang="ko-KR" altLang="en-US" smtClean="0"/>
              <a:t>2025-09-18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957CBAE-4385-45FA-8936-72D702DB6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38AF89D-B354-4FBC-A597-35DB10448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F422-4EA2-44F0-91E5-57080A2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769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28822F-F22B-4369-A7D3-D7A9B2F60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BD0EB8-A2E0-4E1B-BD28-1F23AC21F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95BA98-4DDC-4EDB-B950-FBFC0A704F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126FF5-5573-4789-8E7A-D3969C935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B928-B926-4726-B925-8AA4FF17755D}" type="datetimeFigureOut">
              <a:rPr lang="ko-KR" altLang="en-US" smtClean="0"/>
              <a:t>2025-09-18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C71D11-AACF-4720-9939-886D98F0A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EC18F3-B208-4494-9A48-EF30B221E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F422-4EA2-44F0-91E5-57080A2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52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48F7B-7593-4E77-96EE-3B447F191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36CD97D-7775-42F9-8C6F-4C75728B80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1F1261-CAD6-4A26-939E-174ABB004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2A9437-9734-4675-AC62-319B2F3F8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B928-B926-4726-B925-8AA4FF17755D}" type="datetimeFigureOut">
              <a:rPr lang="ko-KR" altLang="en-US" smtClean="0"/>
              <a:t>2025-09-18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C55FF7-CCCD-4959-BB8E-F311D9290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42882B-45B0-4424-A7F4-BF78E0ABC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F422-4EA2-44F0-91E5-57080A2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956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8D853BD-6563-45E2-ACD5-90ECF442B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DAB00F-6AD6-4D41-B26A-FEF8F29C0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24C5BE-F3FB-4C83-9D61-6F5D189BE3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9B928-B926-4726-B925-8AA4FF17755D}" type="datetimeFigureOut">
              <a:rPr lang="ko-KR" altLang="en-US" smtClean="0"/>
              <a:t>2025-09-18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FF4029-CE34-471B-9054-0120605567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3182A4-7DB0-4093-ABA5-D1BCF69077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BF422-4EA2-44F0-91E5-57080A2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339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cmicpc.net/problem/12891" TargetMode="External"/><Relationship Id="rId3" Type="http://schemas.openxmlformats.org/officeDocument/2006/relationships/hyperlink" Target="https://www.acmicpc.net/problem/11660" TargetMode="External"/><Relationship Id="rId7" Type="http://schemas.openxmlformats.org/officeDocument/2006/relationships/hyperlink" Target="https://www.acmicpc.net/problem/1253" TargetMode="External"/><Relationship Id="rId2" Type="http://schemas.openxmlformats.org/officeDocument/2006/relationships/hyperlink" Target="https://www.acmicpc.net/problem/11659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acmicpc.net/problem/1940" TargetMode="External"/><Relationship Id="rId5" Type="http://schemas.openxmlformats.org/officeDocument/2006/relationships/hyperlink" Target="https://www.acmicpc.net/problem/2018" TargetMode="External"/><Relationship Id="rId4" Type="http://schemas.openxmlformats.org/officeDocument/2006/relationships/hyperlink" Target="https://www.acmicpc.net/problem/10986" TargetMode="External"/><Relationship Id="rId9" Type="http://schemas.openxmlformats.org/officeDocument/2006/relationships/hyperlink" Target="https://www.acmicpc.net/problem/11003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3E10AC-2B5A-47D1-A9D1-ECC13D6D39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배열 </a:t>
            </a:r>
            <a:r>
              <a:rPr lang="ko-KR" altLang="en-US"/>
              <a:t>구간 처리 알고리즘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5C174DF-A64A-468D-9FF1-9A093A2D29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구간 합</a:t>
            </a:r>
            <a:r>
              <a:rPr lang="en-US" altLang="ko-KR" dirty="0"/>
              <a:t>, </a:t>
            </a:r>
            <a:r>
              <a:rPr lang="ko-KR" altLang="en-US" dirty="0"/>
              <a:t>투 포인터 </a:t>
            </a:r>
            <a:r>
              <a:rPr lang="en-US" altLang="ko-KR" dirty="0"/>
              <a:t>, </a:t>
            </a:r>
            <a:r>
              <a:rPr lang="ko-KR" altLang="en-US" dirty="0"/>
              <a:t>슬라이딩 윈도우</a:t>
            </a:r>
          </a:p>
        </p:txBody>
      </p:sp>
    </p:spTree>
    <p:extLst>
      <p:ext uri="{BB962C8B-B14F-4D97-AF65-F5344CB8AC3E}">
        <p14:creationId xmlns:p14="http://schemas.microsoft.com/office/powerpoint/2010/main" val="396673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63B53C-0C0E-E942-1B56-E372BDAA4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반복된 구간 합 구하기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24D7CF0-4BB5-11D0-C32D-DF2BFC098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798" y="1604131"/>
            <a:ext cx="3997837" cy="182486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CE51D3C-E5C2-DC8F-A7F3-7F7068A8AA66}"/>
              </a:ext>
            </a:extLst>
          </p:cNvPr>
          <p:cNvSpPr txBox="1"/>
          <p:nvPr/>
        </p:nvSpPr>
        <p:spPr>
          <a:xfrm>
            <a:off x="5344358" y="1899314"/>
            <a:ext cx="57166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배열  </a:t>
            </a:r>
            <a:r>
              <a:rPr lang="en-US" altLang="ko-KR" dirty="0"/>
              <a:t>N</a:t>
            </a:r>
            <a:r>
              <a:rPr lang="ko-KR" altLang="en-US" dirty="0"/>
              <a:t>개가 있고 특정구간의 합을 계산하려고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 </a:t>
            </a:r>
            <a:r>
              <a:rPr lang="ko-KR" altLang="en-US" u="sng" dirty="0"/>
              <a:t>특정 구간의 계산을 </a:t>
            </a:r>
            <a:r>
              <a:rPr lang="en-US" altLang="ko-KR" u="sng" dirty="0"/>
              <a:t>M</a:t>
            </a:r>
            <a:r>
              <a:rPr lang="ko-KR" altLang="en-US" u="sng" dirty="0"/>
              <a:t>번 </a:t>
            </a:r>
            <a:r>
              <a:rPr lang="ko-KR" altLang="en-US" dirty="0"/>
              <a:t>해야 한다</a:t>
            </a:r>
            <a:r>
              <a:rPr lang="en-US" altLang="ko-KR" dirty="0"/>
              <a:t>.      O(N * M)</a:t>
            </a:r>
          </a:p>
          <a:p>
            <a:r>
              <a:rPr lang="en-US" altLang="ko-KR" dirty="0"/>
              <a:t>             M</a:t>
            </a:r>
            <a:r>
              <a:rPr lang="ko-KR" altLang="en-US" dirty="0"/>
              <a:t>번은 최대 </a:t>
            </a:r>
            <a:r>
              <a:rPr lang="en-US" altLang="ko-KR" dirty="0"/>
              <a:t>10000</a:t>
            </a:r>
            <a:r>
              <a:rPr lang="ko-KR" altLang="en-US" dirty="0"/>
              <a:t>번 시간제한 </a:t>
            </a:r>
            <a:r>
              <a:rPr lang="en-US" altLang="ko-KR" dirty="0"/>
              <a:t>(0.5</a:t>
            </a:r>
            <a:r>
              <a:rPr lang="ko-KR" altLang="en-US" dirty="0"/>
              <a:t>초</a:t>
            </a:r>
            <a:r>
              <a:rPr lang="en-US" altLang="ko-KR" dirty="0"/>
              <a:t>)</a:t>
            </a:r>
            <a:r>
              <a:rPr lang="ko-KR" altLang="en-US" dirty="0"/>
              <a:t> 있음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6B5B1FE-1DB7-77F8-A300-493F2DD5EC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051" y="3608140"/>
            <a:ext cx="4442356" cy="182486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BDCDC93-86D8-6216-FF27-075837C03C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9933" y="3444611"/>
            <a:ext cx="4045324" cy="1341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850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6DC1DB-3FBA-9605-7A1F-0DA48AD66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LUT (Look-Up Table)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334E33-F12C-2015-C9E7-1F181AFFB368}"/>
              </a:ext>
            </a:extLst>
          </p:cNvPr>
          <p:cNvSpPr txBox="1"/>
          <p:nvPr/>
        </p:nvSpPr>
        <p:spPr>
          <a:xfrm>
            <a:off x="363072" y="1527166"/>
            <a:ext cx="1144344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Look-Up</a:t>
            </a:r>
            <a:r>
              <a:rPr lang="ko-KR" altLang="en-US" dirty="0"/>
              <a:t> → </a:t>
            </a:r>
            <a:r>
              <a:rPr lang="en-US" altLang="ko-KR" dirty="0"/>
              <a:t>"</a:t>
            </a:r>
            <a:r>
              <a:rPr lang="ko-KR" altLang="en-US" dirty="0"/>
              <a:t>찾아본다</a:t>
            </a:r>
            <a:r>
              <a:rPr lang="en-US" altLang="ko-KR" dirty="0"/>
              <a:t>"</a:t>
            </a:r>
            <a:r>
              <a:rPr lang="ko-KR" altLang="en-US" dirty="0"/>
              <a:t>는 의미   </a:t>
            </a:r>
            <a:r>
              <a:rPr lang="en-US" altLang="ko-KR" dirty="0"/>
              <a:t> </a:t>
            </a:r>
            <a:r>
              <a:rPr lang="en-US" altLang="ko-KR" b="1" dirty="0"/>
              <a:t>Table</a:t>
            </a:r>
            <a:r>
              <a:rPr lang="ko-KR" altLang="en-US" dirty="0"/>
              <a:t> → </a:t>
            </a:r>
            <a:r>
              <a:rPr lang="en-US" altLang="ko-KR" dirty="0"/>
              <a:t>"</a:t>
            </a:r>
            <a:r>
              <a:rPr lang="ko-KR" altLang="en-US" dirty="0"/>
              <a:t>미리 준비된 값들을 저장해둔 배열</a:t>
            </a:r>
            <a:r>
              <a:rPr lang="en-US" altLang="ko-KR" dirty="0"/>
              <a:t>/</a:t>
            </a:r>
            <a:r>
              <a:rPr lang="ko-KR" altLang="en-US" dirty="0"/>
              <a:t>표</a:t>
            </a:r>
            <a:r>
              <a:rPr lang="en-US" altLang="ko-KR" dirty="0"/>
              <a:t>"</a:t>
            </a:r>
          </a:p>
          <a:p>
            <a:pPr>
              <a:buNone/>
            </a:pP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b="1" dirty="0"/>
              <a:t>복잡한 계산을 미리 해둔 결과를 표에 저장해두고</a:t>
            </a:r>
            <a:r>
              <a:rPr lang="en-US" altLang="ko-KR" b="1" dirty="0"/>
              <a:t>, </a:t>
            </a:r>
            <a:r>
              <a:rPr lang="ko-KR" altLang="en-US" b="1" dirty="0"/>
              <a:t>실행 시에는 해당 표에서 값을 바로 꺼내 쓰는 방법</a:t>
            </a:r>
            <a:r>
              <a:rPr lang="ko-KR" altLang="en-US" dirty="0"/>
              <a:t>을 말한다</a:t>
            </a:r>
            <a:r>
              <a:rPr lang="en-US" altLang="ko-KR" dirty="0"/>
              <a:t>.  </a:t>
            </a:r>
            <a:r>
              <a:rPr lang="ko-KR" altLang="en-US" dirty="0"/>
              <a:t>**“시간</a:t>
            </a:r>
            <a:r>
              <a:rPr lang="en-US" altLang="ko-KR" dirty="0"/>
              <a:t>(Time)</a:t>
            </a:r>
            <a:r>
              <a:rPr lang="ko-KR" altLang="en-US" dirty="0"/>
              <a:t>을 메모리</a:t>
            </a:r>
            <a:r>
              <a:rPr lang="en-US" altLang="ko-KR" dirty="0"/>
              <a:t>(Memory)</a:t>
            </a:r>
            <a:r>
              <a:rPr lang="ko-KR" altLang="en-US" dirty="0"/>
              <a:t>로 바꾼다”**는 전형적인 최적화 기법</a:t>
            </a:r>
            <a:r>
              <a:rPr lang="en-US" altLang="ko-KR" dirty="0"/>
              <a:t>. </a:t>
            </a:r>
          </a:p>
          <a:p>
            <a:pPr>
              <a:buNone/>
            </a:pPr>
            <a:endParaRPr lang="en-US" altLang="ko-KR" dirty="0"/>
          </a:p>
          <a:p>
            <a:pPr>
              <a:buNone/>
            </a:pPr>
            <a:r>
              <a:rPr lang="ko-KR" altLang="en-US" dirty="0"/>
              <a:t>모든 정확한 입력 값에 대한 결과를 메모리에 저장 할 수는 없으므로 필요한 경우 보간 하여 사용한다</a:t>
            </a:r>
            <a:r>
              <a:rPr lang="en-US" altLang="ko-KR" dirty="0"/>
              <a:t>.</a:t>
            </a:r>
          </a:p>
          <a:p>
            <a:pPr>
              <a:buNone/>
            </a:pPr>
            <a:r>
              <a:rPr lang="ko-KR" altLang="en-US" dirty="0" err="1"/>
              <a:t>보간은</a:t>
            </a:r>
            <a:r>
              <a:rPr lang="ko-KR" altLang="en-US" dirty="0"/>
              <a:t> 근사값이 충분히 사용가능하고 실시간 계산시간 </a:t>
            </a:r>
            <a:r>
              <a:rPr lang="en-US" altLang="ko-KR" dirty="0"/>
              <a:t>&gt; </a:t>
            </a:r>
            <a:r>
              <a:rPr lang="ko-KR" altLang="en-US" dirty="0"/>
              <a:t>보간 시간 인 경우 사용함 </a:t>
            </a:r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C5ADFF7-85AD-23C1-85B8-5CBE3D37FB68}"/>
                  </a:ext>
                </a:extLst>
              </p:cNvPr>
              <p:cNvSpPr txBox="1"/>
              <p:nvPr/>
            </p:nvSpPr>
            <p:spPr>
              <a:xfrm>
                <a:off x="237006" y="3321277"/>
                <a:ext cx="5424207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:r>
                  <a:rPr lang="en-US" altLang="ko-KR" sz="1400" b="1" dirty="0"/>
                  <a:t>1. </a:t>
                </a:r>
                <a:r>
                  <a:rPr lang="ko-KR" altLang="en-US" sz="1400" b="1" dirty="0"/>
                  <a:t>삼각함수 근사 </a:t>
                </a:r>
                <a:r>
                  <a:rPr lang="en-US" altLang="ko-KR" sz="1400" b="1" dirty="0"/>
                  <a:t>(</a:t>
                </a:r>
                <a:r>
                  <a:rPr lang="ko-KR" altLang="en-US" sz="1400" b="1" dirty="0"/>
                  <a:t>게임</a:t>
                </a:r>
                <a:r>
                  <a:rPr lang="en-US" altLang="ko-KR" sz="1400" b="1" dirty="0"/>
                  <a:t>/</a:t>
                </a:r>
                <a:r>
                  <a:rPr lang="ko-KR" altLang="en-US" sz="1400" b="1" dirty="0"/>
                  <a:t>그래픽스</a:t>
                </a:r>
                <a:r>
                  <a:rPr lang="en-US" altLang="ko-KR" sz="1400" b="1" dirty="0"/>
                  <a:t>)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ko-KR" sz="1400" dirty="0"/>
                  <a:t>LUT</a:t>
                </a:r>
                <a:r>
                  <a:rPr lang="ko-KR" altLang="en-US" sz="1400" dirty="0"/>
                  <a:t>에는 정수 각도</a:t>
                </a:r>
                <a:r>
                  <a:rPr lang="en-US" altLang="ko-KR" sz="1400" dirty="0"/>
                  <a:t>(</a:t>
                </a:r>
                <a:r>
                  <a:rPr lang="ko-KR" altLang="en-US" sz="1400" dirty="0"/>
                  <a:t>예</a:t>
                </a:r>
                <a:r>
                  <a:rPr lang="en-US" altLang="ko-KR" sz="1400" dirty="0"/>
                  <a:t>: 0°, 1°, 2°)</a:t>
                </a:r>
                <a:r>
                  <a:rPr lang="ko-KR" altLang="en-US" sz="1400" dirty="0"/>
                  <a:t>만 저장</a:t>
                </a:r>
                <a:r>
                  <a:rPr lang="en-US" altLang="ko-KR" sz="1400" dirty="0"/>
                  <a:t>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ko-KR" sz="1400" dirty="0">
                    <a:latin typeface="Courier New" panose="02070309020205020404" pitchFamily="49" charset="0"/>
                  </a:rPr>
                  <a:t>sin(12.7°)</a:t>
                </a:r>
                <a:r>
                  <a:rPr lang="ko-KR" altLang="en-US" sz="1400" dirty="0"/>
                  <a:t>처럼 소수점 입력이 들어오면</a:t>
                </a:r>
                <a:r>
                  <a:rPr lang="en-US" altLang="ko-KR" sz="1400" dirty="0"/>
                  <a:t>: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ko-KR" sz="1400" dirty="0"/>
                  <a:t>(</a:t>
                </a:r>
                <a14:m>
                  <m:oMath xmlns:m="http://schemas.openxmlformats.org/officeDocument/2006/math">
                    <m:r>
                      <a:rPr lang="ko-KR" altLang="en-US" sz="14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sz="1400" i="0">
                        <a:latin typeface="Cambria Math" panose="02040503050406030204" pitchFamily="18" charset="0"/>
                      </a:rPr>
                      <m:t>=0.7</m:t>
                    </m:r>
                  </m:oMath>
                </a14:m>
                <a:r>
                  <a:rPr lang="en-US" altLang="ko-KR" sz="1400" dirty="0"/>
                  <a:t>)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ko-KR" altLang="en-US" sz="1400" dirty="0"/>
                  <a:t>이렇게 **선형 보간</a:t>
                </a:r>
                <a:r>
                  <a:rPr lang="en-US" altLang="ko-KR" sz="1400" dirty="0"/>
                  <a:t>(linear interpolation)**</a:t>
                </a:r>
                <a:r>
                  <a:rPr lang="ko-KR" altLang="en-US" sz="1400" dirty="0"/>
                  <a:t>을 써서 정확도를 확보</a:t>
                </a:r>
                <a:r>
                  <a:rPr lang="en-US" altLang="ko-KR" sz="1400" dirty="0"/>
                  <a:t>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C5ADFF7-85AD-23C1-85B8-5CBE3D37FB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006" y="3321277"/>
                <a:ext cx="5424207" cy="1169551"/>
              </a:xfrm>
              <a:prstGeom prst="rect">
                <a:avLst/>
              </a:prstGeom>
              <a:blipFill>
                <a:blip r:embed="rId2"/>
                <a:stretch>
                  <a:fillRect l="-337" t="-1042" b="-41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44C7109B-A5DD-9275-F356-FE9DF84E6732}"/>
              </a:ext>
            </a:extLst>
          </p:cNvPr>
          <p:cNvSpPr txBox="1"/>
          <p:nvPr/>
        </p:nvSpPr>
        <p:spPr>
          <a:xfrm>
            <a:off x="6097122" y="3233843"/>
            <a:ext cx="609487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ko-KR" sz="1400" b="1" dirty="0"/>
              <a:t>2. </a:t>
            </a:r>
            <a:r>
              <a:rPr lang="ko-KR" altLang="en-US" sz="1400" b="1" dirty="0"/>
              <a:t>컬러 </a:t>
            </a:r>
            <a:r>
              <a:rPr lang="ko-KR" altLang="en-US" sz="1400" b="1" dirty="0" err="1"/>
              <a:t>그레이딩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LUT (3D LUT)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400" dirty="0"/>
              <a:t>영화</a:t>
            </a:r>
            <a:r>
              <a:rPr lang="en-US" altLang="ko-KR" sz="1400" dirty="0"/>
              <a:t>/</a:t>
            </a:r>
            <a:r>
              <a:rPr lang="ko-KR" altLang="en-US" sz="1400" dirty="0"/>
              <a:t>게임에서 색 보정할 때 </a:t>
            </a:r>
            <a:r>
              <a:rPr lang="en-US" altLang="ko-KR" sz="1400" dirty="0"/>
              <a:t>3D LUT(</a:t>
            </a:r>
            <a:r>
              <a:rPr lang="ko-KR" altLang="en-US" sz="1400" dirty="0"/>
              <a:t>예</a:t>
            </a:r>
            <a:r>
              <a:rPr lang="en-US" altLang="ko-KR" sz="1400" dirty="0"/>
              <a:t>: 33×33×33 </a:t>
            </a:r>
            <a:r>
              <a:rPr lang="ko-KR" altLang="en-US" sz="1400" dirty="0" err="1"/>
              <a:t>색공간</a:t>
            </a:r>
            <a:r>
              <a:rPr lang="en-US" altLang="ko-KR" sz="1400" dirty="0"/>
              <a:t>)</a:t>
            </a:r>
            <a:r>
              <a:rPr lang="ko-KR" altLang="en-US" sz="1400" dirty="0"/>
              <a:t>를 사용</a:t>
            </a:r>
            <a:r>
              <a:rPr lang="en-US" altLang="ko-KR" sz="1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400" dirty="0"/>
              <a:t>실제 색</a:t>
            </a:r>
            <a:r>
              <a:rPr lang="en-US" altLang="ko-KR" sz="1400" dirty="0"/>
              <a:t>(RGB </a:t>
            </a:r>
            <a:r>
              <a:rPr lang="ko-KR" altLang="en-US" sz="1400" dirty="0"/>
              <a:t>값</a:t>
            </a:r>
            <a:r>
              <a:rPr lang="en-US" altLang="ko-KR" sz="1400" dirty="0"/>
              <a:t>)</a:t>
            </a:r>
            <a:r>
              <a:rPr lang="ko-KR" altLang="en-US" sz="1400" dirty="0"/>
              <a:t>은 </a:t>
            </a:r>
            <a:r>
              <a:rPr lang="en-US" altLang="ko-KR" sz="1400" dirty="0"/>
              <a:t>LUT</a:t>
            </a:r>
            <a:r>
              <a:rPr lang="ko-KR" altLang="en-US" sz="1400" dirty="0"/>
              <a:t>에 정확히 없을 수 있음</a:t>
            </a:r>
            <a:r>
              <a:rPr lang="en-US" altLang="ko-KR" sz="1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400" dirty="0"/>
              <a:t>이때 **삼선형 보간</a:t>
            </a:r>
            <a:r>
              <a:rPr lang="en-US" altLang="ko-KR" sz="1400" dirty="0"/>
              <a:t>(trilinear interpolation)**</a:t>
            </a:r>
            <a:r>
              <a:rPr lang="ko-KR" altLang="en-US" sz="1400" dirty="0"/>
              <a:t>으로 주변 </a:t>
            </a:r>
            <a:r>
              <a:rPr lang="en-US" altLang="ko-KR" sz="1400" dirty="0"/>
              <a:t>8</a:t>
            </a:r>
            <a:r>
              <a:rPr lang="ko-KR" altLang="en-US" sz="1400" dirty="0"/>
              <a:t>개의 색상 값을 </a:t>
            </a:r>
            <a:r>
              <a:rPr lang="ko-KR" altLang="en-US" sz="1400" dirty="0" err="1"/>
              <a:t>보간해</a:t>
            </a:r>
            <a:r>
              <a:rPr lang="ko-KR" altLang="en-US" sz="1400" dirty="0"/>
              <a:t> 결과 출력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ko-KR" altLang="en-US" sz="1400" dirty="0"/>
              <a:t>👉 </a:t>
            </a:r>
            <a:r>
              <a:rPr lang="en-US" altLang="ko-KR" sz="1400" dirty="0"/>
              <a:t>GPU </a:t>
            </a:r>
            <a:r>
              <a:rPr lang="ko-KR" altLang="en-US" sz="1400" dirty="0"/>
              <a:t>텍스처 샘플링이 대표적인 예</a:t>
            </a:r>
            <a:r>
              <a:rPr lang="en-US" altLang="ko-KR" sz="1400" dirty="0"/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656966-45D8-C621-B314-49EDF12F05D1}"/>
              </a:ext>
            </a:extLst>
          </p:cNvPr>
          <p:cNvSpPr txBox="1"/>
          <p:nvPr/>
        </p:nvSpPr>
        <p:spPr>
          <a:xfrm>
            <a:off x="6096000" y="4757712"/>
            <a:ext cx="586796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ko-KR" sz="1400" b="1" dirty="0"/>
              <a:t>4. </a:t>
            </a:r>
            <a:r>
              <a:rPr lang="ko-KR" altLang="en-US" sz="1400" b="1" dirty="0"/>
              <a:t>물리</a:t>
            </a:r>
            <a:r>
              <a:rPr lang="en-US" altLang="ko-KR" sz="1400" b="1" dirty="0"/>
              <a:t>/</a:t>
            </a:r>
            <a:r>
              <a:rPr lang="ko-KR" altLang="en-US" sz="1400" b="1" dirty="0"/>
              <a:t>시뮬레이션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400" dirty="0"/>
              <a:t>유체 시뮬레이션에서 </a:t>
            </a:r>
            <a:r>
              <a:rPr lang="ko-KR" altLang="en-US" sz="1400" b="1" dirty="0"/>
              <a:t>온도</a:t>
            </a:r>
            <a:r>
              <a:rPr lang="en-US" altLang="ko-KR" sz="1400" b="1" dirty="0"/>
              <a:t>-</a:t>
            </a:r>
            <a:r>
              <a:rPr lang="ko-KR" altLang="en-US" sz="1400" b="1" dirty="0"/>
              <a:t>압력</a:t>
            </a:r>
            <a:r>
              <a:rPr lang="en-US" altLang="ko-KR" sz="1400" b="1" dirty="0"/>
              <a:t>-</a:t>
            </a:r>
            <a:r>
              <a:rPr lang="ko-KR" altLang="en-US" sz="1400" b="1" dirty="0"/>
              <a:t>밀도</a:t>
            </a:r>
            <a:r>
              <a:rPr lang="ko-KR" altLang="en-US" sz="1400" dirty="0"/>
              <a:t>에 따른 결과를 미리 </a:t>
            </a:r>
            <a:r>
              <a:rPr lang="en-US" altLang="ko-KR" sz="1400" dirty="0"/>
              <a:t>LUT</a:t>
            </a:r>
            <a:r>
              <a:rPr lang="ko-KR" altLang="en-US" sz="1400" dirty="0"/>
              <a:t>에 저장</a:t>
            </a:r>
            <a:r>
              <a:rPr lang="en-US" altLang="ko-KR" sz="1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400" dirty="0" err="1"/>
              <a:t>입력값이</a:t>
            </a:r>
            <a:r>
              <a:rPr lang="ko-KR" altLang="en-US" sz="1400" dirty="0"/>
              <a:t> 테이블에 없는 경우</a:t>
            </a:r>
            <a:r>
              <a:rPr lang="en-US" altLang="ko-KR" sz="1400" dirty="0"/>
              <a:t>, </a:t>
            </a:r>
            <a:r>
              <a:rPr lang="ko-KR" altLang="en-US" sz="1400" dirty="0"/>
              <a:t>인접한 </a:t>
            </a:r>
            <a:r>
              <a:rPr lang="en-US" altLang="ko-KR" sz="1400" dirty="0"/>
              <a:t>2D/3D </a:t>
            </a:r>
            <a:r>
              <a:rPr lang="ko-KR" altLang="en-US" sz="1400" dirty="0"/>
              <a:t>포인트로 보간</a:t>
            </a:r>
            <a:r>
              <a:rPr lang="en-US" altLang="ko-KR" sz="1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400" dirty="0"/>
              <a:t>기상 시뮬레이션</a:t>
            </a:r>
            <a:r>
              <a:rPr lang="en-US" altLang="ko-KR" sz="1400" dirty="0"/>
              <a:t>, </a:t>
            </a:r>
            <a:r>
              <a:rPr lang="ko-KR" altLang="en-US" sz="1400" dirty="0"/>
              <a:t>엔진 연료 분사 모델 등에서 사용</a:t>
            </a:r>
            <a:r>
              <a:rPr lang="en-US" altLang="ko-KR" sz="1400" dirty="0"/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8B2496-D37A-E202-FD5F-FB99620328FA}"/>
              </a:ext>
            </a:extLst>
          </p:cNvPr>
          <p:cNvSpPr txBox="1"/>
          <p:nvPr/>
        </p:nvSpPr>
        <p:spPr>
          <a:xfrm>
            <a:off x="228040" y="4564004"/>
            <a:ext cx="609487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ko-KR" sz="1400" b="1" dirty="0"/>
              <a:t>3. 1D LUT (Shading Ramp Texture)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400" dirty="0"/>
              <a:t>가로 </a:t>
            </a:r>
            <a:r>
              <a:rPr lang="en-US" altLang="ko-KR" sz="1400" dirty="0"/>
              <a:t>256</a:t>
            </a:r>
            <a:r>
              <a:rPr lang="ko-KR" altLang="en-US" sz="1400" dirty="0"/>
              <a:t>픽셀</a:t>
            </a:r>
            <a:r>
              <a:rPr lang="en-US" altLang="ko-KR" sz="1400" dirty="0"/>
              <a:t>, </a:t>
            </a:r>
            <a:r>
              <a:rPr lang="ko-KR" altLang="en-US" sz="1400" dirty="0"/>
              <a:t>세로 </a:t>
            </a:r>
            <a:r>
              <a:rPr lang="en-US" altLang="ko-KR" sz="1400" dirty="0"/>
              <a:t>1</a:t>
            </a:r>
            <a:r>
              <a:rPr lang="ko-KR" altLang="en-US" sz="1400" dirty="0"/>
              <a:t>픽셀짜리 </a:t>
            </a:r>
            <a:r>
              <a:rPr lang="en-US" altLang="ko-KR" sz="1400" b="1" dirty="0"/>
              <a:t>Ramp Texture</a:t>
            </a:r>
            <a:r>
              <a:rPr lang="ko-KR" altLang="en-US" sz="1400" dirty="0"/>
              <a:t>를 만듭니다</a:t>
            </a:r>
            <a:r>
              <a:rPr lang="en-US" altLang="ko-KR" sz="1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400" dirty="0"/>
              <a:t>왼쪽은 어두운 색</a:t>
            </a:r>
            <a:r>
              <a:rPr lang="en-US" altLang="ko-KR" sz="1400" dirty="0"/>
              <a:t>, </a:t>
            </a:r>
            <a:r>
              <a:rPr lang="ko-KR" altLang="en-US" sz="1400" dirty="0"/>
              <a:t>오른쪽은 밝은 색으로 채워 넣되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b="1" dirty="0"/>
              <a:t>단계적으로 구간을 나누어 칸이 뚝뚝 끊긴 것처럼</a:t>
            </a:r>
            <a:r>
              <a:rPr lang="ko-KR" altLang="en-US" sz="1400" dirty="0"/>
              <a:t> 만듭니다</a:t>
            </a:r>
            <a:r>
              <a:rPr lang="en-US" altLang="ko-KR" sz="1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400" dirty="0" err="1"/>
              <a:t>셰이더에서</a:t>
            </a:r>
            <a:r>
              <a:rPr lang="ko-KR" altLang="en-US" sz="1400" dirty="0"/>
              <a:t> </a:t>
            </a:r>
            <a:r>
              <a:rPr lang="en-US" altLang="ko-KR" sz="1400" dirty="0">
                <a:latin typeface="Courier New" panose="02070309020205020404" pitchFamily="49" charset="0"/>
              </a:rPr>
              <a:t>N·L</a:t>
            </a:r>
            <a:r>
              <a:rPr lang="ko-KR" altLang="en-US" sz="1400" dirty="0"/>
              <a:t> </a:t>
            </a:r>
            <a:r>
              <a:rPr lang="en-US" altLang="ko-KR" sz="1400" dirty="0"/>
              <a:t>(</a:t>
            </a:r>
            <a:r>
              <a:rPr lang="ko-KR" altLang="en-US" sz="1400" dirty="0" err="1"/>
              <a:t>법선과</a:t>
            </a:r>
            <a:r>
              <a:rPr lang="ko-KR" altLang="en-US" sz="1400" dirty="0"/>
              <a:t> 광원 벡터 내적</a:t>
            </a:r>
            <a:r>
              <a:rPr lang="en-US" altLang="ko-KR" sz="1400" dirty="0"/>
              <a:t>, </a:t>
            </a:r>
            <a:r>
              <a:rPr lang="ko-KR" altLang="en-US" sz="1400" dirty="0"/>
              <a:t>즉 </a:t>
            </a:r>
            <a:r>
              <a:rPr lang="ko-KR" altLang="en-US" sz="1400" dirty="0" err="1"/>
              <a:t>밝기값</a:t>
            </a:r>
            <a:r>
              <a:rPr lang="en-US" altLang="ko-KR" sz="1400" dirty="0"/>
              <a:t>)</a:t>
            </a:r>
            <a:r>
              <a:rPr lang="ko-KR" altLang="en-US" sz="1400" dirty="0"/>
              <a:t>을 </a:t>
            </a:r>
            <a:r>
              <a:rPr lang="en-US" altLang="ko-KR" sz="1400" dirty="0"/>
              <a:t>0~1 </a:t>
            </a:r>
            <a:r>
              <a:rPr lang="ko-KR" altLang="en-US" sz="1400" dirty="0"/>
              <a:t>범위로 계산 → 그 값을 </a:t>
            </a:r>
            <a:r>
              <a:rPr lang="en-US" altLang="ko-KR" sz="1400" dirty="0"/>
              <a:t>Ramp Texture</a:t>
            </a:r>
            <a:r>
              <a:rPr lang="ko-KR" altLang="en-US" sz="1400" dirty="0"/>
              <a:t>의 </a:t>
            </a:r>
            <a:r>
              <a:rPr lang="en-US" altLang="ko-KR" sz="1400" dirty="0"/>
              <a:t>u</a:t>
            </a:r>
            <a:r>
              <a:rPr lang="ko-KR" altLang="en-US" sz="1400" dirty="0"/>
              <a:t>좌표로 사용</a:t>
            </a:r>
            <a:r>
              <a:rPr lang="en-US" altLang="ko-KR" sz="1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400" dirty="0"/>
              <a:t>결과</a:t>
            </a:r>
            <a:r>
              <a:rPr lang="en-US" altLang="ko-KR" sz="1400" dirty="0"/>
              <a:t>: </a:t>
            </a:r>
            <a:r>
              <a:rPr lang="ko-KR" altLang="en-US" sz="1400" dirty="0"/>
              <a:t>연속적인 밝기 대신 “</a:t>
            </a:r>
            <a:r>
              <a:rPr lang="ko-KR" altLang="en-US" sz="1400" dirty="0" err="1"/>
              <a:t>카툰풍</a:t>
            </a:r>
            <a:r>
              <a:rPr lang="ko-KR" altLang="en-US" sz="1400" dirty="0"/>
              <a:t> 계단식 명암” 출력</a:t>
            </a:r>
            <a:r>
              <a:rPr lang="en-US" altLang="ko-KR" sz="1400" dirty="0"/>
              <a:t>.</a:t>
            </a:r>
          </a:p>
          <a:p>
            <a:pPr>
              <a:buNone/>
            </a:pPr>
            <a:r>
              <a:rPr lang="ko-KR" altLang="en-US" sz="1400" dirty="0"/>
              <a:t>  </a:t>
            </a:r>
            <a:r>
              <a:rPr lang="en-US" altLang="ko-KR" sz="1400" dirty="0"/>
              <a:t>“</a:t>
            </a:r>
            <a:r>
              <a:rPr lang="en-US" altLang="ko-KR" sz="1400" b="1" dirty="0"/>
              <a:t>LUT + </a:t>
            </a:r>
            <a:r>
              <a:rPr lang="ko-KR" altLang="en-US" sz="1400" b="1" dirty="0"/>
              <a:t>보간</a:t>
            </a:r>
            <a:r>
              <a:rPr lang="en-US" altLang="ko-KR" sz="1400" b="1" dirty="0"/>
              <a:t>”</a:t>
            </a:r>
            <a:endParaRPr lang="en-US" altLang="ko-KR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400" dirty="0"/>
              <a:t>Ramp Texture</a:t>
            </a:r>
            <a:r>
              <a:rPr lang="ko-KR" altLang="en-US" sz="1400" dirty="0"/>
              <a:t>를 단순 계단식으로 만들면 보간 없이 딱딱 끊기고</a:t>
            </a:r>
            <a:r>
              <a:rPr lang="en-US" altLang="ko-KR" sz="1400" dirty="0"/>
              <a:t>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400" dirty="0"/>
              <a:t>Ramp</a:t>
            </a:r>
            <a:r>
              <a:rPr lang="ko-KR" altLang="en-US" sz="1400" dirty="0"/>
              <a:t>를 약간 </a:t>
            </a:r>
            <a:r>
              <a:rPr lang="ko-KR" altLang="en-US" sz="1400" dirty="0" err="1"/>
              <a:t>블렌딩된</a:t>
            </a:r>
            <a:r>
              <a:rPr lang="ko-KR" altLang="en-US" sz="1400" dirty="0"/>
              <a:t> 곡선으로 만들면 </a:t>
            </a:r>
            <a:r>
              <a:rPr lang="ko-KR" altLang="en-US" sz="1400" dirty="0" err="1"/>
              <a:t>보간이</a:t>
            </a:r>
            <a:r>
              <a:rPr lang="ko-KR" altLang="en-US" sz="1400" dirty="0"/>
              <a:t> 들어가 부드럽게 표현됨</a:t>
            </a:r>
            <a:r>
              <a:rPr lang="en-US" altLang="ko-KR" sz="1400" dirty="0"/>
              <a:t>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DDA6C75-1D58-25AE-1F11-674AB90A5F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2784" y="5744235"/>
            <a:ext cx="1034122" cy="1034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1628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FE34BB-E0CD-07B9-71C2-C56E5D074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투 포인터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A7F0D0-04E9-9B2B-7BB1-EAA2268DC9D8}"/>
              </a:ext>
            </a:extLst>
          </p:cNvPr>
          <p:cNvSpPr txBox="1"/>
          <p:nvPr/>
        </p:nvSpPr>
        <p:spPr>
          <a:xfrm>
            <a:off x="396128" y="1528500"/>
            <a:ext cx="109576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배열이나 리스트에서 두 개의 인덱스를 사용해</a:t>
            </a:r>
            <a:r>
              <a:rPr lang="en-US" altLang="ko-KR" dirty="0"/>
              <a:t>, </a:t>
            </a:r>
            <a:r>
              <a:rPr lang="ko-KR" altLang="en-US" dirty="0"/>
              <a:t>조건을 만족하는 구간이나 원소를 효율적으로 탐색하는 알고리즘 기법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17DA73D-FC04-9DDB-3910-50A0495A9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164" y="2270318"/>
            <a:ext cx="1095767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포인터(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pointer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= 배열의 위치(인덱스)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를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가리키는 변수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두 개를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움직여서, 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불필요한 반복을 줄이고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원하는 결과를 더 빠르게 찾는 게 목적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이다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B21884-B419-E41B-49E6-38DA10A83C21}"/>
              </a:ext>
            </a:extLst>
          </p:cNvPr>
          <p:cNvSpPr txBox="1"/>
          <p:nvPr/>
        </p:nvSpPr>
        <p:spPr>
          <a:xfrm>
            <a:off x="396128" y="3129777"/>
            <a:ext cx="1059824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ko-KR" altLang="en-US" b="1" dirty="0"/>
              <a:t>  기본 원리</a:t>
            </a:r>
          </a:p>
          <a:p>
            <a:pPr>
              <a:buFont typeface="+mj-lt"/>
              <a:buAutoNum type="arabicPeriod"/>
            </a:pPr>
            <a:r>
              <a:rPr lang="ko-KR" altLang="en-US" b="1" dirty="0"/>
              <a:t>포인터 두 개 설정</a:t>
            </a:r>
            <a:r>
              <a:rPr lang="en-US" altLang="ko-KR" dirty="0"/>
              <a:t>: </a:t>
            </a:r>
            <a:r>
              <a:rPr lang="ko-KR" altLang="en-US" dirty="0"/>
              <a:t>보통 </a:t>
            </a:r>
            <a:r>
              <a:rPr lang="en-US" altLang="ko-KR" dirty="0">
                <a:latin typeface="Courier New" panose="02070309020205020404" pitchFamily="49" charset="0"/>
              </a:rPr>
              <a:t>start</a:t>
            </a:r>
            <a:r>
              <a:rPr lang="en-US" altLang="ko-KR" dirty="0"/>
              <a:t>, </a:t>
            </a:r>
            <a:r>
              <a:rPr lang="en-US" altLang="ko-KR" dirty="0">
                <a:latin typeface="Courier New" panose="02070309020205020404" pitchFamily="49" charset="0"/>
              </a:rPr>
              <a:t>end</a:t>
            </a:r>
            <a:r>
              <a:rPr lang="ko-KR" altLang="en-US" dirty="0"/>
              <a:t> 또는 </a:t>
            </a:r>
            <a:r>
              <a:rPr lang="en-US" altLang="ko-KR" dirty="0">
                <a:latin typeface="Courier New" panose="02070309020205020404" pitchFamily="49" charset="0"/>
              </a:rPr>
              <a:t>left</a:t>
            </a:r>
            <a:r>
              <a:rPr lang="en-US" altLang="ko-KR" dirty="0"/>
              <a:t>, </a:t>
            </a:r>
            <a:r>
              <a:rPr lang="en-US" altLang="ko-KR" dirty="0">
                <a:latin typeface="Courier New" panose="02070309020205020404" pitchFamily="49" charset="0"/>
              </a:rPr>
              <a:t>right</a:t>
            </a:r>
            <a:endParaRPr lang="ko-KR" altLang="en-US" dirty="0"/>
          </a:p>
          <a:p>
            <a:pPr>
              <a:buFont typeface="+mj-lt"/>
              <a:buAutoNum type="arabicPeriod"/>
            </a:pPr>
            <a:r>
              <a:rPr lang="ko-KR" altLang="en-US" b="1" dirty="0"/>
              <a:t>조건 검사</a:t>
            </a:r>
            <a:r>
              <a:rPr lang="en-US" altLang="ko-KR" dirty="0"/>
              <a:t>: </a:t>
            </a:r>
            <a:r>
              <a:rPr lang="ko-KR" altLang="en-US" dirty="0"/>
              <a:t>현재 두 포인터가 가리키는 값</a:t>
            </a:r>
            <a:r>
              <a:rPr lang="en-US" altLang="ko-KR" dirty="0"/>
              <a:t>(</a:t>
            </a:r>
            <a:r>
              <a:rPr lang="ko-KR" altLang="en-US" dirty="0"/>
              <a:t>또는 구간 합 등</a:t>
            </a:r>
            <a:r>
              <a:rPr lang="en-US" altLang="ko-KR" dirty="0"/>
              <a:t>)</a:t>
            </a:r>
            <a:r>
              <a:rPr lang="ko-KR" altLang="en-US" dirty="0"/>
              <a:t>이 문제 조건을 만족하는지 확인</a:t>
            </a:r>
          </a:p>
          <a:p>
            <a:pPr>
              <a:buFont typeface="+mj-lt"/>
              <a:buAutoNum type="arabicPeriod"/>
            </a:pPr>
            <a:r>
              <a:rPr lang="ko-KR" altLang="en-US" b="1" dirty="0"/>
              <a:t>포인터 이동</a:t>
            </a:r>
            <a:r>
              <a:rPr lang="en-US" altLang="ko-KR" dirty="0"/>
              <a:t>: </a:t>
            </a:r>
            <a:r>
              <a:rPr lang="ko-KR" altLang="en-US" dirty="0"/>
              <a:t>조건에 따라 한쪽 또는 양쪽 포인터를 이동시킴</a:t>
            </a:r>
          </a:p>
          <a:p>
            <a:pPr>
              <a:buFont typeface="+mj-lt"/>
              <a:buAutoNum type="arabicPeriod"/>
            </a:pPr>
            <a:r>
              <a:rPr lang="ko-KR" altLang="en-US" b="1" dirty="0"/>
              <a:t>탐색 반복</a:t>
            </a:r>
            <a:r>
              <a:rPr lang="en-US" altLang="ko-KR" dirty="0"/>
              <a:t>: </a:t>
            </a:r>
            <a:r>
              <a:rPr lang="ko-KR" altLang="en-US" dirty="0"/>
              <a:t>두 포인터가 배열 범위 안에서 움직이며 모든 경우를 탐색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D21A161-17BA-3443-23AB-28F6518C0534}"/>
                  </a:ext>
                </a:extLst>
              </p:cNvPr>
              <p:cNvSpPr txBox="1"/>
              <p:nvPr/>
            </p:nvSpPr>
            <p:spPr>
              <a:xfrm>
                <a:off x="396127" y="4960195"/>
                <a:ext cx="11242301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:r>
                  <a:rPr lang="ko-KR" altLang="en-US" b="1" dirty="0"/>
                  <a:t> 장점</a:t>
                </a:r>
              </a:p>
              <a:p>
                <a:r>
                  <a:rPr lang="en-US" altLang="ko-KR" dirty="0"/>
                  <a:t>Brute Force(</a:t>
                </a:r>
                <a:r>
                  <a:rPr lang="ko-KR" altLang="en-US" dirty="0"/>
                  <a:t>완전 탐색</a:t>
                </a:r>
                <a:r>
                  <a:rPr lang="en-US" altLang="ko-KR" dirty="0"/>
                  <a:t>:</a:t>
                </a:r>
                <a:r>
                  <a:rPr lang="ko-KR" altLang="en-US" dirty="0"/>
                  <a:t>“가능한 모든 경우를 다 해보는 방식”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라면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ko-KR" alt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altLang="ko-KR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ko-KR" altLang="en-US" dirty="0"/>
                  <a:t>시간이 걸릴 문제를</a:t>
                </a:r>
              </a:p>
              <a:p>
                <a:r>
                  <a:rPr lang="ko-KR" altLang="en-US" dirty="0"/>
                  <a:t>투 포인터를 쓰면 포인터가 </a:t>
                </a:r>
                <a:r>
                  <a:rPr lang="ko-KR" altLang="en-US" b="1" dirty="0"/>
                  <a:t>앞으로만 이동</a:t>
                </a:r>
                <a:r>
                  <a:rPr lang="ko-KR" altLang="en-US" dirty="0"/>
                  <a:t>하기 때문에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ko-KR" altLang="en-US" dirty="0"/>
                  <a:t>안에 해결 가능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D21A161-17BA-3443-23AB-28F6518C05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27" y="4960195"/>
                <a:ext cx="11242301" cy="923330"/>
              </a:xfrm>
              <a:prstGeom prst="rect">
                <a:avLst/>
              </a:prstGeom>
              <a:blipFill>
                <a:blip r:embed="rId2"/>
                <a:stretch>
                  <a:fillRect l="-488" t="-3974" b="-99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2759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982E93-276B-0687-A553-463941D42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</a:t>
            </a:r>
            <a:r>
              <a:rPr lang="ko-KR" altLang="en-US" dirty="0"/>
              <a:t>의 연속된 자연수의 합 찾기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A1EFC154-162A-A5F3-41EA-1147C313DB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9420075"/>
              </p:ext>
            </p:extLst>
          </p:nvPr>
        </p:nvGraphicFramePr>
        <p:xfrm>
          <a:off x="996764" y="1505268"/>
          <a:ext cx="7649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118">
                  <a:extLst>
                    <a:ext uri="{9D8B030D-6E8A-4147-A177-3AD203B41FA5}">
                      <a16:colId xmlns:a16="http://schemas.microsoft.com/office/drawing/2014/main" val="825026559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456351618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1239623525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3352409311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1836359395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3108336370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3075664853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3570697724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1241010888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354685861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620412296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257397454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3182882931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376557201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3220061748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15568996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74159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20F5F3D-F7F1-F4E5-7204-CEAB75A95B71}"/>
              </a:ext>
            </a:extLst>
          </p:cNvPr>
          <p:cNvSpPr txBox="1"/>
          <p:nvPr/>
        </p:nvSpPr>
        <p:spPr>
          <a:xfrm>
            <a:off x="1070723" y="2035319"/>
            <a:ext cx="9350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Brute Force(</a:t>
            </a:r>
            <a:r>
              <a:rPr lang="ko-KR" altLang="en-US" dirty="0"/>
              <a:t>완전 탐색</a:t>
            </a:r>
            <a:r>
              <a:rPr lang="en-US" altLang="ko-KR" dirty="0"/>
              <a:t>:</a:t>
            </a:r>
            <a:r>
              <a:rPr lang="ko-KR" altLang="en-US" dirty="0"/>
              <a:t>“가능한 모든 경우를 다 해보는 방식”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26AE01-3F01-7575-490A-9FC547AD9147}"/>
              </a:ext>
            </a:extLst>
          </p:cNvPr>
          <p:cNvSpPr txBox="1"/>
          <p:nvPr/>
        </p:nvSpPr>
        <p:spPr>
          <a:xfrm>
            <a:off x="5936441" y="3442447"/>
            <a:ext cx="6255559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for (int start = 1; start &lt;= N; start++) {</a:t>
            </a:r>
          </a:p>
          <a:p>
            <a:r>
              <a:rPr lang="en-US" altLang="ko-KR" dirty="0"/>
              <a:t>        int total = 0;</a:t>
            </a:r>
          </a:p>
          <a:p>
            <a:r>
              <a:rPr lang="en-US" altLang="ko-KR" dirty="0"/>
              <a:t>        for (int end = start; end &lt;= N; end++) {</a:t>
            </a:r>
          </a:p>
          <a:p>
            <a:r>
              <a:rPr lang="en-US" altLang="ko-KR" dirty="0"/>
              <a:t>            total += end;</a:t>
            </a:r>
          </a:p>
          <a:p>
            <a:r>
              <a:rPr lang="en-US" altLang="ko-KR" dirty="0"/>
              <a:t>            if (total == N) {</a:t>
            </a:r>
          </a:p>
          <a:p>
            <a:r>
              <a:rPr lang="en-US" altLang="ko-KR" dirty="0"/>
              <a:t>                count++;</a:t>
            </a:r>
          </a:p>
          <a:p>
            <a:r>
              <a:rPr lang="en-US" altLang="ko-KR" dirty="0"/>
              <a:t>                break;          // N</a:t>
            </a:r>
            <a:r>
              <a:rPr lang="ko-KR" altLang="en-US" dirty="0"/>
              <a:t>을 찾았으니 더할 필요 없음</a:t>
            </a:r>
          </a:p>
          <a:p>
            <a:r>
              <a:rPr lang="ko-KR" altLang="en-US" dirty="0"/>
              <a:t>            </a:t>
            </a:r>
            <a:r>
              <a:rPr lang="en-US" altLang="ko-KR" dirty="0"/>
              <a:t>}</a:t>
            </a:r>
          </a:p>
          <a:p>
            <a:r>
              <a:rPr lang="en-US" altLang="ko-KR" dirty="0"/>
              <a:t>            if (total &gt; N) break; // </a:t>
            </a:r>
            <a:r>
              <a:rPr lang="ko-KR" altLang="en-US" dirty="0"/>
              <a:t>넘어가면 중단</a:t>
            </a:r>
          </a:p>
          <a:p>
            <a:r>
              <a:rPr lang="ko-KR" altLang="en-US" dirty="0"/>
              <a:t>        </a:t>
            </a:r>
            <a:r>
              <a:rPr lang="en-US" altLang="ko-KR" dirty="0"/>
              <a:t>}</a:t>
            </a:r>
          </a:p>
          <a:p>
            <a:r>
              <a:rPr lang="en-US" altLang="ko-KR" dirty="0"/>
              <a:t>    }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B095B2-D34B-27CB-F6EB-08FC33FDE192}"/>
              </a:ext>
            </a:extLst>
          </p:cNvPr>
          <p:cNvSpPr txBox="1"/>
          <p:nvPr/>
        </p:nvSpPr>
        <p:spPr>
          <a:xfrm>
            <a:off x="358028" y="2563862"/>
            <a:ext cx="6094878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ko-KR" altLang="en-US" sz="1400" b="1" dirty="0"/>
              <a:t>🔹 과정 설명 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예</a:t>
            </a:r>
            <a:r>
              <a:rPr lang="en-US" altLang="ko-KR" sz="1400" b="1" dirty="0"/>
              <a:t>: N = 15)</a:t>
            </a:r>
          </a:p>
          <a:p>
            <a:pPr>
              <a:buFont typeface="+mj-lt"/>
              <a:buAutoNum type="arabicPeriod"/>
            </a:pPr>
            <a:r>
              <a:rPr lang="en-US" altLang="ko-KR" sz="1400" b="1" dirty="0"/>
              <a:t>start = 1</a:t>
            </a:r>
            <a:r>
              <a:rPr lang="ko-KR" altLang="en-US" sz="1400" b="1" dirty="0"/>
              <a:t>부터</a:t>
            </a:r>
            <a:endParaRPr lang="ko-KR" altLang="en-US" sz="1400" dirty="0"/>
          </a:p>
          <a:p>
            <a:pPr marL="742950" lvl="1" indent="-285750">
              <a:buFont typeface="+mj-lt"/>
              <a:buAutoNum type="arabicPeriod"/>
            </a:pPr>
            <a:r>
              <a:rPr lang="en-US" altLang="ko-KR" sz="1400" dirty="0"/>
              <a:t>1 → 1+2 → 1+2+3 … → 1+2+3+4+5 = 15 → </a:t>
            </a:r>
            <a:r>
              <a:rPr lang="ko-KR" altLang="en-US" sz="1400" dirty="0"/>
              <a:t>경우의 수 </a:t>
            </a:r>
            <a:r>
              <a:rPr lang="en-US" altLang="ko-KR" sz="1400" dirty="0"/>
              <a:t>1</a:t>
            </a:r>
            <a:r>
              <a:rPr lang="ko-KR" altLang="en-US" sz="1400" dirty="0"/>
              <a:t>개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altLang="ko-KR" sz="1400" dirty="0"/>
              <a:t>1+2+3+4+5+6 = 21 (N</a:t>
            </a:r>
            <a:r>
              <a:rPr lang="ko-KR" altLang="en-US" sz="1400" dirty="0"/>
              <a:t>보다 커짐</a:t>
            </a:r>
            <a:r>
              <a:rPr lang="en-US" altLang="ko-KR" sz="1400" dirty="0"/>
              <a:t>) → </a:t>
            </a:r>
            <a:r>
              <a:rPr lang="ko-KR" altLang="en-US" sz="1400" dirty="0"/>
              <a:t>중단</a:t>
            </a:r>
          </a:p>
          <a:p>
            <a:pPr>
              <a:buFont typeface="+mj-lt"/>
              <a:buAutoNum type="arabicPeriod"/>
            </a:pPr>
            <a:r>
              <a:rPr lang="en-US" altLang="ko-KR" sz="1400" b="1" dirty="0"/>
              <a:t>start = 2</a:t>
            </a:r>
            <a:r>
              <a:rPr lang="ko-KR" altLang="en-US" sz="1400" b="1" dirty="0"/>
              <a:t>부터</a:t>
            </a:r>
            <a:endParaRPr lang="ko-KR" altLang="en-US" sz="1400" dirty="0"/>
          </a:p>
          <a:p>
            <a:pPr marL="742950" lvl="1" indent="-285750">
              <a:buFont typeface="+mj-lt"/>
              <a:buAutoNum type="arabicPeriod"/>
            </a:pPr>
            <a:r>
              <a:rPr lang="en-US" altLang="ko-KR" sz="1400" dirty="0"/>
              <a:t>2 → 2+3 → 2+3+4+5 = 14 → </a:t>
            </a:r>
            <a:r>
              <a:rPr lang="ko-KR" altLang="en-US" sz="1400" dirty="0"/>
              <a:t>아직 작음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altLang="ko-KR" sz="1400" dirty="0"/>
              <a:t>2+3+4+5+6 = 20 (N</a:t>
            </a:r>
            <a:r>
              <a:rPr lang="ko-KR" altLang="en-US" sz="1400" dirty="0"/>
              <a:t>보다 커짐</a:t>
            </a:r>
            <a:r>
              <a:rPr lang="en-US" altLang="ko-KR" sz="1400" dirty="0"/>
              <a:t>) → </a:t>
            </a:r>
            <a:r>
              <a:rPr lang="ko-KR" altLang="en-US" sz="1400" dirty="0"/>
              <a:t>중단</a:t>
            </a:r>
          </a:p>
          <a:p>
            <a:pPr>
              <a:buFont typeface="+mj-lt"/>
              <a:buAutoNum type="arabicPeriod"/>
            </a:pPr>
            <a:r>
              <a:rPr lang="en-US" altLang="ko-KR" sz="1400" b="1" dirty="0"/>
              <a:t>start = 3</a:t>
            </a:r>
            <a:r>
              <a:rPr lang="ko-KR" altLang="en-US" sz="1400" b="1" dirty="0"/>
              <a:t>부터</a:t>
            </a:r>
            <a:endParaRPr lang="ko-KR" altLang="en-US" sz="1400" dirty="0"/>
          </a:p>
          <a:p>
            <a:pPr marL="742950" lvl="1" indent="-285750">
              <a:buFont typeface="+mj-lt"/>
              <a:buAutoNum type="arabicPeriod"/>
            </a:pPr>
            <a:r>
              <a:rPr lang="en-US" altLang="ko-KR" sz="1400" dirty="0"/>
              <a:t>3+4+5 = 12 → </a:t>
            </a:r>
            <a:r>
              <a:rPr lang="ko-KR" altLang="en-US" sz="1400" dirty="0"/>
              <a:t>아직 작음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altLang="ko-KR" sz="1400" dirty="0"/>
              <a:t>3+4+5+6 = 18 (N</a:t>
            </a:r>
            <a:r>
              <a:rPr lang="ko-KR" altLang="en-US" sz="1400" dirty="0"/>
              <a:t>보다 커짐</a:t>
            </a:r>
            <a:r>
              <a:rPr lang="en-US" altLang="ko-KR" sz="1400" dirty="0"/>
              <a:t>) → </a:t>
            </a:r>
            <a:r>
              <a:rPr lang="ko-KR" altLang="en-US" sz="1400" dirty="0"/>
              <a:t>중단</a:t>
            </a:r>
          </a:p>
          <a:p>
            <a:pPr>
              <a:buFont typeface="+mj-lt"/>
              <a:buAutoNum type="arabicPeriod"/>
            </a:pPr>
            <a:r>
              <a:rPr lang="en-US" altLang="ko-KR" sz="1400" b="1" dirty="0"/>
              <a:t>start = 4</a:t>
            </a:r>
            <a:r>
              <a:rPr lang="ko-KR" altLang="en-US" sz="1400" b="1" dirty="0"/>
              <a:t>부터</a:t>
            </a:r>
            <a:endParaRPr lang="ko-KR" altLang="en-US" sz="1400" dirty="0"/>
          </a:p>
          <a:p>
            <a:pPr marL="742950" lvl="1" indent="-285750">
              <a:buFont typeface="+mj-lt"/>
              <a:buAutoNum type="arabicPeriod"/>
            </a:pPr>
            <a:r>
              <a:rPr lang="en-US" altLang="ko-KR" sz="1400" dirty="0"/>
              <a:t>4+5+6 = 15 → </a:t>
            </a:r>
            <a:r>
              <a:rPr lang="ko-KR" altLang="en-US" sz="1400" dirty="0"/>
              <a:t>경우의 수 </a:t>
            </a:r>
            <a:r>
              <a:rPr lang="en-US" altLang="ko-KR" sz="1400" dirty="0"/>
              <a:t>2</a:t>
            </a:r>
            <a:r>
              <a:rPr lang="ko-KR" altLang="en-US" sz="1400" dirty="0"/>
              <a:t>개</a:t>
            </a:r>
          </a:p>
          <a:p>
            <a:pPr>
              <a:buFont typeface="+mj-lt"/>
              <a:buAutoNum type="arabicPeriod"/>
            </a:pPr>
            <a:r>
              <a:rPr lang="en-US" altLang="ko-KR" sz="1400" b="1" dirty="0"/>
              <a:t>start = 5</a:t>
            </a:r>
            <a:r>
              <a:rPr lang="ko-KR" altLang="en-US" sz="1400" b="1" dirty="0"/>
              <a:t>부터</a:t>
            </a:r>
            <a:r>
              <a:rPr lang="ko-KR" altLang="en-US" sz="1400" dirty="0"/>
              <a:t> </a:t>
            </a:r>
            <a:r>
              <a:rPr lang="en-US" altLang="ko-KR" sz="1400" dirty="0"/>
              <a:t>… </a:t>
            </a:r>
            <a:r>
              <a:rPr lang="ko-KR" altLang="en-US" sz="1400" dirty="0"/>
              <a:t>이런 식으로 계속 진행</a:t>
            </a:r>
            <a:r>
              <a:rPr lang="en-US" altLang="ko-KR" sz="1400" dirty="0"/>
              <a:t>.</a:t>
            </a:r>
          </a:p>
          <a:p>
            <a:pPr>
              <a:buNone/>
            </a:pPr>
            <a:r>
              <a:rPr lang="ko-KR" altLang="en-US" sz="1400" dirty="0"/>
              <a:t>최종적으로 찾는 경우</a:t>
            </a:r>
            <a:r>
              <a:rPr lang="en-US" altLang="ko-KR" sz="14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400" dirty="0"/>
              <a:t>1+2+3+4+5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400" dirty="0"/>
              <a:t>4+5+6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400" dirty="0"/>
              <a:t>7+8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400" dirty="0"/>
              <a:t>15</a:t>
            </a:r>
          </a:p>
          <a:p>
            <a:pPr>
              <a:buNone/>
            </a:pPr>
            <a:r>
              <a:rPr lang="ko-KR" altLang="en-US" sz="1400" dirty="0"/>
              <a:t>총 </a:t>
            </a:r>
            <a:r>
              <a:rPr lang="en-US" altLang="ko-KR" sz="1400" b="1" dirty="0"/>
              <a:t>4</a:t>
            </a:r>
            <a:r>
              <a:rPr lang="ko-KR" altLang="en-US" sz="1400" b="1" dirty="0"/>
              <a:t>가지</a:t>
            </a:r>
            <a:r>
              <a:rPr lang="en-US" altLang="ko-KR" sz="1400" dirty="0"/>
              <a:t>.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AB264E4-5DB6-F553-33BC-704721181B54}"/>
              </a:ext>
            </a:extLst>
          </p:cNvPr>
          <p:cNvCxnSpPr>
            <a:stCxn id="7" idx="0"/>
          </p:cNvCxnSpPr>
          <p:nvPr/>
        </p:nvCxnSpPr>
        <p:spPr>
          <a:xfrm flipV="1">
            <a:off x="9064221" y="2931459"/>
            <a:ext cx="906773" cy="510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EF6910B-E066-036D-DA78-940DA6F37BED}"/>
              </a:ext>
            </a:extLst>
          </p:cNvPr>
          <p:cNvCxnSpPr/>
          <p:nvPr/>
        </p:nvCxnSpPr>
        <p:spPr>
          <a:xfrm flipV="1">
            <a:off x="9836524" y="3012141"/>
            <a:ext cx="282388" cy="1021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CFF8527-C2CE-92A8-6C79-7A67FE95E610}"/>
              </a:ext>
            </a:extLst>
          </p:cNvPr>
          <p:cNvSpPr txBox="1"/>
          <p:nvPr/>
        </p:nvSpPr>
        <p:spPr>
          <a:xfrm>
            <a:off x="10199594" y="2312894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O(N</a:t>
            </a:r>
            <a:r>
              <a:rPr lang="en-US" altLang="ko-KR" baseline="30000" dirty="0"/>
              <a:t>2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587482-7792-F774-021B-0BCE1FA9EC32}"/>
              </a:ext>
            </a:extLst>
          </p:cNvPr>
          <p:cNvSpPr txBox="1"/>
          <p:nvPr/>
        </p:nvSpPr>
        <p:spPr>
          <a:xfrm>
            <a:off x="2010335" y="5864054"/>
            <a:ext cx="40350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비 효율적인 부분</a:t>
            </a:r>
            <a:r>
              <a:rPr lang="en-US" altLang="ko-KR" b="1" dirty="0"/>
              <a:t>:</a:t>
            </a:r>
          </a:p>
          <a:p>
            <a:r>
              <a:rPr lang="ko-KR" altLang="en-US" b="1" dirty="0"/>
              <a:t>이전에 계산했던 부분을 또 계산한다</a:t>
            </a:r>
            <a:r>
              <a:rPr lang="en-US" altLang="ko-KR" b="1" dirty="0"/>
              <a:t>.</a:t>
            </a:r>
          </a:p>
          <a:p>
            <a:r>
              <a:rPr lang="ko-KR" altLang="en-US" b="1" dirty="0"/>
              <a:t>재활용 방법이 필요</a:t>
            </a:r>
          </a:p>
        </p:txBody>
      </p:sp>
    </p:spTree>
    <p:extLst>
      <p:ext uri="{BB962C8B-B14F-4D97-AF65-F5344CB8AC3E}">
        <p14:creationId xmlns:p14="http://schemas.microsoft.com/office/powerpoint/2010/main" val="3332088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E77CAF-A224-D693-9F28-B2973F563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투 포인터 활용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1009531-D7F4-9991-82CD-FB2F6C340A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98845"/>
              </p:ext>
            </p:extLst>
          </p:nvPr>
        </p:nvGraphicFramePr>
        <p:xfrm>
          <a:off x="838200" y="3739294"/>
          <a:ext cx="7649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118">
                  <a:extLst>
                    <a:ext uri="{9D8B030D-6E8A-4147-A177-3AD203B41FA5}">
                      <a16:colId xmlns:a16="http://schemas.microsoft.com/office/drawing/2014/main" val="825026559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456351618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1239623525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3352409311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1836359395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3108336370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3075664853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3570697724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1241010888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354685861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620412296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257397454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3182882931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376557201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3220061748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15568996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74159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FB33709-EE26-7253-6469-3D8E69CF1A18}"/>
              </a:ext>
            </a:extLst>
          </p:cNvPr>
          <p:cNvSpPr txBox="1"/>
          <p:nvPr/>
        </p:nvSpPr>
        <p:spPr>
          <a:xfrm>
            <a:off x="1221613" y="3041635"/>
            <a:ext cx="10769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Start &lt;= N</a:t>
            </a:r>
            <a:endParaRPr lang="ko-KR" alt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FBFA88-C2DD-ABE0-DC2D-C0A5FD6AD447}"/>
              </a:ext>
            </a:extLst>
          </p:cNvPr>
          <p:cNvSpPr txBox="1"/>
          <p:nvPr/>
        </p:nvSpPr>
        <p:spPr>
          <a:xfrm>
            <a:off x="1302932" y="4355602"/>
            <a:ext cx="10647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End  &lt;= N</a:t>
            </a:r>
            <a:endParaRPr lang="ko-KR" altLang="en-US" sz="140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40AC6B5-FF18-5618-90DA-748761E6255C}"/>
              </a:ext>
            </a:extLst>
          </p:cNvPr>
          <p:cNvCxnSpPr/>
          <p:nvPr/>
        </p:nvCxnSpPr>
        <p:spPr>
          <a:xfrm flipV="1">
            <a:off x="1499348" y="4110134"/>
            <a:ext cx="0" cy="35634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B5D1A8A-6810-D3A5-3B5C-7734BC7F7226}"/>
              </a:ext>
            </a:extLst>
          </p:cNvPr>
          <p:cNvCxnSpPr>
            <a:cxnSpLocks/>
          </p:cNvCxnSpPr>
          <p:nvPr/>
        </p:nvCxnSpPr>
        <p:spPr>
          <a:xfrm>
            <a:off x="1497106" y="3380943"/>
            <a:ext cx="0" cy="36136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2B11D25-5DDC-4C32-096F-B0ED309E83FA}"/>
              </a:ext>
            </a:extLst>
          </p:cNvPr>
          <p:cNvSpPr txBox="1"/>
          <p:nvPr/>
        </p:nvSpPr>
        <p:spPr>
          <a:xfrm>
            <a:off x="528553" y="1765997"/>
            <a:ext cx="1082524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total</a:t>
            </a:r>
            <a:r>
              <a:rPr lang="ko-KR" altLang="en-US" dirty="0"/>
              <a:t> 변수 하나로 현재 구간 </a:t>
            </a:r>
            <a:r>
              <a:rPr lang="en-US" altLang="ko-KR" dirty="0"/>
              <a:t>[</a:t>
            </a:r>
            <a:r>
              <a:rPr lang="en-US" altLang="ko-KR" dirty="0" err="1"/>
              <a:t>start..end</a:t>
            </a:r>
            <a:r>
              <a:rPr lang="en-US" altLang="ko-KR" dirty="0"/>
              <a:t>]  </a:t>
            </a:r>
            <a:r>
              <a:rPr lang="ko-KR" altLang="en-US" dirty="0"/>
              <a:t>합을 저장 </a:t>
            </a:r>
            <a:r>
              <a:rPr lang="en-US" altLang="ko-KR" dirty="0"/>
              <a:t>(start ≤ end)</a:t>
            </a:r>
            <a:endParaRPr lang="ko-KR" altLang="en-US" dirty="0"/>
          </a:p>
          <a:p>
            <a:r>
              <a:rPr lang="en-US" altLang="ko-KR" dirty="0"/>
              <a:t>end++</a:t>
            </a:r>
            <a:r>
              <a:rPr lang="ko-KR" altLang="en-US" dirty="0"/>
              <a:t> 할 때 → </a:t>
            </a:r>
            <a:r>
              <a:rPr lang="en-US" altLang="ko-KR" dirty="0"/>
              <a:t>total += end    ,  start++</a:t>
            </a:r>
            <a:r>
              <a:rPr lang="ko-KR" altLang="en-US" dirty="0"/>
              <a:t> 할 때 → </a:t>
            </a:r>
            <a:r>
              <a:rPr lang="en-US" altLang="ko-KR" dirty="0"/>
              <a:t>total -= start</a:t>
            </a:r>
            <a:endParaRPr lang="ko-KR" altLang="en-US" dirty="0"/>
          </a:p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합 전체를 다시 계산하지 않고</a:t>
            </a:r>
            <a:r>
              <a:rPr lang="en-US" altLang="ko-KR" dirty="0"/>
              <a:t>, </a:t>
            </a:r>
            <a:r>
              <a:rPr lang="ko-KR" altLang="en-US" b="1" dirty="0"/>
              <a:t> 더하거나 빼서 갱신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8FF138-363E-6264-334D-73C9B1018DCD}"/>
              </a:ext>
            </a:extLst>
          </p:cNvPr>
          <p:cNvSpPr txBox="1"/>
          <p:nvPr/>
        </p:nvSpPr>
        <p:spPr>
          <a:xfrm>
            <a:off x="528552" y="4908847"/>
            <a:ext cx="1098213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알고리즘</a:t>
            </a:r>
            <a:r>
              <a:rPr lang="en-US" altLang="ko-KR" dirty="0"/>
              <a:t>  </a:t>
            </a:r>
            <a:r>
              <a:rPr lang="ko-KR" altLang="en-US" dirty="0"/>
              <a:t>반복 루프에서 수행하는 “의미 있는” 일은 </a:t>
            </a:r>
            <a:r>
              <a:rPr lang="ko-KR" altLang="en-US" b="1" dirty="0"/>
              <a:t>포인터 </a:t>
            </a:r>
            <a:r>
              <a:rPr lang="en-US" altLang="ko-KR" b="1" dirty="0"/>
              <a:t>1</a:t>
            </a:r>
            <a:r>
              <a:rPr lang="ko-KR" altLang="en-US" b="1" dirty="0"/>
              <a:t>칸 이동 </a:t>
            </a:r>
            <a:r>
              <a:rPr lang="ko-KR" altLang="en-US" dirty="0"/>
              <a:t>뿐이다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따라서 루프 횟수 ≤ </a:t>
            </a:r>
            <a:r>
              <a:rPr lang="en-US" altLang="ko-KR" dirty="0">
                <a:latin typeface="Courier New" panose="02070309020205020404" pitchFamily="49" charset="0"/>
              </a:rPr>
              <a:t>end</a:t>
            </a:r>
            <a:r>
              <a:rPr lang="ko-KR" altLang="en-US" dirty="0"/>
              <a:t> 증가 횟수 </a:t>
            </a:r>
            <a:r>
              <a:rPr lang="en-US" altLang="ko-KR" dirty="0"/>
              <a:t>+ </a:t>
            </a:r>
            <a:r>
              <a:rPr lang="en-US" altLang="ko-KR" dirty="0">
                <a:latin typeface="Courier New" panose="02070309020205020404" pitchFamily="49" charset="0"/>
              </a:rPr>
              <a:t>start</a:t>
            </a:r>
            <a:r>
              <a:rPr lang="ko-KR" altLang="en-US" dirty="0"/>
              <a:t> 증가 횟수 ≤ </a:t>
            </a:r>
            <a:r>
              <a:rPr lang="en-US" altLang="ko-KR" dirty="0"/>
              <a:t>N + N = </a:t>
            </a:r>
            <a:r>
              <a:rPr lang="en-US" altLang="ko-KR" b="1" dirty="0"/>
              <a:t>2N</a:t>
            </a:r>
            <a:br>
              <a:rPr lang="ko-KR" altLang="en-US" dirty="0"/>
            </a:br>
            <a:r>
              <a:rPr lang="ko-KR" altLang="en-US" dirty="0"/>
              <a:t>→ 상수배를 무시하면 </a:t>
            </a:r>
            <a:r>
              <a:rPr lang="en-US" altLang="ko-KR" b="1" dirty="0"/>
              <a:t>O(N)</a:t>
            </a:r>
          </a:p>
        </p:txBody>
      </p:sp>
    </p:spTree>
    <p:extLst>
      <p:ext uri="{BB962C8B-B14F-4D97-AF65-F5344CB8AC3E}">
        <p14:creationId xmlns:p14="http://schemas.microsoft.com/office/powerpoint/2010/main" val="3888398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18599D-234F-D597-8686-B9A75D9DB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슬라이딩 윈도우</a:t>
            </a:r>
          </a:p>
        </p:txBody>
      </p:sp>
    </p:spTree>
    <p:extLst>
      <p:ext uri="{BB962C8B-B14F-4D97-AF65-F5344CB8AC3E}">
        <p14:creationId xmlns:p14="http://schemas.microsoft.com/office/powerpoint/2010/main" val="2241252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AC0A3F-7F57-0FB5-0AB4-1F884D04F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풀어볼 만한 문제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CF02FA-CFF7-3ABB-45F0-9403C715C8E5}"/>
              </a:ext>
            </a:extLst>
          </p:cNvPr>
          <p:cNvSpPr txBox="1"/>
          <p:nvPr/>
        </p:nvSpPr>
        <p:spPr>
          <a:xfrm>
            <a:off x="643368" y="2690336"/>
            <a:ext cx="219483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반복된 </a:t>
            </a:r>
            <a:r>
              <a:rPr lang="ko-KR" altLang="en-US" dirty="0" err="1"/>
              <a:t>구간합</a:t>
            </a:r>
            <a:r>
              <a:rPr lang="ko-KR" altLang="en-US" dirty="0"/>
              <a:t> 질의</a:t>
            </a:r>
            <a:endParaRPr lang="en-US" altLang="ko-KR" dirty="0">
              <a:solidFill>
                <a:srgbClr val="0563C1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endParaRPr lang="en-US" altLang="ko-KR" dirty="0">
              <a:solidFill>
                <a:srgbClr val="0563C1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ko-KR" altLang="en-US" b="1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구간 합 구하기 </a:t>
            </a:r>
            <a:r>
              <a:rPr lang="en-US" altLang="ko-KR" b="1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4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ko-KR" altLang="en-US" dirty="0">
                <a:hlinkClick r:id="rId3"/>
              </a:rPr>
              <a:t>구간 합 구하기 </a:t>
            </a:r>
            <a:r>
              <a:rPr lang="en-US" altLang="ko-KR" dirty="0">
                <a:hlinkClick r:id="rId3"/>
              </a:rPr>
              <a:t>5</a:t>
            </a:r>
            <a:endParaRPr lang="en-US" altLang="ko-KR" dirty="0"/>
          </a:p>
          <a:p>
            <a:r>
              <a:rPr lang="ko-KR" altLang="en-US" dirty="0">
                <a:hlinkClick r:id="rId4"/>
              </a:rPr>
              <a:t>나머지 합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26BBB8-C02A-2A9D-2A02-A0D404116370}"/>
              </a:ext>
            </a:extLst>
          </p:cNvPr>
          <p:cNvSpPr txBox="1"/>
          <p:nvPr/>
        </p:nvSpPr>
        <p:spPr>
          <a:xfrm>
            <a:off x="4255248" y="2690336"/>
            <a:ext cx="16514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투 포인터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>
                <a:hlinkClick r:id="rId5"/>
              </a:rPr>
              <a:t>수들의 합 </a:t>
            </a:r>
            <a:r>
              <a:rPr lang="en-US" altLang="ko-KR" dirty="0">
                <a:hlinkClick r:id="rId5"/>
              </a:rPr>
              <a:t>5</a:t>
            </a:r>
            <a:endParaRPr lang="en-US" altLang="ko-KR" dirty="0"/>
          </a:p>
          <a:p>
            <a:r>
              <a:rPr lang="ko-KR" altLang="en-US" dirty="0">
                <a:hlinkClick r:id="rId6"/>
              </a:rPr>
              <a:t>주몽</a:t>
            </a:r>
            <a:endParaRPr lang="en-US" altLang="ko-KR" dirty="0"/>
          </a:p>
          <a:p>
            <a:r>
              <a:rPr lang="ko-KR" altLang="en-US" b="1" dirty="0">
                <a:solidFill>
                  <a:srgbClr val="FF0000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좋은수 구하기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30BC11-C246-CD3C-BE60-70F94B42E81C}"/>
              </a:ext>
            </a:extLst>
          </p:cNvPr>
          <p:cNvSpPr txBox="1"/>
          <p:nvPr/>
        </p:nvSpPr>
        <p:spPr>
          <a:xfrm>
            <a:off x="7511670" y="2657792"/>
            <a:ext cx="27550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슬라이딩 윈도우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hlinkClick r:id="rId8"/>
              </a:rPr>
              <a:t>DNA</a:t>
            </a:r>
            <a:r>
              <a:rPr lang="ko-KR" altLang="en-US" dirty="0">
                <a:hlinkClick r:id="rId8"/>
              </a:rPr>
              <a:t>비밀번호</a:t>
            </a:r>
            <a:endParaRPr lang="en-US" altLang="ko-KR" dirty="0"/>
          </a:p>
          <a:p>
            <a:r>
              <a:rPr lang="ko-KR" altLang="en-US" b="1" dirty="0">
                <a:solidFill>
                  <a:srgbClr val="FF0000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최솟값 찾기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35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2109</TotalTime>
  <Words>939</Words>
  <Application>Microsoft Office PowerPoint</Application>
  <PresentationFormat>와이드스크린</PresentationFormat>
  <Paragraphs>137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맑은 고딕</vt:lpstr>
      <vt:lpstr>Arial</vt:lpstr>
      <vt:lpstr>Cambria Math</vt:lpstr>
      <vt:lpstr>Courier New</vt:lpstr>
      <vt:lpstr>Office 테마</vt:lpstr>
      <vt:lpstr>배열 구간 처리 알고리즘</vt:lpstr>
      <vt:lpstr>반복된 구간 합 구하기</vt:lpstr>
      <vt:lpstr>LUT (Look-Up Table)</vt:lpstr>
      <vt:lpstr>투 포인터</vt:lpstr>
      <vt:lpstr>N의 연속된 자연수의 합 찾기</vt:lpstr>
      <vt:lpstr>투 포인터 활용</vt:lpstr>
      <vt:lpstr>슬라이딩 윈도우</vt:lpstr>
      <vt:lpstr>풀어볼 만한 문제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이동원</dc:creator>
  <cp:lastModifiedBy>User</cp:lastModifiedBy>
  <cp:revision>435</cp:revision>
  <dcterms:created xsi:type="dcterms:W3CDTF">2024-03-26T07:47:20Z</dcterms:created>
  <dcterms:modified xsi:type="dcterms:W3CDTF">2025-09-18T01:46:00Z</dcterms:modified>
</cp:coreProperties>
</file>