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IV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  <a:r>
              <a:rPr lang="en-US" altLang="ko-KR" dirty="0"/>
              <a:t>(Topological Sort)</a:t>
            </a:r>
            <a:r>
              <a:rPr lang="ko-KR" altLang="en-US" dirty="0"/>
              <a:t>과 </a:t>
            </a:r>
            <a:r>
              <a:rPr lang="en-US" altLang="ko-KR" dirty="0"/>
              <a:t>Task Graph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225-DB65-F193-3D08-02B41D9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위상 정렬</a:t>
            </a:r>
            <a:r>
              <a:rPr lang="en-US" altLang="ko-KR" dirty="0"/>
              <a:t>(Topological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/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정의</a:t>
                </a:r>
                <a:endParaRPr lang="en-US" altLang="ko-KR" sz="1600" dirty="0"/>
              </a:p>
              <a:p>
                <a:pPr>
                  <a:buNone/>
                </a:pPr>
                <a:r>
                  <a:rPr lang="ko-KR" altLang="en-US" sz="1600" b="1" dirty="0"/>
                  <a:t>방향 그래프</a:t>
                </a:r>
                <a:r>
                  <a:rPr lang="en-US" altLang="ko-KR" sz="1600" b="1" dirty="0"/>
                  <a:t>(Directed Graph)</a:t>
                </a:r>
                <a:r>
                  <a:rPr lang="ko-KR" altLang="en-US" sz="1600" b="1" dirty="0"/>
                  <a:t>에서 모든 간선의 방향을 거스르지 않도록 정점들을 나열하는 것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보다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먼저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나와야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ko-KR" altLang="en-US" sz="1600" b="0" dirty="0"/>
              </a:p>
              <a:p>
                <a:pPr>
                  <a:buNone/>
                </a:pPr>
                <a:r>
                  <a:rPr lang="ko-KR" altLang="en-US" sz="1600" dirty="0"/>
                  <a:t>이라는 조건을 만족하는 </a:t>
                </a:r>
                <a:r>
                  <a:rPr lang="ko-KR" altLang="en-US" sz="1600" b="1" dirty="0"/>
                  <a:t>정점들의 선형 순서</a:t>
                </a:r>
                <a:r>
                  <a:rPr lang="en-US" altLang="ko-KR" sz="1600" b="1" dirty="0"/>
                  <a:t>(Linear Ordering)</a:t>
                </a:r>
                <a:r>
                  <a:rPr lang="ko-KR" altLang="en-US" sz="1600" dirty="0"/>
                  <a:t> 를 만드는 과정이다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endParaRPr lang="en-US" altLang="ko-KR" sz="1600" dirty="0"/>
              </a:p>
              <a:p>
                <a:r>
                  <a:rPr lang="ko-KR" altLang="en-US" sz="1600" b="1" dirty="0"/>
                  <a:t>조건</a:t>
                </a:r>
              </a:p>
              <a:p>
                <a:r>
                  <a:rPr lang="ko-KR" altLang="en-US" sz="1600" dirty="0"/>
                  <a:t>그래프는 반드시 </a:t>
                </a:r>
                <a:r>
                  <a:rPr lang="en-US" altLang="ko-KR" sz="1600" b="1" dirty="0"/>
                  <a:t>DAG(Directed Acyclic Graph, </a:t>
                </a:r>
                <a:r>
                  <a:rPr lang="ko-KR" altLang="en-US" sz="1600" b="1" dirty="0"/>
                  <a:t>유향 </a:t>
                </a:r>
                <a:r>
                  <a:rPr lang="ko-KR" altLang="en-US" sz="1600" b="1" dirty="0" err="1"/>
                  <a:t>비순환</a:t>
                </a:r>
                <a:r>
                  <a:rPr lang="ko-KR" altLang="en-US" sz="1600" b="1" dirty="0"/>
                  <a:t> 그래프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이어야 함</a:t>
                </a:r>
              </a:p>
              <a:p>
                <a:r>
                  <a:rPr lang="ko-KR" altLang="en-US" sz="1600" dirty="0"/>
                  <a:t>사이클</a:t>
                </a:r>
                <a:r>
                  <a:rPr lang="en-US" altLang="ko-KR" sz="1600" dirty="0"/>
                  <a:t>(Cycle)</a:t>
                </a:r>
                <a:r>
                  <a:rPr lang="ko-KR" altLang="en-US" sz="1600" dirty="0"/>
                  <a:t>이 있으면 순서를 정할 수 없음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A→B, B→C, C→A)</a:t>
                </a:r>
              </a:p>
              <a:p>
                <a:endParaRPr lang="en-US" altLang="ko-KR" sz="1600" dirty="0"/>
              </a:p>
              <a:p>
                <a:r>
                  <a:rPr lang="ko-KR" altLang="en-US" sz="1600" b="1" dirty="0"/>
                  <a:t>결과</a:t>
                </a:r>
              </a:p>
              <a:p>
                <a:r>
                  <a:rPr lang="ko-KR" altLang="en-US" sz="1600" dirty="0"/>
                  <a:t>위상 정렬의 결과는 </a:t>
                </a:r>
                <a:r>
                  <a:rPr lang="ko-KR" altLang="en-US" sz="1600" b="1" dirty="0"/>
                  <a:t>하나가 아닐 수도 있음</a:t>
                </a:r>
                <a:endParaRPr lang="ko-KR" altLang="en-US" sz="1600" dirty="0"/>
              </a:p>
              <a:p>
                <a:r>
                  <a:rPr lang="ko-KR" altLang="en-US" sz="1600" dirty="0"/>
                  <a:t>여러 정점이 동시에 진입 차수 </a:t>
                </a:r>
                <a:r>
                  <a:rPr lang="en-US" altLang="ko-KR" sz="1600" dirty="0"/>
                  <a:t>0 (</a:t>
                </a:r>
                <a:r>
                  <a:rPr lang="ko-KR" altLang="en-US" sz="1600" dirty="0"/>
                  <a:t>시작점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이면 의존성 없음 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여러 가지 순서 가능 </a:t>
                </a:r>
                <a:r>
                  <a:rPr lang="en-US" altLang="ko-KR" sz="1600" dirty="0"/>
                  <a:t>,  </a:t>
                </a:r>
                <a:r>
                  <a:rPr lang="ko-KR" altLang="en-US" sz="1600" dirty="0"/>
                  <a:t>병렬 처리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blipFill>
                <a:blip r:embed="rId2"/>
                <a:stretch>
                  <a:fillRect l="-342" t="-599" b="-1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B8D0C-B47B-0A6B-EDFB-00241251C8EC}"/>
              </a:ext>
            </a:extLst>
          </p:cNvPr>
          <p:cNvSpPr txBox="1"/>
          <p:nvPr/>
        </p:nvSpPr>
        <p:spPr>
          <a:xfrm>
            <a:off x="497804" y="6165502"/>
            <a:ext cx="11455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위상 정렬은 </a:t>
            </a:r>
            <a:r>
              <a:rPr lang="en-US" altLang="ko-KR" sz="1400" b="1" dirty="0"/>
              <a:t>DAG</a:t>
            </a:r>
            <a:r>
              <a:rPr lang="ko-KR" altLang="en-US" sz="1400" b="1" dirty="0"/>
              <a:t>에서 정점들을 선행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간선 방향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지키며 나열하는 정렬 방식으로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작업 스케줄링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컴파일 순서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렌더링 패스 실행 순서 등 다양한 의존성 문제가 있는 곳에서 활용된다</a:t>
            </a:r>
            <a:r>
              <a:rPr lang="en-US" altLang="ko-KR" sz="14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B1FF1-9DE9-A1B3-CDFB-C9E0F0E39675}"/>
              </a:ext>
            </a:extLst>
          </p:cNvPr>
          <p:cNvSpPr txBox="1"/>
          <p:nvPr/>
        </p:nvSpPr>
        <p:spPr>
          <a:xfrm>
            <a:off x="3177086" y="4641851"/>
            <a:ext cx="828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위상 정렬 결과 </a:t>
            </a:r>
            <a:r>
              <a:rPr lang="en-US" altLang="ko-KR" b="1" dirty="0"/>
              <a:t>(</a:t>
            </a:r>
            <a:r>
              <a:rPr lang="ko-KR" altLang="en-US" b="1" dirty="0"/>
              <a:t>가능한 순서들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A → B → C → D</a:t>
            </a:r>
          </a:p>
          <a:p>
            <a:r>
              <a:rPr lang="en-US" altLang="ko-KR" dirty="0"/>
              <a:t>B → A → C → D</a:t>
            </a:r>
          </a:p>
          <a:p>
            <a:r>
              <a:rPr lang="en-US" altLang="ko-KR" dirty="0"/>
              <a:t>(A, B)</a:t>
            </a:r>
            <a:r>
              <a:rPr lang="ko-KR" altLang="en-US" dirty="0"/>
              <a:t>는 순서를 바꿔도 됨</a:t>
            </a:r>
            <a:r>
              <a:rPr lang="en-US" altLang="ko-KR" dirty="0"/>
              <a:t>(</a:t>
            </a:r>
            <a:r>
              <a:rPr lang="ko-KR" altLang="en-US" dirty="0"/>
              <a:t>동시에 시작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381157-F98D-8117-75C9-FC9F5D8FC7F5}"/>
              </a:ext>
            </a:extLst>
          </p:cNvPr>
          <p:cNvSpPr/>
          <p:nvPr/>
        </p:nvSpPr>
        <p:spPr>
          <a:xfrm>
            <a:off x="315686" y="4640572"/>
            <a:ext cx="50800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6E93C1-9394-FD13-82D8-473DBCB00A75}"/>
              </a:ext>
            </a:extLst>
          </p:cNvPr>
          <p:cNvSpPr/>
          <p:nvPr/>
        </p:nvSpPr>
        <p:spPr>
          <a:xfrm>
            <a:off x="1303701" y="4961172"/>
            <a:ext cx="50800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AD2C9-324B-FC9D-C39D-AED8E6A0AAD2}"/>
              </a:ext>
            </a:extLst>
          </p:cNvPr>
          <p:cNvCxnSpPr>
            <a:cxnSpLocks/>
            <a:stCxn id="11" idx="6"/>
            <a:endCxn id="7" idx="3"/>
          </p:cNvCxnSpPr>
          <p:nvPr/>
        </p:nvCxnSpPr>
        <p:spPr>
          <a:xfrm flipV="1">
            <a:off x="823686" y="5407768"/>
            <a:ext cx="554410" cy="126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4AC9A7D-750A-4757-6A44-58AEBDD464AC}"/>
              </a:ext>
            </a:extLst>
          </p:cNvPr>
          <p:cNvSpPr/>
          <p:nvPr/>
        </p:nvSpPr>
        <p:spPr>
          <a:xfrm>
            <a:off x="315686" y="5272233"/>
            <a:ext cx="50800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135CBE-173F-38B7-5E13-EDC7937D29BF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823686" y="4902182"/>
            <a:ext cx="554410" cy="135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41EC55F-8BD3-B46D-6AEB-8A667A0A961D}"/>
              </a:ext>
            </a:extLst>
          </p:cNvPr>
          <p:cNvSpPr/>
          <p:nvPr/>
        </p:nvSpPr>
        <p:spPr>
          <a:xfrm>
            <a:off x="2291716" y="4961172"/>
            <a:ext cx="508000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005394-EDC7-53C8-DE1F-ADFCE34D1609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1811701" y="5222782"/>
            <a:ext cx="480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0213D3-8279-8867-9914-F194A6CA8442}"/>
                  </a:ext>
                </a:extLst>
              </p:cNvPr>
              <p:cNvSpPr txBox="1"/>
              <p:nvPr/>
            </p:nvSpPr>
            <p:spPr>
              <a:xfrm>
                <a:off x="6873556" y="3233695"/>
                <a:ext cx="49701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방향 그래프의 차수</a:t>
                </a:r>
                <a:r>
                  <a:rPr lang="en-US" altLang="ko-KR" sz="12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 sz="1200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200" dirty="0"/>
                  <a:t>= </a:t>
                </a:r>
                <a:r>
                  <a:rPr lang="ko-KR" altLang="en-US" sz="1200" dirty="0"/>
                  <a:t>정점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1200" dirty="0"/>
                  <a:t>에서 나가는 간선 수 </a:t>
                </a:r>
                <a:r>
                  <a:rPr lang="en-US" altLang="ko-KR" sz="1200" dirty="0"/>
                  <a:t>(Out-degree </a:t>
                </a:r>
                <a:r>
                  <a:rPr lang="ko-KR" altLang="en-US" sz="1200" dirty="0"/>
                  <a:t>진출 차수</a:t>
                </a:r>
                <a:r>
                  <a:rPr lang="en-US" altLang="ko-KR" sz="12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200" dirty="0"/>
                  <a:t>= </a:t>
                </a:r>
                <a:r>
                  <a:rPr lang="ko-KR" altLang="en-US" sz="1200" dirty="0"/>
                  <a:t>정점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sz="1200" dirty="0"/>
                  <a:t>로 들어오는 간선 수 </a:t>
                </a:r>
                <a:r>
                  <a:rPr lang="en-US" altLang="ko-KR" sz="1200" dirty="0"/>
                  <a:t>(In-degree </a:t>
                </a:r>
                <a:r>
                  <a:rPr lang="ko-KR" altLang="en-US" sz="1200" dirty="0"/>
                  <a:t>진입 차수</a:t>
                </a:r>
                <a:r>
                  <a:rPr lang="en-US" altLang="ko-KR" sz="12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200" dirty="0"/>
                  <a:t> Total degree (</a:t>
                </a:r>
                <a:r>
                  <a:rPr lang="ko-KR" altLang="en-US" sz="1200" dirty="0"/>
                  <a:t>혹은 그냥 차수</a:t>
                </a:r>
                <a:r>
                  <a:rPr lang="en-US" altLang="ko-KR" sz="1200" dirty="0"/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0213D3-8279-8867-9914-F194A6CA8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556" y="3233695"/>
                <a:ext cx="4970101" cy="830997"/>
              </a:xfrm>
              <a:prstGeom prst="rect">
                <a:avLst/>
              </a:prstGeom>
              <a:blipFill>
                <a:blip r:embed="rId3"/>
                <a:stretch>
                  <a:fillRect l="-123" b="-3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A55C-9A0D-ABB3-2345-6FB04A55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Graph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738E0-D40E-4E59-D0B7-F445E57366DD}"/>
              </a:ext>
            </a:extLst>
          </p:cNvPr>
          <p:cNvSpPr txBox="1"/>
          <p:nvPr/>
        </p:nvSpPr>
        <p:spPr>
          <a:xfrm>
            <a:off x="442686" y="1553029"/>
            <a:ext cx="1070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Task Graph</a:t>
            </a:r>
            <a:r>
              <a:rPr lang="ko-KR" altLang="en-US" dirty="0"/>
              <a:t>는 여러 개의 작업</a:t>
            </a:r>
            <a:r>
              <a:rPr lang="en-US" altLang="ko-KR" dirty="0"/>
              <a:t>(Task)</a:t>
            </a:r>
            <a:r>
              <a:rPr lang="ko-KR" altLang="en-US" dirty="0"/>
              <a:t> 들을 노드</a:t>
            </a:r>
            <a:r>
              <a:rPr lang="en-US" altLang="ko-KR" dirty="0"/>
              <a:t>(Node)</a:t>
            </a:r>
            <a:r>
              <a:rPr lang="ko-KR" altLang="en-US" dirty="0"/>
              <a:t> 로 표현하고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 간의 의존 관계</a:t>
            </a:r>
            <a:r>
              <a:rPr lang="en-US" altLang="ko-KR" dirty="0"/>
              <a:t>(Dependency)</a:t>
            </a:r>
            <a:r>
              <a:rPr lang="ko-KR" altLang="en-US" dirty="0"/>
              <a:t> 를 간선</a:t>
            </a:r>
            <a:r>
              <a:rPr lang="en-US" altLang="ko-KR" dirty="0"/>
              <a:t>(Edge)</a:t>
            </a:r>
            <a:r>
              <a:rPr lang="ko-KR" altLang="en-US" dirty="0"/>
              <a:t> 으로 연결한 </a:t>
            </a:r>
            <a:r>
              <a:rPr lang="ko-KR" altLang="en-US" dirty="0" err="1"/>
              <a:t>싸이클</a:t>
            </a:r>
            <a:r>
              <a:rPr lang="ko-KR" altLang="en-US" dirty="0"/>
              <a:t> 없는 그래프 기반 실행 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0CBD3C-AE2A-3B5B-2805-5F590F69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8666"/>
              </p:ext>
            </p:extLst>
          </p:nvPr>
        </p:nvGraphicFramePr>
        <p:xfrm>
          <a:off x="526142" y="2559300"/>
          <a:ext cx="10515600" cy="2011680"/>
        </p:xfrm>
        <a:graphic>
          <a:graphicData uri="http://schemas.openxmlformats.org/drawingml/2006/table">
            <a:tbl>
              <a:tblPr/>
              <a:tblGrid>
                <a:gridCol w="2611694">
                  <a:extLst>
                    <a:ext uri="{9D8B030D-6E8A-4147-A177-3AD203B41FA5}">
                      <a16:colId xmlns:a16="http://schemas.microsoft.com/office/drawing/2014/main" val="1195905306"/>
                    </a:ext>
                  </a:extLst>
                </a:gridCol>
                <a:gridCol w="7903906">
                  <a:extLst>
                    <a:ext uri="{9D8B030D-6E8A-4147-A177-3AD203B41FA5}">
                      <a16:colId xmlns:a16="http://schemas.microsoft.com/office/drawing/2014/main" val="2253095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/>
                        <a:t>요소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6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Node (</a:t>
                      </a:r>
                      <a:r>
                        <a:rPr lang="ko-KR" altLang="en-US" sz="1600" b="0"/>
                        <a:t>태스크 노드</a:t>
                      </a:r>
                      <a:r>
                        <a:rPr lang="en-US" altLang="ko-KR" sz="1600" b="0"/>
                        <a:t>)</a:t>
                      </a:r>
                      <a:endParaRPr lang="ko-KR" altLang="en-US" sz="1600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 dirty="0"/>
                        <a:t>실행할 </a:t>
                      </a:r>
                      <a:r>
                        <a:rPr lang="ko-KR" altLang="en-US" sz="1600" b="1" dirty="0"/>
                        <a:t>함수 객체</a:t>
                      </a:r>
                      <a:r>
                        <a:rPr lang="en-US" altLang="ko-KR" sz="1600" b="1" dirty="0"/>
                        <a:t>(std::function)</a:t>
                      </a:r>
                      <a:r>
                        <a:rPr lang="ko-KR" altLang="en-US" sz="1600" b="0" dirty="0"/>
                        <a:t> 나 </a:t>
                      </a:r>
                      <a:r>
                        <a:rPr lang="ko-KR" altLang="en-US" sz="1600" b="1" dirty="0"/>
                        <a:t>작업 단위</a:t>
                      </a:r>
                      <a:r>
                        <a:rPr lang="en-US" altLang="ko-KR" sz="1600" b="1" dirty="0"/>
                        <a:t>(Job)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ko-KR" altLang="en-US" sz="1600" b="0" dirty="0"/>
                        <a:t>를 담고 있는 실행 단위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42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Edge (</a:t>
                      </a:r>
                      <a:r>
                        <a:rPr lang="ko-KR" altLang="en-US" sz="1600" b="0"/>
                        <a:t>의존 간선</a:t>
                      </a:r>
                      <a:r>
                        <a:rPr lang="en-US" altLang="ko-KR" sz="1600" b="0"/>
                        <a:t>)</a:t>
                      </a:r>
                      <a:endParaRPr lang="ko-KR" altLang="en-US" sz="1600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 dirty="0"/>
                        <a:t>한 </a:t>
                      </a:r>
                      <a:r>
                        <a:rPr lang="en-US" altLang="ko-KR" sz="1600" b="0" dirty="0"/>
                        <a:t>Task</a:t>
                      </a:r>
                      <a:r>
                        <a:rPr lang="ko-KR" altLang="en-US" sz="1600" b="0" dirty="0"/>
                        <a:t>가 끝난 후 실행되어야 하는 선후 관계</a:t>
                      </a:r>
                      <a:r>
                        <a:rPr lang="en-US" altLang="ko-KR" sz="1600" b="0" dirty="0"/>
                        <a:t>(Dependency)</a:t>
                      </a:r>
                      <a:endParaRPr lang="ko-KR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53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Graph </a:t>
                      </a:r>
                      <a:r>
                        <a:rPr lang="ko-KR" altLang="en-US" sz="1600" b="0"/>
                        <a:t>구조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600" b="0" dirty="0"/>
                        <a:t>DAG (Directed Acyclic Graph)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— </a:t>
                      </a:r>
                      <a:r>
                        <a:rPr lang="ko-KR" altLang="en-US" sz="1600" b="0" dirty="0"/>
                        <a:t>방향성이 있고 사이클이 없는 구조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143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Run </a:t>
                      </a:r>
                      <a:r>
                        <a:rPr lang="ko-KR" altLang="en-US" sz="1600" b="0"/>
                        <a:t>순서 결정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/>
                        <a:t>위상 정렬</a:t>
                      </a:r>
                      <a:r>
                        <a:rPr lang="en-US" altLang="ko-KR" sz="1600" b="0"/>
                        <a:t>(Topological Sort)</a:t>
                      </a:r>
                      <a:r>
                        <a:rPr lang="ko-KR" altLang="en-US" sz="1600" b="0"/>
                        <a:t>을 통해 의존 순서 보장 실행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8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 dirty="0"/>
                        <a:t>병렬 표현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b="0" dirty="0"/>
                        <a:t>독립된 노드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진입 차수 </a:t>
                      </a:r>
                      <a:r>
                        <a:rPr lang="en-US" altLang="ko-KR" sz="1600" b="0" dirty="0"/>
                        <a:t>0)</a:t>
                      </a:r>
                      <a:r>
                        <a:rPr lang="ko-KR" altLang="en-US" sz="1600" b="0" dirty="0"/>
                        <a:t>는 동시에 실행 가능 → </a:t>
                      </a:r>
                      <a:r>
                        <a:rPr lang="en-US" altLang="ko-KR" sz="1600" b="0" dirty="0"/>
                        <a:t>fork/join </a:t>
                      </a:r>
                      <a:r>
                        <a:rPr lang="ko-KR" altLang="en-US" sz="1600" b="0" dirty="0"/>
                        <a:t>구조 표현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491336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EADB6D-163F-9AB2-1B7D-5585884F78E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920864" y="5751316"/>
            <a:ext cx="876012" cy="94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85DDE6-3CF9-E641-51D4-2CA783832EF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20864" y="4983970"/>
            <a:ext cx="863078" cy="551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6E2844-AA3D-1471-BD38-42B9007C69A6}"/>
              </a:ext>
            </a:extLst>
          </p:cNvPr>
          <p:cNvSpPr/>
          <p:nvPr/>
        </p:nvSpPr>
        <p:spPr>
          <a:xfrm>
            <a:off x="2529114" y="5199413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C17F5-A90F-63C9-F007-773D93514A22}"/>
              </a:ext>
            </a:extLst>
          </p:cNvPr>
          <p:cNvSpPr/>
          <p:nvPr/>
        </p:nvSpPr>
        <p:spPr>
          <a:xfrm>
            <a:off x="4057264" y="4768527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D49B4F-CDEB-F918-2326-6A40BD636CF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392714" y="4983970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4A2092-2452-9F2A-37CE-0D270B730BD8}"/>
              </a:ext>
            </a:extLst>
          </p:cNvPr>
          <p:cNvSpPr/>
          <p:nvPr/>
        </p:nvSpPr>
        <p:spPr>
          <a:xfrm>
            <a:off x="4057264" y="5630299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Task4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FB2827-8377-DF88-F9D3-13341C38EF1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392714" y="5414856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02FAB5-9CAC-9F60-9DD6-8AE42908CE50}"/>
              </a:ext>
            </a:extLst>
          </p:cNvPr>
          <p:cNvSpPr/>
          <p:nvPr/>
        </p:nvSpPr>
        <p:spPr>
          <a:xfrm>
            <a:off x="5796876" y="5535873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Task5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9ECF14-AE1A-E2D4-38ED-C0B510EA97BE}"/>
              </a:ext>
            </a:extLst>
          </p:cNvPr>
          <p:cNvSpPr/>
          <p:nvPr/>
        </p:nvSpPr>
        <p:spPr>
          <a:xfrm>
            <a:off x="2529114" y="6043289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8933D4-F0A0-FB02-98F9-3D4F0CE05A1D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3392714" y="5845742"/>
            <a:ext cx="664550" cy="412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C146F3-899D-70BE-F691-1A80D4239F6A}"/>
              </a:ext>
            </a:extLst>
          </p:cNvPr>
          <p:cNvSpPr/>
          <p:nvPr/>
        </p:nvSpPr>
        <p:spPr>
          <a:xfrm>
            <a:off x="4057264" y="6327871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Task6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DB13CB-2475-FC6F-275E-585EED57BDD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20864" y="5897303"/>
            <a:ext cx="863078" cy="646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8C8F-16BD-6796-E004-E30EF23D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Kahn's Topological Sort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ED5908C-76EB-DF57-0740-7D2C6586EBD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93516" y="3967822"/>
            <a:ext cx="9527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1DC9066-4441-CB77-D0FE-39D533E697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93516" y="3106050"/>
            <a:ext cx="819281" cy="64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AF9DE-80E6-1FF4-1DAD-02988F4A9A45}"/>
              </a:ext>
            </a:extLst>
          </p:cNvPr>
          <p:cNvSpPr/>
          <p:nvPr/>
        </p:nvSpPr>
        <p:spPr>
          <a:xfrm>
            <a:off x="701766" y="3321493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8FC514-F5FA-291B-D285-6D5B30D11069}"/>
              </a:ext>
            </a:extLst>
          </p:cNvPr>
          <p:cNvSpPr/>
          <p:nvPr/>
        </p:nvSpPr>
        <p:spPr>
          <a:xfrm>
            <a:off x="2229916" y="2890607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Task3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7F16EA-8DCB-3568-8CCA-B0CF572091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65366" y="3106050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ADC46-0CCB-6660-2E77-0D4A72CA4035}"/>
              </a:ext>
            </a:extLst>
          </p:cNvPr>
          <p:cNvSpPr/>
          <p:nvPr/>
        </p:nvSpPr>
        <p:spPr>
          <a:xfrm>
            <a:off x="2229916" y="3752379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Task4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D0DF1B-9851-48BB-0ED6-0C789AEC22F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565366" y="3536936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5AF21-CA83-722A-B098-65544435103E}"/>
              </a:ext>
            </a:extLst>
          </p:cNvPr>
          <p:cNvSpPr/>
          <p:nvPr/>
        </p:nvSpPr>
        <p:spPr>
          <a:xfrm>
            <a:off x="4046263" y="3752379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B1185E-A847-0B0A-D24C-AE7D888DEC23}"/>
              </a:ext>
            </a:extLst>
          </p:cNvPr>
          <p:cNvSpPr/>
          <p:nvPr/>
        </p:nvSpPr>
        <p:spPr>
          <a:xfrm>
            <a:off x="701766" y="4165369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860396-258D-79DB-17AB-C19B919FEBC6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1565366" y="3967822"/>
            <a:ext cx="664550" cy="412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E84F6-1B2D-2EFC-EA76-CFD0B039B51B}"/>
              </a:ext>
            </a:extLst>
          </p:cNvPr>
          <p:cNvSpPr/>
          <p:nvPr/>
        </p:nvSpPr>
        <p:spPr>
          <a:xfrm>
            <a:off x="2229916" y="4449951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Task6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C3749B-7CB2-4F92-66A8-6813CF1934F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3516" y="4161854"/>
            <a:ext cx="883398" cy="503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A631A6-4814-7EE8-0E46-CBDFD31319CE}"/>
              </a:ext>
            </a:extLst>
          </p:cNvPr>
          <p:cNvSpPr txBox="1"/>
          <p:nvPr/>
        </p:nvSpPr>
        <p:spPr>
          <a:xfrm>
            <a:off x="568556" y="302122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0</a:t>
            </a:r>
            <a:endParaRPr lang="ko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60418-27CF-972F-8157-E63F001EF6A2}"/>
              </a:ext>
            </a:extLst>
          </p:cNvPr>
          <p:cNvSpPr txBox="1"/>
          <p:nvPr/>
        </p:nvSpPr>
        <p:spPr>
          <a:xfrm>
            <a:off x="568556" y="390024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0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D7ED0-67C5-A46F-D30C-CF8CD8411597}"/>
              </a:ext>
            </a:extLst>
          </p:cNvPr>
          <p:cNvSpPr txBox="1"/>
          <p:nvPr/>
        </p:nvSpPr>
        <p:spPr>
          <a:xfrm>
            <a:off x="2162546" y="347527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21090-C150-35BC-4AE3-C548B3819CB4}"/>
              </a:ext>
            </a:extLst>
          </p:cNvPr>
          <p:cNvSpPr txBox="1"/>
          <p:nvPr/>
        </p:nvSpPr>
        <p:spPr>
          <a:xfrm>
            <a:off x="2162546" y="262899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CF069-8C4F-0F37-50A7-BF3B0359DE3F}"/>
              </a:ext>
            </a:extLst>
          </p:cNvPr>
          <p:cNvSpPr txBox="1"/>
          <p:nvPr/>
        </p:nvSpPr>
        <p:spPr>
          <a:xfrm>
            <a:off x="2162546" y="425000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0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19F46-68A0-E7B1-7788-67031A6E6CCC}"/>
              </a:ext>
            </a:extLst>
          </p:cNvPr>
          <p:cNvSpPr txBox="1"/>
          <p:nvPr/>
        </p:nvSpPr>
        <p:spPr>
          <a:xfrm>
            <a:off x="4046263" y="342578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C8E47-2AF0-5472-DE6D-1B07ADAE8A62}"/>
              </a:ext>
            </a:extLst>
          </p:cNvPr>
          <p:cNvSpPr txBox="1"/>
          <p:nvPr/>
        </p:nvSpPr>
        <p:spPr>
          <a:xfrm>
            <a:off x="5241110" y="3034289"/>
            <a:ext cx="6607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 진입 차수가 </a:t>
            </a:r>
            <a:r>
              <a:rPr lang="en-US" altLang="ko-KR" dirty="0"/>
              <a:t>0</a:t>
            </a:r>
            <a:r>
              <a:rPr lang="ko-KR" altLang="en-US" dirty="0"/>
              <a:t>인 노드를 큐에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ⓑ 큐에 꺼내서 처리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ⓒ 후속 노드 </a:t>
            </a:r>
            <a:r>
              <a:rPr lang="ko-KR" altLang="en-US" dirty="0" err="1"/>
              <a:t>진입차수를</a:t>
            </a:r>
            <a:r>
              <a:rPr lang="ko-KR" altLang="en-US" dirty="0"/>
              <a:t> 줄인다</a:t>
            </a:r>
            <a:r>
              <a:rPr lang="en-US" altLang="ko-KR" dirty="0"/>
              <a:t>.</a:t>
            </a:r>
            <a:r>
              <a:rPr lang="ko-KR" altLang="en-US" dirty="0"/>
              <a:t> 차수가 </a:t>
            </a:r>
            <a:r>
              <a:rPr lang="en-US" altLang="ko-KR" dirty="0"/>
              <a:t>0</a:t>
            </a:r>
            <a:r>
              <a:rPr lang="ko-KR" altLang="en-US" dirty="0"/>
              <a:t>이라면 큐에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ⓓ 큐에 </a:t>
            </a:r>
            <a:r>
              <a:rPr lang="ko-KR" altLang="en-US" dirty="0" err="1"/>
              <a:t>남은게</a:t>
            </a:r>
            <a:r>
              <a:rPr lang="ko-KR" altLang="en-US" dirty="0"/>
              <a:t> 있다면</a:t>
            </a:r>
            <a:r>
              <a:rPr lang="en-US" altLang="ko-KR" dirty="0"/>
              <a:t> </a:t>
            </a:r>
            <a:r>
              <a:rPr lang="ko-KR" altLang="en-US" dirty="0"/>
              <a:t>ⓑ를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EAE79-643B-BD0B-1803-7F860248D30B}"/>
              </a:ext>
            </a:extLst>
          </p:cNvPr>
          <p:cNvSpPr txBox="1"/>
          <p:nvPr/>
        </p:nvSpPr>
        <p:spPr>
          <a:xfrm>
            <a:off x="260639" y="1640174"/>
            <a:ext cx="1152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진입 차수가 </a:t>
            </a:r>
            <a:r>
              <a:rPr lang="en-US" altLang="ko-KR" dirty="0"/>
              <a:t>0</a:t>
            </a:r>
            <a:r>
              <a:rPr lang="ko-KR" altLang="en-US" dirty="0"/>
              <a:t>인 노드를 큐에 넣고 </a:t>
            </a:r>
            <a:r>
              <a:rPr lang="en-US" altLang="ko-KR" dirty="0"/>
              <a:t>BFS </a:t>
            </a:r>
            <a:r>
              <a:rPr lang="ko-KR" altLang="en-US" dirty="0"/>
              <a:t>탐색을 한다</a:t>
            </a:r>
            <a:r>
              <a:rPr lang="en-US" altLang="ko-KR" dirty="0"/>
              <a:t>. </a:t>
            </a:r>
            <a:r>
              <a:rPr lang="ko-KR" altLang="en-US" dirty="0"/>
              <a:t>큐에서 꺼내며 처리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하며 후속 진입 차수를 </a:t>
            </a:r>
            <a:r>
              <a:rPr lang="en-US" altLang="ko-KR" dirty="0"/>
              <a:t>-1</a:t>
            </a:r>
            <a:r>
              <a:rPr lang="ko-KR" altLang="en-US" dirty="0"/>
              <a:t>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결국은 큐에 넣은 순서대로 </a:t>
            </a:r>
            <a:r>
              <a:rPr lang="en-US" altLang="ko-KR" dirty="0"/>
              <a:t>Task</a:t>
            </a:r>
            <a:r>
              <a:rPr lang="ko-KR" altLang="en-US" dirty="0"/>
              <a:t>가 처리된다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3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597ED-95D4-3622-4E42-B12E7D0D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</a:t>
            </a:r>
            <a:r>
              <a:rPr lang="en-US" altLang="ko-KR" dirty="0"/>
              <a:t>(Cycle) </a:t>
            </a:r>
            <a:r>
              <a:rPr lang="ko-KR" altLang="en-US" dirty="0"/>
              <a:t>검사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6A125F-A135-CB9B-4794-DAB42502EE17}"/>
              </a:ext>
            </a:extLst>
          </p:cNvPr>
          <p:cNvGrpSpPr/>
          <p:nvPr/>
        </p:nvGrpSpPr>
        <p:grpSpPr>
          <a:xfrm>
            <a:off x="301171" y="2092177"/>
            <a:ext cx="4341307" cy="3165100"/>
            <a:chOff x="997857" y="2578675"/>
            <a:chExt cx="4341307" cy="316510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A15FB00-9936-EE19-C741-7979191DD2E5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522817" y="3917500"/>
              <a:ext cx="9527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13C86FE-DE1A-47F2-964B-39E32B9A2B6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22817" y="3055728"/>
              <a:ext cx="819281" cy="6463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C17C8D-3AF7-3FDB-BE4F-4E7DEE8D6FF2}"/>
                </a:ext>
              </a:extLst>
            </p:cNvPr>
            <p:cNvSpPr/>
            <p:nvPr/>
          </p:nvSpPr>
          <p:spPr>
            <a:xfrm>
              <a:off x="1131067" y="3271171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Task1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2F0A60-E657-B5EB-1586-4CD929BEF69F}"/>
                </a:ext>
              </a:extLst>
            </p:cNvPr>
            <p:cNvSpPr/>
            <p:nvPr/>
          </p:nvSpPr>
          <p:spPr>
            <a:xfrm>
              <a:off x="2659217" y="2840285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Task3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8E12A7A-27F0-705F-8ADA-3353080840B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1994667" y="3055728"/>
              <a:ext cx="664550" cy="4308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FCAB18-55BD-3E64-C571-41F2BB1C587D}"/>
                </a:ext>
              </a:extLst>
            </p:cNvPr>
            <p:cNvSpPr/>
            <p:nvPr/>
          </p:nvSpPr>
          <p:spPr>
            <a:xfrm>
              <a:off x="2659217" y="3702057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Task4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AB17B8E-F405-778C-44C7-0045B019F5F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1994667" y="3486614"/>
              <a:ext cx="664550" cy="4308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7DE196-F7AA-3E8B-A713-1118BADA2A77}"/>
                </a:ext>
              </a:extLst>
            </p:cNvPr>
            <p:cNvSpPr/>
            <p:nvPr/>
          </p:nvSpPr>
          <p:spPr>
            <a:xfrm>
              <a:off x="4475564" y="3702057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Task5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917EFD-76EC-E4AD-ECD1-B40EEA60964B}"/>
                </a:ext>
              </a:extLst>
            </p:cNvPr>
            <p:cNvSpPr/>
            <p:nvPr/>
          </p:nvSpPr>
          <p:spPr>
            <a:xfrm>
              <a:off x="1131067" y="4728937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Task2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80A07A7-82C2-38B2-9DED-FD459ED78F81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1994667" y="3917500"/>
              <a:ext cx="664550" cy="1026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5445CF-FEC4-9904-1508-FBFC7406327D}"/>
                </a:ext>
              </a:extLst>
            </p:cNvPr>
            <p:cNvSpPr/>
            <p:nvPr/>
          </p:nvSpPr>
          <p:spPr>
            <a:xfrm>
              <a:off x="3804218" y="4761211"/>
              <a:ext cx="863600" cy="4308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Task6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782D303-710D-3604-9B68-A899FA081F80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236018" y="4132943"/>
              <a:ext cx="671346" cy="6282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E51FC8-7109-5DD0-5014-397473CFF8D8}"/>
                </a:ext>
              </a:extLst>
            </p:cNvPr>
            <p:cNvSpPr txBox="1"/>
            <p:nvPr/>
          </p:nvSpPr>
          <p:spPr>
            <a:xfrm>
              <a:off x="997857" y="297090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0</a:t>
              </a:r>
              <a:endParaRPr lang="ko-KR" altLang="en-US" sz="11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876F3C-840E-EC4A-7A06-09A3D9CE7282}"/>
                </a:ext>
              </a:extLst>
            </p:cNvPr>
            <p:cNvSpPr txBox="1"/>
            <p:nvPr/>
          </p:nvSpPr>
          <p:spPr>
            <a:xfrm>
              <a:off x="1055147" y="4382689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920A18-0586-34BC-7DF0-FB8E7821F1AB}"/>
                </a:ext>
              </a:extLst>
            </p:cNvPr>
            <p:cNvSpPr txBox="1"/>
            <p:nvPr/>
          </p:nvSpPr>
          <p:spPr>
            <a:xfrm>
              <a:off x="2591847" y="342494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ECF82-D5C2-18AD-356C-D71AA91BC485}"/>
                </a:ext>
              </a:extLst>
            </p:cNvPr>
            <p:cNvSpPr txBox="1"/>
            <p:nvPr/>
          </p:nvSpPr>
          <p:spPr>
            <a:xfrm>
              <a:off x="2591847" y="257867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6E76AE-05F4-9001-7944-038786B8BE04}"/>
                </a:ext>
              </a:extLst>
            </p:cNvPr>
            <p:cNvSpPr txBox="1"/>
            <p:nvPr/>
          </p:nvSpPr>
          <p:spPr>
            <a:xfrm>
              <a:off x="3738997" y="449960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54621-6E79-83D7-E22F-5AA8CBB8A429}"/>
                </a:ext>
              </a:extLst>
            </p:cNvPr>
            <p:cNvSpPr txBox="1"/>
            <p:nvPr/>
          </p:nvSpPr>
          <p:spPr>
            <a:xfrm>
              <a:off x="4475564" y="3375462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5" name="화살표: 위로 구부러짐 24">
              <a:extLst>
                <a:ext uri="{FF2B5EF4-FFF2-40B4-BE49-F238E27FC236}">
                  <a16:creationId xmlns:a16="http://schemas.microsoft.com/office/drawing/2014/main" id="{A083B0C5-02B0-FAB9-2B1B-E8B1926E1789}"/>
                </a:ext>
              </a:extLst>
            </p:cNvPr>
            <p:cNvSpPr/>
            <p:nvPr/>
          </p:nvSpPr>
          <p:spPr>
            <a:xfrm flipH="1">
              <a:off x="1321566" y="5192097"/>
              <a:ext cx="2985517" cy="551678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8E94B8-502B-FE3A-2C27-092B9F9FB532}"/>
              </a:ext>
            </a:extLst>
          </p:cNvPr>
          <p:cNvSpPr txBox="1"/>
          <p:nvPr/>
        </p:nvSpPr>
        <p:spPr>
          <a:xfrm>
            <a:off x="4642478" y="1822689"/>
            <a:ext cx="7329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칸 위상 정렬 방식을 사용하면 사이클이 있는 부분은 진입 차수가 </a:t>
            </a:r>
            <a:r>
              <a:rPr lang="en-US" altLang="ko-KR" dirty="0"/>
              <a:t>0</a:t>
            </a:r>
            <a:r>
              <a:rPr lang="ko-KR" altLang="en-US" dirty="0"/>
              <a:t>이 될 수 없으므로 </a:t>
            </a:r>
            <a:r>
              <a:rPr lang="en-US" altLang="ko-KR" dirty="0"/>
              <a:t>Task</a:t>
            </a:r>
            <a:r>
              <a:rPr lang="ko-KR" altLang="en-US" dirty="0"/>
              <a:t>를 처리할 수 없다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즉 처리가능한 </a:t>
            </a:r>
            <a:r>
              <a:rPr lang="en-US" altLang="ko-KR" dirty="0"/>
              <a:t>Task </a:t>
            </a:r>
            <a:r>
              <a:rPr lang="ko-KR" altLang="en-US" dirty="0"/>
              <a:t>수 </a:t>
            </a:r>
            <a:r>
              <a:rPr lang="en-US" altLang="ko-KR" dirty="0"/>
              <a:t>&lt; </a:t>
            </a:r>
            <a:r>
              <a:rPr lang="ko-KR" altLang="en-US" dirty="0"/>
              <a:t>전체 </a:t>
            </a:r>
            <a:r>
              <a:rPr lang="en-US" altLang="ko-KR" dirty="0"/>
              <a:t>Task</a:t>
            </a:r>
            <a:r>
              <a:rPr lang="ko-KR" altLang="en-US" dirty="0"/>
              <a:t> 수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방법은 전체 노드를 탐색을 해봐야 결과를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346198-9808-CAD3-A7DA-E6FF75E7B5C2}"/>
              </a:ext>
            </a:extLst>
          </p:cNvPr>
          <p:cNvSpPr txBox="1"/>
          <p:nvPr/>
        </p:nvSpPr>
        <p:spPr>
          <a:xfrm>
            <a:off x="4786990" y="3688776"/>
            <a:ext cx="71224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의존성을 추가할 때마다 확인방법이 필요하다</a:t>
            </a:r>
            <a:r>
              <a:rPr lang="en-US" altLang="ko-KR" dirty="0"/>
              <a:t>.  </a:t>
            </a:r>
            <a:r>
              <a:rPr lang="ko-KR" altLang="en-US" dirty="0"/>
              <a:t>문제가 되는 부분은</a:t>
            </a:r>
            <a:endParaRPr lang="en-US" altLang="ko-KR" dirty="0"/>
          </a:p>
          <a:p>
            <a:r>
              <a:rPr lang="en-US" altLang="ko-KR" dirty="0" err="1"/>
              <a:t>AddDependency</a:t>
            </a:r>
            <a:r>
              <a:rPr lang="en-US" altLang="ko-KR" dirty="0"/>
              <a:t>(Task6,Task2)   // Task6 </a:t>
            </a:r>
            <a:r>
              <a:rPr lang="ko-KR" altLang="en-US" dirty="0"/>
              <a:t>실행 후 </a:t>
            </a:r>
            <a:r>
              <a:rPr lang="en-US" altLang="ko-KR" dirty="0"/>
              <a:t>Task2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후속노드</a:t>
            </a:r>
            <a:r>
              <a:rPr lang="ko-KR" altLang="en-US" dirty="0"/>
              <a:t> </a:t>
            </a:r>
            <a:r>
              <a:rPr lang="en-US" altLang="ko-KR" dirty="0"/>
              <a:t>Task2</a:t>
            </a:r>
            <a:r>
              <a:rPr lang="ko-KR" altLang="en-US" dirty="0"/>
              <a:t>에서 </a:t>
            </a:r>
            <a:r>
              <a:rPr lang="en-US" altLang="ko-KR" dirty="0"/>
              <a:t>Task6</a:t>
            </a:r>
            <a:r>
              <a:rPr lang="ko-KR" altLang="en-US" dirty="0"/>
              <a:t>로 가는 연결이 있는지 찾아본다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연결은 의존관계로 연결되어 있으므로 </a:t>
            </a:r>
            <a:r>
              <a:rPr lang="ko-KR" altLang="en-US" dirty="0" err="1"/>
              <a:t>후속노드</a:t>
            </a:r>
            <a:r>
              <a:rPr lang="ko-KR" altLang="en-US" dirty="0"/>
              <a:t> 시작으로 </a:t>
            </a:r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로 탐색으로 </a:t>
            </a:r>
            <a:r>
              <a:rPr lang="en-US" altLang="ko-KR" dirty="0"/>
              <a:t>Task6</a:t>
            </a:r>
            <a:r>
              <a:rPr lang="ko-KR" altLang="en-US" dirty="0"/>
              <a:t>가 발견되는지 추적해본다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탐색도 추적할 수 있으나 짧은 가까운 노드부터 확인이 아닌</a:t>
            </a:r>
            <a:endParaRPr lang="en-US" altLang="ko-KR" dirty="0"/>
          </a:p>
          <a:p>
            <a:r>
              <a:rPr lang="ko-KR" altLang="en-US" dirty="0"/>
              <a:t>연결 자체를 확인 </a:t>
            </a:r>
            <a:r>
              <a:rPr lang="ko-KR" altLang="en-US" dirty="0" err="1"/>
              <a:t>해보는것</a:t>
            </a:r>
            <a:r>
              <a:rPr lang="ko-KR" altLang="en-US" dirty="0"/>
              <a:t> 이 우선이므로 </a:t>
            </a:r>
            <a:r>
              <a:rPr lang="en-US" altLang="ko-KR" dirty="0"/>
              <a:t>DFS</a:t>
            </a:r>
            <a:r>
              <a:rPr lang="ko-KR" altLang="en-US" dirty="0"/>
              <a:t>로 탐색한다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7CB5F-8CD9-C904-1ED4-7CCC3BB6A513}"/>
              </a:ext>
            </a:extLst>
          </p:cNvPr>
          <p:cNvSpPr txBox="1"/>
          <p:nvPr/>
        </p:nvSpPr>
        <p:spPr>
          <a:xfrm>
            <a:off x="187771" y="5688163"/>
            <a:ext cx="385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DFS: </a:t>
            </a:r>
            <a:r>
              <a:rPr lang="ko-KR" altLang="en-US" dirty="0"/>
              <a:t>경로 차제가 있는가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BFS: </a:t>
            </a:r>
            <a:r>
              <a:rPr lang="ko-KR" altLang="en-US" dirty="0"/>
              <a:t>짧은 경로가 무엇인가 확인</a:t>
            </a:r>
          </a:p>
        </p:txBody>
      </p:sp>
    </p:spTree>
    <p:extLst>
      <p:ext uri="{BB962C8B-B14F-4D97-AF65-F5344CB8AC3E}">
        <p14:creationId xmlns:p14="http://schemas.microsoft.com/office/powerpoint/2010/main" val="328779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E8DD7-F4A2-B297-56D5-6CB41D2D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병렬 처리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F49B2-F84D-1F43-804A-60E1E23B993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970144" y="3029513"/>
            <a:ext cx="9527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0BA23ED-112D-2889-248B-21E96AFDC94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70144" y="2167741"/>
            <a:ext cx="819281" cy="64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F91146-D495-E92A-8E06-6407183430E4}"/>
              </a:ext>
            </a:extLst>
          </p:cNvPr>
          <p:cNvSpPr/>
          <p:nvPr/>
        </p:nvSpPr>
        <p:spPr>
          <a:xfrm>
            <a:off x="578394" y="2383184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0F097E-AA18-65EA-CC42-CDEC1A4B22A7}"/>
              </a:ext>
            </a:extLst>
          </p:cNvPr>
          <p:cNvSpPr/>
          <p:nvPr/>
        </p:nvSpPr>
        <p:spPr>
          <a:xfrm>
            <a:off x="2106544" y="1952298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Task3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C36C82-2571-C5C2-000E-94A71D6922C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41994" y="2167741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832FB-9CAF-0530-06D2-C32DCB586B5F}"/>
              </a:ext>
            </a:extLst>
          </p:cNvPr>
          <p:cNvSpPr/>
          <p:nvPr/>
        </p:nvSpPr>
        <p:spPr>
          <a:xfrm>
            <a:off x="2106544" y="2814070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Task4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A111C-954E-8618-8D7A-F51C5169584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441994" y="2598627"/>
            <a:ext cx="664550" cy="430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78CFA8-29FC-7908-0287-71EE75E60F2B}"/>
              </a:ext>
            </a:extLst>
          </p:cNvPr>
          <p:cNvSpPr/>
          <p:nvPr/>
        </p:nvSpPr>
        <p:spPr>
          <a:xfrm>
            <a:off x="3922891" y="2814070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Task6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B32001-ECA2-1171-2D5E-1DC6567731E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441994" y="2598627"/>
            <a:ext cx="664550" cy="112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49F46-3411-1D3B-C1EE-E4E4D2D4460E}"/>
              </a:ext>
            </a:extLst>
          </p:cNvPr>
          <p:cNvSpPr/>
          <p:nvPr/>
        </p:nvSpPr>
        <p:spPr>
          <a:xfrm>
            <a:off x="2106544" y="3511642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Task5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2DEA07-C287-FE0D-4DF1-F7A85653404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70144" y="3223545"/>
            <a:ext cx="883398" cy="503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B389F5-BEB2-23D0-8C94-8C283BB0CF6B}"/>
              </a:ext>
            </a:extLst>
          </p:cNvPr>
          <p:cNvSpPr txBox="1"/>
          <p:nvPr/>
        </p:nvSpPr>
        <p:spPr>
          <a:xfrm>
            <a:off x="445184" y="208292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0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6999A-1E36-E703-A8FA-A4874FBBC0B3}"/>
              </a:ext>
            </a:extLst>
          </p:cNvPr>
          <p:cNvSpPr txBox="1"/>
          <p:nvPr/>
        </p:nvSpPr>
        <p:spPr>
          <a:xfrm>
            <a:off x="2015153" y="252528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DFC05-EB42-A27D-DDE1-A60DE64B0FC7}"/>
              </a:ext>
            </a:extLst>
          </p:cNvPr>
          <p:cNvSpPr txBox="1"/>
          <p:nvPr/>
        </p:nvSpPr>
        <p:spPr>
          <a:xfrm>
            <a:off x="2039174" y="169068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5CC42-7F84-CF00-6098-B94AB9483C68}"/>
              </a:ext>
            </a:extLst>
          </p:cNvPr>
          <p:cNvSpPr txBox="1"/>
          <p:nvPr/>
        </p:nvSpPr>
        <p:spPr>
          <a:xfrm>
            <a:off x="2039174" y="331169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59E1D-E461-F0C4-38AF-A61A531E3D0C}"/>
              </a:ext>
            </a:extLst>
          </p:cNvPr>
          <p:cNvSpPr txBox="1"/>
          <p:nvPr/>
        </p:nvSpPr>
        <p:spPr>
          <a:xfrm>
            <a:off x="3922891" y="248747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A1DE3-7AE7-6D1C-7592-C81BDC524F4C}"/>
              </a:ext>
            </a:extLst>
          </p:cNvPr>
          <p:cNvSpPr txBox="1"/>
          <p:nvPr/>
        </p:nvSpPr>
        <p:spPr>
          <a:xfrm>
            <a:off x="4189311" y="1190564"/>
            <a:ext cx="7914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Task1,Task2</a:t>
            </a:r>
            <a:r>
              <a:rPr lang="ko-KR" altLang="en-US" dirty="0"/>
              <a:t>는 </a:t>
            </a:r>
            <a:r>
              <a:rPr lang="ko-KR" altLang="en-US" dirty="0" err="1"/>
              <a:t>진입차수가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이므로 초기 의존성이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초기 병렬 </a:t>
            </a:r>
            <a:r>
              <a:rPr lang="ko-KR" altLang="en-US" dirty="0" err="1"/>
              <a:t>실행가능하다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Task3,Task5</a:t>
            </a:r>
            <a:r>
              <a:rPr lang="ko-KR" altLang="en-US" dirty="0"/>
              <a:t>도 의존이 사라지면 병렬가능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56FC1-5E4E-C4B6-BBB5-A2A4C08EF5BA}"/>
              </a:ext>
            </a:extLst>
          </p:cNvPr>
          <p:cNvSpPr txBox="1"/>
          <p:nvPr/>
        </p:nvSpPr>
        <p:spPr>
          <a:xfrm>
            <a:off x="5300033" y="1859340"/>
            <a:ext cx="6853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TaskGraph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std::vector&lt;</a:t>
            </a:r>
            <a:r>
              <a:rPr lang="en-US" altLang="ko-KR" sz="1600" dirty="0" err="1"/>
              <a:t>TaskNode</a:t>
            </a:r>
            <a:r>
              <a:rPr lang="en-US" altLang="ko-KR" sz="1600" dirty="0"/>
              <a:t>&gt; nodes; </a:t>
            </a:r>
          </a:p>
          <a:p>
            <a:r>
              <a:rPr lang="en-US" altLang="ko-KR" sz="1600" dirty="0"/>
              <a:t>   std::queue&lt;int&gt; </a:t>
            </a:r>
            <a:r>
              <a:rPr lang="en-US" altLang="ko-KR" sz="1600" dirty="0" err="1"/>
              <a:t>ready_queue</a:t>
            </a:r>
            <a:r>
              <a:rPr lang="en-US" altLang="ko-KR" sz="1600" dirty="0"/>
              <a:t>; // </a:t>
            </a:r>
            <a:r>
              <a:rPr lang="ko-KR" altLang="en-US" sz="1600" dirty="0"/>
              <a:t>의존이 제거되어 실행이 가능한 노드</a:t>
            </a:r>
            <a:endParaRPr lang="en-US" altLang="ko-KR" sz="1600" dirty="0"/>
          </a:p>
          <a:p>
            <a:r>
              <a:rPr lang="en-US" altLang="ko-KR" sz="1600" dirty="0"/>
              <a:t>   std::</a:t>
            </a:r>
            <a:r>
              <a:rPr lang="en-US" altLang="ko-KR" sz="1600" dirty="0" err="1"/>
              <a:t>vecot</a:t>
            </a:r>
            <a:r>
              <a:rPr lang="en-US" altLang="ko-KR" sz="1600" dirty="0"/>
              <a:t>&lt;std::atomic&lt;int&gt;&gt; // </a:t>
            </a:r>
            <a:r>
              <a:rPr lang="ko-KR" altLang="en-US" sz="1600" dirty="0"/>
              <a:t>수정할 원자적 진입 차수</a:t>
            </a:r>
            <a:r>
              <a:rPr lang="en-US" altLang="ko-KR" sz="1600" dirty="0"/>
              <a:t>(</a:t>
            </a:r>
            <a:r>
              <a:rPr lang="ko-KR" altLang="en-US" sz="1600" dirty="0"/>
              <a:t>의존 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23" name="설명선: 오른쪽 화살표 22">
            <a:extLst>
              <a:ext uri="{FF2B5EF4-FFF2-40B4-BE49-F238E27FC236}">
                <a16:creationId xmlns:a16="http://schemas.microsoft.com/office/drawing/2014/main" id="{FB6DC578-62AE-C9D5-4BCF-A36C68EB7B24}"/>
              </a:ext>
            </a:extLst>
          </p:cNvPr>
          <p:cNvSpPr/>
          <p:nvPr/>
        </p:nvSpPr>
        <p:spPr>
          <a:xfrm>
            <a:off x="1005114" y="4908014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다중 문서 23">
            <a:extLst>
              <a:ext uri="{FF2B5EF4-FFF2-40B4-BE49-F238E27FC236}">
                <a16:creationId xmlns:a16="http://schemas.microsoft.com/office/drawing/2014/main" id="{5398A2B8-A471-4F61-C78A-2F383468C34A}"/>
              </a:ext>
            </a:extLst>
          </p:cNvPr>
          <p:cNvSpPr/>
          <p:nvPr/>
        </p:nvSpPr>
        <p:spPr>
          <a:xfrm>
            <a:off x="2305594" y="489787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95B49-5803-7296-B6E2-32545E3F1168}"/>
              </a:ext>
            </a:extLst>
          </p:cNvPr>
          <p:cNvSpPr txBox="1"/>
          <p:nvPr/>
        </p:nvSpPr>
        <p:spPr>
          <a:xfrm>
            <a:off x="838200" y="436833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Run()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A255B-58C2-7507-337D-A3D4343936B7}"/>
              </a:ext>
            </a:extLst>
          </p:cNvPr>
          <p:cNvSpPr txBox="1"/>
          <p:nvPr/>
        </p:nvSpPr>
        <p:spPr>
          <a:xfrm>
            <a:off x="2049630" y="4368338"/>
            <a:ext cx="17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WorkerThread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75AEF-3DCF-5084-545C-6AB3534B069F}"/>
              </a:ext>
            </a:extLst>
          </p:cNvPr>
          <p:cNvSpPr txBox="1"/>
          <p:nvPr/>
        </p:nvSpPr>
        <p:spPr>
          <a:xfrm>
            <a:off x="3853542" y="3575207"/>
            <a:ext cx="84968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MainThread</a:t>
            </a:r>
            <a:r>
              <a:rPr lang="en-US" altLang="ko-KR" sz="1600" dirty="0"/>
              <a:t> (Run()</a:t>
            </a:r>
            <a:r>
              <a:rPr lang="ko-KR" altLang="en-US" sz="1600" dirty="0"/>
              <a:t>을 실행하여 초기 </a:t>
            </a:r>
            <a:r>
              <a:rPr lang="en-US" altLang="ko-KR" sz="1600" dirty="0"/>
              <a:t>Task</a:t>
            </a:r>
            <a:r>
              <a:rPr lang="ko-KR" altLang="en-US" sz="1600" dirty="0"/>
              <a:t>를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넣는 </a:t>
            </a:r>
            <a:r>
              <a:rPr lang="en-US" altLang="ko-KR" sz="1600" dirty="0"/>
              <a:t>Thread)</a:t>
            </a:r>
          </a:p>
          <a:p>
            <a:r>
              <a:rPr lang="en-US" altLang="ko-KR" sz="1600" dirty="0"/>
              <a:t>- Run</a:t>
            </a:r>
            <a:r>
              <a:rPr lang="ko-KR" altLang="en-US" sz="1600" dirty="0"/>
              <a:t>을 실행하는 </a:t>
            </a:r>
            <a:r>
              <a:rPr lang="en-US" altLang="ko-KR" sz="1600" dirty="0" err="1"/>
              <a:t>MainThread</a:t>
            </a:r>
            <a:r>
              <a:rPr lang="ko-KR" altLang="en-US" sz="1600" dirty="0"/>
              <a:t>는 진입 차수</a:t>
            </a:r>
            <a:r>
              <a:rPr lang="en-US" altLang="ko-KR" sz="1600" dirty="0"/>
              <a:t>0</a:t>
            </a:r>
            <a:r>
              <a:rPr lang="ko-KR" altLang="en-US" sz="1600" dirty="0"/>
              <a:t>인 초기 </a:t>
            </a:r>
            <a:r>
              <a:rPr lang="en-US" altLang="ko-KR" sz="1600" dirty="0"/>
              <a:t>Task</a:t>
            </a:r>
            <a:r>
              <a:rPr lang="ko-KR" altLang="en-US" sz="1600" dirty="0"/>
              <a:t>를  큐에 넣는다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WokerThread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실행하는 </a:t>
            </a:r>
            <a:r>
              <a:rPr lang="en-US" altLang="ko-KR" sz="1600" dirty="0"/>
              <a:t>3</a:t>
            </a:r>
            <a:r>
              <a:rPr lang="ko-KR" altLang="en-US" sz="1600" dirty="0"/>
              <a:t>개 생성하며 </a:t>
            </a:r>
            <a:r>
              <a:rPr lang="en-US" altLang="ko-KR" sz="1600" dirty="0" err="1"/>
              <a:t>TaskGraph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 전달한다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WorkerThread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종료할때</a:t>
            </a:r>
            <a:r>
              <a:rPr lang="ko-KR" altLang="en-US" sz="1600" dirty="0"/>
              <a:t> 까지 기다린다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WorkerThread</a:t>
            </a:r>
            <a:r>
              <a:rPr lang="en-US" altLang="ko-KR" sz="1600" dirty="0"/>
              <a:t> ( Queue</a:t>
            </a:r>
            <a:r>
              <a:rPr lang="ko-KR" altLang="en-US" sz="1600" dirty="0"/>
              <a:t>를 처리하는 </a:t>
            </a:r>
            <a:r>
              <a:rPr lang="en-US" altLang="ko-KR" sz="1600" dirty="0"/>
              <a:t>Thread)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모든 </a:t>
            </a:r>
            <a:r>
              <a:rPr lang="en-US" altLang="ko-KR" sz="1600" dirty="0"/>
              <a:t>Task</a:t>
            </a:r>
            <a:r>
              <a:rPr lang="ko-KR" altLang="en-US" sz="1600" dirty="0"/>
              <a:t>가 실행 완료되었는지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실행완료면 종료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미처리 </a:t>
            </a:r>
            <a:r>
              <a:rPr lang="en-US" altLang="ko-KR" sz="1600" dirty="0"/>
              <a:t>Task</a:t>
            </a:r>
            <a:r>
              <a:rPr lang="ko-KR" altLang="en-US" sz="1600" dirty="0"/>
              <a:t>가 남아있고 큐가 비어 있다면 대기 </a:t>
            </a:r>
            <a:r>
              <a:rPr lang="en-US" altLang="ko-KR" sz="1600" dirty="0"/>
              <a:t>(CPU</a:t>
            </a:r>
            <a:r>
              <a:rPr lang="ko-KR" altLang="en-US" sz="1600" dirty="0"/>
              <a:t>자원 소모 없도록 </a:t>
            </a:r>
            <a:r>
              <a:rPr lang="en-US" altLang="ko-KR" sz="1600" dirty="0" err="1"/>
              <a:t>ThreadBlocking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큐에 있으면 접근을 동기화하면서 에서 큐에서 꺼낸 </a:t>
            </a:r>
            <a:r>
              <a:rPr lang="en-US" altLang="ko-KR" sz="1600" dirty="0"/>
              <a:t>Task</a:t>
            </a:r>
            <a:r>
              <a:rPr lang="ko-KR" altLang="en-US" sz="1600" dirty="0"/>
              <a:t>를 실행하고 </a:t>
            </a:r>
            <a:r>
              <a:rPr lang="ko-KR" altLang="en-US" sz="1600" dirty="0" err="1"/>
              <a:t>후속노드</a:t>
            </a:r>
            <a:r>
              <a:rPr lang="ko-KR" altLang="en-US" sz="1600" dirty="0"/>
              <a:t> 차수 수정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차수 </a:t>
            </a:r>
            <a:r>
              <a:rPr lang="en-US" altLang="ko-KR" sz="1600" dirty="0"/>
              <a:t>0</a:t>
            </a:r>
            <a:r>
              <a:rPr lang="ko-KR" altLang="en-US" sz="1600" dirty="0"/>
              <a:t>이면 큐의 접근을 동기화하면서 큐에 삽입 </a:t>
            </a:r>
            <a:r>
              <a:rPr lang="en-US" altLang="ko-KR" sz="1600" dirty="0"/>
              <a:t>(</a:t>
            </a:r>
            <a:r>
              <a:rPr lang="ko-KR" altLang="en-US" sz="1600" dirty="0"/>
              <a:t>대기 </a:t>
            </a:r>
            <a:r>
              <a:rPr lang="en-US" altLang="ko-KR" sz="1600" dirty="0"/>
              <a:t>Thread</a:t>
            </a:r>
            <a:r>
              <a:rPr lang="ko-KR" altLang="en-US" sz="1600" dirty="0"/>
              <a:t>깨우면서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Task</a:t>
            </a:r>
            <a:r>
              <a:rPr lang="ko-KR" altLang="en-US" sz="1600" dirty="0"/>
              <a:t> 확인 다시 반복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7DAA89-C9E0-390B-79B2-35C9BA8C1DDC}"/>
              </a:ext>
            </a:extLst>
          </p:cNvPr>
          <p:cNvSpPr/>
          <p:nvPr/>
        </p:nvSpPr>
        <p:spPr>
          <a:xfrm>
            <a:off x="573314" y="3160318"/>
            <a:ext cx="863600" cy="43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F8BD45-03AB-F027-9FCF-FD10CE975456}"/>
              </a:ext>
            </a:extLst>
          </p:cNvPr>
          <p:cNvSpPr txBox="1"/>
          <p:nvPr/>
        </p:nvSpPr>
        <p:spPr>
          <a:xfrm>
            <a:off x="445184" y="290622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0</a:t>
            </a:r>
            <a:endParaRPr lang="ko-KR" altLang="en-US" sz="11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BE9204-EEC2-DB6A-6415-5608DF3D0565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1436914" y="3029513"/>
            <a:ext cx="669630" cy="34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7D935-9C82-3248-2728-A26A800A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9A62C-1D60-FC70-B6C6-5EEE72E11F69}"/>
              </a:ext>
            </a:extLst>
          </p:cNvPr>
          <p:cNvSpPr txBox="1"/>
          <p:nvPr/>
        </p:nvSpPr>
        <p:spPr>
          <a:xfrm>
            <a:off x="290285" y="1690688"/>
            <a:ext cx="11699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의존성을 추가할 때마다 그래프가 순환하는지 확인</a:t>
            </a:r>
            <a:r>
              <a:rPr lang="en-US" altLang="ko-KR" dirty="0"/>
              <a:t>(DFS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  <a:r>
              <a:rPr lang="ko-KR" altLang="en-US" dirty="0"/>
              <a:t> 하는 함수를 만들어 추가합니다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칸 위상 정렬 실행 과정을 </a:t>
            </a:r>
            <a:r>
              <a:rPr lang="en-US" altLang="ko-KR" dirty="0"/>
              <a:t>Run()</a:t>
            </a:r>
            <a:r>
              <a:rPr lang="ko-KR" altLang="en-US" dirty="0"/>
              <a:t>을 실행하는 </a:t>
            </a:r>
            <a:r>
              <a:rPr lang="en-US" altLang="ko-KR" dirty="0" err="1"/>
              <a:t>MainThread</a:t>
            </a:r>
            <a:r>
              <a:rPr lang="ko-KR" altLang="en-US" dirty="0"/>
              <a:t>와 큐를 처리하는 </a:t>
            </a:r>
            <a:r>
              <a:rPr lang="en-US" altLang="ko-KR" dirty="0" err="1"/>
              <a:t>WorkerThread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처리합니다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C++ </a:t>
            </a:r>
            <a:r>
              <a:rPr lang="ko-KR" altLang="en-US" dirty="0"/>
              <a:t>동기화 라이브러리나 </a:t>
            </a:r>
            <a:r>
              <a:rPr lang="en-US" altLang="ko-KR" dirty="0" err="1"/>
              <a:t>WinAPI</a:t>
            </a:r>
            <a:r>
              <a:rPr lang="ko-KR" altLang="en-US" dirty="0"/>
              <a:t>를 사용해서 동시성을 관리합니다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동시성을 어떻게 처리하는지 설명 문서를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</TotalTime>
  <Words>873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그래프 IV</vt:lpstr>
      <vt:lpstr>그래프의 위상 정렬(Topological Sort)</vt:lpstr>
      <vt:lpstr>Task Graph</vt:lpstr>
      <vt:lpstr>Kahn's Topological Sort</vt:lpstr>
      <vt:lpstr>순환(Cycle) 검사</vt:lpstr>
      <vt:lpstr>병렬 처리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1130</cp:revision>
  <dcterms:created xsi:type="dcterms:W3CDTF">2024-03-26T07:47:20Z</dcterms:created>
  <dcterms:modified xsi:type="dcterms:W3CDTF">2025-10-29T18:06:38Z</dcterms:modified>
</cp:coreProperties>
</file>