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32:11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1 114 24382,'928'-114'0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32:17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1661 24559,'619'-1661'0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33:44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33:48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0 294 24542,'961'-294'0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33:52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24566,'1123'912'0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34:00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24498,'-17'1221'0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80544-F243-46DC-84AA-F7A839A43288}" type="datetimeFigureOut">
              <a:rPr lang="ko-KR" altLang="en-US" smtClean="0"/>
              <a:t>2025-10-23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0F2D-FBD2-44AC-93FE-86AA0AF34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0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FEA5-C5CA-ED49-3366-EE480FCA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EFD70E-699B-AF0D-C118-FEC30703B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3A0DC-1896-1FE6-BB56-EB3E412A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7969A-2B25-27D8-4EA6-8DDE66C2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3E6A0-069F-70F3-1BCD-8D65DD00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90883-0A37-5184-F833-4F5278E5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8498E3-783D-808F-DC49-82041756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80731-3806-4262-A2DE-8110DE83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7833E-2AEF-1F6C-23BC-26838CD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8158E-47F8-1945-D16D-EE4AAD6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5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15458-8A4C-787D-4E91-7135AFE99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98F3A-5B46-2529-0624-3E542729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4436B-E331-EBA6-526D-B54964C0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A1E77-F198-6E1C-EBF9-1622364F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35F51-D133-1879-39E0-4421D0FA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50E1E-2CF5-27E0-FBAD-FC58B079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BAA86-5317-E9B7-43D3-B1A0CB5D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CCE06-224E-CE6D-F0A8-E6E5F1AA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E51A6-24FB-DF4B-2A0D-7BFFD6E3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18411-FA19-E3CF-F483-D8C1B740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4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0CA4-DF52-9634-D3CD-08D132B7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15D16-DA66-7482-8774-A3CEE989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7DF5D-3D60-CFDA-62E2-1C68A2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DF9DE-5616-7CBE-A9D1-E506DD2F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BF6B2-2317-9E85-67D5-0B856BC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2BCF6-EA2F-8332-FD40-0FADA8DD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ACDB8-A52E-DF37-97EE-9ABD3158D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E53AD-E9DB-352D-3ECF-10B6217F6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4BBDA-A853-3D55-A1CD-89DB8A0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1CA9D-D616-932F-B324-014E86E5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6140C-A64E-B6BA-7CB5-AA3642E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1FFA3-202A-5270-236A-C35A306D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C415D-1B9F-600F-EEC1-2D55E39C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E7004-895B-11D0-FD47-01E709A3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76376-FD07-FB49-3D8F-70CFD0ABC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E7B1B-EEB4-A206-EB12-70921A878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0008F-B3E1-EFB9-525C-A65A125F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ED96DA-2A97-A3EE-619A-BE5E4CB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0CAE7-8401-3872-8D70-2F65C308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8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ECDD7-CCCB-D432-DC58-32BC779E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896351-7901-2D6F-C10C-32B7D172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28ED9-865A-5CAB-5E1B-E0038707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4D85F8-8A52-2987-2AF5-1918FF7F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E3DAEF-68B6-76FB-DA17-0F7B3559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7BFEA5-C36D-8A38-DC5A-8E390B6A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E5E7B-9FC2-B0A0-6C36-1AA8E831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9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82F80-6E77-9B14-2C2A-D56C9B8D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20671-12CE-40AD-1109-AD18F7C7D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E6CD27-2AA6-D485-1C38-3E15D223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7BEF4-E984-9846-74CC-512E210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E6D79-4AD5-E2C1-B724-E71BF245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4FF4A-195C-5B57-F86F-209ADCC0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4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FC9C4-15BD-2824-BE9D-CC6ADB5C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12BCF-B7B9-323B-BA70-5C45B3F74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1E794-A783-8B8A-ADEB-8F761ED9F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BCA80-47E3-1DDA-D147-CD970A2A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0D43B-F8D1-BA65-7D4D-C03E94B4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96472-67E6-EEDE-0F72-3820512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6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386AB5-83DE-19DF-0B42-F627B261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15EAFA-219F-7F0F-CAFA-220EF695E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BFCF0-9A6E-CFEB-D79D-8CA59A532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B2291-5BEA-419C-919D-B9D1603A0F1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31FEE-2B9F-18F0-FF9A-7EF78A473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9B0EE-4B1C-8D7D-C5CA-8DC67A9B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8CAEE-B197-4302-8AD8-D46BC1941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460" TargetMode="External"/><Relationship Id="rId2" Type="http://schemas.openxmlformats.org/officeDocument/2006/relationships/hyperlink" Target="https://www.acmicpc.net/problem/1525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cmicpc.net/problem/2638" TargetMode="External"/><Relationship Id="rId4" Type="http://schemas.openxmlformats.org/officeDocument/2006/relationships/hyperlink" Target="https://www.acmicpc.net/problem/16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35922-B376-9020-9DAC-4B93316DD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 III</a:t>
            </a: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7FB31D-461D-C09C-90E5-1AB5D8EE0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A*(</a:t>
            </a:r>
            <a:r>
              <a:rPr lang="en-US" altLang="ko-KR" dirty="0" err="1"/>
              <a:t>star:asterisk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13399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A6102-2F08-CC29-EFBA-576FACAD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A*(asterisk) </a:t>
            </a:r>
            <a:r>
              <a:rPr lang="ko-KR" altLang="en-US" dirty="0"/>
              <a:t>알고리즘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842DBE-E9AD-79E0-E440-4B1E9C12FBD2}"/>
              </a:ext>
            </a:extLst>
          </p:cNvPr>
          <p:cNvGrpSpPr/>
          <p:nvPr/>
        </p:nvGrpSpPr>
        <p:grpSpPr>
          <a:xfrm>
            <a:off x="296635" y="1618429"/>
            <a:ext cx="2898244" cy="2431097"/>
            <a:chOff x="393155" y="1902909"/>
            <a:chExt cx="2898244" cy="24310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0CEDDB-41CA-2C6D-C915-E58740332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225" y="2085575"/>
              <a:ext cx="2623095" cy="18535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C0FC31D-19A8-012E-CB2E-BCE6769ED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3241" y="3309921"/>
              <a:ext cx="238158" cy="23815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93B96AD-15E7-00F4-1445-4A4FA727C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5083" y="2186714"/>
              <a:ext cx="238158" cy="23815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988A36B-81E6-633D-93A6-33AE08DBB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4491" y="4095848"/>
              <a:ext cx="238158" cy="238158"/>
            </a:xfrm>
            <a:prstGeom prst="rect">
              <a:avLst/>
            </a:prstGeom>
          </p:spPr>
        </p:pic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89BECA8-BAE4-3627-9B21-AE1BAB4438D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1923570" y="3803666"/>
              <a:ext cx="48381" cy="29218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E7A4F94-7279-17BB-CC58-FF00CED1C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155" y="3339555"/>
              <a:ext cx="238158" cy="238158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64689B-D89C-775B-E2D7-C77F00E36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1533" y="2654300"/>
              <a:ext cx="121985" cy="112199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55B73F3-6A1B-5BF9-3F32-30DBD656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367" y="2487627"/>
              <a:ext cx="238158" cy="23815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7DB2AA9-410F-6D7F-FE46-EB91608D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288" y="2143067"/>
              <a:ext cx="238158" cy="238158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00F8EC-E466-108B-0E65-B68C5EC93A5C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1108557" y="2362118"/>
              <a:ext cx="94889" cy="125509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040F1A0-7E31-17AD-5013-A6994260F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51" y="2528341"/>
              <a:ext cx="238158" cy="238158"/>
            </a:xfrm>
            <a:prstGeom prst="rect">
              <a:avLst/>
            </a:prstGeom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D5C8E5C-F66D-B481-DDAB-77B8172770D1}"/>
                </a:ext>
              </a:extLst>
            </p:cNvPr>
            <p:cNvCxnSpPr>
              <a:cxnSpLocks/>
              <a:stCxn id="29" idx="3"/>
              <a:endCxn id="25" idx="1"/>
            </p:cNvCxnSpPr>
            <p:nvPr/>
          </p:nvCxnSpPr>
          <p:spPr>
            <a:xfrm flipV="1">
              <a:off x="709309" y="2606706"/>
              <a:ext cx="375058" cy="4071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64BEB99F-D274-4DA2-11A1-288082720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2026" y="1902909"/>
              <a:ext cx="238158" cy="238158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6133414-75D3-A01B-EDB8-4EAD12AB2E49}"/>
                </a:ext>
              </a:extLst>
            </p:cNvPr>
            <p:cNvCxnSpPr>
              <a:cxnSpLocks/>
            </p:cNvCxnSpPr>
            <p:nvPr/>
          </p:nvCxnSpPr>
          <p:spPr>
            <a:xfrm>
              <a:off x="2187357" y="2123702"/>
              <a:ext cx="82827" cy="20003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4BF15B-2610-8879-0BB2-1D5765A1955C}"/>
                </a:ext>
              </a:extLst>
            </p:cNvPr>
            <p:cNvSpPr txBox="1"/>
            <p:nvPr/>
          </p:nvSpPr>
          <p:spPr>
            <a:xfrm>
              <a:off x="2792136" y="2174988"/>
              <a:ext cx="2840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G</a:t>
              </a:r>
              <a:endParaRPr lang="ko-KR" altLang="en-US" sz="1100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944257B-E8C5-5CB7-4872-2AD82E2080C4}"/>
              </a:ext>
            </a:extLst>
          </p:cNvPr>
          <p:cNvSpPr txBox="1"/>
          <p:nvPr/>
        </p:nvSpPr>
        <p:spPr>
          <a:xfrm>
            <a:off x="1764252" y="2860285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weight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122FAC-46BD-C44C-C32D-26E6E581826A}"/>
              </a:ext>
            </a:extLst>
          </p:cNvPr>
          <p:cNvSpPr txBox="1"/>
          <p:nvPr/>
        </p:nvSpPr>
        <p:spPr>
          <a:xfrm>
            <a:off x="3341077" y="1782196"/>
            <a:ext cx="868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알고리즘은 </a:t>
            </a:r>
            <a:r>
              <a:rPr lang="ko-KR" altLang="en-US" b="1" dirty="0">
                <a:solidFill>
                  <a:srgbClr val="00B050"/>
                </a:solidFill>
              </a:rPr>
              <a:t>현재 방문 노드의 누적 거리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비용</a:t>
            </a:r>
            <a:r>
              <a:rPr lang="en-US" altLang="ko-KR" b="1" dirty="0">
                <a:solidFill>
                  <a:srgbClr val="00B050"/>
                </a:solidFill>
              </a:rPr>
              <a:t>)</a:t>
            </a:r>
            <a:r>
              <a:rPr lang="ko-KR" altLang="en-US" b="1" dirty="0">
                <a:solidFill>
                  <a:srgbClr val="00B050"/>
                </a:solidFill>
              </a:rPr>
              <a:t>과 인접한 다음 방문 노드의 거리</a:t>
            </a:r>
            <a:r>
              <a:rPr lang="en-US" altLang="ko-KR" b="1" dirty="0">
                <a:solidFill>
                  <a:srgbClr val="00B050"/>
                </a:solidFill>
              </a:rPr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비용</a:t>
            </a:r>
            <a:r>
              <a:rPr lang="en-US" altLang="ko-KR" b="1" dirty="0">
                <a:solidFill>
                  <a:srgbClr val="00B050"/>
                </a:solidFill>
              </a:rPr>
              <a:t>) </a:t>
            </a:r>
            <a:r>
              <a:rPr lang="ko-KR" altLang="en-US" dirty="0"/>
              <a:t>합</a:t>
            </a:r>
            <a:r>
              <a:rPr lang="en-US" altLang="ko-KR" dirty="0"/>
              <a:t>(</a:t>
            </a:r>
            <a:r>
              <a:rPr lang="ko-KR" altLang="en-US" dirty="0"/>
              <a:t>전체 누적거리</a:t>
            </a:r>
            <a:r>
              <a:rPr lang="en-US" altLang="ko-KR" dirty="0"/>
              <a:t>)</a:t>
            </a:r>
            <a:r>
              <a:rPr lang="ko-KR" altLang="en-US" dirty="0"/>
              <a:t>을 우선순위 큐에 넣어 </a:t>
            </a:r>
            <a:r>
              <a:rPr lang="ko-KR" altLang="en-US" b="1" dirty="0"/>
              <a:t>비용이 적은 순서</a:t>
            </a:r>
            <a:r>
              <a:rPr lang="ko-KR" altLang="en-US" dirty="0"/>
              <a:t>로 전체 노드 를 방문한다</a:t>
            </a:r>
            <a:r>
              <a:rPr lang="en-US" altLang="ko-KR" dirty="0"/>
              <a:t>. </a:t>
            </a:r>
            <a:r>
              <a:rPr lang="ko-KR" altLang="en-US" dirty="0"/>
              <a:t>목적지가 있고 도착이면 조기종료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A*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다음 방문 노드 기준으로 목적지까지의 예상 비용</a:t>
            </a:r>
            <a:r>
              <a:rPr lang="ko-KR" altLang="en-US" dirty="0"/>
              <a:t>을 계산하여  우선순위 큐에  다음 방문 노드 기준 누적비용</a:t>
            </a:r>
            <a:r>
              <a:rPr lang="en-US" altLang="ko-KR" dirty="0"/>
              <a:t>+</a:t>
            </a:r>
            <a:r>
              <a:rPr lang="ko-KR" altLang="en-US" dirty="0"/>
              <a:t>예상 비용으로 정렬하여 방문한다</a:t>
            </a:r>
            <a:r>
              <a:rPr lang="en-US" altLang="ko-KR" dirty="0"/>
              <a:t>.  </a:t>
            </a:r>
            <a:r>
              <a:rPr lang="ko-KR" altLang="en-US" dirty="0"/>
              <a:t>이 전체 비용이 작은 순서로 방문하므로  불필요한 방문을 피하며 방향성 있게 노드를 방문한다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9934161-1FCC-0379-A47E-14E08CFDD8F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2608385" y="2152118"/>
            <a:ext cx="229257" cy="6379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640EA854-9200-4058-8443-45B678A56DF0}"/>
                  </a:ext>
                </a:extLst>
              </p14:cNvPr>
              <p14:cNvContentPartPr/>
              <p14:nvPr/>
            </p14:nvContentPartPr>
            <p14:xfrm>
              <a:off x="2355877" y="2063040"/>
              <a:ext cx="334440" cy="4104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640EA854-9200-4058-8443-45B678A56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8237" y="2045040"/>
                <a:ext cx="370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80889463-76D3-C535-B58D-CEBA59334D15}"/>
                  </a:ext>
                </a:extLst>
              </p14:cNvPr>
              <p14:cNvContentPartPr/>
              <p14:nvPr/>
            </p14:nvContentPartPr>
            <p14:xfrm>
              <a:off x="2631637" y="2157000"/>
              <a:ext cx="223200" cy="5983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80889463-76D3-C535-B58D-CEBA59334D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3637" y="2139000"/>
                <a:ext cx="2588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4447B3C3-B80B-6DAF-C69D-5A2B8D024CA0}"/>
                  </a:ext>
                </a:extLst>
              </p14:cNvPr>
              <p14:cNvContentPartPr/>
              <p14:nvPr/>
            </p14:nvContentPartPr>
            <p14:xfrm>
              <a:off x="2485117" y="-469200"/>
              <a:ext cx="360" cy="36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4447B3C3-B80B-6DAF-C69D-5A2B8D024C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7117" y="-4868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71292C34-A79C-7148-E971-E2E32A58423E}"/>
                  </a:ext>
                </a:extLst>
              </p14:cNvPr>
              <p14:cNvContentPartPr/>
              <p14:nvPr/>
            </p14:nvContentPartPr>
            <p14:xfrm>
              <a:off x="1881397" y="2572800"/>
              <a:ext cx="346320" cy="10584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71292C34-A79C-7148-E971-E2E32A5842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3397" y="2554800"/>
                <a:ext cx="381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16A4BBAE-D21E-D1E8-E9CB-E84671A209E9}"/>
                  </a:ext>
                </a:extLst>
              </p14:cNvPr>
              <p14:cNvContentPartPr/>
              <p14:nvPr/>
            </p14:nvContentPartPr>
            <p14:xfrm>
              <a:off x="2209717" y="2578920"/>
              <a:ext cx="404640" cy="32868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16A4BBAE-D21E-D1E8-E9CB-E84671A209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1717" y="2560920"/>
                <a:ext cx="440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61B61F4C-072C-8365-0094-F946A794FE3F}"/>
                  </a:ext>
                </a:extLst>
              </p14:cNvPr>
              <p14:cNvContentPartPr/>
              <p14:nvPr/>
            </p14:nvContentPartPr>
            <p14:xfrm>
              <a:off x="2209717" y="2121720"/>
              <a:ext cx="6480" cy="43992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61B61F4C-072C-8365-0094-F946A794FE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1717" y="2103720"/>
                <a:ext cx="42120" cy="475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80674444-A4B2-E886-B8A8-7A479FDCFB22}"/>
              </a:ext>
            </a:extLst>
          </p:cNvPr>
          <p:cNvSpPr/>
          <p:nvPr/>
        </p:nvSpPr>
        <p:spPr>
          <a:xfrm>
            <a:off x="2153027" y="2434910"/>
            <a:ext cx="151366" cy="24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0DA290-43F0-E489-5478-4455F7BA6994}"/>
              </a:ext>
            </a:extLst>
          </p:cNvPr>
          <p:cNvSpPr txBox="1"/>
          <p:nvPr/>
        </p:nvSpPr>
        <p:spPr>
          <a:xfrm>
            <a:off x="2690317" y="3808296"/>
            <a:ext cx="816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전체 예상 경로의 총합 비용 </a:t>
            </a:r>
            <a:r>
              <a:rPr lang="en-US" altLang="ko-KR" sz="1600" dirty="0"/>
              <a:t>= </a:t>
            </a:r>
            <a:r>
              <a:rPr lang="ko-KR" altLang="en-US" sz="1600" dirty="0"/>
              <a:t>노드까지의 누적 비용 </a:t>
            </a:r>
            <a:r>
              <a:rPr lang="en-US" altLang="ko-KR" sz="1600" dirty="0"/>
              <a:t> + </a:t>
            </a:r>
            <a:r>
              <a:rPr lang="ko-KR" altLang="en-US" sz="1600" dirty="0"/>
              <a:t>휴리스틱 예상비용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52152C-C9FC-9646-24E1-7D4905107B60}"/>
                  </a:ext>
                </a:extLst>
              </p:cNvPr>
              <p:cNvSpPr txBox="1"/>
              <p:nvPr/>
            </p:nvSpPr>
            <p:spPr>
              <a:xfrm>
                <a:off x="54161" y="5819979"/>
                <a:ext cx="11902094" cy="100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 heuristic</a:t>
                </a:r>
                <a:r>
                  <a:rPr lang="ko-KR" altLang="en-US" sz="1400" dirty="0"/>
                  <a:t>은 완벽한 계산 대신 경험과 직관에 기반한 예측 방법이다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예를 들어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미로 탐색 중 “출구는 아마 동쪽일 </a:t>
                </a:r>
                <a:r>
                  <a:rPr lang="ko-KR" altLang="en-US" sz="1400" dirty="0" err="1"/>
                  <a:t>것이다”라고</a:t>
                </a:r>
                <a:r>
                  <a:rPr lang="ko-KR" altLang="en-US" sz="1400" dirty="0"/>
                  <a:t> 판단하거나</a:t>
                </a:r>
                <a:r>
                  <a:rPr lang="en-US" altLang="ko-KR" sz="1400" dirty="0"/>
                  <a:t>,  </a:t>
                </a:r>
                <a:r>
                  <a:rPr lang="ko-KR" altLang="en-US" sz="1400" dirty="0"/>
                  <a:t>수학 문제를 풀 때 근사값으로 접근하는 방식이 모두 </a:t>
                </a:r>
                <a:r>
                  <a:rPr lang="en-US" altLang="ko-KR" sz="1400" dirty="0"/>
                  <a:t>heuristic</a:t>
                </a:r>
                <a:r>
                  <a:rPr lang="ko-KR" altLang="en-US" sz="1400" dirty="0"/>
                  <a:t>한 방법이다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완벽하진 않지만 빠른 판단을 위한 경험적 규칙이다</a:t>
                </a:r>
                <a:r>
                  <a:rPr lang="en-US" altLang="ko-KR" sz="1400" dirty="0"/>
                  <a:t>. </a:t>
                </a:r>
              </a:p>
              <a:p>
                <a:r>
                  <a:rPr lang="en-US" altLang="ko-KR" sz="1400" dirty="0"/>
                  <a:t> </a:t>
                </a:r>
              </a:p>
              <a:p>
                <a:r>
                  <a:rPr lang="ko-KR" altLang="en-US" sz="1400" dirty="0"/>
                  <a:t> 휴리스틱 </a:t>
                </a:r>
                <a14:m>
                  <m:oMath xmlns:m="http://schemas.openxmlformats.org/officeDocument/2006/math">
                    <m:r>
                      <a:rPr lang="en-US" altLang="ko-KR" i="1"/>
                      <m:t>h</m:t>
                    </m:r>
                    <m:d>
                      <m:dPr>
                        <m:ctrlPr>
                          <a:rPr lang="ko-KR" altLang="en-US" i="1"/>
                        </m:ctrlPr>
                      </m:dPr>
                      <m:e>
                        <m:r>
                          <a:rPr lang="ko-KR" altLang="en-US" i="1"/>
                          <m:t>𝑛</m:t>
                        </m:r>
                      </m:e>
                    </m:d>
                  </m:oMath>
                </a14:m>
                <a:r>
                  <a:rPr lang="ko-KR" altLang="en-US" sz="1400" dirty="0"/>
                  <a:t>은 실제 목표까지의 거리를 완벽히 계산하지 않고</a:t>
                </a:r>
                <a:r>
                  <a:rPr lang="en-US" altLang="ko-KR" sz="1400" dirty="0"/>
                  <a:t>, “</a:t>
                </a:r>
                <a:r>
                  <a:rPr lang="ko-KR" altLang="en-US" sz="1400" dirty="0"/>
                  <a:t>그럴 듯하게 </a:t>
                </a:r>
                <a:r>
                  <a:rPr lang="ko-KR" altLang="en-US" sz="1400" dirty="0" err="1"/>
                  <a:t>예측”하는</a:t>
                </a:r>
                <a:r>
                  <a:rPr lang="ko-KR" altLang="en-US" sz="1400" dirty="0"/>
                  <a:t> 함수이다</a:t>
                </a:r>
                <a:r>
                  <a:rPr lang="en-US" altLang="ko-KR" sz="1400" dirty="0"/>
                  <a:t>. </a:t>
                </a: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652152C-C9FC-9646-24E1-7D490510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" y="5819979"/>
                <a:ext cx="11902094" cy="1009315"/>
              </a:xfrm>
              <a:prstGeom prst="rect">
                <a:avLst/>
              </a:prstGeom>
              <a:blipFill>
                <a:blip r:embed="rId16"/>
                <a:stretch>
                  <a:fillRect l="-154" t="-1212" b="-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그림 78">
            <a:extLst>
              <a:ext uri="{FF2B5EF4-FFF2-40B4-BE49-F238E27FC236}">
                <a16:creationId xmlns:a16="http://schemas.microsoft.com/office/drawing/2014/main" id="{DE5E5CA6-F3A4-5DBE-09DC-06E0322036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49038" y="4161158"/>
            <a:ext cx="5311302" cy="15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DBF9C-5046-103A-647D-F26B6FED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설계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2E5759-4096-A6E0-1EB5-9E8CCD6CF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20749"/>
              </p:ext>
            </p:extLst>
          </p:nvPr>
        </p:nvGraphicFramePr>
        <p:xfrm>
          <a:off x="481519" y="2036898"/>
          <a:ext cx="11049000" cy="1429593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599461525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773361230"/>
                    </a:ext>
                  </a:extLst>
                </a:gridCol>
                <a:gridCol w="2041998">
                  <a:extLst>
                    <a:ext uri="{9D8B030D-6E8A-4147-A177-3AD203B41FA5}">
                      <a16:colId xmlns:a16="http://schemas.microsoft.com/office/drawing/2014/main" val="1894422431"/>
                    </a:ext>
                  </a:extLst>
                </a:gridCol>
                <a:gridCol w="3482502">
                  <a:extLst>
                    <a:ext uri="{9D8B030D-6E8A-4147-A177-3AD203B41FA5}">
                      <a16:colId xmlns:a16="http://schemas.microsoft.com/office/drawing/2014/main" val="2040334874"/>
                    </a:ext>
                  </a:extLst>
                </a:gridCol>
              </a:tblGrid>
              <a:tr h="303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문제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노드의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이동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휴리스틱 설계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18610"/>
                  </a:ext>
                </a:extLst>
              </a:tr>
              <a:tr h="303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b="1" dirty="0"/>
                        <a:t>네비게이션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지도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도시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도로 교차점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거리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km)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직선거리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sz="1400" dirty="0"/>
                        <a:t>Euclidean)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21629"/>
                  </a:ext>
                </a:extLst>
              </a:tr>
              <a:tr h="5151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b="1" dirty="0"/>
                        <a:t>8</a:t>
                      </a:r>
                      <a:r>
                        <a:rPr lang="ko-KR" altLang="en-US" sz="1400" b="1" dirty="0"/>
                        <a:t>퍼즐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 err="1"/>
                        <a:t>루빅스</a:t>
                      </a:r>
                      <a:r>
                        <a:rPr lang="ko-KR" altLang="en-US" sz="1400" b="1" dirty="0"/>
                        <a:t> 큐브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블록 배열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블록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제자리에 없는 타일 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맨해튼 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926145"/>
                  </a:ext>
                </a:extLst>
              </a:tr>
              <a:tr h="303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ko-KR" altLang="en-US" sz="1400" b="1" dirty="0"/>
                        <a:t>게임 </a:t>
                      </a:r>
                      <a:r>
                        <a:rPr lang="en-US" sz="1400" b="1" dirty="0"/>
                        <a:t>AI (</a:t>
                      </a:r>
                      <a:r>
                        <a:rPr lang="en-US" sz="1400" b="1" dirty="0" err="1"/>
                        <a:t>NavMesh</a:t>
                      </a:r>
                      <a:r>
                        <a:rPr lang="en-US" sz="1400" b="1" dirty="0"/>
                        <a:t>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 err="1"/>
                        <a:t>폴리곤</a:t>
                      </a:r>
                      <a:r>
                        <a:rPr lang="en-US" altLang="ko-KR" sz="1400" dirty="0"/>
                        <a:t>/</a:t>
                      </a:r>
                      <a:r>
                        <a:rPr lang="en-US" sz="1400" dirty="0"/>
                        <a:t>Waypoint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경로 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중심점 간 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2772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534BFBA-504F-D353-18C6-AAC094494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24" y="1623632"/>
            <a:ext cx="93121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 해석에 따른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휴리스틱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수학이 아니라 “문제의 세계관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이해력”으로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설계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A2ED7-BC5C-004F-D4F0-C8DAB43401B0}"/>
              </a:ext>
            </a:extLst>
          </p:cNvPr>
          <p:cNvSpPr txBox="1"/>
          <p:nvPr/>
        </p:nvSpPr>
        <p:spPr>
          <a:xfrm>
            <a:off x="481519" y="4228490"/>
            <a:ext cx="120266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그래프의 노드가 의미하는 게 뭐지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두 노드 간 이동이 ‘</a:t>
            </a:r>
            <a:r>
              <a:rPr lang="ko-KR" altLang="en-US" dirty="0" err="1"/>
              <a:t>거리’가</a:t>
            </a:r>
            <a:r>
              <a:rPr lang="ko-KR" altLang="en-US" dirty="0"/>
              <a:t> 아니라면</a:t>
            </a:r>
            <a:r>
              <a:rPr lang="en-US" altLang="ko-KR" dirty="0"/>
              <a:t>, </a:t>
            </a:r>
            <a:r>
              <a:rPr lang="ko-KR" altLang="en-US" dirty="0"/>
              <a:t>어떤 ‘</a:t>
            </a:r>
            <a:r>
              <a:rPr lang="ko-KR" altLang="en-US" dirty="0" err="1"/>
              <a:t>비용’으로</a:t>
            </a:r>
            <a:r>
              <a:rPr lang="ko-KR" altLang="en-US" dirty="0"/>
              <a:t> 볼 수 있을까</a:t>
            </a:r>
            <a:r>
              <a:rPr lang="en-US" altLang="ko-KR" dirty="0"/>
              <a:t>?”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그럼 남은 거리 </a:t>
            </a:r>
            <a:r>
              <a:rPr lang="en-US" altLang="ko-KR" dirty="0"/>
              <a:t>h(n)</a:t>
            </a:r>
            <a:r>
              <a:rPr lang="ko-KR" altLang="en-US" dirty="0"/>
              <a:t>을 어떻게 추정할 수 있을까</a:t>
            </a:r>
            <a:r>
              <a:rPr lang="en-US" altLang="ko-KR" dirty="0"/>
              <a:t>?”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>
                <a:latin typeface="Courier New" panose="02070309020205020404" pitchFamily="49" charset="0"/>
              </a:rPr>
              <a:t>h(n) = |x - </a:t>
            </a:r>
            <a:r>
              <a:rPr lang="en-US" altLang="ko-KR" dirty="0" err="1">
                <a:latin typeface="Courier New" panose="02070309020205020404" pitchFamily="49" charset="0"/>
              </a:rPr>
              <a:t>goalX</a:t>
            </a:r>
            <a:r>
              <a:rPr lang="en-US" altLang="ko-KR" dirty="0">
                <a:latin typeface="Courier New" panose="02070309020205020404" pitchFamily="49" charset="0"/>
              </a:rPr>
              <a:t>| + |y - </a:t>
            </a:r>
            <a:r>
              <a:rPr lang="en-US" altLang="ko-KR" dirty="0" err="1">
                <a:latin typeface="Courier New" panose="02070309020205020404" pitchFamily="49" charset="0"/>
              </a:rPr>
              <a:t>goalY</a:t>
            </a:r>
            <a:r>
              <a:rPr lang="en-US" altLang="ko-KR" dirty="0">
                <a:latin typeface="Courier New" panose="02070309020205020404" pitchFamily="49" charset="0"/>
              </a:rPr>
              <a:t>|</a:t>
            </a:r>
            <a:r>
              <a:rPr lang="ko-KR" altLang="en-US" dirty="0"/>
              <a:t> 같은 수학식이 아니라</a:t>
            </a:r>
          </a:p>
          <a:p>
            <a:pPr>
              <a:buNone/>
            </a:pPr>
            <a:r>
              <a:rPr lang="ko-KR" altLang="en-US" dirty="0"/>
              <a:t>“이 문제에서 목표에 가까워진다는 건 무슨 뜻인가</a:t>
            </a:r>
            <a:r>
              <a:rPr lang="en-US" altLang="ko-KR" dirty="0"/>
              <a:t>?</a:t>
            </a:r>
            <a:r>
              <a:rPr lang="ko-KR" altLang="en-US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06556-DBF3-F9D7-5B8D-99F62AC244CC}"/>
              </a:ext>
            </a:extLst>
          </p:cNvPr>
          <p:cNvSpPr txBox="1"/>
          <p:nvPr/>
        </p:nvSpPr>
        <p:spPr>
          <a:xfrm>
            <a:off x="303178" y="5926164"/>
            <a:ext cx="11405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가중치의 의미가 거리가 아닐 </a:t>
            </a:r>
            <a:r>
              <a:rPr lang="ko-KR" altLang="en-US" dirty="0" err="1"/>
              <a:t>떄</a:t>
            </a:r>
            <a:r>
              <a:rPr lang="ko-KR" altLang="en-US" dirty="0"/>
              <a:t> 다른 개념을 적용하고  누적 최소 비용</a:t>
            </a:r>
            <a:r>
              <a:rPr lang="en-US" altLang="ko-KR" dirty="0"/>
              <a:t>,</a:t>
            </a:r>
            <a:r>
              <a:rPr lang="ko-KR" altLang="en-US" dirty="0"/>
              <a:t>목적지 까지의 예상비용 </a:t>
            </a:r>
            <a:r>
              <a:rPr lang="en-US" altLang="ko-KR" dirty="0"/>
              <a:t>, </a:t>
            </a:r>
            <a:r>
              <a:rPr lang="ko-KR" altLang="en-US" dirty="0"/>
              <a:t>휴리스틱 의미를 </a:t>
            </a:r>
            <a:r>
              <a:rPr lang="ko-KR" altLang="en-US" dirty="0" err="1"/>
              <a:t>찾아야한다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76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620A5-A6A5-3C07-143D-9910082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그래프에서의 거리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8B3C9E-BADC-224F-1385-E99FA4DFE759}"/>
                  </a:ext>
                </a:extLst>
              </p:cNvPr>
              <p:cNvSpPr txBox="1"/>
              <p:nvPr/>
            </p:nvSpPr>
            <p:spPr>
              <a:xfrm>
                <a:off x="376135" y="1348876"/>
                <a:ext cx="1163428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b="1" dirty="0"/>
                  <a:t>ⓐ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맨해튼 거리 </a:t>
                </a:r>
                <a:r>
                  <a:rPr lang="en-US" altLang="ko-KR" sz="1600" b="1" dirty="0"/>
                  <a:t>(Manhattan Distance) 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600" i="0">
                        <a:latin typeface="Cambria Math" panose="02040503050406030204" pitchFamily="18" charset="0"/>
                      </a:rPr>
                      <m:t>=∣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600" i="0">
                        <a:latin typeface="Cambria Math" panose="02040503050406030204" pitchFamily="18" charset="0"/>
                      </a:rPr>
                      <m:t>+∣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endParaRPr lang="ko-KR" altLang="en-US" sz="1600" dirty="0"/>
              </a:p>
              <a:p>
                <a:r>
                  <a:rPr lang="ko-KR" altLang="en-US" sz="1600" dirty="0"/>
                  <a:t>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우로만 움직일 때</a:t>
                </a:r>
                <a:r>
                  <a:rPr lang="en-US" altLang="ko-KR" sz="1600" dirty="0"/>
                  <a:t>(4</a:t>
                </a:r>
                <a:r>
                  <a:rPr lang="ko-KR" altLang="en-US" sz="1600" dirty="0"/>
                  <a:t>방향 이동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사용하는 거리</a:t>
                </a:r>
              </a:p>
              <a:p>
                <a:r>
                  <a:rPr lang="ko-KR" altLang="en-US" sz="1600" dirty="0"/>
                  <a:t>이름은 </a:t>
                </a:r>
                <a:r>
                  <a:rPr lang="ko-KR" altLang="en-US" sz="1600" b="1" dirty="0"/>
                  <a:t>맨해튼</a:t>
                </a:r>
                <a:r>
                  <a:rPr lang="en-US" altLang="ko-KR" sz="1600" b="1" dirty="0"/>
                  <a:t>(Manhattan)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— </a:t>
                </a:r>
                <a:r>
                  <a:rPr lang="ko-KR" altLang="en-US" sz="1600" dirty="0"/>
                  <a:t>뉴욕처럼 </a:t>
                </a:r>
                <a:r>
                  <a:rPr lang="ko-KR" altLang="en-US" sz="1600" b="1" dirty="0"/>
                  <a:t>격자형 도로망</a:t>
                </a:r>
                <a:r>
                  <a:rPr lang="ko-KR" altLang="en-US" sz="1600" dirty="0"/>
                  <a:t>을 따라 이동하는 모습에서 유래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r>
                  <a:rPr lang="ko-KR" altLang="en-US" sz="1600" b="1" dirty="0"/>
                  <a:t> 예시 </a:t>
                </a:r>
                <a:r>
                  <a:rPr lang="en-US" altLang="ko-KR" sz="1600" dirty="0">
                    <a:latin typeface="Courier New" panose="02070309020205020404" pitchFamily="49" charset="0"/>
                  </a:rPr>
                  <a:t>(2,3) → (5,6)               dx = |5-2| = 3 , </a:t>
                </a:r>
                <a:r>
                  <a:rPr lang="en-US" altLang="ko-KR" sz="1600" dirty="0" err="1">
                    <a:latin typeface="Courier New" panose="02070309020205020404" pitchFamily="49" charset="0"/>
                  </a:rPr>
                  <a:t>dy</a:t>
                </a:r>
                <a:r>
                  <a:rPr lang="en-US" altLang="ko-KR" sz="1600" dirty="0">
                    <a:latin typeface="Courier New" panose="02070309020205020404" pitchFamily="49" charset="0"/>
                  </a:rPr>
                  <a:t> = |6-3| = 3     </a:t>
                </a:r>
                <a:r>
                  <a:rPr lang="ko-KR" altLang="en-US" sz="1600" b="1" dirty="0">
                    <a:latin typeface="Courier New" panose="02070309020205020404" pitchFamily="49" charset="0"/>
                  </a:rPr>
                  <a:t>맨해튼 거리 </a:t>
                </a:r>
                <a:r>
                  <a:rPr lang="en-US" altLang="ko-KR" sz="1600" dirty="0">
                    <a:latin typeface="Courier New" panose="02070309020205020404" pitchFamily="49" charset="0"/>
                  </a:rPr>
                  <a:t>= 3 + 3 = 6</a:t>
                </a:r>
              </a:p>
              <a:p>
                <a:pPr>
                  <a:buNone/>
                </a:pPr>
                <a:r>
                  <a:rPr lang="ko-KR" altLang="en-US" sz="1600" dirty="0"/>
                  <a:t>→ 대각선 이동이 </a:t>
                </a:r>
                <a:r>
                  <a:rPr lang="ko-KR" altLang="en-US" sz="1600" b="1" dirty="0"/>
                  <a:t>불가능</a:t>
                </a:r>
                <a:r>
                  <a:rPr lang="ko-KR" altLang="en-US" sz="1600" dirty="0"/>
                  <a:t>할 때 적합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en-US" altLang="ko-KR" sz="1600" b="1" dirty="0"/>
                  <a:t>A*</a:t>
                </a:r>
                <a:r>
                  <a:rPr lang="ko-KR" altLang="en-US" sz="1600" dirty="0"/>
                  <a:t> 탐색 시 “격자 기반 </a:t>
                </a:r>
                <a:r>
                  <a:rPr lang="en-US" altLang="ko-KR" sz="1600" dirty="0"/>
                  <a:t>4</a:t>
                </a:r>
                <a:r>
                  <a:rPr lang="ko-KR" altLang="en-US" sz="1600" dirty="0"/>
                  <a:t>방향 </a:t>
                </a:r>
                <a:r>
                  <a:rPr lang="ko-KR" altLang="en-US" sz="1600" dirty="0" err="1"/>
                  <a:t>이동”에</a:t>
                </a:r>
                <a:r>
                  <a:rPr lang="ko-KR" altLang="en-US" sz="1600" dirty="0"/>
                  <a:t> 사용됨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8B3C9E-BADC-224F-1385-E99FA4DF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5" y="1348876"/>
                <a:ext cx="11634282" cy="1569660"/>
              </a:xfrm>
              <a:prstGeom prst="rect">
                <a:avLst/>
              </a:prstGeom>
              <a:blipFill>
                <a:blip r:embed="rId2"/>
                <a:stretch>
                  <a:fillRect l="-314" t="-1163" b="-38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50C11-A6CA-EA53-C15F-FDCA868F4EE5}"/>
                  </a:ext>
                </a:extLst>
              </p:cNvPr>
              <p:cNvSpPr txBox="1"/>
              <p:nvPr/>
            </p:nvSpPr>
            <p:spPr>
              <a:xfrm>
                <a:off x="376136" y="2990018"/>
                <a:ext cx="11634281" cy="1578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b="1" dirty="0"/>
                  <a:t>ⓑ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유클리드 거리 </a:t>
                </a:r>
                <a:r>
                  <a:rPr lang="en-US" altLang="ko-KR" sz="1600" b="1" dirty="0"/>
                  <a:t>(Euclidean Distance)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6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endChr m:val="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16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endChr m:val=""/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16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600" i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rad>
                  </m:oMath>
                </a14:m>
                <a:endParaRPr lang="ko-KR" altLang="en-US" sz="1600" dirty="0"/>
              </a:p>
              <a:p>
                <a:r>
                  <a:rPr lang="ko-KR" altLang="en-US" sz="1600" dirty="0"/>
                  <a:t>실제 물리적 </a:t>
                </a:r>
                <a:r>
                  <a:rPr lang="ko-KR" altLang="en-US" sz="1600" b="1" dirty="0"/>
                  <a:t>직선 거리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피타고라스 거리</a:t>
                </a:r>
                <a:r>
                  <a:rPr lang="en-US" altLang="ko-KR" sz="1600" b="1" dirty="0"/>
                  <a:t>) , </a:t>
                </a:r>
                <a:r>
                  <a:rPr lang="ko-KR" altLang="en-US" sz="1600" dirty="0"/>
                  <a:t>대각선 이동이 가능한 경우</a:t>
                </a:r>
                <a:r>
                  <a:rPr lang="en-US" altLang="ko-KR" sz="1600" dirty="0"/>
                  <a:t>(8</a:t>
                </a:r>
                <a:r>
                  <a:rPr lang="ko-KR" altLang="en-US" sz="1600" dirty="0"/>
                  <a:t>방향 이동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 자주 사용</a:t>
                </a:r>
              </a:p>
              <a:p>
                <a:pPr>
                  <a:buNone/>
                </a:pPr>
                <a:r>
                  <a:rPr lang="ko-KR" altLang="en-US" sz="1600" b="1" dirty="0"/>
                  <a:t>예시 </a:t>
                </a:r>
                <a:r>
                  <a:rPr lang="en-US" altLang="ko-KR" sz="1600" dirty="0">
                    <a:latin typeface="Courier New" panose="02070309020205020404" pitchFamily="49" charset="0"/>
                  </a:rPr>
                  <a:t>(2,3) → (5,6)          dx = 3, </a:t>
                </a:r>
                <a:r>
                  <a:rPr lang="en-US" altLang="ko-KR" sz="1600" dirty="0" err="1">
                    <a:latin typeface="Courier New" panose="02070309020205020404" pitchFamily="49" charset="0"/>
                  </a:rPr>
                  <a:t>dy</a:t>
                </a:r>
                <a:r>
                  <a:rPr lang="en-US" altLang="ko-KR" sz="1600" dirty="0">
                    <a:latin typeface="Courier New" panose="02070309020205020404" pitchFamily="49" charset="0"/>
                  </a:rPr>
                  <a:t> = 3        </a:t>
                </a:r>
                <a:r>
                  <a:rPr lang="ko-KR" altLang="en-US" sz="1600" b="1" dirty="0">
                    <a:latin typeface="Courier New" panose="02070309020205020404" pitchFamily="49" charset="0"/>
                  </a:rPr>
                  <a:t>유클리드 거리</a:t>
                </a:r>
                <a:r>
                  <a:rPr lang="ko-KR" altLang="en-US" sz="1600" dirty="0">
                    <a:latin typeface="Courier New" panose="02070309020205020404" pitchFamily="49" charset="0"/>
                  </a:rPr>
                  <a:t> </a:t>
                </a:r>
                <a:r>
                  <a:rPr lang="en-US" altLang="ko-KR" sz="1600" dirty="0">
                    <a:latin typeface="Courier New" panose="02070309020205020404" pitchFamily="49" charset="0"/>
                  </a:rPr>
                  <a:t>= √(3² + 3²) = √18 ≈ 4.24</a:t>
                </a:r>
              </a:p>
              <a:p>
                <a:pPr>
                  <a:buNone/>
                </a:pPr>
                <a:r>
                  <a:rPr lang="ko-KR" altLang="en-US" sz="1600" dirty="0"/>
                  <a:t>→ 대각선 이동이 </a:t>
                </a:r>
                <a:r>
                  <a:rPr lang="ko-KR" altLang="en-US" sz="1600" b="1" dirty="0"/>
                  <a:t>가능</a:t>
                </a:r>
                <a:r>
                  <a:rPr lang="ko-KR" altLang="en-US" sz="1600" dirty="0"/>
                  <a:t>한 경우 적합</a:t>
                </a:r>
                <a:br>
                  <a:rPr lang="ko-KR" altLang="en-US" sz="1600" dirty="0"/>
                </a:br>
                <a:r>
                  <a:rPr lang="ko-KR" altLang="en-US" sz="1600" dirty="0"/>
                  <a:t>→ “대각선으로 바로 가는” 경로를 더 짧게 평가함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150C11-A6CA-EA53-C15F-FDCA868F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6" y="2990018"/>
                <a:ext cx="11634281" cy="1578317"/>
              </a:xfrm>
              <a:prstGeom prst="rect">
                <a:avLst/>
              </a:prstGeom>
              <a:blipFill>
                <a:blip r:embed="rId3"/>
                <a:stretch>
                  <a:fillRect l="-314" b="-3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C50260-C4E9-CD1F-FBFB-8B8DC33E3A09}"/>
                  </a:ext>
                </a:extLst>
              </p:cNvPr>
              <p:cNvSpPr txBox="1"/>
              <p:nvPr/>
            </p:nvSpPr>
            <p:spPr>
              <a:xfrm>
                <a:off x="376135" y="4687890"/>
                <a:ext cx="845658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b="1" dirty="0"/>
                  <a:t>ⓒ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 err="1"/>
                  <a:t>체비쇼프</a:t>
                </a:r>
                <a:r>
                  <a:rPr lang="ko-KR" altLang="en-US" sz="1600" b="1" dirty="0"/>
                  <a:t> 거리 </a:t>
                </a:r>
                <a:r>
                  <a:rPr lang="en-US" altLang="ko-KR" sz="1600" b="1" dirty="0"/>
                  <a:t>(Chebyshev Distance)    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1600" b="1" dirty="0"/>
                  <a:t>     </a:t>
                </a:r>
              </a:p>
              <a:p>
                <a:pPr>
                  <a:buNone/>
                </a:pPr>
                <a:r>
                  <a:rPr lang="en-US" altLang="ko-KR" sz="1600" dirty="0"/>
                  <a:t>“</a:t>
                </a:r>
                <a:r>
                  <a:rPr lang="ko-KR" altLang="en-US" sz="1600" dirty="0"/>
                  <a:t>가로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세로 중 더 큰 이동 횟수가 전체 거리다</a:t>
                </a:r>
                <a:r>
                  <a:rPr lang="en-US" altLang="ko-KR" sz="1600" dirty="0"/>
                  <a:t>.” </a:t>
                </a:r>
                <a:r>
                  <a:rPr lang="ko-KR" altLang="en-US" sz="1600" b="1" dirty="0"/>
                  <a:t>의미 </a:t>
                </a:r>
                <a:r>
                  <a:rPr lang="en-US" altLang="ko-KR" sz="1600" b="1" dirty="0"/>
                  <a:t>— ‘</a:t>
                </a:r>
                <a:r>
                  <a:rPr lang="ko-KR" altLang="en-US" sz="1600" b="1" dirty="0"/>
                  <a:t>대각선 이동도 한 칸으로 친다’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C50260-C4E9-CD1F-FBFB-8B8DC33E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5" y="4687890"/>
                <a:ext cx="8456580" cy="584775"/>
              </a:xfrm>
              <a:prstGeom prst="rect">
                <a:avLst/>
              </a:prstGeom>
              <a:blipFill>
                <a:blip r:embed="rId4"/>
                <a:stretch>
                  <a:fillRect l="-433"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0829584-317A-1139-4F93-F054EBE1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8035"/>
              </p:ext>
            </p:extLst>
          </p:nvPr>
        </p:nvGraphicFramePr>
        <p:xfrm>
          <a:off x="2686455" y="5703505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0114013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8845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78263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1141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거리 유형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수식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계산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2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1"/>
                        <a:t>맨해튼 거리 </a:t>
                      </a:r>
                      <a:r>
                        <a:rPr lang="en-US" altLang="ko-KR" sz="1200" b="1"/>
                        <a:t>(</a:t>
                      </a:r>
                      <a:r>
                        <a:rPr lang="en-US" sz="1200" b="1"/>
                        <a:t>Manhattan)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dx + 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4 + 2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b="1"/>
                        <a:t>6</a:t>
                      </a:r>
                      <a:endParaRPr lang="ko-KR" alt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928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1"/>
                        <a:t>유클리드 거리 </a:t>
                      </a:r>
                      <a:r>
                        <a:rPr lang="en-US" altLang="ko-KR" sz="1200" b="1"/>
                        <a:t>(Euclidean)</a:t>
                      </a:r>
                      <a:endParaRPr lang="ko-KR" alt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√(dx² + dy²)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√</a:t>
                      </a:r>
                      <a:r>
                        <a:rPr lang="en-US" altLang="ko-KR" sz="1200"/>
                        <a:t>(4² + 2²) = √20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1"/>
                        <a:t>≈ </a:t>
                      </a:r>
                      <a:r>
                        <a:rPr lang="en-US" altLang="ko-KR" sz="1200" b="1"/>
                        <a:t>4.47</a:t>
                      </a:r>
                      <a:endParaRPr lang="ko-KR" alt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472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1"/>
                        <a:t>체비쇼프 거리 </a:t>
                      </a:r>
                      <a:r>
                        <a:rPr lang="en-US" altLang="ko-KR" sz="1200" b="1"/>
                        <a:t>(Chebyshev)</a:t>
                      </a:r>
                      <a:endParaRPr lang="ko-KR" alt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max(dx, dy)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max(4, 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b="1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4971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6581745-3307-DD80-264B-2BF83688C242}"/>
              </a:ext>
            </a:extLst>
          </p:cNvPr>
          <p:cNvSpPr txBox="1"/>
          <p:nvPr/>
        </p:nvSpPr>
        <p:spPr>
          <a:xfrm>
            <a:off x="51881" y="5922190"/>
            <a:ext cx="2522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 예시</a:t>
            </a:r>
            <a:r>
              <a:rPr lang="en-US" altLang="ko-KR" sz="1600" b="1" dirty="0"/>
              <a:t>: (2,3) → (6,5)</a:t>
            </a:r>
          </a:p>
          <a:p>
            <a:r>
              <a:rPr lang="en-US" altLang="ko-KR" sz="1600" dirty="0">
                <a:latin typeface="Courier New" panose="02070309020205020404" pitchFamily="49" charset="0"/>
              </a:rPr>
              <a:t>dx = |6 - 2| = 4</a:t>
            </a:r>
            <a:endParaRPr lang="ko-KR" altLang="en-US" sz="1600" dirty="0"/>
          </a:p>
          <a:p>
            <a:r>
              <a:rPr lang="en-US" altLang="ko-KR" sz="1600" dirty="0" err="1">
                <a:latin typeface="Courier New" panose="02070309020205020404" pitchFamily="49" charset="0"/>
              </a:rPr>
              <a:t>dy</a:t>
            </a:r>
            <a:r>
              <a:rPr lang="en-US" altLang="ko-KR" sz="1600" dirty="0">
                <a:latin typeface="Courier New" panose="02070309020205020404" pitchFamily="49" charset="0"/>
              </a:rPr>
              <a:t> = |5 - 3| =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8193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77677-F4F8-0588-75D7-E77A876D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함수 설계 원칙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E93DE-53A6-FA0C-CE27-84C4498DDBE1}"/>
                  </a:ext>
                </a:extLst>
              </p:cNvPr>
              <p:cNvSpPr txBox="1"/>
              <p:nvPr/>
            </p:nvSpPr>
            <p:spPr>
              <a:xfrm>
                <a:off x="235084" y="2068350"/>
                <a:ext cx="11624553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dirty="0"/>
                  <a:t>ⓐ </a:t>
                </a:r>
                <a:r>
                  <a:rPr lang="en-US" altLang="ko-KR" sz="1600" dirty="0"/>
                  <a:t>Admissible (</a:t>
                </a:r>
                <a:r>
                  <a:rPr lang="ko-KR" altLang="en-US" sz="1600" dirty="0" err="1"/>
                  <a:t>허용적</a:t>
                </a:r>
                <a:r>
                  <a:rPr lang="en-US" altLang="ko-KR" sz="1600" dirty="0"/>
                  <a:t>) — ‘</a:t>
                </a:r>
                <a:r>
                  <a:rPr lang="ko-KR" altLang="en-US" sz="1600" dirty="0"/>
                  <a:t>최단 경로 보장의 기본 필수 조건’           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ko-KR" altLang="en-US" sz="1600" b="0" i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ko-KR" altLang="en-US" sz="1600" b="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>
                  <a:buNone/>
                </a:pPr>
                <a:r>
                  <a:rPr lang="ko-KR" altLang="en-US" sz="1600" b="1" dirty="0"/>
                  <a:t>예측거리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b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1600" b="1" dirty="0"/>
                  <a:t> 실제거리</a:t>
                </a:r>
                <a:r>
                  <a:rPr lang="en-US" altLang="ko-KR" sz="1600" dirty="0"/>
                  <a:t>.</a:t>
                </a:r>
                <a:r>
                  <a:rPr lang="ko-KR" altLang="en-US" sz="1600" dirty="0"/>
                  <a:t> 실제 거리보다 절대 크지 않게 설계한다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만약 최단 경로 임에도 휴리스틱이 실제 거리보다 크게 과대평가된다면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목표까지의 전체 비용이 실제보다 커져 최단 경로가 아닌 노드가 먼저 선택될 가능성이 생긴다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따라서 휴리스틱은 </a:t>
                </a:r>
                <a:r>
                  <a:rPr lang="ko-KR" altLang="en-US" sz="1600" b="1" dirty="0">
                    <a:solidFill>
                      <a:srgbClr val="FF0000"/>
                    </a:solidFill>
                  </a:rPr>
                  <a:t>항상 실제 거리보다 같거나 작게</a:t>
                </a:r>
                <a:r>
                  <a:rPr lang="ko-KR" altLang="en-US" sz="1600" dirty="0"/>
                  <a:t> 설계해야 하며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설령 더 많은 노드를 방문하더라도 결국 최단 경로로 도달하게 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E93DE-53A6-FA0C-CE27-84C4498DD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4" y="2068350"/>
                <a:ext cx="11624553" cy="1077218"/>
              </a:xfrm>
              <a:prstGeom prst="rect">
                <a:avLst/>
              </a:prstGeom>
              <a:blipFill>
                <a:blip r:embed="rId2"/>
                <a:stretch>
                  <a:fillRect l="-315" t="-1695" b="-6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7375D-C4B8-659A-4C8D-B695A5C1154F}"/>
                  </a:ext>
                </a:extLst>
              </p:cNvPr>
              <p:cNvSpPr txBox="1"/>
              <p:nvPr/>
            </p:nvSpPr>
            <p:spPr>
              <a:xfrm>
                <a:off x="312905" y="3761268"/>
                <a:ext cx="11968265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dirty="0"/>
                  <a:t>ⓑ</a:t>
                </a:r>
                <a:r>
                  <a:rPr lang="en-US" altLang="ko-KR" sz="1600" dirty="0"/>
                  <a:t> Consistent (</a:t>
                </a:r>
                <a:r>
                  <a:rPr lang="ko-KR" altLang="en-US" sz="1600" dirty="0"/>
                  <a:t>일관적</a:t>
                </a:r>
                <a:r>
                  <a:rPr lang="en-US" altLang="ko-KR" sz="1600" dirty="0"/>
                  <a:t>) —  ‘</a:t>
                </a:r>
                <a:r>
                  <a:rPr lang="ko-KR" altLang="en-US" sz="1600" dirty="0"/>
                  <a:t>재방문 없는 안정 탐색 조건’          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ko-KR" altLang="en-US" sz="16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현재 노드에서 목표까지의 예상 비용 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인접 노드에서 목표까지의 예상 비용</a:t>
                </a:r>
                <a:r>
                  <a:rPr lang="en-US" altLang="ko-KR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현재 → 인접 노드로 이동하는 실제 비용</a:t>
                </a:r>
              </a:p>
              <a:p>
                <a:pPr>
                  <a:buNone/>
                </a:pPr>
                <a:r>
                  <a:rPr lang="ko-KR" altLang="en-US" sz="1600" b="1" dirty="0"/>
                  <a:t>즉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다음 노드 이동할 때 휴리스틱의 감소량은 이동비용보다 작거나 같아야 한다</a:t>
                </a:r>
                <a:r>
                  <a:rPr lang="en-US" altLang="ko-KR" sz="1600" b="1" dirty="0"/>
                  <a:t>. </a:t>
                </a:r>
                <a:r>
                  <a:rPr lang="ko-KR" altLang="en-US" sz="1600" dirty="0"/>
                  <a:t> 만약 크다면 실제 비용 보다  예측 비용이 더 줄어 먼 경로를 더 빠른 경로라고 판단하여  </a:t>
                </a:r>
                <a:r>
                  <a:rPr lang="ko-KR" altLang="en-US" sz="1600" b="1" dirty="0"/>
                  <a:t>잘못된 노드를 </a:t>
                </a:r>
                <a:r>
                  <a:rPr lang="ko-KR" altLang="en-US" sz="1600" dirty="0"/>
                  <a:t> </a:t>
                </a:r>
                <a:r>
                  <a:rPr lang="ko-KR" altLang="en-US" sz="1600" b="1" dirty="0"/>
                  <a:t>우선 탐색</a:t>
                </a:r>
                <a:r>
                  <a:rPr lang="ko-KR" altLang="en-US" sz="1600" dirty="0"/>
                  <a:t>할 수 있다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A7375D-C4B8-659A-4C8D-B695A5C11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5" y="3761268"/>
                <a:ext cx="11968265" cy="1323439"/>
              </a:xfrm>
              <a:prstGeom prst="rect">
                <a:avLst/>
              </a:prstGeom>
              <a:blipFill>
                <a:blip r:embed="rId3"/>
                <a:stretch>
                  <a:fillRect l="-255" t="-1382" r="-102" b="-5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614276D7-3A67-7E2D-853F-C012507680E9}"/>
              </a:ext>
            </a:extLst>
          </p:cNvPr>
          <p:cNvGrpSpPr/>
          <p:nvPr/>
        </p:nvGrpSpPr>
        <p:grpSpPr>
          <a:xfrm>
            <a:off x="8806773" y="90791"/>
            <a:ext cx="2016869" cy="1602172"/>
            <a:chOff x="393155" y="1902909"/>
            <a:chExt cx="2898244" cy="243109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601D714-FD3B-8925-9EBD-3E3ED1A6D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225" y="2085575"/>
              <a:ext cx="2623095" cy="185354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1BD6AD6-DDFA-17BF-C5D6-9B685DE4B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3241" y="3309921"/>
              <a:ext cx="238158" cy="2381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1B4CFB6-58DB-85CB-1095-F9AF891D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5083" y="2186714"/>
              <a:ext cx="238158" cy="23815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D1C22D3-EAF9-105D-7C3B-7193DB9A2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4491" y="4095848"/>
              <a:ext cx="238158" cy="238158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D4A214F-3183-A34D-637B-0C04763498E8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1923570" y="3803666"/>
              <a:ext cx="48381" cy="29218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01E75BB-EBAB-9F08-0BC2-316D521D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155" y="3339555"/>
              <a:ext cx="238158" cy="238158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DE2A068-E8AC-C36B-3C79-F06E1D35F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1533" y="2654300"/>
              <a:ext cx="121985" cy="112199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F5B6404-3ED2-EDE6-1B2D-16B44AAD2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4367" y="2487627"/>
              <a:ext cx="238158" cy="23815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71C491C-6FCB-3F53-4B58-FE77A9C7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288" y="2143067"/>
              <a:ext cx="238158" cy="238158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E1CE54E-B233-91AC-03BD-0EA54BAD3EB0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1108557" y="2362118"/>
              <a:ext cx="94889" cy="125509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6714321-2A85-D082-BC0C-BC1E8ACBC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151" y="2528341"/>
              <a:ext cx="238158" cy="238158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FCCEC3D-4B0F-4F7C-190D-292CA20F5F17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 flipV="1">
              <a:off x="709309" y="2606706"/>
              <a:ext cx="375058" cy="4071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FF1DF2-A891-C0AD-8484-4FE335AC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2026" y="1902909"/>
              <a:ext cx="238158" cy="238158"/>
            </a:xfrm>
            <a:prstGeom prst="rect">
              <a:avLst/>
            </a:prstGeom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1FF06C0-3054-0308-069A-3239651986E0}"/>
                </a:ext>
              </a:extLst>
            </p:cNvPr>
            <p:cNvCxnSpPr>
              <a:cxnSpLocks/>
            </p:cNvCxnSpPr>
            <p:nvPr/>
          </p:nvCxnSpPr>
          <p:spPr>
            <a:xfrm>
              <a:off x="2187357" y="2123702"/>
              <a:ext cx="82827" cy="20003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FE69C7-09E0-CEF7-FB37-3D996CD2C2C7}"/>
                </a:ext>
              </a:extLst>
            </p:cNvPr>
            <p:cNvSpPr txBox="1"/>
            <p:nvPr/>
          </p:nvSpPr>
          <p:spPr>
            <a:xfrm>
              <a:off x="2728100" y="2099318"/>
              <a:ext cx="284052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G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33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84476-DDDD-86C6-F393-1C6BF161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/ Closed  </a:t>
            </a:r>
            <a:r>
              <a:rPr lang="ko-KR" altLang="en-US" dirty="0"/>
              <a:t>관리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582DA2-2A78-CBB1-952D-DB966508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39" y="1528561"/>
            <a:ext cx="36122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방문 후보(=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우선순위큐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확정된 노드(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visited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2546-B05B-8BCE-C7E2-B91E5801D16F}"/>
              </a:ext>
            </a:extLst>
          </p:cNvPr>
          <p:cNvSpPr txBox="1"/>
          <p:nvPr/>
        </p:nvSpPr>
        <p:spPr>
          <a:xfrm>
            <a:off x="6044119" y="1309999"/>
            <a:ext cx="48508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open.push</a:t>
            </a:r>
            <a:r>
              <a:rPr lang="ko-KR" altLang="en-US" sz="1200" dirty="0"/>
              <a:t>({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, 0, </a:t>
            </a:r>
            <a:r>
              <a:rPr lang="ko-KR" altLang="en-US" sz="1200" dirty="0" err="1"/>
              <a:t>h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)});</a:t>
            </a:r>
          </a:p>
          <a:p>
            <a:r>
              <a:rPr lang="ko-KR" altLang="en-US" sz="1200" dirty="0" err="1"/>
              <a:t>g</a:t>
            </a:r>
            <a:r>
              <a:rPr lang="ko-KR" altLang="en-US" sz="1200" dirty="0"/>
              <a:t>[</a:t>
            </a:r>
            <a:r>
              <a:rPr lang="ko-KR" altLang="en-US" sz="1200" dirty="0" err="1"/>
              <a:t>start</a:t>
            </a:r>
            <a:r>
              <a:rPr lang="ko-KR" altLang="en-US" sz="1200" dirty="0"/>
              <a:t>] = 0;  </a:t>
            </a:r>
            <a:r>
              <a:rPr lang="en-US" altLang="ko-KR" sz="1200" dirty="0"/>
              <a:t>// </a:t>
            </a:r>
            <a:r>
              <a:rPr lang="ko-KR" altLang="en-US" sz="1200" dirty="0"/>
              <a:t>누적 비용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while</a:t>
            </a:r>
            <a:r>
              <a:rPr lang="ko-KR" altLang="en-US" sz="1200" dirty="0"/>
              <a:t> (!</a:t>
            </a:r>
            <a:r>
              <a:rPr lang="ko-KR" altLang="en-US" sz="1200" dirty="0" err="1"/>
              <a:t>open.empty</a:t>
            </a:r>
            <a:r>
              <a:rPr lang="ko-KR" altLang="en-US" sz="1200" dirty="0"/>
              <a:t>()) {</a:t>
            </a:r>
            <a:endParaRPr lang="en-US" altLang="ko-KR" sz="1200" dirty="0"/>
          </a:p>
          <a:p>
            <a:r>
              <a:rPr lang="en-US" altLang="ko-KR" sz="1200" dirty="0"/>
              <a:t>    // f=</a:t>
            </a:r>
            <a:r>
              <a:rPr lang="en-US" altLang="ko-KR" sz="1200" dirty="0" err="1"/>
              <a:t>g+h</a:t>
            </a:r>
            <a:r>
              <a:rPr lang="ko-KR" altLang="en-US" sz="1200" dirty="0"/>
              <a:t>가 가장 작은 노드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Node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open.top</a:t>
            </a:r>
            <a:r>
              <a:rPr lang="ko-KR" altLang="en-US" sz="1200" dirty="0"/>
              <a:t>(); </a:t>
            </a:r>
            <a:r>
              <a:rPr lang="ko-KR" altLang="en-US" sz="1200" dirty="0" err="1"/>
              <a:t>open.pop</a:t>
            </a:r>
            <a:r>
              <a:rPr lang="ko-KR" altLang="en-US" sz="1200" dirty="0"/>
              <a:t>();  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cur</a:t>
            </a:r>
            <a:r>
              <a:rPr lang="ko-KR" altLang="en-US" sz="1200" dirty="0"/>
              <a:t> == </a:t>
            </a:r>
            <a:r>
              <a:rPr lang="ko-KR" altLang="en-US" sz="1200" dirty="0" err="1"/>
              <a:t>goal</a:t>
            </a:r>
            <a:r>
              <a:rPr lang="ko-KR" altLang="en-US" sz="1200" dirty="0"/>
              <a:t>) </a:t>
            </a:r>
            <a:endParaRPr lang="en-US" altLang="ko-KR" sz="1200" dirty="0"/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break</a:t>
            </a:r>
            <a:r>
              <a:rPr lang="ko-KR" altLang="en-US" sz="1200" dirty="0"/>
              <a:t>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// </a:t>
            </a:r>
            <a:r>
              <a:rPr lang="ko-KR" altLang="en-US" sz="1200" dirty="0"/>
              <a:t>탐색 완료</a:t>
            </a:r>
            <a:r>
              <a:rPr lang="en-US" altLang="ko-KR" sz="1200" dirty="0"/>
              <a:t>(</a:t>
            </a:r>
            <a:r>
              <a:rPr lang="ko-KR" altLang="en-US" sz="1200" dirty="0"/>
              <a:t>확정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closed.insert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cur</a:t>
            </a:r>
            <a:r>
              <a:rPr lang="ko-KR" altLang="en-US" sz="1200" dirty="0"/>
              <a:t>);  // </a:t>
            </a:r>
            <a:r>
              <a:rPr lang="ko-KR" altLang="en-US" sz="1200" dirty="0" err="1"/>
              <a:t>다익스트라의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visited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 와 동일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&amp; 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 : </a:t>
            </a:r>
            <a:r>
              <a:rPr lang="ko-KR" altLang="en-US" sz="1200" dirty="0" err="1"/>
              <a:t>cur.neighbors</a:t>
            </a:r>
            <a:r>
              <a:rPr lang="ko-KR" altLang="en-US" sz="1200" dirty="0"/>
              <a:t>) {</a:t>
            </a:r>
            <a:endParaRPr lang="en-US" altLang="ko-KR" sz="1200" dirty="0"/>
          </a:p>
          <a:p>
            <a:r>
              <a:rPr lang="en-US" altLang="ko-KR" sz="1200" dirty="0"/>
              <a:t>        // ① </a:t>
            </a:r>
            <a:r>
              <a:rPr lang="ko-KR" altLang="en-US" sz="1200" dirty="0"/>
              <a:t>이미 확정된 노드는 건너뜀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closed.contains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))</a:t>
            </a:r>
            <a:endParaRPr lang="en-US" altLang="ko-KR" sz="1200" dirty="0"/>
          </a:p>
          <a:p>
            <a:r>
              <a:rPr lang="en-US" altLang="ko-KR" sz="1200" dirty="0"/>
              <a:t>           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continue</a:t>
            </a:r>
            <a:r>
              <a:rPr lang="ko-KR" altLang="en-US" sz="1200" dirty="0"/>
              <a:t>;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이미 방문한 인접 노드는 무시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       // ② </a:t>
            </a:r>
            <a:r>
              <a:rPr lang="ko-KR" altLang="en-US" sz="1200" dirty="0"/>
              <a:t>현재 경로를 통한 </a:t>
            </a:r>
            <a:r>
              <a:rPr lang="en-US" altLang="ko-KR" sz="1200" dirty="0"/>
              <a:t>g(n) </a:t>
            </a:r>
            <a:r>
              <a:rPr lang="ko-KR" altLang="en-US" sz="1200" dirty="0"/>
              <a:t>계산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tentative_g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g</a:t>
            </a:r>
            <a:r>
              <a:rPr lang="ko-KR" altLang="en-US" sz="1200" dirty="0"/>
              <a:t>[</a:t>
            </a:r>
            <a:r>
              <a:rPr lang="ko-KR" altLang="en-US" sz="1200" dirty="0" err="1"/>
              <a:t>cur</a:t>
            </a:r>
            <a:r>
              <a:rPr lang="ko-KR" altLang="en-US" sz="1200" dirty="0"/>
              <a:t>] + </a:t>
            </a:r>
            <a:r>
              <a:rPr lang="ko-KR" altLang="en-US" sz="1200" dirty="0" err="1"/>
              <a:t>cost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cur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// ③ </a:t>
            </a:r>
            <a:r>
              <a:rPr lang="ko-KR" altLang="en-US" sz="1200" dirty="0"/>
              <a:t>이웃이 아직 </a:t>
            </a:r>
            <a:r>
              <a:rPr lang="en-US" altLang="ko-KR" sz="1200" dirty="0"/>
              <a:t>open</a:t>
            </a:r>
            <a:r>
              <a:rPr lang="ko-KR" altLang="en-US" sz="1200" dirty="0"/>
              <a:t>에 없거나</a:t>
            </a:r>
            <a:r>
              <a:rPr lang="en-US" altLang="ko-KR" sz="1200" dirty="0"/>
              <a:t>, </a:t>
            </a:r>
            <a:r>
              <a:rPr lang="ko-KR" altLang="en-US" sz="1200" dirty="0"/>
              <a:t>더 짧은 경로를 찾았을 경우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open</a:t>
            </a:r>
            <a:r>
              <a:rPr lang="ko-KR" altLang="en-US" sz="1200" dirty="0"/>
              <a:t> || </a:t>
            </a:r>
            <a:r>
              <a:rPr lang="ko-KR" altLang="en-US" sz="1200" dirty="0" err="1"/>
              <a:t>tentative_g</a:t>
            </a:r>
            <a:r>
              <a:rPr lang="ko-KR" altLang="en-US" sz="1200" dirty="0"/>
              <a:t> &lt; </a:t>
            </a:r>
            <a:r>
              <a:rPr lang="ko-KR" altLang="en-US" sz="1200" dirty="0" err="1"/>
              <a:t>g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]) {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g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] = </a:t>
            </a:r>
            <a:r>
              <a:rPr lang="ko-KR" altLang="en-US" sz="1200" dirty="0" err="1"/>
              <a:t>tentative_g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f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] = </a:t>
            </a:r>
            <a:r>
              <a:rPr lang="ko-KR" altLang="en-US" sz="1200" dirty="0" err="1"/>
              <a:t>g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] + </a:t>
            </a:r>
            <a:r>
              <a:rPr lang="ko-KR" altLang="en-US" sz="1200" dirty="0" err="1"/>
              <a:t>h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parent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] = </a:t>
            </a:r>
            <a:r>
              <a:rPr lang="ko-KR" altLang="en-US" sz="1200" dirty="0" err="1"/>
              <a:t>cur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       </a:t>
            </a:r>
            <a:r>
              <a:rPr lang="ko-KR" altLang="en-US" sz="1200" dirty="0" err="1"/>
              <a:t>open.push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neighbor</a:t>
            </a:r>
            <a:r>
              <a:rPr lang="ko-KR" altLang="en-US" sz="1200" dirty="0"/>
              <a:t>);   </a:t>
            </a:r>
            <a:r>
              <a:rPr lang="en-US" altLang="ko-KR" sz="1200" dirty="0"/>
              <a:t>// </a:t>
            </a:r>
            <a:r>
              <a:rPr lang="ko-KR" altLang="en-US" sz="1200" dirty="0"/>
              <a:t>인접 노드를 추가</a:t>
            </a:r>
          </a:p>
          <a:p>
            <a:r>
              <a:rPr lang="ko-KR" altLang="en-US" sz="1200" dirty="0"/>
              <a:t>        }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CD962-D78F-155F-B744-FA1C955EF9BB}"/>
              </a:ext>
            </a:extLst>
          </p:cNvPr>
          <p:cNvSpPr txBox="1"/>
          <p:nvPr/>
        </p:nvSpPr>
        <p:spPr>
          <a:xfrm>
            <a:off x="6828817" y="8563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의사 코드</a:t>
            </a:r>
            <a:r>
              <a:rPr lang="en-US" altLang="ko-KR" b="1" dirty="0"/>
              <a:t>(pseudocode)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89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6BD0-C04F-3E24-943C-51740F52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827A4A-1F27-D521-D98A-C738CB96FBA3}"/>
              </a:ext>
            </a:extLst>
          </p:cNvPr>
          <p:cNvSpPr txBox="1"/>
          <p:nvPr/>
        </p:nvSpPr>
        <p:spPr>
          <a:xfrm>
            <a:off x="544749" y="1690688"/>
            <a:ext cx="1013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맨해튼 방식 거리계산으로 휴리스틱 함수를 만들어 미로의 출구까지 최단거리 탈출을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탈출구에 도착하면 시작부터</a:t>
            </a:r>
            <a:r>
              <a:rPr lang="en-US" altLang="ko-KR" dirty="0"/>
              <a:t> </a:t>
            </a:r>
            <a:r>
              <a:rPr lang="ko-KR" altLang="en-US" dirty="0"/>
              <a:t>출구까지의 최단 탈출경로 </a:t>
            </a:r>
            <a:r>
              <a:rPr lang="en-US" altLang="ko-KR" dirty="0" err="1"/>
              <a:t>x,y</a:t>
            </a:r>
            <a:r>
              <a:rPr lang="ko-KR" altLang="en-US" dirty="0"/>
              <a:t>좌표를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5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53920-3E3C-055F-31E9-0609A423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풀어볼만한</a:t>
            </a:r>
            <a:r>
              <a:rPr lang="ko-KR" altLang="en-US" dirty="0"/>
              <a:t>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5D8D-B99C-B37D-42DE-9773639C3F0D}"/>
              </a:ext>
            </a:extLst>
          </p:cNvPr>
          <p:cNvSpPr txBox="1"/>
          <p:nvPr/>
        </p:nvSpPr>
        <p:spPr>
          <a:xfrm>
            <a:off x="479897" y="1624679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탐색공간이 크고 제한시간이 있어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알고리즘으로는  해결 불가능한 문제들이다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6225A-596C-B39A-266F-A54815295467}"/>
              </a:ext>
            </a:extLst>
          </p:cNvPr>
          <p:cNvSpPr txBox="1"/>
          <p:nvPr/>
        </p:nvSpPr>
        <p:spPr>
          <a:xfrm>
            <a:off x="557719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https://www.acmicpc.net/problem/1525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https://www.acmicpc.net/problem/13460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https://www.acmicpc.net/problem/1600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https://www.acmicpc.net/problem/2638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B4312-F5B2-E1DC-3C37-BB3348E389E5}"/>
              </a:ext>
            </a:extLst>
          </p:cNvPr>
          <p:cNvSpPr txBox="1"/>
          <p:nvPr/>
        </p:nvSpPr>
        <p:spPr>
          <a:xfrm>
            <a:off x="411803" y="5048655"/>
            <a:ext cx="6442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가중치의 의미를 거리가 아닌 다른 개념을 적용하고 </a:t>
            </a:r>
            <a:endParaRPr lang="en-US" altLang="ko-KR" dirty="0"/>
          </a:p>
          <a:p>
            <a:r>
              <a:rPr lang="ko-KR" altLang="en-US" dirty="0"/>
              <a:t>최소 비용과 목적 노드를 찾는 개념이 적용되면 난이도 상승  </a:t>
            </a:r>
          </a:p>
        </p:txBody>
      </p:sp>
    </p:spTree>
    <p:extLst>
      <p:ext uri="{BB962C8B-B14F-4D97-AF65-F5344CB8AC3E}">
        <p14:creationId xmlns:p14="http://schemas.microsoft.com/office/powerpoint/2010/main" val="137584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1172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Cambria Math</vt:lpstr>
      <vt:lpstr>Courier New</vt:lpstr>
      <vt:lpstr>Office 테마</vt:lpstr>
      <vt:lpstr>그래프 III </vt:lpstr>
      <vt:lpstr>A*(asterisk) 알고리즘</vt:lpstr>
      <vt:lpstr>휴리스틱 설계</vt:lpstr>
      <vt:lpstr>격자 그래프에서의 거리</vt:lpstr>
      <vt:lpstr>휴리스틱 함수 설계 원칙</vt:lpstr>
      <vt:lpstr>Open / Closed  관리</vt:lpstr>
      <vt:lpstr>과제</vt:lpstr>
      <vt:lpstr>풀어볼만한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Dongwon Lee</dc:creator>
  <cp:lastModifiedBy>Dongwon Lee</cp:lastModifiedBy>
  <cp:revision>217</cp:revision>
  <dcterms:created xsi:type="dcterms:W3CDTF">2025-10-20T14:19:56Z</dcterms:created>
  <dcterms:modified xsi:type="dcterms:W3CDTF">2025-10-22T19:39:43Z</dcterms:modified>
</cp:coreProperties>
</file>