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8" y="1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79EEA-800C-4529-928A-535A0E676C6E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23E43-2DD8-4735-B273-C9527EB6CA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591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23E43-2DD8-4735-B273-C9527EB6CA0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725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3D1B3A-D46D-4A5E-AD53-616D67922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5839CB-0BE8-4E6E-84F6-8D14F87D2B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FF38-5B4E-4975-A909-C551B7E2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B0C62E-FF61-418E-9F9F-E17F030B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DE6A5E-3942-44BD-8F58-25211EBB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44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2B3E1A-32EB-4832-A586-1D754134A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F555B5-4C01-4587-9505-C2FB95B9FE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0E58F3-0E14-4B46-BDE4-AB37FEBB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BF286E-D13D-4C5C-85F0-90995A09C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4BFE2-8076-46A7-B19B-1E29F403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727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571CAD-113D-42AB-8773-A8B0B4FBF6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BA4BC0-9E94-4CFF-880A-7894D2C4E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96D2E-712D-4963-AA7C-C8367E476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FC5824-A467-4D2F-80CC-10051EDC3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BCB26-1CD6-4F69-80AA-1BCF8755B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820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B6C9B-649A-43C6-B3DC-188116D56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3EBE2-EBB7-4BCA-B23A-661797A2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A2BCDD-988D-4965-97C3-475F507F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A43443-C810-4DA1-8DDD-8E208712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3DD04B-F72B-46E4-B97C-2683FE983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757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24ECFA-1D91-4A76-AA4E-D1BC13F7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15B916-9537-4DDE-9C1E-3D12A390F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8767BA-9DA3-438E-B475-B05194D1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9F9978-F3EE-447A-8E78-D47704CE5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58BFF4-F773-406D-976C-1927546F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75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68A9B-45B2-4B09-BBD2-3E3DC6484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C3CE6E-553A-4160-9053-478742674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4E5329B-8824-4693-BC3E-59E991692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8AE560-E71D-446F-80EB-D83565A7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F7F27B-B91D-4F1F-8003-AAC51B0A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776120-4419-4D85-8A0F-90DBA420D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461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76FD0-1234-4CD8-980A-FE004BE34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5BA02C-EFDE-4EB7-96CC-79D0A1D31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DCAC6A-1A89-4BE5-9365-06DF0431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01E0EF2-E48B-48FF-9005-23EB30326C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F9BA93D-6585-4A92-AA03-3D94AA9E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C22AFF-3BD4-473B-A0DB-39649E3D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EBF7D5-8C59-4EAF-9490-00A550BA6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2E2C312-516A-4C03-8A6F-A97050AE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512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873BD6-367E-4B71-AD9D-3BD8B0D27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CF3DD9-6B0A-486E-9247-9985BAA68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1BC63A2-9CFD-445D-A4E7-011A8124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BBFF8-CC3C-4407-BD38-2678D065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45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945001-E5D0-45FD-A44E-181A8EEC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57CBAE-4385-45FA-8936-72D702DB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8AF89D-B354-4FBC-A597-35DB104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769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2F-F22B-4369-A7D3-D7A9B2F60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BD0EB8-A2E0-4E1B-BD28-1F23AC21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95BA98-4DDC-4EDB-B950-FBFC0A704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126FF5-5573-4789-8E7A-D3969C93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C71D11-AACF-4720-9939-886D98F0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C18F3-B208-4494-9A48-EF30B221E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95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48F7B-7593-4E77-96EE-3B447F19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6CD97D-7775-42F9-8C6F-4C75728B8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B1F1261-CAD6-4A26-939E-174ABB004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2A9437-9734-4675-AC62-319B2F3F8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55FF7-CCCD-4959-BB8E-F311D929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42882B-45B0-4424-A7F4-BF78E0AB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4956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853BD-6563-45E2-ACD5-90ECF442B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DAB00F-6AD6-4D41-B26A-FEF8F29C0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24C5BE-F3FB-4C83-9D61-6F5D189BE3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9B928-B926-4726-B925-8AA4FF17755D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F4029-CE34-471B-9054-0120605567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182A4-7DB0-4093-ABA5-D1BCF6907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BF422-4EA2-44F0-91E5-57080A2401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33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problem/1916" TargetMode="External"/><Relationship Id="rId2" Type="http://schemas.openxmlformats.org/officeDocument/2006/relationships/hyperlink" Target="https://www.acmicpc.net/problem/1753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acmicpc.net/problem/1854" TargetMode="External"/><Relationship Id="rId4" Type="http://schemas.openxmlformats.org/officeDocument/2006/relationships/hyperlink" Target="https://www.acmicpc.net/problem/11779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E10AC-2B5A-47D1-A9D1-ECC13D6D39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그래프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C174DF-A64A-468D-9FF1-9A093A2D29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fontAlgn="base" latinLnBrk="0"/>
            <a:r>
              <a:rPr lang="ko-KR" altLang="en-US" dirty="0" err="1"/>
              <a:t>다익스트라</a:t>
            </a:r>
            <a:r>
              <a:rPr lang="en-US" altLang="ko-KR" dirty="0"/>
              <a:t>(Dijkstra) – </a:t>
            </a:r>
            <a:r>
              <a:rPr lang="ko-KR" altLang="en-US" dirty="0"/>
              <a:t>최단거리 알고리즘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7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590C9C-B0F5-9C35-B9C6-A345D3CD2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최단거리 알고리즘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CD1691-F6CC-3893-9929-5B8F23A8BD0A}"/>
              </a:ext>
            </a:extLst>
          </p:cNvPr>
          <p:cNvSpPr txBox="1"/>
          <p:nvPr/>
        </p:nvSpPr>
        <p:spPr>
          <a:xfrm>
            <a:off x="657012" y="1599831"/>
            <a:ext cx="1129792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dirty="0"/>
              <a:t>거리</a:t>
            </a:r>
            <a:r>
              <a:rPr lang="en-US" altLang="ko-KR" dirty="0"/>
              <a:t>(distance)</a:t>
            </a:r>
            <a:r>
              <a:rPr lang="ko-KR" altLang="en-US" dirty="0"/>
              <a:t>는 단지 </a:t>
            </a:r>
            <a:r>
              <a:rPr lang="ko-KR" altLang="en-US" b="1" dirty="0"/>
              <a:t>비유적인 표현일 뿐</a:t>
            </a:r>
            <a:r>
              <a:rPr lang="ko-KR" altLang="en-US" dirty="0"/>
              <a:t>이고</a:t>
            </a:r>
            <a:r>
              <a:rPr lang="en-US" altLang="ko-KR" dirty="0"/>
              <a:t>,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알고리즘의 핵심은</a:t>
            </a:r>
          </a:p>
          <a:p>
            <a:pPr>
              <a:buNone/>
            </a:pPr>
            <a:r>
              <a:rPr lang="ko-KR" altLang="en-US" dirty="0"/>
              <a:t>“</a:t>
            </a:r>
            <a:r>
              <a:rPr lang="ko-KR" altLang="en-US" b="1" dirty="0"/>
              <a:t>양수</a:t>
            </a:r>
            <a:r>
              <a:rPr lang="ko-KR" altLang="en-US" dirty="0"/>
              <a:t> </a:t>
            </a:r>
            <a:r>
              <a:rPr lang="ko-KR" altLang="en-US" b="1" dirty="0"/>
              <a:t>가중치</a:t>
            </a:r>
            <a:r>
              <a:rPr lang="en-US" altLang="ko-KR" b="1" dirty="0"/>
              <a:t>(weight)</a:t>
            </a:r>
            <a:r>
              <a:rPr lang="ko-KR" altLang="en-US" b="1" dirty="0"/>
              <a:t>가 있는 그래프에서 시작 노드에서 각 노드까지의 최소 비용</a:t>
            </a:r>
            <a:r>
              <a:rPr lang="en-US" altLang="ko-KR" b="1" dirty="0"/>
              <a:t>(cost)</a:t>
            </a:r>
            <a:r>
              <a:rPr lang="ko-KR" altLang="en-US" b="1" dirty="0"/>
              <a:t>을 찾는 것</a:t>
            </a:r>
            <a:r>
              <a:rPr lang="ko-KR" altLang="en-US" dirty="0"/>
              <a:t>” 이다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이 최소 비용 계산 과정에서 노드의 방문 과정도 추적이 가능하다</a:t>
            </a:r>
            <a:r>
              <a:rPr lang="en-US" altLang="ko-KR" dirty="0"/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816FCF9-5DC1-EA77-CE13-DEB2EEC4A7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7"/>
          <a:stretch>
            <a:fillRect/>
          </a:stretch>
        </p:blipFill>
        <p:spPr>
          <a:xfrm>
            <a:off x="7867416" y="2992185"/>
            <a:ext cx="3059832" cy="2367248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B2FE629-613B-3AA2-61B1-D3F3DC095759}"/>
              </a:ext>
            </a:extLst>
          </p:cNvPr>
          <p:cNvGrpSpPr/>
          <p:nvPr/>
        </p:nvGrpSpPr>
        <p:grpSpPr>
          <a:xfrm>
            <a:off x="838200" y="3008349"/>
            <a:ext cx="5908448" cy="1819702"/>
            <a:chOff x="943882" y="2670121"/>
            <a:chExt cx="6849431" cy="224144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443425B9-A54E-17E7-3175-0A6FDCD53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82" y="2749089"/>
              <a:ext cx="6849431" cy="2162477"/>
            </a:xfrm>
            <a:prstGeom prst="rect">
              <a:avLst/>
            </a:prstGeom>
          </p:spPr>
        </p:pic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FB4B2222-3A49-C49D-78C9-8E7AB3034E9B}"/>
                </a:ext>
              </a:extLst>
            </p:cNvPr>
            <p:cNvSpPr/>
            <p:nvPr/>
          </p:nvSpPr>
          <p:spPr>
            <a:xfrm>
              <a:off x="1165411" y="2670121"/>
              <a:ext cx="268941" cy="37941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F486336-45EC-70ED-AD1C-F613D2CB901E}"/>
              </a:ext>
            </a:extLst>
          </p:cNvPr>
          <p:cNvSpPr txBox="1"/>
          <p:nvPr/>
        </p:nvSpPr>
        <p:spPr>
          <a:xfrm>
            <a:off x="1452384" y="2699893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그래프와 </a:t>
            </a:r>
            <a:r>
              <a:rPr lang="ko-KR" altLang="en-US" sz="1200" dirty="0" err="1"/>
              <a:t>시작노드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ABC09E-0BBA-F014-A831-BF3396EAF12C}"/>
              </a:ext>
            </a:extLst>
          </p:cNvPr>
          <p:cNvSpPr txBox="1"/>
          <p:nvPr/>
        </p:nvSpPr>
        <p:spPr>
          <a:xfrm>
            <a:off x="4873181" y="268161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인접리스트의 표현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8E31755-88CC-8B8E-1538-CAEB17F3DABA}"/>
              </a:ext>
            </a:extLst>
          </p:cNvPr>
          <p:cNvSpPr txBox="1"/>
          <p:nvPr/>
        </p:nvSpPr>
        <p:spPr>
          <a:xfrm>
            <a:off x="8701334" y="2648394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노드까지의 최단거리</a:t>
            </a: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AC23A2E-F3B9-94EA-A98D-E27F7DA12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348817"/>
              </p:ext>
            </p:extLst>
          </p:nvPr>
        </p:nvGraphicFramePr>
        <p:xfrm>
          <a:off x="1026597" y="4753545"/>
          <a:ext cx="5316858" cy="2049968"/>
        </p:xfrm>
        <a:graphic>
          <a:graphicData uri="http://schemas.openxmlformats.org/drawingml/2006/table">
            <a:tbl>
              <a:tblPr/>
              <a:tblGrid>
                <a:gridCol w="1496420">
                  <a:extLst>
                    <a:ext uri="{9D8B030D-6E8A-4147-A177-3AD203B41FA5}">
                      <a16:colId xmlns:a16="http://schemas.microsoft.com/office/drawing/2014/main" val="3131660672"/>
                    </a:ext>
                  </a:extLst>
                </a:gridCol>
                <a:gridCol w="1907973">
                  <a:extLst>
                    <a:ext uri="{9D8B030D-6E8A-4147-A177-3AD203B41FA5}">
                      <a16:colId xmlns:a16="http://schemas.microsoft.com/office/drawing/2014/main" val="1408467047"/>
                    </a:ext>
                  </a:extLst>
                </a:gridCol>
                <a:gridCol w="1912465">
                  <a:extLst>
                    <a:ext uri="{9D8B030D-6E8A-4147-A177-3AD203B41FA5}">
                      <a16:colId xmlns:a16="http://schemas.microsoft.com/office/drawing/2014/main" val="2450561289"/>
                    </a:ext>
                  </a:extLst>
                </a:gridCol>
              </a:tblGrid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가중치 의미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실제 문제 예시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알고리즘 결과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2870297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도로 거리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km)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네비게이션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짧은 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66075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이동 시간</a:t>
                      </a:r>
                      <a:r>
                        <a:rPr lang="en-US" altLang="ko-KR" sz="1000"/>
                        <a:t>(</a:t>
                      </a:r>
                      <a:r>
                        <a:rPr lang="en-US" sz="1000"/>
                        <a:t>sec)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물류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교통 시뮬레이션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빠른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2239931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에너지 소모량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로봇 경로 탐색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최소 에너지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3487214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네트워크 대역폭 역수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인터넷 라우팅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가장 효율적인 통로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0136212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피해량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위험도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게임 </a:t>
                      </a:r>
                      <a:r>
                        <a:rPr lang="en-US" altLang="ko-KR" sz="1000"/>
                        <a:t>AI</a:t>
                      </a:r>
                      <a:r>
                        <a:rPr lang="ko-KR" altLang="en-US" sz="1000"/>
                        <a:t>의 위험회피 이동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가장 안전한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361558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비용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금액</a:t>
                      </a:r>
                      <a:r>
                        <a:rPr lang="en-US" altLang="ko-KR" sz="1000"/>
                        <a:t>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최저가 배송</a:t>
                      </a:r>
                      <a:r>
                        <a:rPr lang="en-US" altLang="ko-KR" sz="1000"/>
                        <a:t>, </a:t>
                      </a:r>
                      <a:r>
                        <a:rPr lang="ko-KR" altLang="en-US" sz="1000"/>
                        <a:t>경로 최적화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최소 비용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468780"/>
                  </a:ext>
                </a:extLst>
              </a:tr>
              <a:tr h="2562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패킷 손실률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/>
                        <a:t>네트워크 전송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000" dirty="0"/>
                        <a:t>가장 안정적인 경로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8680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0510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1E97C-1272-19A5-832F-D034239F6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최단 거리 배열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056528C-EDED-DE67-7E1D-9841FB9D91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47"/>
          <a:stretch>
            <a:fillRect/>
          </a:stretch>
        </p:blipFill>
        <p:spPr>
          <a:xfrm>
            <a:off x="8077389" y="4394642"/>
            <a:ext cx="3059832" cy="23672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DEAC993-1BBA-4D35-3080-A136A561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853" y="4476682"/>
            <a:ext cx="5908448" cy="1755592"/>
          </a:xfrm>
          <a:prstGeom prst="rect">
            <a:avLst/>
          </a:prstGeom>
        </p:spPr>
      </p:pic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047167B9-CF7A-52CA-B2B3-0429F7E8F146}"/>
              </a:ext>
            </a:extLst>
          </p:cNvPr>
          <p:cNvSpPr/>
          <p:nvPr/>
        </p:nvSpPr>
        <p:spPr>
          <a:xfrm>
            <a:off x="1218948" y="4412572"/>
            <a:ext cx="231994" cy="3080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8C6ED-7B9E-3572-B103-54B1469677E5}"/>
              </a:ext>
            </a:extLst>
          </p:cNvPr>
          <p:cNvSpPr txBox="1"/>
          <p:nvPr/>
        </p:nvSpPr>
        <p:spPr>
          <a:xfrm>
            <a:off x="1662357" y="4102350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그래프와 </a:t>
            </a:r>
            <a:r>
              <a:rPr lang="ko-KR" altLang="en-US" sz="1200" dirty="0" err="1"/>
              <a:t>시작노드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058607-7A44-84CD-C0D6-9CB21E98486D}"/>
              </a:ext>
            </a:extLst>
          </p:cNvPr>
          <p:cNvSpPr txBox="1"/>
          <p:nvPr/>
        </p:nvSpPr>
        <p:spPr>
          <a:xfrm>
            <a:off x="5083154" y="4084074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인접리스트의 표현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681D99-27A8-02F3-F3E5-C2ACC5E92869}"/>
              </a:ext>
            </a:extLst>
          </p:cNvPr>
          <p:cNvSpPr txBox="1"/>
          <p:nvPr/>
        </p:nvSpPr>
        <p:spPr>
          <a:xfrm>
            <a:off x="8911307" y="4050851"/>
            <a:ext cx="19864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모든 노드까지의 최단거리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111DC-D006-6478-4442-D88C6645FD78}"/>
              </a:ext>
            </a:extLst>
          </p:cNvPr>
          <p:cNvSpPr txBox="1"/>
          <p:nvPr/>
        </p:nvSpPr>
        <p:spPr>
          <a:xfrm>
            <a:off x="3036927" y="1532932"/>
            <a:ext cx="89593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그래프의 너비 우선 탐색</a:t>
            </a:r>
            <a:r>
              <a:rPr lang="en-US" altLang="ko-KR" dirty="0"/>
              <a:t>(</a:t>
            </a:r>
            <a:r>
              <a:rPr lang="en-US" altLang="ko-KR" dirty="0" err="1"/>
              <a:t>BreadthFirstSearch</a:t>
            </a:r>
            <a:r>
              <a:rPr lang="en-US" altLang="ko-KR" dirty="0"/>
              <a:t>)</a:t>
            </a:r>
            <a:r>
              <a:rPr lang="ko-KR" altLang="en-US" dirty="0"/>
              <a:t>은 큐를 사용하여 시작 노드에서 부터 연결된 각 레벨의 노드를 임의로 정한 순서로 큐에 넣고 넣은 순서대로 꺼내며 각 레벨의 노드를 처리하며 전체 노드를 탐색한다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반면 최단 거리 배열 계산 탐색은 우선 순위 큐를 사용하여 시작 노드 에서부터의 </a:t>
            </a:r>
            <a:r>
              <a:rPr lang="en-US" altLang="ko-KR" dirty="0"/>
              <a:t>Item(</a:t>
            </a:r>
            <a:r>
              <a:rPr lang="ko-KR" altLang="en-US" dirty="0"/>
              <a:t>방문할 곳</a:t>
            </a:r>
            <a:r>
              <a:rPr lang="en-US" altLang="ko-KR" dirty="0"/>
              <a:t>,</a:t>
            </a:r>
            <a:r>
              <a:rPr lang="ko-KR" altLang="en-US" dirty="0"/>
              <a:t>누적거리</a:t>
            </a:r>
            <a:r>
              <a:rPr lang="en-US" altLang="ko-KR" dirty="0"/>
              <a:t>)</a:t>
            </a:r>
            <a:r>
              <a:rPr lang="ko-KR" altLang="en-US" dirty="0"/>
              <a:t>을 큐에 넣고 </a:t>
            </a:r>
            <a:r>
              <a:rPr lang="ko-KR" altLang="en-US" b="1" dirty="0"/>
              <a:t>누적 거리가 적은 순부터 방문 하여 전체를 탐색</a:t>
            </a:r>
            <a:r>
              <a:rPr lang="ko-KR" altLang="en-US" dirty="0"/>
              <a:t>한다</a:t>
            </a:r>
            <a:r>
              <a:rPr lang="en-US" altLang="ko-KR" dirty="0"/>
              <a:t>.  </a:t>
            </a:r>
            <a:r>
              <a:rPr lang="ko-KR" altLang="en-US" dirty="0"/>
              <a:t>최단 거리 배열의 누적거리 정보를 노드를 방문 할 때 마다 갱신하여 큐에서 꺼낸 누적거리 정보가 알고 있는 정보보다 크다면 방문 처리는 무시한다</a:t>
            </a:r>
            <a:r>
              <a:rPr lang="en-US" altLang="ko-KR" dirty="0"/>
              <a:t>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BE6A9B7-462D-815F-ACD0-AC450420E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59" y="1424749"/>
            <a:ext cx="2623095" cy="18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5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855006AA-0C2E-4A4E-B68D-922849560449}"/>
              </a:ext>
            </a:extLst>
          </p:cNvPr>
          <p:cNvGrpSpPr/>
          <p:nvPr/>
        </p:nvGrpSpPr>
        <p:grpSpPr>
          <a:xfrm>
            <a:off x="1610793" y="539009"/>
            <a:ext cx="4563124" cy="1429045"/>
            <a:chOff x="943882" y="2670121"/>
            <a:chExt cx="6849431" cy="224144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4F5EA6D-CDD3-4CEB-9A03-A9F0D4FF4F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3882" y="2749089"/>
              <a:ext cx="6849431" cy="2162477"/>
            </a:xfrm>
            <a:prstGeom prst="rect">
              <a:avLst/>
            </a:prstGeom>
          </p:spPr>
        </p:pic>
        <p:sp>
          <p:nvSpPr>
            <p:cNvPr id="4" name="화살표: 아래쪽 3">
              <a:extLst>
                <a:ext uri="{FF2B5EF4-FFF2-40B4-BE49-F238E27FC236}">
                  <a16:creationId xmlns:a16="http://schemas.microsoft.com/office/drawing/2014/main" id="{3566FF1F-54F9-4F16-B088-A3FD488D6170}"/>
                </a:ext>
              </a:extLst>
            </p:cNvPr>
            <p:cNvSpPr/>
            <p:nvPr/>
          </p:nvSpPr>
          <p:spPr>
            <a:xfrm>
              <a:off x="1165411" y="2670121"/>
              <a:ext cx="268941" cy="37941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9C31A52-14E1-431C-B2D9-D8295FB06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130635"/>
              </p:ext>
            </p:extLst>
          </p:nvPr>
        </p:nvGraphicFramePr>
        <p:xfrm>
          <a:off x="3864165" y="3200296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{1,0}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EE6C8F9E-0E67-4A89-99EB-40A78DC81F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07" t="24238" r="11404" b="66081"/>
          <a:stretch>
            <a:fillRect/>
          </a:stretch>
        </p:blipFill>
        <p:spPr>
          <a:xfrm>
            <a:off x="3864165" y="2860397"/>
            <a:ext cx="1637369" cy="246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08DAF41-6137-41D9-BD95-81C54B5EAD76}"/>
              </a:ext>
            </a:extLst>
          </p:cNvPr>
          <p:cNvSpPr txBox="1"/>
          <p:nvPr/>
        </p:nvSpPr>
        <p:spPr>
          <a:xfrm>
            <a:off x="74916" y="2829802"/>
            <a:ext cx="361281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①  최단거리 배열에 </a:t>
            </a:r>
            <a:r>
              <a:rPr lang="ko-KR" altLang="en-US" sz="1200" dirty="0" err="1"/>
              <a:t>시작노드는</a:t>
            </a:r>
            <a:r>
              <a:rPr lang="ko-KR" altLang="en-US" sz="1200" dirty="0"/>
              <a:t> </a:t>
            </a:r>
            <a:r>
              <a:rPr lang="en-US" altLang="ko-KR" sz="1200" dirty="0"/>
              <a:t>0 </a:t>
            </a:r>
            <a:r>
              <a:rPr lang="ko-KR" altLang="en-US" sz="1200" dirty="0"/>
              <a:t>나머지는  최대값으로 누적 </a:t>
            </a:r>
            <a:r>
              <a:rPr lang="ko-KR" altLang="en-US" sz="1200" dirty="0" err="1"/>
              <a:t>거리값을</a:t>
            </a:r>
            <a:r>
              <a:rPr lang="ko-KR" altLang="en-US" sz="1200" dirty="0"/>
              <a:t> 초기화하고 우선순위 큐에 시작 노드</a:t>
            </a:r>
            <a:r>
              <a:rPr lang="en-US" altLang="ko-KR" sz="1200" dirty="0"/>
              <a:t>,</a:t>
            </a:r>
            <a:r>
              <a:rPr lang="ko-KR" altLang="en-US" sz="1200" dirty="0"/>
              <a:t>누적거리</a:t>
            </a:r>
            <a:r>
              <a:rPr lang="en-US" altLang="ko-KR" sz="1200" dirty="0"/>
              <a:t>0 </a:t>
            </a:r>
            <a:r>
              <a:rPr lang="ko-KR" altLang="en-US" sz="1200" dirty="0"/>
              <a:t>을 넣는다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② 우선 순위 큐에서 누적거리가 가장 작은 방문 노드 정보를 꺼낸다</a:t>
            </a:r>
            <a:r>
              <a:rPr lang="en-US" altLang="ko-KR" sz="1200" dirty="0"/>
              <a:t>.   { </a:t>
            </a:r>
            <a:r>
              <a:rPr lang="ko-KR" altLang="en-US" sz="1200" b="1" dirty="0" err="1">
                <a:solidFill>
                  <a:srgbClr val="FF0000"/>
                </a:solidFill>
              </a:rPr>
              <a:t>방문노드</a:t>
            </a:r>
            <a:r>
              <a:rPr lang="ko-KR" altLang="en-US" sz="1200" b="1" dirty="0">
                <a:solidFill>
                  <a:srgbClr val="FF0000"/>
                </a:solidFill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누적거리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</a:t>
            </a:r>
            <a:r>
              <a:rPr lang="ko-KR" altLang="en-US" sz="1200" dirty="0"/>
              <a:t>누적거리가 최단거리 배열보다 크면 무시한다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sz="1200" dirty="0"/>
          </a:p>
          <a:p>
            <a:r>
              <a:rPr lang="ko-KR" altLang="en-US" sz="1200" dirty="0"/>
              <a:t>③ 방문 노드의 인접 노드 전체 목록에 대하여 인접 노드까지의  누적거리</a:t>
            </a:r>
            <a:r>
              <a:rPr lang="en-US" altLang="ko-KR" sz="1200" dirty="0"/>
              <a:t>(</a:t>
            </a:r>
            <a:r>
              <a:rPr lang="ko-KR" altLang="en-US" sz="1200" b="1" dirty="0" err="1">
                <a:solidFill>
                  <a:srgbClr val="FF0000"/>
                </a:solidFill>
              </a:rPr>
              <a:t>방문노드</a:t>
            </a:r>
            <a:r>
              <a:rPr lang="ko-KR" altLang="en-US" sz="1200" b="1" dirty="0">
                <a:solidFill>
                  <a:srgbClr val="FF0000"/>
                </a:solidFill>
              </a:rPr>
              <a:t> 누적거리</a:t>
            </a:r>
            <a:r>
              <a:rPr lang="en-US" altLang="ko-KR" sz="1200" b="1" dirty="0">
                <a:solidFill>
                  <a:srgbClr val="FF0000"/>
                </a:solidFill>
              </a:rPr>
              <a:t>+</a:t>
            </a:r>
            <a:r>
              <a:rPr lang="ko-KR" altLang="en-US" sz="1200" b="1" dirty="0">
                <a:solidFill>
                  <a:srgbClr val="FF0000"/>
                </a:solidFill>
              </a:rPr>
              <a:t>비용</a:t>
            </a:r>
            <a:r>
              <a:rPr lang="en-US" altLang="ko-KR" sz="1200" dirty="0"/>
              <a:t>)</a:t>
            </a:r>
            <a:r>
              <a:rPr lang="ko-KR" altLang="en-US" sz="1200" dirty="0"/>
              <a:t>를 최단거리 배열에 </a:t>
            </a:r>
            <a:r>
              <a:rPr lang="ko-KR" altLang="en-US" sz="1200" b="1" dirty="0">
                <a:solidFill>
                  <a:srgbClr val="FF0000"/>
                </a:solidFill>
              </a:rPr>
              <a:t>최소 값으로 갱신</a:t>
            </a:r>
            <a:r>
              <a:rPr lang="ko-KR" altLang="en-US" sz="1200" dirty="0"/>
              <a:t>한다</a:t>
            </a:r>
            <a:endParaRPr lang="en-US" altLang="ko-KR" sz="1200" dirty="0"/>
          </a:p>
          <a:p>
            <a:pPr marL="228600" indent="-228600">
              <a:buFontTx/>
              <a:buAutoNum type="circleNumDbPlain" startAt="2"/>
            </a:pPr>
            <a:endParaRPr lang="en-US" altLang="ko-KR" sz="1200" dirty="0"/>
          </a:p>
          <a:p>
            <a:r>
              <a:rPr lang="ko-KR" altLang="en-US" sz="1200" dirty="0"/>
              <a:t>④ 이미 기록된 최단거리 배열의 값보다 작은 값이면 새로운 더 비용이 적은 경로를 찾은 것 이므로 방문하기위해 노드 </a:t>
            </a:r>
            <a:r>
              <a:rPr lang="en-US" altLang="ko-KR" sz="1200" dirty="0"/>
              <a:t>index</a:t>
            </a:r>
            <a:r>
              <a:rPr lang="ko-KR" altLang="en-US" sz="1200" dirty="0"/>
              <a:t>와 누적거리를 우선순위 큐에 넣는다</a:t>
            </a:r>
            <a:r>
              <a:rPr lang="en-US" altLang="ko-KR" sz="1200" dirty="0"/>
              <a:t>.</a:t>
            </a:r>
          </a:p>
          <a:p>
            <a:pPr marL="228600" indent="-228600">
              <a:buAutoNum type="circleNumDbPlain" startAt="2"/>
            </a:pPr>
            <a:endParaRPr lang="en-US" altLang="ko-KR" sz="1200" dirty="0"/>
          </a:p>
          <a:p>
            <a:r>
              <a:rPr lang="ko-KR" altLang="en-US" sz="1200" dirty="0"/>
              <a:t>⑤ ②</a:t>
            </a:r>
            <a:r>
              <a:rPr lang="en-US" altLang="ko-KR" sz="1200" dirty="0"/>
              <a:t>~</a:t>
            </a:r>
            <a:r>
              <a:rPr lang="ko-KR" altLang="en-US" sz="1200" dirty="0"/>
              <a:t>④ 작업을 우선순위 큐가 비어 있을 때 까지 반복한다</a:t>
            </a:r>
            <a:endParaRPr lang="en-US" altLang="ko-KR" sz="1200" dirty="0"/>
          </a:p>
          <a:p>
            <a:pPr marL="228600" indent="-228600">
              <a:buAutoNum type="circleNumDbPlain" startAt="2"/>
            </a:pP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585EE-937F-416A-A539-61103EC04CE9}"/>
              </a:ext>
            </a:extLst>
          </p:cNvPr>
          <p:cNvSpPr txBox="1"/>
          <p:nvPr/>
        </p:nvSpPr>
        <p:spPr>
          <a:xfrm>
            <a:off x="3432552" y="2582589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500D6A3-24F0-4632-BFC6-6E55B4222EA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07" t="34095" r="10431" b="56065"/>
          <a:stretch/>
        </p:blipFill>
        <p:spPr>
          <a:xfrm>
            <a:off x="3829171" y="4565295"/>
            <a:ext cx="1753377" cy="263666"/>
          </a:xfrm>
          <a:prstGeom prst="rect">
            <a:avLst/>
          </a:prstGeom>
        </p:spPr>
      </p:pic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7CA807EF-4148-4D19-AAF8-4A1800B59F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00710"/>
              </p:ext>
            </p:extLst>
          </p:nvPr>
        </p:nvGraphicFramePr>
        <p:xfrm>
          <a:off x="3874713" y="5188590"/>
          <a:ext cx="9243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462185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{3,3}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50C86D5-1772-F1FD-C84C-56447B2E7F34}"/>
              </a:ext>
            </a:extLst>
          </p:cNvPr>
          <p:cNvSpPr txBox="1"/>
          <p:nvPr/>
        </p:nvSpPr>
        <p:spPr>
          <a:xfrm>
            <a:off x="3795774" y="3647994"/>
            <a:ext cx="645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1,0 }</a:t>
            </a:r>
            <a:endParaRPr lang="ko-KR" altLang="en-US" sz="1200" dirty="0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74921CA-994E-4EA1-49B8-2662C32CE2DD}"/>
              </a:ext>
            </a:extLst>
          </p:cNvPr>
          <p:cNvCxnSpPr>
            <a:cxnSpLocks/>
          </p:cNvCxnSpPr>
          <p:nvPr/>
        </p:nvCxnSpPr>
        <p:spPr>
          <a:xfrm>
            <a:off x="5676054" y="2756189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C8D8CF8-74A8-214F-1CD6-A8C40E87EA7F}"/>
              </a:ext>
            </a:extLst>
          </p:cNvPr>
          <p:cNvSpPr txBox="1"/>
          <p:nvPr/>
        </p:nvSpPr>
        <p:spPr>
          <a:xfrm>
            <a:off x="5769561" y="3651934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3, 3 }</a:t>
            </a:r>
            <a:endParaRPr lang="ko-KR" altLang="en-US" sz="1200" dirty="0"/>
          </a:p>
        </p:txBody>
      </p:sp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6BFD0FB2-C932-C13A-A77A-D4666275B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08002"/>
              </p:ext>
            </p:extLst>
          </p:nvPr>
        </p:nvGraphicFramePr>
        <p:xfrm>
          <a:off x="4467043" y="3659589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239C9C1-2659-6E16-9B13-26AFE61562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209222"/>
              </p:ext>
            </p:extLst>
          </p:nvPr>
        </p:nvGraphicFramePr>
        <p:xfrm>
          <a:off x="6513926" y="3646924"/>
          <a:ext cx="4621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39" name="그림 38">
            <a:extLst>
              <a:ext uri="{FF2B5EF4-FFF2-40B4-BE49-F238E27FC236}">
                <a16:creationId xmlns:a16="http://schemas.microsoft.com/office/drawing/2014/main" id="{588E7F26-6061-ED64-8B61-5ECD03188CA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99" t="43882" r="11539" b="45728"/>
          <a:stretch>
            <a:fillRect/>
          </a:stretch>
        </p:blipFill>
        <p:spPr>
          <a:xfrm>
            <a:off x="5783977" y="4554859"/>
            <a:ext cx="1727607" cy="27432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EDAAFFC-B481-2935-7FDE-5485EF1B9B5C}"/>
              </a:ext>
            </a:extLst>
          </p:cNvPr>
          <p:cNvSpPr txBox="1"/>
          <p:nvPr/>
        </p:nvSpPr>
        <p:spPr>
          <a:xfrm>
            <a:off x="3418528" y="4056104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22C5D9-6A5B-B01B-7486-5B93324C03F1}"/>
              </a:ext>
            </a:extLst>
          </p:cNvPr>
          <p:cNvSpPr txBox="1"/>
          <p:nvPr/>
        </p:nvSpPr>
        <p:spPr>
          <a:xfrm>
            <a:off x="5420710" y="4060044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F23B020-DC22-C260-B5E7-419E17B6EE8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407" t="24238" r="11404" b="66081"/>
          <a:stretch>
            <a:fillRect/>
          </a:stretch>
        </p:blipFill>
        <p:spPr>
          <a:xfrm>
            <a:off x="3828033" y="4284697"/>
            <a:ext cx="1719735" cy="259280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AA26A5D5-5C1A-BF2E-6F9E-E327E3BBB3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" b="786"/>
          <a:stretch/>
        </p:blipFill>
        <p:spPr>
          <a:xfrm>
            <a:off x="5803265" y="4263351"/>
            <a:ext cx="1753377" cy="263666"/>
          </a:xfrm>
          <a:prstGeom prst="rect">
            <a:avLst/>
          </a:prstGeom>
        </p:spPr>
      </p:pic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8FC0AC9-6B35-BD42-527A-EBA2A433F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802969"/>
              </p:ext>
            </p:extLst>
          </p:nvPr>
        </p:nvGraphicFramePr>
        <p:xfrm>
          <a:off x="5815571" y="5164322"/>
          <a:ext cx="1094984" cy="29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9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47492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9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A427713-6D4A-7DC1-ABDF-139DB501E4CA}"/>
              </a:ext>
            </a:extLst>
          </p:cNvPr>
          <p:cNvCxnSpPr>
            <a:cxnSpLocks/>
          </p:cNvCxnSpPr>
          <p:nvPr/>
        </p:nvCxnSpPr>
        <p:spPr>
          <a:xfrm>
            <a:off x="7542065" y="278476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9614F57-6E36-7A1C-D6C8-C278EF01D8BF}"/>
              </a:ext>
            </a:extLst>
          </p:cNvPr>
          <p:cNvSpPr txBox="1"/>
          <p:nvPr/>
        </p:nvSpPr>
        <p:spPr>
          <a:xfrm>
            <a:off x="7577176" y="3647994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2, 8 }</a:t>
            </a:r>
            <a:endParaRPr lang="ko-KR" altLang="en-US" sz="12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0AFD3D1-79D6-C674-9638-4DA02CD4E3D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947"/>
          <a:stretch>
            <a:fillRect/>
          </a:stretch>
        </p:blipFill>
        <p:spPr>
          <a:xfrm>
            <a:off x="7015305" y="95080"/>
            <a:ext cx="3059832" cy="2367248"/>
          </a:xfrm>
          <a:prstGeom prst="rect">
            <a:avLst/>
          </a:prstGeom>
        </p:spPr>
      </p:pic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493E718F-587C-FD37-3C5B-D965F59498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0463"/>
              </p:ext>
            </p:extLst>
          </p:nvPr>
        </p:nvGraphicFramePr>
        <p:xfrm>
          <a:off x="8350328" y="3646924"/>
          <a:ext cx="55039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91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51" name="그림 50">
            <a:extLst>
              <a:ext uri="{FF2B5EF4-FFF2-40B4-BE49-F238E27FC236}">
                <a16:creationId xmlns:a16="http://schemas.microsoft.com/office/drawing/2014/main" id="{B3D18CAB-2D96-2D2E-ECA5-0BC4185F1C6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7676302" y="4258024"/>
            <a:ext cx="1727607" cy="27432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06F1A221-B02F-AD16-8D3F-16381B104CF4}"/>
              </a:ext>
            </a:extLst>
          </p:cNvPr>
          <p:cNvSpPr txBox="1"/>
          <p:nvPr/>
        </p:nvSpPr>
        <p:spPr>
          <a:xfrm>
            <a:off x="7287210" y="4009326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33CF89AB-D7C8-F740-5AE4-641BAB57B9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546" t="53519" r="11292" b="36091"/>
          <a:stretch>
            <a:fillRect/>
          </a:stretch>
        </p:blipFill>
        <p:spPr>
          <a:xfrm>
            <a:off x="7680469" y="4554641"/>
            <a:ext cx="1727607" cy="274320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2ADCAC6A-6E1F-FACA-4722-B39CCF344A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740097"/>
              </p:ext>
            </p:extLst>
          </p:nvPr>
        </p:nvGraphicFramePr>
        <p:xfrm>
          <a:off x="7657920" y="5174940"/>
          <a:ext cx="1740189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1264006341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{4,12}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98BAC73-CEB3-4EA5-8AA1-8CA6B6D47940}"/>
              </a:ext>
            </a:extLst>
          </p:cNvPr>
          <p:cNvCxnSpPr>
            <a:cxnSpLocks/>
          </p:cNvCxnSpPr>
          <p:nvPr/>
        </p:nvCxnSpPr>
        <p:spPr>
          <a:xfrm>
            <a:off x="9475852" y="275936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F7A4368-D34B-2591-B5DE-9983FDD96133}"/>
              </a:ext>
            </a:extLst>
          </p:cNvPr>
          <p:cNvSpPr txBox="1"/>
          <p:nvPr/>
        </p:nvSpPr>
        <p:spPr>
          <a:xfrm>
            <a:off x="9408076" y="3626742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4,12 }</a:t>
            </a:r>
            <a:endParaRPr lang="ko-KR" altLang="en-US" sz="1200" dirty="0"/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01B023C2-E0DE-B8E6-9797-253E769E6A3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9527735" y="4263351"/>
            <a:ext cx="1727607" cy="274320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9EFC5B68-A1B3-20F4-9029-0DCE64E620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918" t="63945" r="10920" b="25665"/>
          <a:stretch>
            <a:fillRect/>
          </a:stretch>
        </p:blipFill>
        <p:spPr>
          <a:xfrm>
            <a:off x="9527736" y="4557071"/>
            <a:ext cx="1727607" cy="274320"/>
          </a:xfrm>
          <a:prstGeom prst="rect">
            <a:avLst/>
          </a:prstGeom>
        </p:spPr>
      </p:pic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368C00F-8034-BAB7-76A5-2B4C07EF4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610085"/>
              </p:ext>
            </p:extLst>
          </p:nvPr>
        </p:nvGraphicFramePr>
        <p:xfrm>
          <a:off x="10042573" y="3607342"/>
          <a:ext cx="1160126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60" name="TextBox 59">
            <a:extLst>
              <a:ext uri="{FF2B5EF4-FFF2-40B4-BE49-F238E27FC236}">
                <a16:creationId xmlns:a16="http://schemas.microsoft.com/office/drawing/2014/main" id="{39C05E90-EA3E-AC2B-0B2B-88AA3644436B}"/>
              </a:ext>
            </a:extLst>
          </p:cNvPr>
          <p:cNvSpPr txBox="1"/>
          <p:nvPr/>
        </p:nvSpPr>
        <p:spPr>
          <a:xfrm>
            <a:off x="9174916" y="4012320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FE6E1393-F78D-5F62-DA5F-864B0BA0C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946643"/>
              </p:ext>
            </p:extLst>
          </p:nvPr>
        </p:nvGraphicFramePr>
        <p:xfrm>
          <a:off x="9604764" y="5150072"/>
          <a:ext cx="2235024" cy="3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08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3316198644"/>
                    </a:ext>
                  </a:extLst>
                </a:gridCol>
              </a:tblGrid>
              <a:tr h="312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{5,14}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66" name="TextBox 65">
            <a:extLst>
              <a:ext uri="{FF2B5EF4-FFF2-40B4-BE49-F238E27FC236}">
                <a16:creationId xmlns:a16="http://schemas.microsoft.com/office/drawing/2014/main" id="{32581A68-CEE0-1721-C7EC-B1423EB86F80}"/>
              </a:ext>
            </a:extLst>
          </p:cNvPr>
          <p:cNvSpPr txBox="1"/>
          <p:nvPr/>
        </p:nvSpPr>
        <p:spPr>
          <a:xfrm>
            <a:off x="8625523" y="5884538"/>
            <a:ext cx="33409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우선 순위 큐에 </a:t>
            </a:r>
            <a:r>
              <a:rPr lang="ko-KR" altLang="en-US" sz="1200" dirty="0" err="1"/>
              <a:t>남은것들은</a:t>
            </a:r>
            <a:r>
              <a:rPr lang="en-US" altLang="ko-KR" sz="1200" dirty="0"/>
              <a:t>…</a:t>
            </a:r>
            <a:r>
              <a:rPr lang="ko-KR" altLang="en-US" sz="1200" dirty="0" err="1"/>
              <a:t>꺼낸후</a:t>
            </a:r>
            <a:r>
              <a:rPr lang="ko-KR" altLang="en-US" sz="1200" dirty="0"/>
              <a:t> 처리할 때</a:t>
            </a:r>
            <a:endParaRPr lang="en-US" altLang="ko-KR" sz="1200" dirty="0"/>
          </a:p>
          <a:p>
            <a:r>
              <a:rPr lang="en-US" altLang="ko-KR" sz="1200" dirty="0"/>
              <a:t>{5,14} -&gt; </a:t>
            </a:r>
            <a:r>
              <a:rPr lang="ko-KR" altLang="en-US" sz="1200" dirty="0"/>
              <a:t>인접 리스트 없으므로 </a:t>
            </a:r>
            <a:r>
              <a:rPr lang="ko-KR" altLang="en-US" sz="1200" dirty="0" err="1"/>
              <a:t>처리없음</a:t>
            </a:r>
            <a:endParaRPr lang="en-US" altLang="ko-KR" sz="1200" dirty="0"/>
          </a:p>
          <a:p>
            <a:r>
              <a:rPr lang="en-US" altLang="ko-KR" sz="1200" dirty="0"/>
              <a:t>{4,16} -&gt;</a:t>
            </a:r>
            <a:r>
              <a:rPr lang="ko-KR" altLang="en-US" sz="1200" dirty="0"/>
              <a:t> 최소값 아니므로 </a:t>
            </a:r>
            <a:r>
              <a:rPr lang="ko-KR" altLang="en-US" sz="1200" dirty="0" err="1"/>
              <a:t>처리없음</a:t>
            </a:r>
            <a:endParaRPr lang="en-US" altLang="ko-KR" sz="1200" dirty="0"/>
          </a:p>
          <a:p>
            <a:r>
              <a:rPr lang="en-US" altLang="ko-KR" sz="1200" dirty="0"/>
              <a:t>{5,23} -&gt;</a:t>
            </a:r>
            <a:r>
              <a:rPr lang="ko-KR" altLang="en-US" sz="1200" dirty="0"/>
              <a:t> 인접 리스트 없으므로 </a:t>
            </a:r>
            <a:r>
              <a:rPr lang="ko-KR" altLang="en-US" sz="1200" dirty="0" err="1"/>
              <a:t>처리없음</a:t>
            </a:r>
            <a:r>
              <a:rPr lang="ko-KR" altLang="en-US" sz="1200" dirty="0"/>
              <a:t> 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EB66CC-0287-6662-A1E8-B5D1D7AAB171}"/>
              </a:ext>
            </a:extLst>
          </p:cNvPr>
          <p:cNvSpPr txBox="1"/>
          <p:nvPr/>
        </p:nvSpPr>
        <p:spPr>
          <a:xfrm>
            <a:off x="153629" y="2095462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최단 거리 배열에서 </a:t>
            </a:r>
            <a:r>
              <a:rPr lang="en-US" altLang="ko-KR" sz="1200" dirty="0"/>
              <a:t>0</a:t>
            </a:r>
            <a:r>
              <a:rPr lang="ko-KR" altLang="en-US" sz="1200" dirty="0"/>
              <a:t>번 인덱스는 편의상 사용 </a:t>
            </a:r>
            <a:r>
              <a:rPr lang="en-US" altLang="ko-KR" sz="1200" dirty="0"/>
              <a:t>x</a:t>
            </a:r>
          </a:p>
          <a:p>
            <a:r>
              <a:rPr lang="ko-KR" altLang="en-US" sz="1200" dirty="0"/>
              <a:t>우선순위 큐는 누적거리 작은순으로 정렬 함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86490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01459-8D8F-B9E0-8D1A-EC0993522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경로 추적하기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03C8EA-F9C1-4E19-6B63-84AE4BB4B835}"/>
              </a:ext>
            </a:extLst>
          </p:cNvPr>
          <p:cNvSpPr txBox="1"/>
          <p:nvPr/>
        </p:nvSpPr>
        <p:spPr>
          <a:xfrm>
            <a:off x="562187" y="1603355"/>
            <a:ext cx="114266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최단 거리 배열에 누적거리 최소값을 갱신 </a:t>
            </a:r>
            <a:r>
              <a:rPr lang="ko-KR" altLang="en-US" dirty="0" err="1"/>
              <a:t>할때</a:t>
            </a:r>
            <a:r>
              <a:rPr lang="ko-KR" altLang="en-US" dirty="0"/>
              <a:t> 이전 노드를 기록한다면 모든 노드에서 역추적이 가능하다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노드 </a:t>
            </a:r>
            <a:r>
              <a:rPr lang="en-US" altLang="ko-KR" dirty="0"/>
              <a:t>4 </a:t>
            </a:r>
            <a:r>
              <a:rPr lang="ko-KR" altLang="en-US" dirty="0"/>
              <a:t>에 도착하는 경우는 두가지이다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</a:t>
            </a:r>
            <a:r>
              <a:rPr lang="ko-KR" altLang="en-US" dirty="0"/>
              <a:t> 최소값으로 갱신하는 처음은 노드</a:t>
            </a:r>
            <a:r>
              <a:rPr lang="en-US" altLang="ko-KR" dirty="0"/>
              <a:t>3</a:t>
            </a:r>
            <a:r>
              <a:rPr lang="ko-KR" altLang="en-US" dirty="0"/>
              <a:t>의 </a:t>
            </a:r>
            <a:r>
              <a:rPr lang="en-US" altLang="ko-KR" dirty="0"/>
              <a:t>index, </a:t>
            </a:r>
            <a:r>
              <a:rPr lang="ko-KR" altLang="en-US" dirty="0"/>
              <a:t>다음은 노드</a:t>
            </a:r>
            <a:r>
              <a:rPr lang="en-US" altLang="ko-KR" dirty="0"/>
              <a:t>2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를 기록한다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83C91BF-1AAF-C3C5-108D-41E211808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122097"/>
              </p:ext>
            </p:extLst>
          </p:nvPr>
        </p:nvGraphicFramePr>
        <p:xfrm>
          <a:off x="906531" y="5522739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{1,0}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A8FAED45-095C-5714-20A9-ACF2503BD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24238" r="11404" b="66081"/>
          <a:stretch>
            <a:fillRect/>
          </a:stretch>
        </p:blipFill>
        <p:spPr>
          <a:xfrm>
            <a:off x="898821" y="4630980"/>
            <a:ext cx="1637369" cy="24686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439AC47A-D4B9-E13A-0009-C1F91FAEAA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34095" r="10431" b="56065"/>
          <a:stretch/>
        </p:blipFill>
        <p:spPr>
          <a:xfrm>
            <a:off x="2791828" y="4911578"/>
            <a:ext cx="1753377" cy="263666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141167B7-644E-F09E-55E1-4A186C966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160756"/>
              </p:ext>
            </p:extLst>
          </p:nvPr>
        </p:nvGraphicFramePr>
        <p:xfrm>
          <a:off x="2837370" y="5534873"/>
          <a:ext cx="924370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462185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{3,3}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17A72CA-848F-3D21-E236-AAFC50DC9B1B}"/>
              </a:ext>
            </a:extLst>
          </p:cNvPr>
          <p:cNvSpPr txBox="1"/>
          <p:nvPr/>
        </p:nvSpPr>
        <p:spPr>
          <a:xfrm>
            <a:off x="2758431" y="3994277"/>
            <a:ext cx="6457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1,0 }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C44520-D394-AE5C-15A4-AB6CE3DFE145}"/>
              </a:ext>
            </a:extLst>
          </p:cNvPr>
          <p:cNvSpPr txBox="1"/>
          <p:nvPr/>
        </p:nvSpPr>
        <p:spPr>
          <a:xfrm>
            <a:off x="4732218" y="3998217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3, 3 }</a:t>
            </a:r>
            <a:endParaRPr lang="ko-KR" altLang="en-US" sz="12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E05FF6C-9FC3-244D-BD93-D9DD7DF70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652677"/>
              </p:ext>
            </p:extLst>
          </p:nvPr>
        </p:nvGraphicFramePr>
        <p:xfrm>
          <a:off x="3429700" y="4005872"/>
          <a:ext cx="483882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88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1276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A650D08D-15D1-7C93-97B4-6C838DBA93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335400"/>
              </p:ext>
            </p:extLst>
          </p:nvPr>
        </p:nvGraphicFramePr>
        <p:xfrm>
          <a:off x="5476583" y="3993207"/>
          <a:ext cx="462185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2185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568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19" name="그림 18">
            <a:extLst>
              <a:ext uri="{FF2B5EF4-FFF2-40B4-BE49-F238E27FC236}">
                <a16:creationId xmlns:a16="http://schemas.microsoft.com/office/drawing/2014/main" id="{88B640DC-BAA5-457E-08B1-894DE6469F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299" t="43882" r="11539" b="45728"/>
          <a:stretch>
            <a:fillRect/>
          </a:stretch>
        </p:blipFill>
        <p:spPr>
          <a:xfrm>
            <a:off x="4746634" y="4901142"/>
            <a:ext cx="1727607" cy="27432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E2DC652-866D-5D33-5220-EEEE0EBD2C80}"/>
              </a:ext>
            </a:extLst>
          </p:cNvPr>
          <p:cNvSpPr txBox="1"/>
          <p:nvPr/>
        </p:nvSpPr>
        <p:spPr>
          <a:xfrm>
            <a:off x="4383367" y="4406327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6AE0EBB8-5B2A-9F20-0E69-F5ACC273A9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07" t="24238" r="11404" b="66081"/>
          <a:stretch>
            <a:fillRect/>
          </a:stretch>
        </p:blipFill>
        <p:spPr>
          <a:xfrm>
            <a:off x="2790690" y="4630980"/>
            <a:ext cx="1719735" cy="25928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9518CBAE-1A2C-1A8E-244D-DE2138206B8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6" b="786"/>
          <a:stretch/>
        </p:blipFill>
        <p:spPr>
          <a:xfrm>
            <a:off x="4765922" y="4609634"/>
            <a:ext cx="1753377" cy="263666"/>
          </a:xfrm>
          <a:prstGeom prst="rect">
            <a:avLst/>
          </a:prstGeom>
        </p:spPr>
      </p:pic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CC827B2-329D-02C2-50FD-79C61C8C3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600460"/>
              </p:ext>
            </p:extLst>
          </p:nvPr>
        </p:nvGraphicFramePr>
        <p:xfrm>
          <a:off x="4778228" y="5510605"/>
          <a:ext cx="1094984" cy="298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492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47492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98588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{2,8}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193A197B-DFF1-813E-9A7E-2EC99C33F1B2}"/>
              </a:ext>
            </a:extLst>
          </p:cNvPr>
          <p:cNvSpPr txBox="1"/>
          <p:nvPr/>
        </p:nvSpPr>
        <p:spPr>
          <a:xfrm>
            <a:off x="6539833" y="3994277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2, 8 }</a:t>
            </a:r>
            <a:endParaRPr lang="ko-KR" altLang="en-US" sz="1200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F3895D76-BCE6-0E26-7C96-30056FDD4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443105"/>
              </p:ext>
            </p:extLst>
          </p:nvPr>
        </p:nvGraphicFramePr>
        <p:xfrm>
          <a:off x="7312985" y="3993207"/>
          <a:ext cx="550391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391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pic>
        <p:nvPicPr>
          <p:cNvPr id="26" name="그림 25">
            <a:extLst>
              <a:ext uri="{FF2B5EF4-FFF2-40B4-BE49-F238E27FC236}">
                <a16:creationId xmlns:a16="http://schemas.microsoft.com/office/drawing/2014/main" id="{B4DC13B0-E47E-D3B2-3AF4-91203CFF358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6638959" y="4604307"/>
            <a:ext cx="1727607" cy="2743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A4E08F53-2213-6AFE-1180-B052F086A47E}"/>
              </a:ext>
            </a:extLst>
          </p:cNvPr>
          <p:cNvSpPr txBox="1"/>
          <p:nvPr/>
        </p:nvSpPr>
        <p:spPr>
          <a:xfrm>
            <a:off x="6249867" y="4355609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2755EFDD-B086-9FE0-FA22-94E5C318F4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46" t="53519" r="11292" b="36091"/>
          <a:stretch>
            <a:fillRect/>
          </a:stretch>
        </p:blipFill>
        <p:spPr>
          <a:xfrm>
            <a:off x="6643126" y="4900924"/>
            <a:ext cx="1727607" cy="274320"/>
          </a:xfrm>
          <a:prstGeom prst="rect">
            <a:avLst/>
          </a:prstGeom>
        </p:spPr>
      </p:pic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9659E9F-609E-2602-756F-8B394EE1C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997895"/>
              </p:ext>
            </p:extLst>
          </p:nvPr>
        </p:nvGraphicFramePr>
        <p:xfrm>
          <a:off x="6620577" y="5521223"/>
          <a:ext cx="1740189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1264006341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{4,12}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680EC484-5DD3-25DA-0E99-C2C9038CC691}"/>
              </a:ext>
            </a:extLst>
          </p:cNvPr>
          <p:cNvSpPr txBox="1"/>
          <p:nvPr/>
        </p:nvSpPr>
        <p:spPr>
          <a:xfrm>
            <a:off x="8370733" y="3973025"/>
            <a:ext cx="6890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en-US" altLang="ko-KR" sz="1200" dirty="0"/>
              <a:t>{ 4,12 }</a:t>
            </a:r>
            <a:endParaRPr lang="ko-KR" altLang="en-US" sz="12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E6BA36A-07EE-D0AB-AA95-4C6082C1734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9" r="799"/>
          <a:stretch/>
        </p:blipFill>
        <p:spPr>
          <a:xfrm>
            <a:off x="8490392" y="4609634"/>
            <a:ext cx="1727607" cy="27432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92B34250-4DF2-863A-003F-A9BB424184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918" t="63945" r="10920" b="25665"/>
          <a:stretch>
            <a:fillRect/>
          </a:stretch>
        </p:blipFill>
        <p:spPr>
          <a:xfrm>
            <a:off x="8490393" y="4903354"/>
            <a:ext cx="1727607" cy="274320"/>
          </a:xfrm>
          <a:prstGeom prst="rect">
            <a:avLst/>
          </a:prstGeom>
        </p:spPr>
      </p:pic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2CCE9CB7-86DE-9871-82BF-766B4396E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012939"/>
              </p:ext>
            </p:extLst>
          </p:nvPr>
        </p:nvGraphicFramePr>
        <p:xfrm>
          <a:off x="9005230" y="3953625"/>
          <a:ext cx="1160126" cy="28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063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580063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</a:tblGrid>
              <a:tr h="2879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FEC84A87-BD10-5C23-2590-396D5875E1E7}"/>
              </a:ext>
            </a:extLst>
          </p:cNvPr>
          <p:cNvSpPr txBox="1"/>
          <p:nvPr/>
        </p:nvSpPr>
        <p:spPr>
          <a:xfrm>
            <a:off x="8137573" y="4358603"/>
            <a:ext cx="20689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    0     1      2      3     4      5</a:t>
            </a:r>
            <a:endParaRPr lang="ko-KR" altLang="en-US" sz="1000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83C886EB-BCB4-D450-6097-4B0A265590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829225"/>
              </p:ext>
            </p:extLst>
          </p:nvPr>
        </p:nvGraphicFramePr>
        <p:xfrm>
          <a:off x="8567421" y="5496355"/>
          <a:ext cx="2235024" cy="3128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008">
                  <a:extLst>
                    <a:ext uri="{9D8B030D-6E8A-4147-A177-3AD203B41FA5}">
                      <a16:colId xmlns:a16="http://schemas.microsoft.com/office/drawing/2014/main" val="865983756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807006515"/>
                    </a:ext>
                  </a:extLst>
                </a:gridCol>
                <a:gridCol w="745008">
                  <a:extLst>
                    <a:ext uri="{9D8B030D-6E8A-4147-A177-3AD203B41FA5}">
                      <a16:colId xmlns:a16="http://schemas.microsoft.com/office/drawing/2014/main" val="3316198644"/>
                    </a:ext>
                  </a:extLst>
                </a:gridCol>
              </a:tblGrid>
              <a:tr h="31283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{5,14}</a:t>
                      </a:r>
                      <a:endParaRPr lang="ko-KR" altLang="en-US" sz="12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{4,16}</a:t>
                      </a:r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{5,23}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2211219"/>
                  </a:ext>
                </a:extLst>
              </a:tr>
            </a:tbl>
          </a:graphicData>
        </a:graphic>
      </p:graphicFrame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2C0F1928-2B67-367A-C1EC-33DF194952A9}"/>
              </a:ext>
            </a:extLst>
          </p:cNvPr>
          <p:cNvCxnSpPr>
            <a:cxnSpLocks/>
          </p:cNvCxnSpPr>
          <p:nvPr/>
        </p:nvCxnSpPr>
        <p:spPr>
          <a:xfrm>
            <a:off x="4560968" y="2925739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B7166A4-8923-C5C3-7347-82B45F57A087}"/>
              </a:ext>
            </a:extLst>
          </p:cNvPr>
          <p:cNvCxnSpPr>
            <a:cxnSpLocks/>
          </p:cNvCxnSpPr>
          <p:nvPr/>
        </p:nvCxnSpPr>
        <p:spPr>
          <a:xfrm>
            <a:off x="6426979" y="295431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600D6D1-2BE0-3444-4678-32F32DEE5141}"/>
              </a:ext>
            </a:extLst>
          </p:cNvPr>
          <p:cNvCxnSpPr>
            <a:cxnSpLocks/>
          </p:cNvCxnSpPr>
          <p:nvPr/>
        </p:nvCxnSpPr>
        <p:spPr>
          <a:xfrm>
            <a:off x="8360766" y="2928918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CCF7A6CB-88D9-9D4E-CA56-BDD3DBA8130A}"/>
              </a:ext>
            </a:extLst>
          </p:cNvPr>
          <p:cNvCxnSpPr>
            <a:cxnSpLocks/>
          </p:cNvCxnSpPr>
          <p:nvPr/>
        </p:nvCxnSpPr>
        <p:spPr>
          <a:xfrm>
            <a:off x="2654047" y="2907770"/>
            <a:ext cx="0" cy="3141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20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498BF-557B-E7C6-D78A-A3C6BEA0A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알고리즘 특징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25EE2-34C3-DB6E-28E0-10B02F57601C}"/>
              </a:ext>
            </a:extLst>
          </p:cNvPr>
          <p:cNvSpPr txBox="1"/>
          <p:nvPr/>
        </p:nvSpPr>
        <p:spPr>
          <a:xfrm>
            <a:off x="517389" y="1821116"/>
            <a:ext cx="111700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</a:t>
            </a:r>
            <a:r>
              <a:rPr lang="ko-KR" altLang="en-US" dirty="0" err="1"/>
              <a:t>다익스트라</a:t>
            </a:r>
            <a:r>
              <a:rPr lang="ko-KR" altLang="en-US" dirty="0"/>
              <a:t> 알고리즘은 방문 과정에서 누적된 거리와 인접 노드의 잠정 거리 값을 우선순위 큐에 저장하고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그중 누적 거리가 가장 작은 노드를 꺼내 방문함으로써 해당 노드의 최단 거리를 확정한다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이 알고리즘은 **모든 간선의 가중치가 </a:t>
            </a:r>
            <a:r>
              <a:rPr lang="en-US" altLang="ko-KR" dirty="0"/>
              <a:t>0 </a:t>
            </a:r>
            <a:r>
              <a:rPr lang="ko-KR" altLang="en-US" dirty="0"/>
              <a:t>이상</a:t>
            </a:r>
            <a:r>
              <a:rPr lang="en-US" altLang="ko-KR" dirty="0"/>
              <a:t>(≥ 0)**</a:t>
            </a:r>
            <a:r>
              <a:rPr lang="ko-KR" altLang="en-US" dirty="0"/>
              <a:t>이라는 조건하에만 동작하며</a:t>
            </a:r>
            <a:r>
              <a:rPr lang="en-US" altLang="ko-KR" dirty="0"/>
              <a:t>, </a:t>
            </a:r>
            <a:r>
              <a:rPr lang="ko-KR" altLang="en-US" dirty="0"/>
              <a:t>누적 거리가 항상 증가한다는 전제에서 탐욕적으로 최단 경로를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그러나 </a:t>
            </a:r>
            <a:r>
              <a:rPr lang="ko-KR" altLang="en-US" b="1" dirty="0"/>
              <a:t>음수 가중치</a:t>
            </a:r>
            <a:r>
              <a:rPr lang="ko-KR" altLang="en-US" dirty="0"/>
              <a:t>가 존재하면 누적 거리가 줄어들 수 있어</a:t>
            </a:r>
            <a:r>
              <a:rPr lang="en-US" altLang="ko-KR" dirty="0"/>
              <a:t>, </a:t>
            </a:r>
            <a:r>
              <a:rPr lang="ko-KR" altLang="en-US" dirty="0"/>
              <a:t>최단 거리 배열에 이미 확정된 노드의 값이 다시 변경될 가능성이 생기며</a:t>
            </a:r>
            <a:r>
              <a:rPr lang="en-US" altLang="ko-KR" dirty="0"/>
              <a:t>, </a:t>
            </a:r>
            <a:r>
              <a:rPr lang="ko-KR" altLang="en-US" dirty="0"/>
              <a:t>이에 따라 이를 기반으로 계산된 누적 </a:t>
            </a:r>
            <a:r>
              <a:rPr lang="ko-KR" altLang="en-US" dirty="0" err="1"/>
              <a:t>거리값들이</a:t>
            </a:r>
            <a:r>
              <a:rPr lang="ko-KR" altLang="en-US" dirty="0"/>
              <a:t> 모두 무효화되어</a:t>
            </a:r>
            <a:br>
              <a:rPr lang="ko-KR" altLang="en-US" dirty="0"/>
            </a:br>
            <a:r>
              <a:rPr lang="ko-KR" altLang="en-US" b="1" dirty="0"/>
              <a:t>누적 거리 계산을 전제로 한 알고리즘의 정당성이 붕괴된다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1875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FEC808-A7F7-BBF5-E56F-74A9B07C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풀어 볼만한 문제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635B2-862D-8691-83E1-55940777818B}"/>
              </a:ext>
            </a:extLst>
          </p:cNvPr>
          <p:cNvSpPr txBox="1"/>
          <p:nvPr/>
        </p:nvSpPr>
        <p:spPr>
          <a:xfrm>
            <a:off x="750146" y="271422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최단경로 구하기 </a:t>
            </a:r>
            <a:endParaRPr lang="en-US" altLang="ko-KR" dirty="0"/>
          </a:p>
          <a:p>
            <a:r>
              <a:rPr lang="ko-KR" altLang="en-US" dirty="0">
                <a:hlinkClick r:id="rId2"/>
              </a:rPr>
              <a:t>https://www.acmicpc.net/problem/1</a:t>
            </a:r>
            <a:r>
              <a:rPr lang="en-US" altLang="ko-KR" dirty="0">
                <a:hlinkClick r:id="rId2"/>
              </a:rPr>
              <a:t>753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최소비용 구하기</a:t>
            </a:r>
            <a:endParaRPr lang="en-US" altLang="ko-KR" dirty="0"/>
          </a:p>
          <a:p>
            <a:r>
              <a:rPr lang="ko-KR" altLang="en-US" dirty="0">
                <a:hlinkClick r:id="rId3"/>
              </a:rPr>
              <a:t>https://www.acmicpc.net/problem/1</a:t>
            </a:r>
            <a:r>
              <a:rPr lang="en-US" altLang="ko-KR" dirty="0">
                <a:hlinkClick r:id="rId3"/>
              </a:rPr>
              <a:t>916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최소비용 구하기</a:t>
            </a:r>
            <a:r>
              <a:rPr lang="en-US" altLang="ko-KR" dirty="0"/>
              <a:t>2</a:t>
            </a:r>
          </a:p>
          <a:p>
            <a:r>
              <a:rPr lang="en-US" altLang="ko-KR" dirty="0">
                <a:hlinkClick r:id="rId4"/>
              </a:rPr>
              <a:t>https://www.acmicpc.net/problem/11779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</a:t>
            </a:r>
            <a:r>
              <a:rPr lang="ko-KR" altLang="en-US" dirty="0"/>
              <a:t>번째 최단 경로 찾기</a:t>
            </a:r>
            <a:endParaRPr lang="en-US" altLang="ko-KR" dirty="0"/>
          </a:p>
          <a:p>
            <a:r>
              <a:rPr lang="en-US" altLang="ko-KR" dirty="0">
                <a:hlinkClick r:id="rId5"/>
              </a:rPr>
              <a:t>https://www.acmicpc.net/problem/1854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0865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6517</TotalTime>
  <Words>775</Words>
  <Application>Microsoft Office PowerPoint</Application>
  <PresentationFormat>와이드스크린</PresentationFormat>
  <Paragraphs>125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그래프</vt:lpstr>
      <vt:lpstr>최단거리 알고리즘</vt:lpstr>
      <vt:lpstr>최단 거리 배열 만들기</vt:lpstr>
      <vt:lpstr>PowerPoint 프레젠테이션</vt:lpstr>
      <vt:lpstr>경로 추적하기 </vt:lpstr>
      <vt:lpstr>알고리즘 특징</vt:lpstr>
      <vt:lpstr>풀어 볼만한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이동원</dc:creator>
  <cp:lastModifiedBy>Dongwon Lee</cp:lastModifiedBy>
  <cp:revision>1184</cp:revision>
  <dcterms:created xsi:type="dcterms:W3CDTF">2024-03-26T07:47:20Z</dcterms:created>
  <dcterms:modified xsi:type="dcterms:W3CDTF">2025-10-16T16:25:02Z</dcterms:modified>
</cp:coreProperties>
</file>