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83" r:id="rId5"/>
    <p:sldId id="284" r:id="rId6"/>
    <p:sldId id="285" r:id="rId7"/>
    <p:sldId id="259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14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D1B3A-D46D-4A5E-AD53-616D67922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5839CB-0BE8-4E6E-84F6-8D14F87D2B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7EFF38-5B4E-4975-A909-C551B7E2C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B0C62E-FF61-418E-9F9F-E17F030B4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E6A5E-3942-44BD-8F58-25211EBBA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440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3E1A-32EB-4832-A586-1D754134A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F555B5-4C01-4587-9505-C2FB95B9F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0E58F3-0E14-4B46-BDE4-AB37FEBB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BF286E-D13D-4C5C-85F0-90995A09C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A4BFE2-8076-46A7-B19B-1E29F403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727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571CAD-113D-42AB-8773-A8B0B4FBF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BA4BC0-9E94-4CFF-880A-7894D2C4E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096D2E-712D-4963-AA7C-C8367E476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FC5824-A467-4D2F-80CC-10051EDC3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4BCB26-1CD6-4F69-80AA-1BCF8755B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82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B6C9B-649A-43C6-B3DC-188116D56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D3EBE2-EBB7-4BCA-B23A-661797A20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A2BCDD-988D-4965-97C3-475F507F4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A43443-C810-4DA1-8DDD-8E2087129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3DD04B-F72B-46E4-B97C-2683FE98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757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4ECFA-1D91-4A76-AA4E-D1BC13F72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15B916-9537-4DDE-9C1E-3D12A390F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8767BA-9DA3-438E-B475-B05194D1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9F9978-F3EE-447A-8E78-D47704CE5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58BFF4-F773-406D-976C-1927546F1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75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68A9B-45B2-4B09-BBD2-3E3DC6484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3CE6E-553A-4160-9053-478742674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E5329B-8824-4693-BC3E-59E991692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8AE560-E71D-446F-80EB-D83565A75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F7F27B-B91D-4F1F-8003-AAC51B0A2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776120-4419-4D85-8A0F-90DBA420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46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76FD0-1234-4CD8-980A-FE004BE34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5BA02C-EFDE-4EB7-96CC-79D0A1D31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DCAC6A-1A89-4BE5-9365-06DF04312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1E0EF2-E48B-48FF-9005-23EB30326C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9BA93D-6585-4A92-AA03-3D94AA9EAA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5C22AFF-3BD4-473B-A0DB-39649E3D9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EBF7D5-8C59-4EAF-9490-00A550BA6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E2C312-516A-4C03-8A6F-A97050AE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512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73BD6-367E-4B71-AD9D-3BD8B0D27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CF3DD9-6B0A-486E-9247-9985BAA68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BC63A2-9CFD-445D-A4E7-011A81249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EBBFF8-CC3C-4407-BD38-2678D0658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45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945001-E5D0-45FD-A44E-181A8EEC5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57CBAE-4385-45FA-8936-72D702DB6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8AF89D-B354-4FBC-A597-35DB10448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769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8822F-F22B-4369-A7D3-D7A9B2F60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BD0EB8-A2E0-4E1B-BD28-1F23AC21F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95BA98-4DDC-4EDB-B950-FBFC0A704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126FF5-5573-4789-8E7A-D3969C935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C71D11-AACF-4720-9939-886D98F0A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EC18F3-B208-4494-9A48-EF30B221E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5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48F7B-7593-4E77-96EE-3B447F191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6CD97D-7775-42F9-8C6F-4C75728B8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1F1261-CAD6-4A26-939E-174ABB004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2A9437-9734-4675-AC62-319B2F3F8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C55FF7-CCCD-4959-BB8E-F311D929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42882B-45B0-4424-A7F4-BF78E0ABC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956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D853BD-6563-45E2-ACD5-90ECF442B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DAB00F-6AD6-4D41-B26A-FEF8F29C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24C5BE-F3FB-4C83-9D61-6F5D189BE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9B928-B926-4726-B925-8AA4FF17755D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FF4029-CE34-471B-9054-012060556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3182A4-7DB0-4093-ABA5-D1BCF6907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339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plusplus.com/reference/stack/stack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3E10AC-2B5A-47D1-A9D1-ECC13D6D3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자료구조 스택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C174DF-A64A-468D-9FF1-9A093A2D29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673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3E1770-7810-4A21-82C5-816951D07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자료형 </a:t>
            </a:r>
            <a:r>
              <a:rPr lang="en-US" altLang="ko-KR" dirty="0"/>
              <a:t>(data type)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BC146BB-0C46-43E2-AF15-D54D6780E4D4}"/>
              </a:ext>
            </a:extLst>
          </p:cNvPr>
          <p:cNvSpPr/>
          <p:nvPr/>
        </p:nvSpPr>
        <p:spPr>
          <a:xfrm>
            <a:off x="746964" y="1477447"/>
            <a:ext cx="190831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기초 </a:t>
            </a:r>
            <a:endParaRPr lang="en-US" altLang="ko-KR" dirty="0"/>
          </a:p>
          <a:p>
            <a:pPr algn="ctr"/>
            <a:r>
              <a:rPr lang="ko-KR" altLang="en-US" dirty="0"/>
              <a:t>자료형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37E2B9-F556-4BAB-AD33-E5267B9293A5}"/>
              </a:ext>
            </a:extLst>
          </p:cNvPr>
          <p:cNvSpPr/>
          <p:nvPr/>
        </p:nvSpPr>
        <p:spPr>
          <a:xfrm>
            <a:off x="746962" y="2731864"/>
            <a:ext cx="190831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파생 </a:t>
            </a:r>
            <a:endParaRPr lang="en-US" altLang="ko-KR" dirty="0"/>
          </a:p>
          <a:p>
            <a:pPr algn="ctr"/>
            <a:r>
              <a:rPr lang="ko-KR" altLang="en-US" dirty="0"/>
              <a:t>자료형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9476D1-6C6E-4EB4-9B35-90EEADE7752A}"/>
              </a:ext>
            </a:extLst>
          </p:cNvPr>
          <p:cNvSpPr/>
          <p:nvPr/>
        </p:nvSpPr>
        <p:spPr>
          <a:xfrm>
            <a:off x="746962" y="3986281"/>
            <a:ext cx="190831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 정의 </a:t>
            </a:r>
            <a:endParaRPr lang="en-US" altLang="ko-KR" dirty="0"/>
          </a:p>
          <a:p>
            <a:pPr algn="ctr"/>
            <a:r>
              <a:rPr lang="ko-KR" altLang="en-US" dirty="0"/>
              <a:t>자료형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6BFD03-D26D-4CD7-B8BA-BE3FB160582B}"/>
              </a:ext>
            </a:extLst>
          </p:cNvPr>
          <p:cNvSpPr txBox="1"/>
          <p:nvPr/>
        </p:nvSpPr>
        <p:spPr>
          <a:xfrm>
            <a:off x="3498514" y="4074518"/>
            <a:ext cx="4721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구조체</a:t>
            </a:r>
            <a:r>
              <a:rPr lang="en-US" altLang="ko-KR" dirty="0"/>
              <a:t>(struct), </a:t>
            </a:r>
            <a:r>
              <a:rPr lang="ko-KR" altLang="en-US" dirty="0" err="1"/>
              <a:t>공용체</a:t>
            </a:r>
            <a:r>
              <a:rPr lang="en-US" altLang="ko-KR" dirty="0"/>
              <a:t>(union), </a:t>
            </a:r>
            <a:r>
              <a:rPr lang="ko-KR" altLang="en-US" dirty="0"/>
              <a:t>열거형</a:t>
            </a:r>
            <a:r>
              <a:rPr lang="en-US" altLang="ko-KR" dirty="0"/>
              <a:t>(</a:t>
            </a:r>
            <a:r>
              <a:rPr lang="en-US" altLang="ko-KR" dirty="0" err="1"/>
              <a:t>enum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프로그래머가 정의한 자료형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C5716A-C54D-7E88-C57B-1D132AA433F4}"/>
              </a:ext>
            </a:extLst>
          </p:cNvPr>
          <p:cNvSpPr txBox="1"/>
          <p:nvPr/>
        </p:nvSpPr>
        <p:spPr>
          <a:xfrm>
            <a:off x="3498514" y="1657278"/>
            <a:ext cx="319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char, int, long, float</a:t>
            </a:r>
          </a:p>
          <a:p>
            <a:r>
              <a:rPr lang="ko-KR" altLang="en-US" dirty="0"/>
              <a:t>기본 언어에서 정의한 자료형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C09F7E-5418-6486-3386-6E068D16121F}"/>
              </a:ext>
            </a:extLst>
          </p:cNvPr>
          <p:cNvSpPr txBox="1"/>
          <p:nvPr/>
        </p:nvSpPr>
        <p:spPr>
          <a:xfrm>
            <a:off x="3498514" y="2865898"/>
            <a:ext cx="3631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배열 </a:t>
            </a:r>
            <a:r>
              <a:rPr lang="en-US" altLang="ko-KR" dirty="0"/>
              <a:t>, </a:t>
            </a:r>
            <a:r>
              <a:rPr lang="ko-KR" altLang="en-US" dirty="0"/>
              <a:t>포인터</a:t>
            </a:r>
            <a:endParaRPr lang="en-US" altLang="ko-KR" dirty="0"/>
          </a:p>
          <a:p>
            <a:r>
              <a:rPr lang="ko-KR" altLang="en-US" dirty="0"/>
              <a:t>기초자료형을 기반으로 한 자료형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77C3113-AD59-37B0-80EA-318600F36687}"/>
              </a:ext>
            </a:extLst>
          </p:cNvPr>
          <p:cNvSpPr/>
          <p:nvPr/>
        </p:nvSpPr>
        <p:spPr>
          <a:xfrm>
            <a:off x="746962" y="5380553"/>
            <a:ext cx="190831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추상 </a:t>
            </a:r>
            <a:endParaRPr lang="en-US" altLang="ko-KR" dirty="0"/>
          </a:p>
          <a:p>
            <a:pPr algn="ctr"/>
            <a:r>
              <a:rPr lang="ko-KR" altLang="en-US" dirty="0"/>
              <a:t>자료형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790601-C2F9-FC51-8681-FC7703555C21}"/>
              </a:ext>
            </a:extLst>
          </p:cNvPr>
          <p:cNvSpPr txBox="1"/>
          <p:nvPr/>
        </p:nvSpPr>
        <p:spPr>
          <a:xfrm>
            <a:off x="2928728" y="5514587"/>
            <a:ext cx="85138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자료형의 </a:t>
            </a:r>
            <a:r>
              <a:rPr lang="ko-KR" altLang="en-US" b="1" dirty="0"/>
              <a:t>논리적 모델</a:t>
            </a:r>
            <a:r>
              <a:rPr lang="ko-KR" altLang="en-US" dirty="0"/>
              <a:t>을 정의하는 것</a:t>
            </a:r>
            <a:r>
              <a:rPr lang="en-US" altLang="ko-KR" dirty="0"/>
              <a:t>.</a:t>
            </a:r>
            <a:r>
              <a:rPr lang="ko-KR" altLang="en-US" dirty="0"/>
              <a:t>  어떤 데이터 집합과 그 데이터를 다루는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ko-KR" altLang="en-US" b="1" dirty="0"/>
              <a:t>연산</a:t>
            </a:r>
            <a:r>
              <a:rPr lang="en-US" altLang="ko-KR" b="1" dirty="0"/>
              <a:t>(operations)</a:t>
            </a:r>
            <a:r>
              <a:rPr lang="ko-KR" altLang="en-US" dirty="0"/>
              <a:t> 의 </a:t>
            </a:r>
            <a:r>
              <a:rPr lang="ko-KR" altLang="en-US" b="1" i="1" dirty="0"/>
              <a:t>명세서</a:t>
            </a:r>
            <a:r>
              <a:rPr lang="en-US" altLang="ko-KR" b="1" i="1" dirty="0"/>
              <a:t>(interface)</a:t>
            </a:r>
            <a:r>
              <a:rPr lang="ko-KR" altLang="en-US" b="1" dirty="0"/>
              <a:t> </a:t>
            </a:r>
            <a:r>
              <a:rPr lang="ko-KR" altLang="en-US" dirty="0"/>
              <a:t>만 제공합니다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명세를 실제로 구현한 방식을 </a:t>
            </a:r>
            <a:r>
              <a:rPr lang="ko-KR" altLang="en-US" dirty="0">
                <a:solidFill>
                  <a:srgbClr val="FF0000"/>
                </a:solidFill>
              </a:rPr>
              <a:t>자료구조</a:t>
            </a:r>
            <a:r>
              <a:rPr lang="ko-KR" altLang="en-US" dirty="0"/>
              <a:t>라 말한다</a:t>
            </a:r>
            <a:r>
              <a:rPr lang="en-US" altLang="ko-KR" dirty="0"/>
              <a:t>. (</a:t>
            </a:r>
            <a:r>
              <a:rPr lang="ko-KR" altLang="en-US" dirty="0"/>
              <a:t>구현에 대한 정의가 아님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59447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95ABC-F66F-4D21-80CC-81B708BD6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 </a:t>
            </a:r>
            <a:r>
              <a:rPr lang="en-US" altLang="ko-KR" dirty="0"/>
              <a:t>(Stack)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F7EA48-6886-4483-B3A2-B337915B9999}"/>
              </a:ext>
            </a:extLst>
          </p:cNvPr>
          <p:cNvSpPr txBox="1"/>
          <p:nvPr/>
        </p:nvSpPr>
        <p:spPr>
          <a:xfrm>
            <a:off x="745434" y="1690689"/>
            <a:ext cx="11170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추상 자료형으로서 스택은 </a:t>
            </a:r>
            <a:r>
              <a:rPr lang="en-US" altLang="ko-KR" dirty="0"/>
              <a:t>Push(),Pop() </a:t>
            </a:r>
            <a:r>
              <a:rPr lang="ko-KR" altLang="en-US" dirty="0"/>
              <a:t>연산을 제공하며 나중에 추가한 자료가 먼저 나와야 한다</a:t>
            </a:r>
            <a:r>
              <a:rPr lang="en-US" altLang="ko-KR" dirty="0"/>
              <a:t>.  </a:t>
            </a:r>
          </a:p>
          <a:p>
            <a:r>
              <a:rPr lang="ko-KR" altLang="en-US" dirty="0"/>
              <a:t>구체적인 구현은 스택의 정의가 아니다</a:t>
            </a:r>
            <a:r>
              <a:rPr lang="en-US" altLang="ko-KR" dirty="0"/>
              <a:t>. </a:t>
            </a:r>
            <a:r>
              <a:rPr lang="ko-KR" altLang="en-US" dirty="0"/>
              <a:t>포인터를 사용한 리스트를 사용하거나 배열사용 해도 무관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0DA802-C0C3-0C1C-CCBE-87088EE40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238" y="4364447"/>
            <a:ext cx="6734175" cy="231057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039A9BF-9711-C69D-FD4F-166196417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5111" y="3070836"/>
            <a:ext cx="3368689" cy="34220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86C17F-1D7A-FBB4-187D-0B53DA604834}"/>
              </a:ext>
            </a:extLst>
          </p:cNvPr>
          <p:cNvSpPr txBox="1"/>
          <p:nvPr/>
        </p:nvSpPr>
        <p:spPr>
          <a:xfrm>
            <a:off x="161505" y="5107880"/>
            <a:ext cx="13533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임의의 자료형</a:t>
            </a:r>
            <a:endParaRPr lang="en-US" altLang="ko-KR" sz="1400" dirty="0"/>
          </a:p>
          <a:p>
            <a:r>
              <a:rPr lang="en-US" altLang="ko-KR" sz="1400" dirty="0"/>
              <a:t>int</a:t>
            </a:r>
          </a:p>
          <a:p>
            <a:r>
              <a:rPr lang="en-US" altLang="ko-KR" sz="1400" dirty="0"/>
              <a:t>char</a:t>
            </a:r>
          </a:p>
          <a:p>
            <a:r>
              <a:rPr lang="en-US" altLang="ko-KR" sz="1400" dirty="0"/>
              <a:t>float</a:t>
            </a:r>
            <a:br>
              <a:rPr lang="en-US" altLang="ko-KR" sz="1400" dirty="0"/>
            </a:br>
            <a:r>
              <a:rPr lang="en-US" altLang="ko-KR" sz="1400" dirty="0"/>
              <a:t>bool</a:t>
            </a:r>
            <a:br>
              <a:rPr lang="en-US" altLang="ko-KR" sz="1400" dirty="0"/>
            </a:br>
            <a:r>
              <a:rPr lang="en-US" altLang="ko-KR" sz="1400" dirty="0"/>
              <a:t>..</a:t>
            </a:r>
            <a:endParaRPr lang="ko-KR" altLang="en-US" sz="1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528CC2-2C43-4965-BD55-D303DF304029}"/>
              </a:ext>
            </a:extLst>
          </p:cNvPr>
          <p:cNvSpPr/>
          <p:nvPr/>
        </p:nvSpPr>
        <p:spPr>
          <a:xfrm>
            <a:off x="942740" y="2493553"/>
            <a:ext cx="6096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dirty="0"/>
              <a:t>자료 집합</a:t>
            </a:r>
            <a:r>
              <a:rPr lang="en-US" altLang="ko-KR" sz="1400" dirty="0"/>
              <a:t>(</a:t>
            </a:r>
            <a:r>
              <a:rPr lang="ko-KR" altLang="en-US" sz="1400" dirty="0"/>
              <a:t>컨테이너</a:t>
            </a:r>
            <a:r>
              <a:rPr lang="en-US" altLang="ko-KR" sz="1400" dirty="0"/>
              <a:t>)</a:t>
            </a:r>
            <a:r>
              <a:rPr lang="ko-KR" altLang="en-US" sz="1400" dirty="0"/>
              <a:t>의 주요 연산</a:t>
            </a:r>
            <a:r>
              <a:rPr lang="en-US" altLang="ko-KR" sz="1400" dirty="0"/>
              <a:t>(function)</a:t>
            </a:r>
            <a:r>
              <a:rPr lang="ko-KR" altLang="en-US" sz="1400" dirty="0"/>
              <a:t>은 다음과 같다</a:t>
            </a:r>
            <a:r>
              <a:rPr lang="en-US" altLang="ko-KR" sz="1400" dirty="0"/>
              <a:t>. (</a:t>
            </a:r>
            <a:r>
              <a:rPr lang="ko-KR" altLang="en-US" sz="1400" dirty="0">
                <a:hlinkClick r:id="rId4"/>
              </a:rPr>
              <a:t>링크</a:t>
            </a:r>
            <a:r>
              <a:rPr lang="en-US" altLang="ko-KR" sz="1400" dirty="0"/>
              <a:t>)</a:t>
            </a:r>
          </a:p>
          <a:p>
            <a:endParaRPr lang="en-US" altLang="ko-KR" sz="1400" dirty="0"/>
          </a:p>
          <a:p>
            <a:r>
              <a:rPr lang="en-US" altLang="ko-KR" sz="1400" dirty="0"/>
              <a:t>Empty       </a:t>
            </a:r>
            <a:r>
              <a:rPr lang="ko-KR" altLang="en-US" sz="1400" dirty="0" err="1"/>
              <a:t>비어있나</a:t>
            </a:r>
            <a:r>
              <a:rPr lang="en-US" altLang="ko-KR" sz="1400" dirty="0"/>
              <a:t>?</a:t>
            </a:r>
          </a:p>
          <a:p>
            <a:r>
              <a:rPr lang="en-US" altLang="ko-KR" sz="1400" dirty="0"/>
              <a:t>size	</a:t>
            </a:r>
            <a:r>
              <a:rPr lang="ko-KR" altLang="en-US" sz="1400" dirty="0"/>
              <a:t>자료가 몇 개 있나</a:t>
            </a:r>
            <a:r>
              <a:rPr lang="en-US" altLang="ko-KR" sz="1400" dirty="0"/>
              <a:t>?</a:t>
            </a:r>
          </a:p>
          <a:p>
            <a:r>
              <a:rPr lang="en-US" altLang="ko-KR" sz="1400" dirty="0" err="1"/>
              <a:t>push_back</a:t>
            </a:r>
            <a:r>
              <a:rPr lang="en-US" altLang="ko-KR" sz="1400" dirty="0"/>
              <a:t>	</a:t>
            </a:r>
            <a:r>
              <a:rPr lang="ko-KR" altLang="en-US" sz="1400" dirty="0"/>
              <a:t>추가하기 </a:t>
            </a:r>
            <a:r>
              <a:rPr lang="en-US" altLang="ko-KR" sz="1400" dirty="0"/>
              <a:t>( </a:t>
            </a:r>
            <a:r>
              <a:rPr lang="ko-KR" altLang="en-US" sz="1400" dirty="0"/>
              <a:t>중간에 넣기 </a:t>
            </a:r>
            <a:r>
              <a:rPr lang="en-US" altLang="ko-KR" sz="1400" dirty="0"/>
              <a:t>x )</a:t>
            </a:r>
          </a:p>
          <a:p>
            <a:r>
              <a:rPr lang="en-US" altLang="ko-KR" sz="1400" dirty="0" err="1"/>
              <a:t>pop_back</a:t>
            </a:r>
            <a:r>
              <a:rPr lang="en-US" altLang="ko-KR" sz="1400" dirty="0"/>
              <a:t>	</a:t>
            </a:r>
            <a:r>
              <a:rPr lang="ko-KR" altLang="en-US" sz="1400" dirty="0"/>
              <a:t>삭제하기</a:t>
            </a:r>
            <a:endParaRPr lang="en-US" altLang="ko-KR" sz="1400" dirty="0"/>
          </a:p>
          <a:p>
            <a:r>
              <a:rPr lang="en-US" altLang="ko-KR" sz="1400" dirty="0"/>
              <a:t>back         </a:t>
            </a:r>
            <a:r>
              <a:rPr lang="ko-KR" altLang="en-US" sz="1400" dirty="0"/>
              <a:t>제일 위에 데이터 </a:t>
            </a:r>
            <a:r>
              <a:rPr lang="ko-KR" altLang="en-US" sz="1400" dirty="0" err="1"/>
              <a:t>리턴하기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033292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E760E-A942-A02A-300D-32C07DA98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std::stack</a:t>
            </a:r>
            <a:endParaRPr lang="ko-KR" alt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A0CEE0E-9B0A-0B9C-39C3-B19FC54B3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0543" y="1027906"/>
            <a:ext cx="492852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Inconsolata" pitchFamily="1" charset="0"/>
              </a:rPr>
              <a:t>template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Inconsolata" pitchFamily="1" charset="0"/>
              </a:rPr>
              <a:t> &lt;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Inconsolata" pitchFamily="1" charset="0"/>
              </a:rPr>
              <a:t>class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Inconsolata" pitchFamily="1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Inconsolata" pitchFamily="1" charset="0"/>
              </a:rPr>
              <a:t>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Inconsolata" pitchFamily="1" charset="0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Inconsolata" pitchFamily="1" charset="0"/>
              </a:rPr>
              <a:t>class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Inconsolata" pitchFamily="1" charset="0"/>
              </a:rPr>
              <a:t> Container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Inconsolata" pitchFamily="1" charset="0"/>
              </a:rPr>
              <a:t>deque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Inconsolata" pitchFamily="1" charset="0"/>
              </a:rPr>
              <a:t>&lt;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Inconsolata" pitchFamily="1" charset="0"/>
              </a:rPr>
              <a:t>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Inconsolata" pitchFamily="1" charset="0"/>
              </a:rPr>
              <a:t>&gt; &gt;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Inconsolata" pitchFamily="1" charset="0"/>
              </a:rPr>
              <a:t>class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Inconsolata" pitchFamily="1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Inconsolata" pitchFamily="1" charset="0"/>
              </a:rPr>
              <a:t>stack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Inconsolata" pitchFamily="1" charset="0"/>
              </a:rPr>
              <a:t>;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3741C3-B8C4-798B-33D5-E5A8324BCA92}"/>
              </a:ext>
            </a:extLst>
          </p:cNvPr>
          <p:cNvSpPr txBox="1"/>
          <p:nvPr/>
        </p:nvSpPr>
        <p:spPr>
          <a:xfrm>
            <a:off x="1081087" y="2353469"/>
            <a:ext cx="3598069" cy="4324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#include &lt;</a:t>
            </a:r>
            <a:r>
              <a:rPr lang="ko-KR" altLang="en-US" sz="1100" dirty="0" err="1"/>
              <a:t>stack</a:t>
            </a:r>
            <a:r>
              <a:rPr lang="ko-KR" altLang="en-US" sz="1100" dirty="0"/>
              <a:t>&gt;</a:t>
            </a:r>
          </a:p>
          <a:p>
            <a:r>
              <a:rPr lang="ko-KR" altLang="en-US" sz="1100" dirty="0"/>
              <a:t>#include &lt;</a:t>
            </a:r>
            <a:r>
              <a:rPr lang="ko-KR" altLang="en-US" sz="1100" dirty="0" err="1"/>
              <a:t>vector</a:t>
            </a:r>
            <a:r>
              <a:rPr lang="ko-KR" altLang="en-US" sz="1100" dirty="0"/>
              <a:t>&gt;</a:t>
            </a:r>
          </a:p>
          <a:p>
            <a:r>
              <a:rPr lang="ko-KR" altLang="en-US" sz="1100" dirty="0"/>
              <a:t>#include &lt;</a:t>
            </a:r>
            <a:r>
              <a:rPr lang="ko-KR" altLang="en-US" sz="1100" dirty="0" err="1"/>
              <a:t>list</a:t>
            </a:r>
            <a:r>
              <a:rPr lang="ko-KR" altLang="en-US" sz="1100" dirty="0"/>
              <a:t>&gt;</a:t>
            </a:r>
          </a:p>
          <a:p>
            <a:r>
              <a:rPr lang="ko-KR" altLang="en-US" sz="1100" dirty="0"/>
              <a:t>#include &lt;</a:t>
            </a:r>
            <a:r>
              <a:rPr lang="ko-KR" altLang="en-US" sz="1100" dirty="0" err="1"/>
              <a:t>deque</a:t>
            </a:r>
            <a:r>
              <a:rPr lang="ko-KR" altLang="en-US" sz="1100" dirty="0"/>
              <a:t>&gt;</a:t>
            </a:r>
          </a:p>
          <a:p>
            <a:r>
              <a:rPr lang="ko-KR" altLang="en-US" sz="1100" dirty="0"/>
              <a:t>#include &lt;</a:t>
            </a:r>
            <a:r>
              <a:rPr lang="ko-KR" altLang="en-US" sz="1100" dirty="0" err="1"/>
              <a:t>iostream</a:t>
            </a:r>
            <a:r>
              <a:rPr lang="ko-KR" altLang="en-US" sz="1100" dirty="0"/>
              <a:t>&gt;</a:t>
            </a:r>
          </a:p>
          <a:p>
            <a:endParaRPr lang="ko-KR" altLang="en-US" sz="1100" dirty="0"/>
          </a:p>
          <a:p>
            <a:r>
              <a:rPr lang="ko-KR" altLang="en-US" sz="1100" dirty="0" err="1"/>
              <a:t>int</a:t>
            </a:r>
            <a:r>
              <a:rPr lang="ko-KR" altLang="en-US" sz="1100" dirty="0"/>
              <a:t> </a:t>
            </a:r>
            <a:r>
              <a:rPr lang="ko-KR" altLang="en-US" sz="1100" dirty="0" err="1"/>
              <a:t>main</a:t>
            </a:r>
            <a:r>
              <a:rPr lang="ko-KR" altLang="en-US" sz="1100" dirty="0"/>
              <a:t>() {</a:t>
            </a:r>
          </a:p>
          <a:p>
            <a:r>
              <a:rPr lang="ko-KR" altLang="en-US" sz="1100" dirty="0"/>
              <a:t>    // 기본: </a:t>
            </a:r>
            <a:r>
              <a:rPr lang="ko-KR" altLang="en-US" sz="1100" dirty="0" err="1"/>
              <a:t>deque</a:t>
            </a:r>
            <a:r>
              <a:rPr lang="ko-KR" altLang="en-US" sz="1100" dirty="0"/>
              <a:t> 사용</a:t>
            </a:r>
          </a:p>
          <a:p>
            <a:r>
              <a:rPr lang="ko-KR" altLang="en-US" sz="1100" dirty="0"/>
              <a:t>    </a:t>
            </a:r>
            <a:r>
              <a:rPr lang="ko-KR" altLang="en-US" sz="1100" dirty="0" err="1"/>
              <a:t>std</a:t>
            </a:r>
            <a:r>
              <a:rPr lang="ko-KR" altLang="en-US" sz="1100" dirty="0"/>
              <a:t>::</a:t>
            </a:r>
            <a:r>
              <a:rPr lang="ko-KR" altLang="en-US" sz="1100" dirty="0" err="1"/>
              <a:t>stack</a:t>
            </a:r>
            <a:r>
              <a:rPr lang="ko-KR" altLang="en-US" sz="1100" dirty="0"/>
              <a:t>&lt;</a:t>
            </a:r>
            <a:r>
              <a:rPr lang="ko-KR" altLang="en-US" sz="1100" dirty="0" err="1"/>
              <a:t>int</a:t>
            </a:r>
            <a:r>
              <a:rPr lang="ko-KR" altLang="en-US" sz="1100" dirty="0"/>
              <a:t>&gt; s1;  </a:t>
            </a:r>
          </a:p>
          <a:p>
            <a:endParaRPr lang="ko-KR" altLang="en-US" sz="1100" dirty="0"/>
          </a:p>
          <a:p>
            <a:r>
              <a:rPr lang="ko-KR" altLang="en-US" sz="1100" dirty="0"/>
              <a:t>    // </a:t>
            </a:r>
            <a:r>
              <a:rPr lang="ko-KR" altLang="en-US" sz="1100" dirty="0" err="1"/>
              <a:t>vector를</a:t>
            </a:r>
            <a:r>
              <a:rPr lang="ko-KR" altLang="en-US" sz="1100" dirty="0"/>
              <a:t> 내부 컨테이너로 사용</a:t>
            </a:r>
          </a:p>
          <a:p>
            <a:r>
              <a:rPr lang="ko-KR" altLang="en-US" sz="1100" dirty="0"/>
              <a:t>    </a:t>
            </a:r>
            <a:r>
              <a:rPr lang="ko-KR" altLang="en-US" sz="1100" dirty="0" err="1"/>
              <a:t>std</a:t>
            </a:r>
            <a:r>
              <a:rPr lang="ko-KR" altLang="en-US" sz="1100" dirty="0"/>
              <a:t>::</a:t>
            </a:r>
            <a:r>
              <a:rPr lang="ko-KR" altLang="en-US" sz="1100" dirty="0" err="1"/>
              <a:t>stack</a:t>
            </a:r>
            <a:r>
              <a:rPr lang="ko-KR" altLang="en-US" sz="1100" dirty="0"/>
              <a:t>&lt;</a:t>
            </a:r>
            <a:r>
              <a:rPr lang="ko-KR" altLang="en-US" sz="1100" dirty="0" err="1"/>
              <a:t>int</a:t>
            </a:r>
            <a:r>
              <a:rPr lang="ko-KR" altLang="en-US" sz="1100" dirty="0"/>
              <a:t>, </a:t>
            </a:r>
            <a:r>
              <a:rPr lang="ko-KR" altLang="en-US" sz="1100" dirty="0" err="1"/>
              <a:t>std</a:t>
            </a:r>
            <a:r>
              <a:rPr lang="ko-KR" altLang="en-US" sz="1100" dirty="0"/>
              <a:t>::</a:t>
            </a:r>
            <a:r>
              <a:rPr lang="ko-KR" altLang="en-US" sz="1100" dirty="0" err="1"/>
              <a:t>vector</a:t>
            </a:r>
            <a:r>
              <a:rPr lang="ko-KR" altLang="en-US" sz="1100" dirty="0"/>
              <a:t>&lt;</a:t>
            </a:r>
            <a:r>
              <a:rPr lang="ko-KR" altLang="en-US" sz="1100" dirty="0" err="1"/>
              <a:t>int</a:t>
            </a:r>
            <a:r>
              <a:rPr lang="ko-KR" altLang="en-US" sz="1100" dirty="0"/>
              <a:t>&gt;&gt; s2;</a:t>
            </a:r>
          </a:p>
          <a:p>
            <a:endParaRPr lang="ko-KR" altLang="en-US" sz="1100" dirty="0"/>
          </a:p>
          <a:p>
            <a:r>
              <a:rPr lang="ko-KR" altLang="en-US" sz="1100" dirty="0"/>
              <a:t>    // </a:t>
            </a:r>
            <a:r>
              <a:rPr lang="ko-KR" altLang="en-US" sz="1100" dirty="0" err="1"/>
              <a:t>list를</a:t>
            </a:r>
            <a:r>
              <a:rPr lang="ko-KR" altLang="en-US" sz="1100" dirty="0"/>
              <a:t> 내부 컨테이너로 사용</a:t>
            </a:r>
          </a:p>
          <a:p>
            <a:r>
              <a:rPr lang="ko-KR" altLang="en-US" sz="1100" dirty="0"/>
              <a:t>    </a:t>
            </a:r>
            <a:r>
              <a:rPr lang="ko-KR" altLang="en-US" sz="1100" dirty="0" err="1"/>
              <a:t>std</a:t>
            </a:r>
            <a:r>
              <a:rPr lang="ko-KR" altLang="en-US" sz="1100" dirty="0"/>
              <a:t>::</a:t>
            </a:r>
            <a:r>
              <a:rPr lang="ko-KR" altLang="en-US" sz="1100" dirty="0" err="1"/>
              <a:t>stack</a:t>
            </a:r>
            <a:r>
              <a:rPr lang="ko-KR" altLang="en-US" sz="1100" dirty="0"/>
              <a:t>&lt;</a:t>
            </a:r>
            <a:r>
              <a:rPr lang="ko-KR" altLang="en-US" sz="1100" dirty="0" err="1"/>
              <a:t>int</a:t>
            </a:r>
            <a:r>
              <a:rPr lang="ko-KR" altLang="en-US" sz="1100" dirty="0"/>
              <a:t>, </a:t>
            </a:r>
            <a:r>
              <a:rPr lang="ko-KR" altLang="en-US" sz="1100" dirty="0" err="1"/>
              <a:t>std</a:t>
            </a:r>
            <a:r>
              <a:rPr lang="ko-KR" altLang="en-US" sz="1100" dirty="0"/>
              <a:t>::</a:t>
            </a:r>
            <a:r>
              <a:rPr lang="ko-KR" altLang="en-US" sz="1100" dirty="0" err="1"/>
              <a:t>list</a:t>
            </a:r>
            <a:r>
              <a:rPr lang="ko-KR" altLang="en-US" sz="1100" dirty="0"/>
              <a:t>&lt;</a:t>
            </a:r>
            <a:r>
              <a:rPr lang="ko-KR" altLang="en-US" sz="1100" dirty="0" err="1"/>
              <a:t>int</a:t>
            </a:r>
            <a:r>
              <a:rPr lang="ko-KR" altLang="en-US" sz="1100" dirty="0"/>
              <a:t>&gt;&gt; s3;</a:t>
            </a:r>
          </a:p>
          <a:p>
            <a:endParaRPr lang="ko-KR" altLang="en-US" sz="1100" dirty="0"/>
          </a:p>
          <a:p>
            <a:r>
              <a:rPr lang="ko-KR" altLang="en-US" sz="1100" dirty="0"/>
              <a:t>    // 사용 예시</a:t>
            </a:r>
          </a:p>
          <a:p>
            <a:r>
              <a:rPr lang="ko-KR" altLang="en-US" sz="1100" dirty="0"/>
              <a:t>    s2.push(10);</a:t>
            </a:r>
          </a:p>
          <a:p>
            <a:r>
              <a:rPr lang="ko-KR" altLang="en-US" sz="1100" dirty="0"/>
              <a:t>    s2.push(20);</a:t>
            </a:r>
          </a:p>
          <a:p>
            <a:r>
              <a:rPr lang="ko-KR" altLang="en-US" sz="1100" dirty="0"/>
              <a:t>    </a:t>
            </a:r>
            <a:r>
              <a:rPr lang="ko-KR" altLang="en-US" sz="1100" dirty="0" err="1"/>
              <a:t>std</a:t>
            </a:r>
            <a:r>
              <a:rPr lang="ko-KR" altLang="en-US" sz="1100" dirty="0"/>
              <a:t>::</a:t>
            </a:r>
            <a:r>
              <a:rPr lang="ko-KR" altLang="en-US" sz="1100" dirty="0" err="1"/>
              <a:t>cout</a:t>
            </a:r>
            <a:r>
              <a:rPr lang="ko-KR" altLang="en-US" sz="1100" dirty="0"/>
              <a:t> &lt;&lt; s2.top() &lt;&lt; </a:t>
            </a:r>
            <a:r>
              <a:rPr lang="ko-KR" altLang="en-US" sz="1100" dirty="0" err="1"/>
              <a:t>std</a:t>
            </a:r>
            <a:r>
              <a:rPr lang="ko-KR" altLang="en-US" sz="1100" dirty="0"/>
              <a:t>::</a:t>
            </a:r>
            <a:r>
              <a:rPr lang="ko-KR" altLang="en-US" sz="1100" dirty="0" err="1"/>
              <a:t>endl</a:t>
            </a:r>
            <a:r>
              <a:rPr lang="ko-KR" altLang="en-US" sz="1100" dirty="0"/>
              <a:t>; // 20</a:t>
            </a:r>
          </a:p>
          <a:p>
            <a:endParaRPr lang="ko-KR" altLang="en-US" sz="1100" dirty="0"/>
          </a:p>
          <a:p>
            <a:r>
              <a:rPr lang="ko-KR" altLang="en-US" sz="1100" dirty="0"/>
              <a:t>    s3.push(5);</a:t>
            </a:r>
          </a:p>
          <a:p>
            <a:r>
              <a:rPr lang="ko-KR" altLang="en-US" sz="1100" dirty="0"/>
              <a:t>    s3.push(15);</a:t>
            </a:r>
          </a:p>
          <a:p>
            <a:r>
              <a:rPr lang="ko-KR" altLang="en-US" sz="1100" dirty="0"/>
              <a:t>    </a:t>
            </a:r>
            <a:r>
              <a:rPr lang="ko-KR" altLang="en-US" sz="1100" dirty="0" err="1"/>
              <a:t>std</a:t>
            </a:r>
            <a:r>
              <a:rPr lang="ko-KR" altLang="en-US" sz="1100" dirty="0"/>
              <a:t>::</a:t>
            </a:r>
            <a:r>
              <a:rPr lang="ko-KR" altLang="en-US" sz="1100" dirty="0" err="1"/>
              <a:t>cout</a:t>
            </a:r>
            <a:r>
              <a:rPr lang="ko-KR" altLang="en-US" sz="1100" dirty="0"/>
              <a:t> &lt;&lt; s3.top() &lt;&lt; </a:t>
            </a:r>
            <a:r>
              <a:rPr lang="ko-KR" altLang="en-US" sz="1100" dirty="0" err="1"/>
              <a:t>std</a:t>
            </a:r>
            <a:r>
              <a:rPr lang="ko-KR" altLang="en-US" sz="1100" dirty="0"/>
              <a:t>::</a:t>
            </a:r>
            <a:r>
              <a:rPr lang="ko-KR" altLang="en-US" sz="1100" dirty="0" err="1"/>
              <a:t>endl</a:t>
            </a:r>
            <a:r>
              <a:rPr lang="ko-KR" altLang="en-US" sz="1100" dirty="0"/>
              <a:t>; // 15</a:t>
            </a:r>
          </a:p>
          <a:p>
            <a:r>
              <a:rPr lang="ko-KR" altLang="en-US" sz="1100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4E8CE6-A7DD-039B-256E-AA96616A86C4}"/>
              </a:ext>
            </a:extLst>
          </p:cNvPr>
          <p:cNvSpPr txBox="1"/>
          <p:nvPr/>
        </p:nvSpPr>
        <p:spPr>
          <a:xfrm>
            <a:off x="635794" y="1517015"/>
            <a:ext cx="9701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타입 </a:t>
            </a:r>
            <a:r>
              <a:rPr lang="en-US" altLang="ko-KR" dirty="0"/>
              <a:t>T </a:t>
            </a:r>
            <a:r>
              <a:rPr lang="ko-KR" altLang="en-US" dirty="0"/>
              <a:t>뿐만 아니라 사용할 컨테이너를 지정하여 사용한다</a:t>
            </a:r>
            <a:r>
              <a:rPr lang="en-US" altLang="ko-KR" dirty="0"/>
              <a:t>. </a:t>
            </a:r>
            <a:r>
              <a:rPr lang="ko-KR" altLang="en-US" dirty="0"/>
              <a:t>이를 연관 컨테이너 </a:t>
            </a:r>
            <a:r>
              <a:rPr lang="ko-KR" altLang="en-US" dirty="0" err="1"/>
              <a:t>라함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조건은 </a:t>
            </a:r>
            <a:r>
              <a:rPr lang="en-US" altLang="ko-KR" dirty="0" err="1"/>
              <a:t>push_back</a:t>
            </a:r>
            <a:r>
              <a:rPr lang="en-US" altLang="ko-KR" dirty="0"/>
              <a:t>, </a:t>
            </a:r>
            <a:r>
              <a:rPr lang="en-US" altLang="ko-KR" dirty="0" err="1"/>
              <a:t>pop_back</a:t>
            </a:r>
            <a:r>
              <a:rPr lang="en-US" altLang="ko-KR" dirty="0"/>
              <a:t>, back </a:t>
            </a:r>
            <a:r>
              <a:rPr lang="ko-KR" altLang="en-US" dirty="0"/>
              <a:t>멤버 함수를 제공하는 컨테이너여야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0389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826B0D-9A72-5CFB-0A02-7BCA0119A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std::deque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9D51E2-A149-9C75-9E7D-4F6DB6C5D9D9}"/>
              </a:ext>
            </a:extLst>
          </p:cNvPr>
          <p:cNvSpPr txBox="1"/>
          <p:nvPr/>
        </p:nvSpPr>
        <p:spPr>
          <a:xfrm>
            <a:off x="61554" y="1513087"/>
            <a:ext cx="121511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앞쪽과 뒤쪽의 추가</a:t>
            </a:r>
            <a:r>
              <a:rPr lang="en-US" altLang="ko-KR" dirty="0"/>
              <a:t>,</a:t>
            </a:r>
            <a:r>
              <a:rPr lang="ko-KR" altLang="en-US" dirty="0"/>
              <a:t>삭제에 최적화된 분할 동적배열</a:t>
            </a:r>
            <a:r>
              <a:rPr lang="en-US" altLang="ko-KR" dirty="0"/>
              <a:t>. Vector</a:t>
            </a:r>
            <a:r>
              <a:rPr lang="ko-KR" altLang="en-US" dirty="0"/>
              <a:t>와 다르게 크기가 커질 때 데이터 전체 복사하지 않는다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공간이 부족하면 새 블록을 할당하고</a:t>
            </a:r>
            <a:r>
              <a:rPr lang="en-US" altLang="ko-KR" dirty="0"/>
              <a:t>, </a:t>
            </a:r>
            <a:r>
              <a:rPr lang="ko-KR" altLang="en-US" dirty="0"/>
              <a:t>블록들을 가리키는 포인터 테이블에 앞</a:t>
            </a:r>
            <a:r>
              <a:rPr lang="en-US" altLang="ko-KR" dirty="0"/>
              <a:t>/</a:t>
            </a:r>
            <a:r>
              <a:rPr lang="ko-KR" altLang="en-US" dirty="0"/>
              <a:t>뒤 슬롯을 늘려 연결한다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생성한 블록의 논리적 앞뒤 순서에 따라 </a:t>
            </a:r>
            <a:r>
              <a:rPr lang="en-US" altLang="ko-KR" dirty="0"/>
              <a:t>map</a:t>
            </a:r>
            <a:r>
              <a:rPr lang="ko-KR" altLang="en-US" dirty="0"/>
              <a:t>에서도 포인터 값을 조정한다</a:t>
            </a:r>
            <a:r>
              <a:rPr lang="en-US" altLang="ko-KR" dirty="0"/>
              <a:t>. ( </a:t>
            </a:r>
            <a:r>
              <a:rPr lang="ko-KR" altLang="en-US" dirty="0"/>
              <a:t>포인터 값 복사 </a:t>
            </a:r>
            <a:r>
              <a:rPr lang="ko-KR" altLang="en-US" dirty="0" err="1"/>
              <a:t>일어남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 논리적 주소 </a:t>
            </a:r>
            <a:r>
              <a:rPr lang="en-US" altLang="ko-KR" dirty="0"/>
              <a:t>index</a:t>
            </a:r>
            <a:r>
              <a:rPr lang="ko-KR" altLang="en-US" dirty="0"/>
              <a:t>로 접근할 때 실제 매핑 된 원소를 찾기 위해  </a:t>
            </a:r>
            <a:r>
              <a:rPr lang="en-US" altLang="ko-KR" dirty="0"/>
              <a:t>map</a:t>
            </a:r>
            <a:r>
              <a:rPr lang="ko-KR" altLang="en-US" dirty="0"/>
              <a:t>의 </a:t>
            </a:r>
            <a:r>
              <a:rPr lang="en-US" altLang="ko-KR" dirty="0"/>
              <a:t>index ,  Block</a:t>
            </a:r>
            <a:r>
              <a:rPr lang="ko-KR" altLang="en-US" dirty="0"/>
              <a:t>의 </a:t>
            </a:r>
            <a:r>
              <a:rPr lang="en-US" altLang="ko-KR" dirty="0"/>
              <a:t>index</a:t>
            </a:r>
            <a:r>
              <a:rPr lang="ko-KR" altLang="en-US" dirty="0"/>
              <a:t>를 계산한다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283CDB11-8C4C-69F5-7C22-E494F24CC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309543"/>
              </p:ext>
            </p:extLst>
          </p:nvPr>
        </p:nvGraphicFramePr>
        <p:xfrm>
          <a:off x="504031" y="4428113"/>
          <a:ext cx="159702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026">
                  <a:extLst>
                    <a:ext uri="{9D8B030D-6E8A-4147-A177-3AD203B41FA5}">
                      <a16:colId xmlns:a16="http://schemas.microsoft.com/office/drawing/2014/main" val="1121215876"/>
                    </a:ext>
                  </a:extLst>
                </a:gridCol>
              </a:tblGrid>
              <a:tr h="3069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0x3000DEFA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564788"/>
                  </a:ext>
                </a:extLst>
              </a:tr>
              <a:tr h="21544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0x5000BAE0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29941"/>
                  </a:ext>
                </a:extLst>
              </a:tr>
              <a:tr h="2154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0x70009000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540123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4B38E4F1-5095-2F2B-EF02-877578746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827728"/>
              </p:ext>
            </p:extLst>
          </p:nvPr>
        </p:nvGraphicFramePr>
        <p:xfrm>
          <a:off x="3281561" y="4069497"/>
          <a:ext cx="136445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114">
                  <a:extLst>
                    <a:ext uri="{9D8B030D-6E8A-4147-A177-3AD203B41FA5}">
                      <a16:colId xmlns:a16="http://schemas.microsoft.com/office/drawing/2014/main" val="725006663"/>
                    </a:ext>
                  </a:extLst>
                </a:gridCol>
                <a:gridCol w="341114">
                  <a:extLst>
                    <a:ext uri="{9D8B030D-6E8A-4147-A177-3AD203B41FA5}">
                      <a16:colId xmlns:a16="http://schemas.microsoft.com/office/drawing/2014/main" val="2956002949"/>
                    </a:ext>
                  </a:extLst>
                </a:gridCol>
                <a:gridCol w="341114">
                  <a:extLst>
                    <a:ext uri="{9D8B030D-6E8A-4147-A177-3AD203B41FA5}">
                      <a16:colId xmlns:a16="http://schemas.microsoft.com/office/drawing/2014/main" val="2877415689"/>
                    </a:ext>
                  </a:extLst>
                </a:gridCol>
                <a:gridCol w="341114">
                  <a:extLst>
                    <a:ext uri="{9D8B030D-6E8A-4147-A177-3AD203B41FA5}">
                      <a16:colId xmlns:a16="http://schemas.microsoft.com/office/drawing/2014/main" val="2467415529"/>
                    </a:ext>
                  </a:extLst>
                </a:gridCol>
              </a:tblGrid>
              <a:tr h="24565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397966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01361F11-276C-3068-680C-0C5CF09461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814234"/>
              </p:ext>
            </p:extLst>
          </p:nvPr>
        </p:nvGraphicFramePr>
        <p:xfrm>
          <a:off x="3281561" y="4698052"/>
          <a:ext cx="136445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114">
                  <a:extLst>
                    <a:ext uri="{9D8B030D-6E8A-4147-A177-3AD203B41FA5}">
                      <a16:colId xmlns:a16="http://schemas.microsoft.com/office/drawing/2014/main" val="725006663"/>
                    </a:ext>
                  </a:extLst>
                </a:gridCol>
                <a:gridCol w="341114">
                  <a:extLst>
                    <a:ext uri="{9D8B030D-6E8A-4147-A177-3AD203B41FA5}">
                      <a16:colId xmlns:a16="http://schemas.microsoft.com/office/drawing/2014/main" val="2956002949"/>
                    </a:ext>
                  </a:extLst>
                </a:gridCol>
                <a:gridCol w="341114">
                  <a:extLst>
                    <a:ext uri="{9D8B030D-6E8A-4147-A177-3AD203B41FA5}">
                      <a16:colId xmlns:a16="http://schemas.microsoft.com/office/drawing/2014/main" val="2877415689"/>
                    </a:ext>
                  </a:extLst>
                </a:gridCol>
                <a:gridCol w="341114">
                  <a:extLst>
                    <a:ext uri="{9D8B030D-6E8A-4147-A177-3AD203B41FA5}">
                      <a16:colId xmlns:a16="http://schemas.microsoft.com/office/drawing/2014/main" val="2467415529"/>
                    </a:ext>
                  </a:extLst>
                </a:gridCol>
              </a:tblGrid>
              <a:tr h="2456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397966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4DD1ADC0-F31B-B987-E192-5FC57CF6C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671288"/>
              </p:ext>
            </p:extLst>
          </p:nvPr>
        </p:nvGraphicFramePr>
        <p:xfrm>
          <a:off x="3281561" y="5326607"/>
          <a:ext cx="128718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843">
                  <a:extLst>
                    <a:ext uri="{9D8B030D-6E8A-4147-A177-3AD203B41FA5}">
                      <a16:colId xmlns:a16="http://schemas.microsoft.com/office/drawing/2014/main" val="725006663"/>
                    </a:ext>
                  </a:extLst>
                </a:gridCol>
                <a:gridCol w="341114">
                  <a:extLst>
                    <a:ext uri="{9D8B030D-6E8A-4147-A177-3AD203B41FA5}">
                      <a16:colId xmlns:a16="http://schemas.microsoft.com/office/drawing/2014/main" val="2956002949"/>
                    </a:ext>
                  </a:extLst>
                </a:gridCol>
                <a:gridCol w="341114">
                  <a:extLst>
                    <a:ext uri="{9D8B030D-6E8A-4147-A177-3AD203B41FA5}">
                      <a16:colId xmlns:a16="http://schemas.microsoft.com/office/drawing/2014/main" val="2877415689"/>
                    </a:ext>
                  </a:extLst>
                </a:gridCol>
                <a:gridCol w="341114">
                  <a:extLst>
                    <a:ext uri="{9D8B030D-6E8A-4147-A177-3AD203B41FA5}">
                      <a16:colId xmlns:a16="http://schemas.microsoft.com/office/drawing/2014/main" val="2467415529"/>
                    </a:ext>
                  </a:extLst>
                </a:gridCol>
              </a:tblGrid>
              <a:tr h="24565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397966"/>
                  </a:ext>
                </a:extLst>
              </a:tr>
            </a:tbl>
          </a:graphicData>
        </a:graphic>
      </p:graphicFrame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B38AE5E-3401-8330-911B-AA6FC3A06618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2101057" y="4880932"/>
            <a:ext cx="1180504" cy="131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B746DFF-8D18-608F-27B6-3369666938AC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2158207" y="4252377"/>
            <a:ext cx="1123354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7892031-0CC8-C077-FA97-1F1BCD39FE95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2101057" y="5326607"/>
            <a:ext cx="1180504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E877BF6-F226-4FF5-4270-F521913BEE34}"/>
              </a:ext>
            </a:extLst>
          </p:cNvPr>
          <p:cNvSpPr txBox="1"/>
          <p:nvPr/>
        </p:nvSpPr>
        <p:spPr>
          <a:xfrm>
            <a:off x="550663" y="3538655"/>
            <a:ext cx="23449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Map </a:t>
            </a:r>
            <a:r>
              <a:rPr lang="en-US" altLang="ko-KR" dirty="0"/>
              <a:t>(</a:t>
            </a:r>
            <a:r>
              <a:rPr lang="ko-KR" altLang="en-US" dirty="0"/>
              <a:t>연속된 메모리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3E0952-12E4-A436-333E-5DF658670169}"/>
              </a:ext>
            </a:extLst>
          </p:cNvPr>
          <p:cNvSpPr txBox="1"/>
          <p:nvPr/>
        </p:nvSpPr>
        <p:spPr>
          <a:xfrm>
            <a:off x="3199408" y="3195944"/>
            <a:ext cx="3997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Block </a:t>
            </a:r>
            <a:r>
              <a:rPr lang="en-US" altLang="ko-KR" dirty="0"/>
              <a:t>(</a:t>
            </a:r>
            <a:r>
              <a:rPr lang="ko-KR" altLang="en-US" dirty="0"/>
              <a:t>블록단위로만 연속된 메모리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9BA21E2-D8BE-6258-0821-6B9BF715AC8E}"/>
              </a:ext>
            </a:extLst>
          </p:cNvPr>
          <p:cNvSpPr/>
          <p:nvPr/>
        </p:nvSpPr>
        <p:spPr>
          <a:xfrm>
            <a:off x="3281561" y="5950410"/>
            <a:ext cx="1364456" cy="29583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02DB3AB-5044-AE4C-FCD6-716D09EA4CAB}"/>
              </a:ext>
            </a:extLst>
          </p:cNvPr>
          <p:cNvSpPr/>
          <p:nvPr/>
        </p:nvSpPr>
        <p:spPr>
          <a:xfrm>
            <a:off x="504031" y="5544449"/>
            <a:ext cx="1597026" cy="29522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96A75F4-4A5B-3182-9D0A-2A344486441C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2101057" y="5696748"/>
            <a:ext cx="1180504" cy="401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A759E4B-C197-3872-5D71-910B958AEDD1}"/>
              </a:ext>
            </a:extLst>
          </p:cNvPr>
          <p:cNvSpPr/>
          <p:nvPr/>
        </p:nvSpPr>
        <p:spPr>
          <a:xfrm>
            <a:off x="3281561" y="3658784"/>
            <a:ext cx="1364456" cy="29583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EECB2E6-EBBC-B722-2929-17B480D17653}"/>
              </a:ext>
            </a:extLst>
          </p:cNvPr>
          <p:cNvSpPr/>
          <p:nvPr/>
        </p:nvSpPr>
        <p:spPr>
          <a:xfrm>
            <a:off x="504031" y="4069497"/>
            <a:ext cx="1597026" cy="29522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07206D1-0A8D-D730-FEF6-35708ACBDEF3}"/>
              </a:ext>
            </a:extLst>
          </p:cNvPr>
          <p:cNvCxnSpPr>
            <a:cxnSpLocks/>
            <a:endCxn id="49" idx="1"/>
          </p:cNvCxnSpPr>
          <p:nvPr/>
        </p:nvCxnSpPr>
        <p:spPr>
          <a:xfrm flipV="1">
            <a:off x="2101057" y="3806702"/>
            <a:ext cx="1180504" cy="42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012CDE5-7F72-63FE-71AE-9EF8D181A5CC}"/>
              </a:ext>
            </a:extLst>
          </p:cNvPr>
          <p:cNvSpPr txBox="1"/>
          <p:nvPr/>
        </p:nvSpPr>
        <p:spPr>
          <a:xfrm>
            <a:off x="5173133" y="3861378"/>
            <a:ext cx="695113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 *</a:t>
            </a:r>
            <a:r>
              <a:rPr lang="ko-KR" altLang="en-US" dirty="0"/>
              <a:t> 블록의 크기</a:t>
            </a:r>
            <a:r>
              <a:rPr lang="en-US" altLang="ko-KR" dirty="0"/>
              <a:t>(</a:t>
            </a:r>
            <a:r>
              <a:rPr lang="ko-KR" altLang="en-US" dirty="0"/>
              <a:t>블록당 수용 원소 수</a:t>
            </a:r>
            <a:r>
              <a:rPr lang="en-US" altLang="ko-KR" dirty="0"/>
              <a:t>)</a:t>
            </a:r>
            <a:r>
              <a:rPr lang="ko-KR" altLang="en-US" dirty="0"/>
              <a:t>는 프로그래머 변경이 불가하며 표준이 아닌 ‘</a:t>
            </a:r>
            <a:r>
              <a:rPr lang="ko-KR" altLang="en-US" dirty="0" err="1"/>
              <a:t>구현체’가</a:t>
            </a:r>
            <a:r>
              <a:rPr lang="ko-KR" altLang="en-US" dirty="0"/>
              <a:t> 정한다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MSVC</a:t>
            </a:r>
            <a:r>
              <a:rPr lang="ko-KR" altLang="en-US" dirty="0"/>
              <a:t>는 대체로 </a:t>
            </a:r>
            <a:r>
              <a:rPr lang="en-US" altLang="ko-KR" dirty="0"/>
              <a:t>4KB </a:t>
            </a:r>
            <a:r>
              <a:rPr lang="ko-KR" altLang="en-US" dirty="0"/>
              <a:t>기준</a:t>
            </a:r>
            <a:r>
              <a:rPr lang="en-US" altLang="ko-KR" dirty="0"/>
              <a:t>, </a:t>
            </a:r>
            <a:r>
              <a:rPr lang="en-US" altLang="ko-KR" dirty="0" err="1"/>
              <a:t>libstdc</a:t>
            </a:r>
            <a:r>
              <a:rPr lang="en-US" altLang="ko-KR" dirty="0"/>
              <a:t>++</a:t>
            </a:r>
            <a:r>
              <a:rPr lang="ko-KR" altLang="en-US" dirty="0"/>
              <a:t>는 </a:t>
            </a:r>
            <a:r>
              <a:rPr lang="en-US" altLang="ko-KR" dirty="0"/>
              <a:t>512B/</a:t>
            </a:r>
            <a:r>
              <a:rPr lang="en-US" altLang="ko-KR" dirty="0" err="1"/>
              <a:t>sizeof</a:t>
            </a:r>
            <a:r>
              <a:rPr lang="en-US" altLang="ko-KR" dirty="0"/>
              <a:t>(T) </a:t>
            </a:r>
            <a:r>
              <a:rPr lang="ko-KR" altLang="en-US" dirty="0"/>
              <a:t>규칙을 쓴다</a:t>
            </a:r>
            <a:r>
              <a:rPr lang="en-US" altLang="ko-KR" dirty="0"/>
              <a:t>.”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 </a:t>
            </a:r>
            <a:r>
              <a:rPr lang="ko-KR" altLang="en-US" dirty="0"/>
              <a:t>반복자 </a:t>
            </a:r>
            <a:r>
              <a:rPr lang="en-US" altLang="ko-KR" dirty="0"/>
              <a:t>(iterator) </a:t>
            </a:r>
            <a:r>
              <a:rPr lang="ko-KR" altLang="en-US" dirty="0"/>
              <a:t>는 </a:t>
            </a:r>
            <a:r>
              <a:rPr lang="en-US" altLang="ko-KR" dirty="0"/>
              <a:t>Map</a:t>
            </a:r>
            <a:r>
              <a:rPr lang="ko-KR" altLang="en-US" dirty="0"/>
              <a:t>에서 사용하는 포인터 위치도 기억하므로  새로운 블록을 추가할 때 기존 반복자는 무효화 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8630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5A800-1E0E-9BB8-4329-52CE7F420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Stack</a:t>
            </a:r>
            <a:r>
              <a:rPr lang="ko-KR" altLang="en-US" dirty="0"/>
              <a:t>의 활용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69ACAE-1C82-A3A9-BB9B-A55D205AEF08}"/>
              </a:ext>
            </a:extLst>
          </p:cNvPr>
          <p:cNvSpPr txBox="1"/>
          <p:nvPr/>
        </p:nvSpPr>
        <p:spPr>
          <a:xfrm>
            <a:off x="626534" y="16906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“</a:t>
            </a:r>
            <a:r>
              <a:rPr lang="ko-KR" altLang="en-US" dirty="0"/>
              <a:t>최근에 넣은 걸 가장 먼저 꺼낸다</a:t>
            </a:r>
            <a:r>
              <a:rPr lang="en-US" altLang="ko-KR" dirty="0"/>
              <a:t>” </a:t>
            </a:r>
            <a:r>
              <a:rPr lang="ko-KR" altLang="en-US" dirty="0"/>
              <a:t>를 활용한다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12CE10-9507-3C13-DF30-7236821F655A}"/>
              </a:ext>
            </a:extLst>
          </p:cNvPr>
          <p:cNvSpPr txBox="1"/>
          <p:nvPr/>
        </p:nvSpPr>
        <p:spPr>
          <a:xfrm>
            <a:off x="186267" y="2277587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b="1" dirty="0"/>
              <a:t>1. </a:t>
            </a:r>
            <a:r>
              <a:rPr lang="ko-KR" altLang="en-US" b="1" dirty="0"/>
              <a:t>함수 호출</a:t>
            </a:r>
            <a:r>
              <a:rPr lang="en-US" altLang="ko-KR" b="1" dirty="0"/>
              <a:t>(</a:t>
            </a:r>
            <a:r>
              <a:rPr lang="ko-KR" altLang="en-US" b="1" dirty="0"/>
              <a:t>프로그램 실행</a:t>
            </a:r>
            <a:r>
              <a:rPr lang="en-US" altLang="ko-KR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우리가 함수를 호출할 때마다 </a:t>
            </a:r>
            <a:r>
              <a:rPr lang="ko-KR" altLang="en-US" b="1" dirty="0"/>
              <a:t>호출 스택</a:t>
            </a:r>
            <a:r>
              <a:rPr lang="en-US" altLang="ko-KR" b="1" dirty="0"/>
              <a:t>(Call Stack)</a:t>
            </a:r>
            <a:r>
              <a:rPr lang="ko-KR" altLang="en-US" dirty="0"/>
              <a:t> 에 지역 변수</a:t>
            </a:r>
            <a:r>
              <a:rPr lang="en-US" altLang="ko-KR" dirty="0"/>
              <a:t>, </a:t>
            </a:r>
            <a:r>
              <a:rPr lang="ko-KR" altLang="en-US" dirty="0"/>
              <a:t>반환 주소 등을 저장합니다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함수가 끝나면 </a:t>
            </a:r>
            <a:r>
              <a:rPr lang="ko-KR" altLang="en-US" b="1" dirty="0"/>
              <a:t>마지막에 호출된 함수부터 역순으로 반환</a:t>
            </a:r>
            <a:r>
              <a:rPr lang="ko-KR" altLang="en-US" dirty="0"/>
              <a:t> → </a:t>
            </a:r>
            <a:r>
              <a:rPr lang="en-US" altLang="ko-KR" dirty="0"/>
              <a:t>LIFO </a:t>
            </a:r>
            <a:r>
              <a:rPr lang="ko-KR" altLang="en-US" dirty="0"/>
              <a:t>구조 그대로</a:t>
            </a:r>
            <a:r>
              <a:rPr lang="en-US" altLang="ko-KR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A564C5-D631-3958-382B-7A289E272680}"/>
              </a:ext>
            </a:extLst>
          </p:cNvPr>
          <p:cNvSpPr txBox="1"/>
          <p:nvPr/>
        </p:nvSpPr>
        <p:spPr>
          <a:xfrm>
            <a:off x="186267" y="436977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b="1" dirty="0"/>
              <a:t>2. Undo/Redo </a:t>
            </a:r>
            <a:r>
              <a:rPr lang="ko-KR" altLang="en-US" b="1" dirty="0"/>
              <a:t>기능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텍스트 에디터</a:t>
            </a:r>
            <a:r>
              <a:rPr lang="en-US" altLang="ko-KR" dirty="0"/>
              <a:t>, </a:t>
            </a:r>
            <a:r>
              <a:rPr lang="ko-KR" altLang="en-US" dirty="0"/>
              <a:t>그래픽 툴 등에서 작업명령 </a:t>
            </a:r>
            <a:r>
              <a:rPr lang="en-US" altLang="ko-KR" dirty="0" err="1"/>
              <a:t>push,pop</a:t>
            </a:r>
            <a:endParaRPr lang="ko-KR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Undo</a:t>
            </a:r>
            <a:r>
              <a:rPr lang="en-US" altLang="ko-KR" dirty="0"/>
              <a:t>: </a:t>
            </a:r>
            <a:r>
              <a:rPr lang="ko-KR" altLang="en-US" dirty="0"/>
              <a:t>가장 최근 작업을 </a:t>
            </a:r>
            <a:r>
              <a:rPr lang="en-US" altLang="ko-KR" dirty="0"/>
              <a:t>pop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Redo</a:t>
            </a:r>
            <a:r>
              <a:rPr lang="en-US" altLang="ko-KR" dirty="0"/>
              <a:t>: pop </a:t>
            </a:r>
            <a:r>
              <a:rPr lang="ko-KR" altLang="en-US" dirty="0"/>
              <a:t>했던 작업을 다시 </a:t>
            </a:r>
            <a:r>
              <a:rPr lang="en-US" altLang="ko-KR" dirty="0"/>
              <a:t>push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E190BA-6EBA-8E2E-3357-022735E28010}"/>
              </a:ext>
            </a:extLst>
          </p:cNvPr>
          <p:cNvSpPr txBox="1"/>
          <p:nvPr/>
        </p:nvSpPr>
        <p:spPr>
          <a:xfrm>
            <a:off x="6206067" y="238389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b="1" dirty="0"/>
              <a:t>3. </a:t>
            </a:r>
            <a:r>
              <a:rPr lang="ko-KR" altLang="en-US" b="1" dirty="0"/>
              <a:t>백트래킹 알고리즘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미로 찾기</a:t>
            </a:r>
            <a:r>
              <a:rPr lang="en-US" altLang="ko-KR" dirty="0"/>
              <a:t>, </a:t>
            </a:r>
            <a:r>
              <a:rPr lang="ko-KR" altLang="en-US" dirty="0"/>
              <a:t>퍼즐</a:t>
            </a:r>
            <a:r>
              <a:rPr lang="en-US" altLang="ko-KR" dirty="0"/>
              <a:t> </a:t>
            </a:r>
            <a:r>
              <a:rPr lang="ko-KR" altLang="en-US" dirty="0"/>
              <a:t>같은 문제 풀이에서 현재 상태를 </a:t>
            </a:r>
            <a:r>
              <a:rPr lang="en-US" altLang="ko-KR" dirty="0"/>
              <a:t>push, </a:t>
            </a:r>
            <a:r>
              <a:rPr lang="ko-KR" altLang="en-US" dirty="0"/>
              <a:t>막히면 </a:t>
            </a:r>
            <a:r>
              <a:rPr lang="en-US" altLang="ko-KR" dirty="0"/>
              <a:t>pop </a:t>
            </a:r>
            <a:r>
              <a:rPr lang="ko-KR" altLang="en-US" dirty="0"/>
              <a:t>하여 이전 상태로 </a:t>
            </a:r>
            <a:r>
              <a:rPr lang="ko-KR" altLang="en-US" dirty="0" err="1"/>
              <a:t>돌아감</a:t>
            </a:r>
            <a:r>
              <a:rPr lang="en-US" altLang="ko-KR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0F6DEE-D738-AD43-B358-C4EDEB5769CD}"/>
              </a:ext>
            </a:extLst>
          </p:cNvPr>
          <p:cNvSpPr txBox="1"/>
          <p:nvPr/>
        </p:nvSpPr>
        <p:spPr>
          <a:xfrm>
            <a:off x="6151035" y="4369770"/>
            <a:ext cx="61510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b="1" dirty="0"/>
              <a:t>4. </a:t>
            </a:r>
            <a:r>
              <a:rPr lang="ko-KR" altLang="en-US" b="1" dirty="0"/>
              <a:t>수식 계산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후위 표기법</a:t>
            </a:r>
            <a:r>
              <a:rPr lang="en-US" altLang="ko-KR" b="1" dirty="0"/>
              <a:t>(Postfix) </a:t>
            </a:r>
            <a:r>
              <a:rPr lang="ko-KR" altLang="en-US" b="1" dirty="0"/>
              <a:t>계산기</a:t>
            </a:r>
            <a:r>
              <a:rPr lang="ko-KR" altLang="en-US" dirty="0"/>
              <a:t> 구현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괄호가 포함된 </a:t>
            </a:r>
            <a:r>
              <a:rPr lang="ko-KR" altLang="en-US" b="1" dirty="0"/>
              <a:t>중위 표기식 → 후위 표기식 변환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연산자 우선순위를 처리하는 과정에서 스택이 핵심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7787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1AB40-F0E3-14B3-5724-7BC411D9B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미로 탈출에 활용해봅시다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B0AC29-F61A-AE61-47E8-6EB72FB75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40" y="2841520"/>
            <a:ext cx="2756061" cy="283945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7D96884-D677-7226-8CDD-B1FAA91F7212}"/>
              </a:ext>
            </a:extLst>
          </p:cNvPr>
          <p:cNvSpPr txBox="1"/>
          <p:nvPr/>
        </p:nvSpPr>
        <p:spPr>
          <a:xfrm>
            <a:off x="4113690" y="1427608"/>
            <a:ext cx="9036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위치를 </a:t>
            </a:r>
            <a:r>
              <a:rPr lang="en-US" altLang="ko-KR" dirty="0"/>
              <a:t> 1,1 </a:t>
            </a:r>
            <a:r>
              <a:rPr lang="ko-KR" altLang="en-US" dirty="0"/>
              <a:t>에서  </a:t>
            </a:r>
            <a:r>
              <a:rPr lang="en-US" altLang="ko-KR" dirty="0"/>
              <a:t>8,8 </a:t>
            </a:r>
            <a:r>
              <a:rPr lang="ko-KR" altLang="en-US" dirty="0"/>
              <a:t>로 </a:t>
            </a:r>
            <a:r>
              <a:rPr lang="ko-KR" altLang="en-US" b="1" dirty="0"/>
              <a:t>이동</a:t>
            </a:r>
            <a:r>
              <a:rPr lang="ko-KR" altLang="en-US" dirty="0"/>
              <a:t> 해야  미로 탈출 성공이다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스택을 사용해서 탈출</a:t>
            </a:r>
            <a:r>
              <a:rPr lang="en-US" altLang="ko-KR" dirty="0"/>
              <a:t>(</a:t>
            </a:r>
            <a:r>
              <a:rPr lang="ko-KR" altLang="en-US" dirty="0"/>
              <a:t>이동</a:t>
            </a:r>
            <a:r>
              <a:rPr lang="en-US" altLang="ko-KR" dirty="0"/>
              <a:t>)</a:t>
            </a:r>
            <a:r>
              <a:rPr lang="ko-KR" altLang="en-US" dirty="0"/>
              <a:t>하는 과정 을 표현해보자</a:t>
            </a:r>
            <a:r>
              <a:rPr lang="en-US" altLang="ko-KR" dirty="0"/>
              <a:t>. </a:t>
            </a:r>
            <a:r>
              <a:rPr lang="ko-KR" altLang="en-US" dirty="0"/>
              <a:t>경로까지 출력</a:t>
            </a:r>
            <a:r>
              <a:rPr lang="en-US" altLang="ko-KR" dirty="0"/>
              <a:t>.         </a:t>
            </a:r>
          </a:p>
          <a:p>
            <a:r>
              <a:rPr lang="en-US" altLang="ko-KR" dirty="0"/>
              <a:t>Position </a:t>
            </a:r>
            <a:r>
              <a:rPr lang="en-US" altLang="ko-KR" dirty="0" err="1"/>
              <a:t>Start,Current,Goal</a:t>
            </a:r>
            <a:r>
              <a:rPr lang="en-US" altLang="ko-KR" dirty="0"/>
              <a:t>                      </a:t>
            </a:r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DBAEC3B-DC9C-3775-A8BE-820733F80C48}"/>
              </a:ext>
            </a:extLst>
          </p:cNvPr>
          <p:cNvCxnSpPr>
            <a:cxnSpLocks/>
          </p:cNvCxnSpPr>
          <p:nvPr/>
        </p:nvCxnSpPr>
        <p:spPr>
          <a:xfrm flipH="1" flipV="1">
            <a:off x="3269043" y="5274601"/>
            <a:ext cx="352425" cy="7690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1CFDBBC-8DAA-886E-9E2D-98410B71E34A}"/>
              </a:ext>
            </a:extLst>
          </p:cNvPr>
          <p:cNvSpPr txBox="1"/>
          <p:nvPr/>
        </p:nvSpPr>
        <p:spPr>
          <a:xfrm>
            <a:off x="2346170" y="6135745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탈출위치</a:t>
            </a:r>
            <a:r>
              <a:rPr lang="en-US" altLang="ko-KR" dirty="0"/>
              <a:t>: 8,8 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63092C-E186-18B5-EA2C-952B2D8C8C6E}"/>
              </a:ext>
            </a:extLst>
          </p:cNvPr>
          <p:cNvSpPr txBox="1"/>
          <p:nvPr/>
        </p:nvSpPr>
        <p:spPr>
          <a:xfrm>
            <a:off x="4268961" y="2502882"/>
            <a:ext cx="535114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#define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A000A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10</a:t>
            </a: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enum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EMAZETYPE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6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PATH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1600" dirty="0">
                <a:solidFill>
                  <a:srgbClr val="2F4F4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WALL,VISIT,BACK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 // 0,1,2,3</a:t>
            </a:r>
          </a:p>
          <a:p>
            <a:endParaRPr lang="ko-KR" altLang="en-US" sz="16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Maze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600" dirty="0">
                <a:solidFill>
                  <a:srgbClr val="A000A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][</a:t>
            </a:r>
            <a:r>
              <a:rPr lang="en-US" altLang="ko-KR" sz="1600" dirty="0">
                <a:solidFill>
                  <a:srgbClr val="A000A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MAX</a:t>
            </a:r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=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{1, 1, 1, 1, 1, 1, 1, 1, 1, 1},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{1, 0, 0, 0, 1, 0, 1, 1, 0, 1},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{1, 0, 1, 1, 1, 0, 1, 1, 0, 1},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{1, 0, 0, 0, 0, 0, 0, 1, 0, 1},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{1, 0, 1, 1, 0, 0, 0, 0, 0, 1},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{1, 0, 0, 0, 0, 1, 1, 1, 1, 1},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{1, 0, 1, 1, 1, 0, 0, 0, 0, 1},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{1, 0, 1, 1, 1, 1, 0, 1, 0, 1},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{1, 0, 0, 0, 0, 0, 0, 0, 0, 1},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{1, 1, 1, 1, 1, 1, 1, 1, 1, 1},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  <a:endParaRPr lang="ko-KR" altLang="en-US" sz="1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83D17EC-495B-0B22-9F1E-05CC26F5433D}"/>
              </a:ext>
            </a:extLst>
          </p:cNvPr>
          <p:cNvSpPr txBox="1"/>
          <p:nvPr/>
        </p:nvSpPr>
        <p:spPr>
          <a:xfrm>
            <a:off x="8369044" y="3522582"/>
            <a:ext cx="39958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</a:t>
            </a:r>
            <a:r>
              <a:rPr lang="ko-KR" altLang="en-US" dirty="0"/>
              <a:t>출력 과 의미</a:t>
            </a:r>
            <a:endParaRPr lang="en-US" altLang="ko-KR" dirty="0"/>
          </a:p>
          <a:p>
            <a:r>
              <a:rPr lang="en-US" altLang="ko-KR" dirty="0"/>
              <a:t>0 -&gt; </a:t>
            </a:r>
            <a:r>
              <a:rPr lang="ko-KR" altLang="en-US" dirty="0"/>
              <a:t>■</a:t>
            </a:r>
            <a:r>
              <a:rPr lang="en-US" altLang="ko-KR" dirty="0"/>
              <a:t>: </a:t>
            </a:r>
            <a:r>
              <a:rPr lang="ko-KR" altLang="en-US" dirty="0"/>
              <a:t>방문하지 않은 위치</a:t>
            </a:r>
          </a:p>
          <a:p>
            <a:r>
              <a:rPr lang="en-US" altLang="ko-KR" dirty="0"/>
              <a:t>1 -&gt; # :</a:t>
            </a:r>
            <a:r>
              <a:rPr lang="ko-KR" altLang="en-US" dirty="0"/>
              <a:t> 이동할 수 없는 벽</a:t>
            </a:r>
            <a:endParaRPr lang="en-US" altLang="ko-KR" dirty="0"/>
          </a:p>
          <a:p>
            <a:r>
              <a:rPr lang="en-US" altLang="ko-KR" dirty="0"/>
              <a:t>2 -&gt; V: </a:t>
            </a:r>
            <a:r>
              <a:rPr lang="ko-KR" altLang="en-US" dirty="0"/>
              <a:t>한번 방문한곳</a:t>
            </a:r>
            <a:endParaRPr lang="en-US" altLang="ko-KR" dirty="0"/>
          </a:p>
          <a:p>
            <a:r>
              <a:rPr lang="en-US" altLang="ko-KR" dirty="0"/>
              <a:t>3 -&gt; B: </a:t>
            </a:r>
            <a:r>
              <a:rPr lang="ko-KR" altLang="en-US" dirty="0"/>
              <a:t>방문하고 되돌아간 곳</a:t>
            </a:r>
            <a:endParaRPr lang="en-US" altLang="ko-KR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0185A5B-59A2-6A9E-D317-C1A048D80BDE}"/>
              </a:ext>
            </a:extLst>
          </p:cNvPr>
          <p:cNvCxnSpPr>
            <a:cxnSpLocks/>
          </p:cNvCxnSpPr>
          <p:nvPr/>
        </p:nvCxnSpPr>
        <p:spPr>
          <a:xfrm>
            <a:off x="677333" y="2726504"/>
            <a:ext cx="664031" cy="55836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4449FDF-948E-4863-21E5-6E991B8F504B}"/>
              </a:ext>
            </a:extLst>
          </p:cNvPr>
          <p:cNvSpPr txBox="1"/>
          <p:nvPr/>
        </p:nvSpPr>
        <p:spPr>
          <a:xfrm>
            <a:off x="2172129" y="1413805"/>
            <a:ext cx="18859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struct Position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int </a:t>
            </a:r>
            <a:r>
              <a:rPr lang="en-US" altLang="ko-KR" dirty="0" err="1"/>
              <a:t>x,y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B520328-71DF-F8AC-9CF4-E6FBD2F916D2}"/>
              </a:ext>
            </a:extLst>
          </p:cNvPr>
          <p:cNvSpPr txBox="1"/>
          <p:nvPr/>
        </p:nvSpPr>
        <p:spPr>
          <a:xfrm>
            <a:off x="0" y="2357172"/>
            <a:ext cx="16273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시작위치 </a:t>
            </a:r>
            <a:r>
              <a:rPr lang="en-US" altLang="ko-KR" dirty="0"/>
              <a:t>1,1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2351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33BC9-9BDA-5363-870C-1332DA8FA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스택과 이동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46476CD-2913-7B23-B5A3-5A58A1FBC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565" y="3368065"/>
            <a:ext cx="2756061" cy="2839453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0654E28-3971-7449-B783-B574D9AE366A}"/>
              </a:ext>
            </a:extLst>
          </p:cNvPr>
          <p:cNvSpPr txBox="1"/>
          <p:nvPr/>
        </p:nvSpPr>
        <p:spPr>
          <a:xfrm>
            <a:off x="716671" y="2997302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00B0F0"/>
                </a:solidFill>
              </a:rPr>
              <a:t>탐색 순서의 예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48CAAF6-86F1-A56F-641E-5022AF13CA8D}"/>
              </a:ext>
            </a:extLst>
          </p:cNvPr>
          <p:cNvSpPr/>
          <p:nvPr/>
        </p:nvSpPr>
        <p:spPr>
          <a:xfrm>
            <a:off x="1349832" y="3634970"/>
            <a:ext cx="265056" cy="249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0852340-75CE-361A-8D04-C1957E9C5E5C}"/>
              </a:ext>
            </a:extLst>
          </p:cNvPr>
          <p:cNvSpPr/>
          <p:nvPr/>
        </p:nvSpPr>
        <p:spPr>
          <a:xfrm>
            <a:off x="1861537" y="3634970"/>
            <a:ext cx="246648" cy="249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3231462-B004-FFA1-7D51-4436D54E1965}"/>
              </a:ext>
            </a:extLst>
          </p:cNvPr>
          <p:cNvSpPr/>
          <p:nvPr/>
        </p:nvSpPr>
        <p:spPr>
          <a:xfrm>
            <a:off x="1614888" y="3358092"/>
            <a:ext cx="246648" cy="249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31644BE-6A21-28C7-7BE9-1B33319649EB}"/>
              </a:ext>
            </a:extLst>
          </p:cNvPr>
          <p:cNvSpPr/>
          <p:nvPr/>
        </p:nvSpPr>
        <p:spPr>
          <a:xfrm>
            <a:off x="1614887" y="3895502"/>
            <a:ext cx="246649" cy="249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A99FA57-1D59-0A51-DFE3-BCDC7907C247}"/>
              </a:ext>
            </a:extLst>
          </p:cNvPr>
          <p:cNvGrpSpPr/>
          <p:nvPr/>
        </p:nvGrpSpPr>
        <p:grpSpPr>
          <a:xfrm>
            <a:off x="4323275" y="2785479"/>
            <a:ext cx="3368689" cy="3422039"/>
            <a:chOff x="5565759" y="2899386"/>
            <a:chExt cx="3368689" cy="3422039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9FAF984-684D-3726-F025-9A1F4001BBF9}"/>
                </a:ext>
              </a:extLst>
            </p:cNvPr>
            <p:cNvGrpSpPr/>
            <p:nvPr/>
          </p:nvGrpSpPr>
          <p:grpSpPr>
            <a:xfrm>
              <a:off x="5565759" y="2899386"/>
              <a:ext cx="3368689" cy="3422039"/>
              <a:chOff x="5565759" y="2899386"/>
              <a:chExt cx="3368689" cy="3422039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A3058D23-B319-6AFE-22DD-A85C4F0003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65759" y="2899386"/>
                <a:ext cx="3368689" cy="3422039"/>
              </a:xfrm>
              <a:prstGeom prst="rect">
                <a:avLst/>
              </a:prstGeom>
            </p:spPr>
          </p:pic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273E166D-7C1C-B22E-69C3-D9A52AF54C4C}"/>
                  </a:ext>
                </a:extLst>
              </p:cNvPr>
              <p:cNvSpPr/>
              <p:nvPr/>
            </p:nvSpPr>
            <p:spPr>
              <a:xfrm>
                <a:off x="6727707" y="4446574"/>
                <a:ext cx="711318" cy="4802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1D1A6A2-F6EF-C9FC-9635-95A38D81E85B}"/>
                  </a:ext>
                </a:extLst>
              </p:cNvPr>
              <p:cNvSpPr/>
              <p:nvPr/>
            </p:nvSpPr>
            <p:spPr>
              <a:xfrm>
                <a:off x="6727707" y="5025211"/>
                <a:ext cx="711318" cy="4802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(1,0)</a:t>
                </a:r>
                <a:endParaRPr lang="ko-KR" altLang="en-US" dirty="0"/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C368141-0F0A-18BF-F011-4445FA1F453D}"/>
                </a:ext>
              </a:extLst>
            </p:cNvPr>
            <p:cNvSpPr/>
            <p:nvPr/>
          </p:nvSpPr>
          <p:spPr>
            <a:xfrm>
              <a:off x="6727707" y="5606326"/>
              <a:ext cx="711318" cy="4802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(1,0)</a:t>
              </a:r>
              <a:endParaRPr lang="ko-KR" altLang="en-US" dirty="0"/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FFF3617A-7021-AF90-8086-E5C385240C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2184" y="3358092"/>
            <a:ext cx="2779984" cy="2794683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44C6C26-7C0E-60AE-330B-69A903282677}"/>
              </a:ext>
            </a:extLst>
          </p:cNvPr>
          <p:cNvCxnSpPr>
            <a:cxnSpLocks/>
          </p:cNvCxnSpPr>
          <p:nvPr/>
        </p:nvCxnSpPr>
        <p:spPr>
          <a:xfrm flipH="1" flipV="1">
            <a:off x="3629025" y="5829300"/>
            <a:ext cx="447601" cy="5306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E6BB5BF-248F-479D-8CB8-A76DB6B437B8}"/>
              </a:ext>
            </a:extLst>
          </p:cNvPr>
          <p:cNvSpPr txBox="1"/>
          <p:nvPr/>
        </p:nvSpPr>
        <p:spPr>
          <a:xfrm>
            <a:off x="2920845" y="6359913"/>
            <a:ext cx="1627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탈출위치</a:t>
            </a:r>
            <a:r>
              <a:rPr lang="en-US" altLang="ko-KR" dirty="0"/>
              <a:t>: 8,8 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A79482-971C-4F64-AA4E-4C8EB3D73E54}"/>
              </a:ext>
            </a:extLst>
          </p:cNvPr>
          <p:cNvSpPr txBox="1"/>
          <p:nvPr/>
        </p:nvSpPr>
        <p:spPr>
          <a:xfrm>
            <a:off x="8115376" y="6267580"/>
            <a:ext cx="3778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탐색 순서 </a:t>
            </a:r>
            <a:r>
              <a:rPr lang="en-US" altLang="ko-KR" sz="1200" dirty="0"/>
              <a:t>B</a:t>
            </a:r>
            <a:r>
              <a:rPr lang="ko-KR" altLang="en-US" sz="1200" dirty="0"/>
              <a:t>로 바꾸는 규칙은 달라도 됩니다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탈출 위치까지 잘 이동만 하면 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6E8D8D-62E2-7D38-087E-BA1AEB36AC0B}"/>
              </a:ext>
            </a:extLst>
          </p:cNvPr>
          <p:cNvSpPr txBox="1"/>
          <p:nvPr/>
        </p:nvSpPr>
        <p:spPr>
          <a:xfrm>
            <a:off x="978694" y="1485126"/>
            <a:ext cx="70691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lphaLcPeriod"/>
            </a:pPr>
            <a:r>
              <a:rPr lang="ko-KR" altLang="en-US" dirty="0"/>
              <a:t>탐색으로 이동 가능한 방향 확인 </a:t>
            </a:r>
            <a:endParaRPr lang="en-US" altLang="ko-KR" dirty="0"/>
          </a:p>
          <a:p>
            <a:pPr marL="342900" indent="-342900">
              <a:buAutoNum type="alphaLcPeriod"/>
            </a:pPr>
            <a:r>
              <a:rPr lang="ko-KR" altLang="en-US" dirty="0"/>
              <a:t>이동 가능한곳 있으면 이동 명령 </a:t>
            </a:r>
            <a:r>
              <a:rPr lang="en-US" altLang="ko-KR" dirty="0"/>
              <a:t>push </a:t>
            </a:r>
            <a:r>
              <a:rPr lang="ko-KR" altLang="en-US" dirty="0"/>
              <a:t>그리고</a:t>
            </a:r>
            <a:r>
              <a:rPr lang="en-US" altLang="ko-KR" dirty="0"/>
              <a:t> </a:t>
            </a:r>
            <a:r>
              <a:rPr lang="ko-KR" altLang="en-US" dirty="0"/>
              <a:t>이동  다시 </a:t>
            </a:r>
            <a:r>
              <a:rPr lang="en-US" altLang="ko-KR" dirty="0"/>
              <a:t>a </a:t>
            </a:r>
            <a:r>
              <a:rPr lang="ko-KR" altLang="en-US" dirty="0"/>
              <a:t>확인</a:t>
            </a:r>
            <a:endParaRPr lang="en-US" altLang="ko-KR" dirty="0"/>
          </a:p>
          <a:p>
            <a:pPr marL="342900" indent="-342900">
              <a:buAutoNum type="alphaLcPeriod" startAt="3"/>
            </a:pPr>
            <a:r>
              <a:rPr lang="ko-KR" altLang="en-US" dirty="0"/>
              <a:t>이동 불가능하면 이동명령 </a:t>
            </a:r>
            <a:r>
              <a:rPr lang="en-US" altLang="ko-KR" dirty="0"/>
              <a:t>pop </a:t>
            </a:r>
            <a:r>
              <a:rPr lang="ko-KR" altLang="en-US" dirty="0"/>
              <a:t>후 반대로 이동 다시 </a:t>
            </a:r>
            <a:r>
              <a:rPr lang="en-US" altLang="ko-KR" dirty="0"/>
              <a:t>a </a:t>
            </a:r>
            <a:r>
              <a:rPr lang="ko-KR" altLang="en-US" dirty="0"/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2716096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1691</TotalTime>
  <Words>1059</Words>
  <Application>Microsoft Office PowerPoint</Application>
  <PresentationFormat>와이드스크린</PresentationFormat>
  <Paragraphs>146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Arial Unicode MS</vt:lpstr>
      <vt:lpstr>Inconsolata</vt:lpstr>
      <vt:lpstr>돋움체</vt:lpstr>
      <vt:lpstr>맑은 고딕</vt:lpstr>
      <vt:lpstr>Arial</vt:lpstr>
      <vt:lpstr>Office 테마</vt:lpstr>
      <vt:lpstr>자료구조 스택</vt:lpstr>
      <vt:lpstr>자료형 (data type)</vt:lpstr>
      <vt:lpstr>스택 (Stack)</vt:lpstr>
      <vt:lpstr>std::stack</vt:lpstr>
      <vt:lpstr>std::deque</vt:lpstr>
      <vt:lpstr>Stack의 활용</vt:lpstr>
      <vt:lpstr>미로 탈출에 활용해봅시다.</vt:lpstr>
      <vt:lpstr>스택과 이동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이동원</dc:creator>
  <cp:lastModifiedBy>User</cp:lastModifiedBy>
  <cp:revision>324</cp:revision>
  <dcterms:created xsi:type="dcterms:W3CDTF">2024-03-26T07:47:20Z</dcterms:created>
  <dcterms:modified xsi:type="dcterms:W3CDTF">2025-09-04T02:31:50Z</dcterms:modified>
</cp:coreProperties>
</file>