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7" r:id="rId4"/>
    <p:sldId id="318" r:id="rId5"/>
    <p:sldId id="319" r:id="rId6"/>
    <p:sldId id="320" r:id="rId7"/>
    <p:sldId id="314" r:id="rId8"/>
    <p:sldId id="315" r:id="rId9"/>
    <p:sldId id="316" r:id="rId10"/>
    <p:sldId id="291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그래프의 표현 방법과 특성 이해하기 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550A1-29BB-CB8E-BF94-6C8999D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 하기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537B1-EA6B-5FD4-8B49-532A00AAFCB3}"/>
              </a:ext>
            </a:extLst>
          </p:cNvPr>
          <p:cNvSpPr txBox="1"/>
          <p:nvPr/>
        </p:nvSpPr>
        <p:spPr>
          <a:xfrm>
            <a:off x="720189" y="1642965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노드에서 </a:t>
            </a:r>
            <a:r>
              <a:rPr lang="ko-KR" altLang="en-US" dirty="0" err="1"/>
              <a:t>부터</a:t>
            </a:r>
            <a:r>
              <a:rPr lang="ko-KR" altLang="en-US" dirty="0"/>
              <a:t> 전체 노드를 방문하는 순서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CF0C5A-0A6D-BDA1-E83C-B54DCD36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290" y="3468872"/>
            <a:ext cx="2762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204371-DD7F-3B83-2E84-CBE81B52A418}"/>
              </a:ext>
            </a:extLst>
          </p:cNvPr>
          <p:cNvSpPr txBox="1"/>
          <p:nvPr/>
        </p:nvSpPr>
        <p:spPr>
          <a:xfrm>
            <a:off x="255736" y="2094253"/>
            <a:ext cx="54248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ⓐ 깊이 우선 탐색 </a:t>
            </a:r>
            <a:r>
              <a:rPr lang="en-US" altLang="ko-KR" dirty="0"/>
              <a:t>(Depth-First Search)</a:t>
            </a:r>
          </a:p>
          <a:p>
            <a:endParaRPr lang="en-US" altLang="ko-KR" dirty="0"/>
          </a:p>
          <a:p>
            <a:r>
              <a:rPr lang="ko-KR" altLang="en-US" sz="1400" dirty="0"/>
              <a:t> 시작 노드를 방문 하고 연결 된 노드 중에 방문하지 않은 곳을 또 다시 방문한다</a:t>
            </a:r>
            <a:r>
              <a:rPr lang="en-US" altLang="ko-KR" sz="1400" dirty="0"/>
              <a:t>.</a:t>
            </a:r>
            <a:r>
              <a:rPr lang="ko-KR" altLang="en-US" sz="1400" dirty="0"/>
              <a:t>  더 이상 없으면 마지막 방문한 곳에서 연결되고 방문하지 않은 곳을 찾는다 </a:t>
            </a:r>
            <a:r>
              <a:rPr lang="en-US" altLang="ko-KR" sz="1400" dirty="0"/>
              <a:t>( </a:t>
            </a:r>
            <a:r>
              <a:rPr lang="ko-KR" altLang="en-US" sz="1400" dirty="0"/>
              <a:t>스택 </a:t>
            </a:r>
            <a:r>
              <a:rPr lang="en-US" altLang="ko-KR" sz="1400" dirty="0"/>
              <a:t>or </a:t>
            </a:r>
            <a:r>
              <a:rPr lang="ko-KR" altLang="en-US" sz="1400" dirty="0"/>
              <a:t>재귀함수 활용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6B23-BAF3-3B86-10B8-5FB29E856CF0}"/>
              </a:ext>
            </a:extLst>
          </p:cNvPr>
          <p:cNvSpPr txBox="1"/>
          <p:nvPr/>
        </p:nvSpPr>
        <p:spPr>
          <a:xfrm>
            <a:off x="6096000" y="2094253"/>
            <a:ext cx="589937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ⓑ 너비 우선 탐색 </a:t>
            </a:r>
            <a:r>
              <a:rPr lang="en-US" altLang="ko-KR" dirty="0"/>
              <a:t>(Breadth-First Search)</a:t>
            </a:r>
          </a:p>
          <a:p>
            <a:endParaRPr lang="en-US" altLang="ko-KR" dirty="0"/>
          </a:p>
          <a:p>
            <a:r>
              <a:rPr lang="ko-KR" altLang="en-US" sz="1400" dirty="0"/>
              <a:t> 시작 노드 기준으로 멀리 떨어진 노드를 나중에 탐색하는 방식</a:t>
            </a:r>
            <a:endParaRPr lang="en-US" altLang="ko-KR" sz="1400" dirty="0"/>
          </a:p>
          <a:p>
            <a:r>
              <a:rPr lang="ko-KR" altLang="en-US" sz="1400" dirty="0"/>
              <a:t>노드를 방문하고 연결된 인접 노드 중 방문하지 않은 곳을 큐에 넣는다</a:t>
            </a:r>
            <a:endParaRPr lang="en-US" altLang="ko-KR" sz="1400" dirty="0"/>
          </a:p>
          <a:p>
            <a:r>
              <a:rPr lang="ko-KR" altLang="en-US" sz="1400" dirty="0"/>
              <a:t>이후 큐에서 꺼낸 노드에 방문하여 반복한다</a:t>
            </a:r>
            <a:r>
              <a:rPr lang="en-US" altLang="ko-KR" sz="1400" dirty="0"/>
              <a:t>. ( </a:t>
            </a:r>
            <a:r>
              <a:rPr lang="ko-KR" altLang="en-US" sz="1400" dirty="0"/>
              <a:t>큐 활용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C48A4B-5B70-9981-C976-976B8FC6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85" y="3468872"/>
            <a:ext cx="2762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74969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그래프 기본 확인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무방향</a:t>
            </a:r>
            <a:r>
              <a:rPr lang="ko-KR" altLang="en-US" sz="1400" dirty="0"/>
              <a:t> 그래프 </a:t>
            </a:r>
            <a:r>
              <a:rPr lang="en-US" altLang="ko-KR" sz="1400" dirty="0"/>
              <a:t>DFS,BFS </a:t>
            </a:r>
            <a:r>
              <a:rPr lang="ko-KR" altLang="en-US" sz="1400" dirty="0"/>
              <a:t>구분출력하기</a:t>
            </a:r>
          </a:p>
          <a:p>
            <a:r>
              <a:rPr lang="en-US" altLang="ko-KR" sz="1400" dirty="0"/>
              <a:t>https://www.acmicpc.net/problem/1260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위상정렬</a:t>
            </a:r>
            <a:r>
              <a:rPr lang="ko-KR" altLang="en-US" sz="1400" dirty="0"/>
              <a:t> </a:t>
            </a:r>
          </a:p>
          <a:p>
            <a:r>
              <a:rPr lang="en-US" altLang="ko-KR" sz="1400" dirty="0"/>
              <a:t>https://www.acmicpc.net/problem/2252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간선 목록으로 해결이 유리한 </a:t>
            </a:r>
            <a:r>
              <a:rPr lang="ko-KR" altLang="en-US" sz="1400" dirty="0" err="1"/>
              <a:t>최소스패닝</a:t>
            </a:r>
            <a:r>
              <a:rPr lang="ko-KR" altLang="en-US" sz="1400" dirty="0"/>
              <a:t> 트리 </a:t>
            </a:r>
          </a:p>
          <a:p>
            <a:r>
              <a:rPr lang="en-US" altLang="ko-KR" sz="1400" dirty="0"/>
              <a:t>https://www.acmicpc.net/problem/1197</a:t>
            </a:r>
          </a:p>
          <a:p>
            <a:endParaRPr lang="en-US" altLang="ko-KR" sz="1400" dirty="0"/>
          </a:p>
          <a:p>
            <a:r>
              <a:rPr lang="ko-KR" altLang="en-US" sz="1400" dirty="0"/>
              <a:t>간선 목록의 가중치 기반 정렬이 필요한 문제 </a:t>
            </a:r>
          </a:p>
          <a:p>
            <a:r>
              <a:rPr lang="en-US" altLang="ko-KR" sz="1400" dirty="0"/>
              <a:t>https://www.acmicpc.net/problem/6497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인접 행렬을 </a:t>
            </a:r>
            <a:r>
              <a:rPr lang="ko-KR" altLang="en-US" sz="1400" dirty="0" err="1"/>
              <a:t>사용할때</a:t>
            </a:r>
            <a:r>
              <a:rPr lang="ko-KR" altLang="en-US" sz="1400" dirty="0"/>
              <a:t> 유리한 문제</a:t>
            </a:r>
          </a:p>
          <a:p>
            <a:r>
              <a:rPr lang="en-US" altLang="ko-KR" sz="1400" dirty="0"/>
              <a:t>https://www.acmicpc.net/problem/11404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인접리스트 </a:t>
            </a:r>
            <a:r>
              <a:rPr lang="en-US" altLang="ko-KR" sz="1400" dirty="0"/>
              <a:t>- </a:t>
            </a:r>
            <a:r>
              <a:rPr lang="ko-KR" altLang="en-US" sz="1400" dirty="0"/>
              <a:t>특정 거리의 도시 찾기 </a:t>
            </a:r>
            <a:r>
              <a:rPr lang="en-US" altLang="ko-KR" sz="1400" dirty="0"/>
              <a:t>(BFS, N=300,000)</a:t>
            </a:r>
          </a:p>
          <a:p>
            <a:r>
              <a:rPr lang="en-US" altLang="ko-KR" sz="1400" dirty="0"/>
              <a:t>https://www.acmicpc.net/problem/18352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인접리스트 </a:t>
            </a:r>
            <a:r>
              <a:rPr lang="en-US" altLang="ko-KR" sz="1400" dirty="0"/>
              <a:t>- </a:t>
            </a:r>
            <a:r>
              <a:rPr lang="ko-KR" altLang="en-US" sz="1400" dirty="0"/>
              <a:t>최단경로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다익스트라</a:t>
            </a:r>
            <a:r>
              <a:rPr lang="ko-KR" altLang="en-US" sz="1400" dirty="0"/>
              <a:t> </a:t>
            </a:r>
            <a:r>
              <a:rPr lang="en-US" altLang="ko-KR" sz="1400" dirty="0"/>
              <a:t>+ </a:t>
            </a:r>
            <a:r>
              <a:rPr lang="ko-KR" altLang="en-US" sz="1400" dirty="0"/>
              <a:t>우선순위 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https://www.acmicpc.net/problem/1753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2ACFC-0C2D-4449-5B77-9C2D39920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A767-3863-A729-A7B7-428A6503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721B37-12A6-28C2-089A-08EE627D321C}"/>
              </a:ext>
            </a:extLst>
          </p:cNvPr>
          <p:cNvSpPr txBox="1"/>
          <p:nvPr/>
        </p:nvSpPr>
        <p:spPr>
          <a:xfrm>
            <a:off x="367691" y="1508488"/>
            <a:ext cx="11257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 그래프는 정점</a:t>
            </a:r>
            <a:r>
              <a:rPr lang="en-US" altLang="ko-KR" dirty="0"/>
              <a:t>(Vertex)</a:t>
            </a:r>
            <a:r>
              <a:rPr lang="ko-KR" altLang="en-US" dirty="0"/>
              <a:t>과 간선</a:t>
            </a:r>
            <a:r>
              <a:rPr lang="en-US" altLang="ko-KR" dirty="0"/>
              <a:t>(Edge)</a:t>
            </a:r>
            <a:r>
              <a:rPr lang="ko-KR" altLang="en-US" dirty="0"/>
              <a:t>의 집합으로 이루어진 </a:t>
            </a:r>
            <a:r>
              <a:rPr lang="ko-KR" altLang="en-US" dirty="0" err="1"/>
              <a:t>자료구조이며</a:t>
            </a:r>
            <a:r>
              <a:rPr lang="en-US" altLang="ko-KR" dirty="0"/>
              <a:t>, </a:t>
            </a:r>
            <a:r>
              <a:rPr lang="ko-KR" altLang="en-US" dirty="0"/>
              <a:t>정점</a:t>
            </a:r>
            <a:r>
              <a:rPr lang="en-US" altLang="ko-KR" dirty="0"/>
              <a:t> </a:t>
            </a:r>
            <a:r>
              <a:rPr lang="ko-KR" altLang="en-US" dirty="0"/>
              <a:t>간의 </a:t>
            </a:r>
            <a:r>
              <a:rPr lang="en-US" altLang="ko-KR" dirty="0"/>
              <a:t>N:M </a:t>
            </a:r>
            <a:r>
              <a:rPr lang="ko-KR" altLang="en-US" dirty="0"/>
              <a:t>관계를 표현하는 비선형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정점</a:t>
            </a:r>
            <a:r>
              <a:rPr lang="en-US" altLang="ko-KR" dirty="0"/>
              <a:t>(Vertex)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b="1" dirty="0"/>
              <a:t>데이터를 담는 단위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컴퓨터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간선</a:t>
            </a:r>
            <a:r>
              <a:rPr lang="en-US" altLang="ko-KR" dirty="0"/>
              <a:t>(Edge)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정점과 정점을 </a:t>
            </a:r>
            <a:r>
              <a:rPr lang="ko-KR" altLang="en-US" b="1" dirty="0"/>
              <a:t>연결하는 관계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도로</a:t>
            </a:r>
            <a:r>
              <a:rPr lang="en-US" altLang="ko-KR" dirty="0"/>
              <a:t>, </a:t>
            </a:r>
            <a:r>
              <a:rPr lang="ko-KR" altLang="en-US" dirty="0"/>
              <a:t>친구 관계</a:t>
            </a:r>
            <a:r>
              <a:rPr lang="en-US" altLang="ko-KR" dirty="0"/>
              <a:t>, </a:t>
            </a:r>
            <a:r>
              <a:rPr lang="ko-KR" altLang="en-US" dirty="0"/>
              <a:t>네트워크 연결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94C51-7360-C587-3414-DC04665E70E9}"/>
                  </a:ext>
                </a:extLst>
              </p:cNvPr>
              <p:cNvSpPr txBox="1"/>
              <p:nvPr/>
            </p:nvSpPr>
            <p:spPr>
              <a:xfrm>
                <a:off x="367691" y="2910877"/>
                <a:ext cx="8084493" cy="381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400" b="1" dirty="0"/>
                  <a:t>수학적 정의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정점의 집합 </a:t>
                </a:r>
                <a:r>
                  <a:rPr lang="en-US" altLang="ko-KR" sz="1400" dirty="0"/>
                  <a:t>(Vertices) 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ko-KR" altLang="en-US" sz="1400" i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간선의 집합 </a:t>
                </a:r>
                <a:r>
                  <a:rPr lang="en-US" altLang="ko-KR" sz="1400" dirty="0"/>
                  <a:t>(Edges)</a:t>
                </a:r>
                <a:r>
                  <a:rPr lang="ko-KR" altLang="en-US" b="1" dirty="0"/>
                  <a:t> </a:t>
                </a:r>
                <a:endParaRPr lang="ko-KR" altLang="en-US" dirty="0"/>
              </a:p>
              <a:p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00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곱</m:t>
                    </m:r>
                  </m:oMath>
                </a14:m>
                <a:r>
                  <a:rPr lang="en-US" altLang="ko-KR" sz="1000" dirty="0"/>
                  <a:t>): </a:t>
                </a:r>
                <a:r>
                  <a:rPr lang="ko-KR" altLang="en-US" sz="1000" dirty="0"/>
                  <a:t>정점 집합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0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ko-KR" altLang="en-US" sz="1000" dirty="0"/>
                  <a:t>의 </a:t>
                </a:r>
                <a:r>
                  <a:rPr lang="ko-KR" altLang="en-US" sz="1000" b="1" dirty="0"/>
                  <a:t>데카르트 곱</a:t>
                </a:r>
                <a:r>
                  <a:rPr lang="en-US" altLang="ko-KR" sz="1000" b="1" dirty="0"/>
                  <a:t>(Cartesian product) , </a:t>
                </a:r>
                <a:r>
                  <a:rPr lang="ko-KR" altLang="en-US" sz="1000" dirty="0"/>
                  <a:t>즉</a:t>
                </a:r>
                <a:r>
                  <a:rPr lang="en-US" altLang="ko-KR" sz="1000" dirty="0"/>
                  <a:t>, </a:t>
                </a:r>
                <a:r>
                  <a:rPr lang="ko-KR" altLang="en-US" sz="1000" dirty="0"/>
                  <a:t>가능한 모든 정점 쌍의 집합</a:t>
                </a:r>
                <a:endParaRPr lang="en-US" altLang="ko-KR" sz="1000" dirty="0"/>
              </a:p>
              <a:p>
                <a:r>
                  <a:rPr lang="en-US" altLang="ko-KR" sz="1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00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ko-KR" sz="1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000" dirty="0"/>
                  <a:t>(</a:t>
                </a:r>
                <a:r>
                  <a:rPr lang="ko-KR" altLang="en-US" sz="1000" dirty="0"/>
                  <a:t>부분집합</a:t>
                </a:r>
                <a:r>
                  <a:rPr lang="en-US" altLang="ko-KR" sz="1000" dirty="0"/>
                  <a:t>) -&gt; </a:t>
                </a:r>
                <a:r>
                  <a:rPr lang="ko-KR" altLang="en-US" sz="1000" dirty="0"/>
                  <a:t>간선 집합 </a:t>
                </a:r>
                <a14:m>
                  <m:oMath xmlns:m="http://schemas.openxmlformats.org/officeDocument/2006/math">
                    <m:r>
                      <a:rPr lang="ko-KR" altLang="en-US" sz="1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ko-KR" altLang="en-US" sz="1000" dirty="0"/>
                  <a:t>는 이 모든 가능한 정점 쌍 중 일부라는 뜻</a:t>
                </a:r>
                <a:br>
                  <a:rPr lang="en-US" altLang="ko-KR" sz="1400" dirty="0"/>
                </a:br>
                <a:endParaRPr lang="en-US" altLang="ko-KR" sz="1400" dirty="0"/>
              </a:p>
              <a:p>
                <a:pPr>
                  <a:buNone/>
                </a:pPr>
                <a:r>
                  <a:rPr lang="ko-KR" altLang="en-US" sz="1400" b="1" dirty="0"/>
                  <a:t>🔹 자료구조 연결 관계 관점에서 본 확장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선형 구조 </a:t>
                </a:r>
                <a:r>
                  <a:rPr lang="en-US" altLang="ko-KR" sz="1400" b="1" dirty="0"/>
                  <a:t>(1:1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배열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연결 리스트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스택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큐</a:t>
                </a:r>
              </a:p>
              <a:p>
                <a:pPr lvl="1"/>
                <a:r>
                  <a:rPr lang="ko-KR" altLang="en-US" sz="1400" dirty="0"/>
                  <a:t>각 원소가 앞뒤 하나의 </a:t>
                </a:r>
                <a:r>
                  <a:rPr lang="ko-KR" altLang="en-US" sz="1400" dirty="0" err="1"/>
                  <a:t>원소와만</a:t>
                </a:r>
                <a:r>
                  <a:rPr lang="ko-KR" altLang="en-US" sz="1400" dirty="0"/>
                  <a:t> 연결됨 → </a:t>
                </a:r>
                <a:r>
                  <a:rPr lang="ko-KR" altLang="en-US" sz="1400" b="1" dirty="0"/>
                  <a:t>직선적 구조</a:t>
                </a:r>
                <a:endParaRPr lang="ko-KR" altLang="en-US" sz="1400" dirty="0"/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트리 구조 </a:t>
                </a:r>
                <a:r>
                  <a:rPr lang="en-US" altLang="ko-KR" sz="1400" b="1" dirty="0"/>
                  <a:t>(1:N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한 부모가 여러 자식을 가질 수 있지만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자식은 부모가 하나뿐</a:t>
                </a:r>
              </a:p>
              <a:p>
                <a:pPr lvl="1"/>
                <a:r>
                  <a:rPr lang="ko-KR" altLang="en-US" sz="1400" dirty="0"/>
                  <a:t>계층적</a:t>
                </a:r>
                <a:r>
                  <a:rPr lang="en-US" altLang="ko-KR" sz="1400" dirty="0"/>
                  <a:t>(Hierarchical) </a:t>
                </a:r>
                <a:r>
                  <a:rPr lang="ko-KR" altLang="en-US" sz="1400" dirty="0"/>
                  <a:t>관계를 표현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400" b="1" dirty="0"/>
                  <a:t>그래프 구조 </a:t>
                </a:r>
                <a:r>
                  <a:rPr lang="en-US" altLang="ko-KR" sz="1400" b="1" dirty="0"/>
                  <a:t>(N:M </a:t>
                </a:r>
                <a:r>
                  <a:rPr lang="ko-KR" altLang="en-US" sz="1400" b="1" dirty="0"/>
                  <a:t>관계</a:t>
                </a:r>
                <a:r>
                  <a:rPr lang="en-US" altLang="ko-KR" sz="1400" b="1" dirty="0"/>
                  <a:t>)</a:t>
                </a:r>
                <a:endParaRPr lang="ko-KR" altLang="en-US" sz="1400" dirty="0"/>
              </a:p>
              <a:p>
                <a:pPr lvl="1"/>
                <a:r>
                  <a:rPr lang="ko-KR" altLang="en-US" sz="1400" dirty="0"/>
                  <a:t>하나의 정점이 여러 정점과 연결될 수 있고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동시에 여러 정점이 같은 정점과 연결될 수 있음</a:t>
                </a:r>
              </a:p>
              <a:p>
                <a:pPr lvl="1"/>
                <a:r>
                  <a:rPr lang="ko-KR" altLang="en-US" sz="1400" b="1" dirty="0"/>
                  <a:t>네트워크적 관계를 표현</a:t>
                </a:r>
                <a:r>
                  <a:rPr lang="ko-KR" altLang="en-US" sz="1400" dirty="0"/>
                  <a:t> → 현실 세계의 복잡한 연결망 모델링 가능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A94C51-7360-C587-3414-DC04665E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91" y="2910877"/>
                <a:ext cx="8084493" cy="3816429"/>
              </a:xfrm>
              <a:prstGeom prst="rect">
                <a:avLst/>
              </a:prstGeom>
              <a:blipFill>
                <a:blip r:embed="rId2"/>
                <a:stretch>
                  <a:fillRect l="-377" t="-3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4" descr="what-is-graphs-in-data-structure">
            <a:extLst>
              <a:ext uri="{FF2B5EF4-FFF2-40B4-BE49-F238E27FC236}">
                <a16:creationId xmlns:a16="http://schemas.microsoft.com/office/drawing/2014/main" id="{AB9772B3-0A3A-9B19-4CF0-845564F8F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0" t="12092" r="21720" b="25638"/>
          <a:stretch>
            <a:fillRect/>
          </a:stretch>
        </p:blipFill>
        <p:spPr bwMode="auto">
          <a:xfrm>
            <a:off x="6823911" y="2625381"/>
            <a:ext cx="3501188" cy="203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A3ED23-560E-4D5D-DA8E-2DE5C7BCA8F8}"/>
                  </a:ext>
                </a:extLst>
              </p:cNvPr>
              <p:cNvSpPr txBox="1"/>
              <p:nvPr/>
            </p:nvSpPr>
            <p:spPr>
              <a:xfrm>
                <a:off x="7285372" y="4605341"/>
                <a:ext cx="4206540" cy="1196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/>
                  <a:t>원소 개수 </a:t>
                </a:r>
                <a:r>
                  <a:rPr lang="en-US" altLang="ko-KR" sz="12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×∣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endParaRPr lang="ko-KR" altLang="en-US" sz="1200" dirty="0"/>
              </a:p>
              <a:p>
                <a:r>
                  <a:rPr lang="ko-KR" altLang="en-US" sz="1200" dirty="0"/>
                  <a:t>여기서는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200" dirty="0"/>
                  <a:t>, </a:t>
                </a:r>
                <a:r>
                  <a:rPr lang="ko-KR" altLang="en-US" sz="1200" dirty="0"/>
                  <a:t>따라서 </a:t>
                </a:r>
                <a14:m>
                  <m:oMath xmlns:m="http://schemas.openxmlformats.org/officeDocument/2006/math">
                    <m:r>
                      <a:rPr lang="ko-KR" altLang="en-US" sz="12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ko-KR" altLang="en-US" sz="1200" i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ko-KR" sz="1200" i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ko-KR" sz="1200" dirty="0"/>
                  <a:t>.</a:t>
                </a:r>
              </a:p>
              <a:p>
                <a:r>
                  <a:rPr lang="ko-KR" altLang="en-US" sz="1200" dirty="0"/>
                  <a:t>즉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가능한 쌍은 총 </a:t>
                </a:r>
                <a:r>
                  <a:rPr lang="en-US" altLang="ko-KR" sz="1200" dirty="0"/>
                  <a:t>25</a:t>
                </a:r>
                <a:r>
                  <a:rPr lang="ko-KR" altLang="en-US" sz="1200" dirty="0"/>
                  <a:t>개</a:t>
                </a:r>
                <a:r>
                  <a:rPr lang="en-US" altLang="ko-KR" sz="1200" dirty="0"/>
                  <a:t>.</a:t>
                </a:r>
              </a:p>
              <a:p>
                <a:pPr>
                  <a:buNone/>
                </a:pPr>
                <a:br>
                  <a:rPr lang="en-US" altLang="ko-KR" sz="1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2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ar-AE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e>
                          <m:d>
                            <m:dPr>
                              <m:sepChr m:val=","/>
                              <m:ctrlPr>
                                <a:rPr lang="ar-AE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ar-AE" altLang="ko-KR" sz="12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ar-AE" altLang="ko-KR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A3ED23-560E-4D5D-DA8E-2DE5C7BC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72" y="4605341"/>
                <a:ext cx="4206540" cy="1196097"/>
              </a:xfrm>
              <a:prstGeom prst="rect">
                <a:avLst/>
              </a:prstGeom>
              <a:blipFill>
                <a:blip r:embed="rId4"/>
                <a:stretch>
                  <a:fillRect t="-508" r="-1498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E8545-906A-889C-3307-54FAEE8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간선의 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D7F15-36FD-6BDA-A2BD-E53DF0DC3400}"/>
              </a:ext>
            </a:extLst>
          </p:cNvPr>
          <p:cNvSpPr txBox="1"/>
          <p:nvPr/>
        </p:nvSpPr>
        <p:spPr>
          <a:xfrm>
            <a:off x="527634" y="1690688"/>
            <a:ext cx="11136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그래프에서 간선</a:t>
            </a:r>
            <a:r>
              <a:rPr lang="en-US" altLang="ko-KR" dirty="0"/>
              <a:t>(Edge) </a:t>
            </a:r>
            <a:r>
              <a:rPr lang="ko-KR" altLang="en-US" dirty="0"/>
              <a:t>은 단순히 </a:t>
            </a:r>
            <a:r>
              <a:rPr lang="en-US" altLang="ko-KR" dirty="0"/>
              <a:t>"</a:t>
            </a:r>
            <a:r>
              <a:rPr lang="ko-KR" altLang="en-US" dirty="0"/>
              <a:t>연결 여부</a:t>
            </a:r>
            <a:r>
              <a:rPr lang="en-US" altLang="ko-KR" dirty="0"/>
              <a:t>"</a:t>
            </a:r>
            <a:r>
              <a:rPr lang="ko-KR" altLang="en-US" dirty="0"/>
              <a:t>만 표현할 수도 있지만</a:t>
            </a:r>
            <a:r>
              <a:rPr lang="en-US" altLang="ko-KR" dirty="0"/>
              <a:t>, </a:t>
            </a:r>
            <a:r>
              <a:rPr lang="ko-KR" altLang="en-US" dirty="0"/>
              <a:t>현실 세계의 문제를 모델링하려면 간선의 속성이 부여된다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1CD3D-44CA-D043-E1BB-7AA9CC923419}"/>
              </a:ext>
            </a:extLst>
          </p:cNvPr>
          <p:cNvSpPr txBox="1"/>
          <p:nvPr/>
        </p:nvSpPr>
        <p:spPr>
          <a:xfrm>
            <a:off x="155408" y="2660314"/>
            <a:ext cx="60558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가중치</a:t>
            </a:r>
            <a:r>
              <a:rPr lang="en-US" altLang="ko-KR" sz="1200" b="1" dirty="0"/>
              <a:t>(Weight)</a:t>
            </a:r>
            <a:endParaRPr lang="ko-KR" altLang="en-US" sz="1200" dirty="0"/>
          </a:p>
          <a:p>
            <a:r>
              <a:rPr lang="ko-KR" altLang="en-US" sz="1200" dirty="0"/>
              <a:t>   거리</a:t>
            </a:r>
            <a:r>
              <a:rPr lang="en-US" altLang="ko-KR" sz="1200" dirty="0"/>
              <a:t>, </a:t>
            </a:r>
            <a:r>
              <a:rPr lang="ko-KR" altLang="en-US" sz="1200" dirty="0"/>
              <a:t>비용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</a:t>
            </a:r>
            <a:r>
              <a:rPr lang="en-US" altLang="ko-KR" sz="1200" dirty="0"/>
              <a:t>, </a:t>
            </a:r>
            <a:r>
              <a:rPr lang="ko-KR" altLang="en-US" sz="1200" dirty="0"/>
              <a:t>점수 등 수치로 표현되는 값</a:t>
            </a:r>
          </a:p>
          <a:p>
            <a:r>
              <a:rPr lang="ko-KR" altLang="en-US" sz="1200" dirty="0"/>
              <a:t>   최단 경로</a:t>
            </a:r>
            <a:r>
              <a:rPr lang="en-US" altLang="ko-KR" sz="1200" dirty="0"/>
              <a:t>, </a:t>
            </a:r>
            <a:r>
              <a:rPr lang="ko-KR" altLang="en-US" sz="1200" dirty="0"/>
              <a:t>최소 비용 문제에서 사용</a:t>
            </a:r>
          </a:p>
          <a:p>
            <a:pPr>
              <a:buNone/>
            </a:pPr>
            <a:endParaRPr lang="ko-KR" altLang="en-US" sz="1200" b="1" dirty="0"/>
          </a:p>
          <a:p>
            <a:r>
              <a:rPr lang="ko-KR" altLang="en-US" sz="1200" b="1" dirty="0"/>
              <a:t>방향</a:t>
            </a:r>
            <a:r>
              <a:rPr lang="en-US" altLang="ko-KR" sz="1200" b="1" dirty="0"/>
              <a:t>(Direction)</a:t>
            </a:r>
            <a:endParaRPr lang="ko-KR" altLang="en-US" sz="1200" dirty="0"/>
          </a:p>
          <a:p>
            <a:pPr lvl="1"/>
            <a:r>
              <a:rPr lang="ko-KR" altLang="en-US" sz="1200" b="1" dirty="0" err="1"/>
              <a:t>무방향</a:t>
            </a:r>
            <a:r>
              <a:rPr lang="ko-KR" altLang="en-US" sz="1200" b="1" dirty="0"/>
              <a:t> 그래프</a:t>
            </a:r>
            <a:r>
              <a:rPr lang="en-US" altLang="ko-KR" sz="1200" dirty="0"/>
              <a:t>: </a:t>
            </a:r>
            <a:r>
              <a:rPr lang="ko-KR" altLang="en-US" sz="1200" dirty="0"/>
              <a:t>간선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u,v</a:t>
            </a:r>
            <a:r>
              <a:rPr lang="en-US" altLang="ko-KR" sz="1200" dirty="0"/>
              <a:t>) = (</a:t>
            </a:r>
            <a:r>
              <a:rPr lang="en-US" altLang="ko-KR" sz="1200" dirty="0" err="1"/>
              <a:t>v,u</a:t>
            </a:r>
            <a:r>
              <a:rPr lang="en-US" altLang="ko-KR" sz="1200" dirty="0"/>
              <a:t>) → </a:t>
            </a:r>
            <a:r>
              <a:rPr lang="ko-KR" altLang="en-US" sz="1200" dirty="0"/>
              <a:t>상호 연결</a:t>
            </a:r>
          </a:p>
          <a:p>
            <a:pPr lvl="1"/>
            <a:r>
              <a:rPr lang="ko-KR" altLang="en-US" sz="1200" b="1" dirty="0"/>
              <a:t>방향 그래프</a:t>
            </a:r>
            <a:r>
              <a:rPr lang="en-US" altLang="ko-KR" sz="1200" b="1" dirty="0"/>
              <a:t>(Directed Graph)</a:t>
            </a:r>
            <a:r>
              <a:rPr lang="en-US" altLang="ko-KR" sz="1200" dirty="0"/>
              <a:t>: </a:t>
            </a:r>
            <a:r>
              <a:rPr lang="ko-KR" altLang="en-US" sz="1200" dirty="0"/>
              <a:t>간선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u,v</a:t>
            </a:r>
            <a:r>
              <a:rPr lang="en-US" altLang="ko-KR" sz="1200" dirty="0"/>
              <a:t>) ≠ (</a:t>
            </a:r>
            <a:r>
              <a:rPr lang="en-US" altLang="ko-KR" sz="1200" dirty="0" err="1"/>
              <a:t>v,u</a:t>
            </a:r>
            <a:r>
              <a:rPr lang="en-US" altLang="ko-KR" sz="1200" dirty="0"/>
              <a:t>) → </a:t>
            </a:r>
            <a:r>
              <a:rPr lang="ko-KR" altLang="en-US" sz="1200" dirty="0" err="1"/>
              <a:t>일방향</a:t>
            </a:r>
            <a:r>
              <a:rPr lang="ko-KR" altLang="en-US" sz="1200" dirty="0"/>
              <a:t> 연결</a:t>
            </a:r>
          </a:p>
          <a:p>
            <a:r>
              <a:rPr lang="ko-KR" altLang="en-US" sz="1200" b="1" dirty="0"/>
              <a:t>용량</a:t>
            </a:r>
            <a:r>
              <a:rPr lang="en-US" altLang="ko-KR" sz="1200" b="1" dirty="0"/>
              <a:t>(Capacity)</a:t>
            </a:r>
            <a:endParaRPr lang="ko-KR" altLang="en-US" sz="1200" dirty="0"/>
          </a:p>
          <a:p>
            <a:pPr lvl="1"/>
            <a:r>
              <a:rPr lang="ko-KR" altLang="en-US" sz="1200" dirty="0"/>
              <a:t>네트워크 플로우</a:t>
            </a:r>
            <a:r>
              <a:rPr lang="en-US" altLang="ko-KR" sz="1200" dirty="0"/>
              <a:t>(Flow Network)</a:t>
            </a:r>
            <a:r>
              <a:rPr lang="ko-KR" altLang="en-US" sz="1200" dirty="0"/>
              <a:t>에서 사용</a:t>
            </a:r>
          </a:p>
          <a:p>
            <a:pPr lvl="1"/>
            <a:r>
              <a:rPr lang="ko-KR" altLang="en-US" sz="1200" dirty="0"/>
              <a:t>한 간선을 통해 </a:t>
            </a:r>
            <a:r>
              <a:rPr lang="ko-KR" altLang="en-US" sz="1200" dirty="0" err="1"/>
              <a:t>흘려보낼</a:t>
            </a:r>
            <a:r>
              <a:rPr lang="ko-KR" altLang="en-US" sz="1200" dirty="0"/>
              <a:t> 수 있는 </a:t>
            </a:r>
            <a:r>
              <a:rPr lang="ko-KR" altLang="en-US" sz="1200" b="1" dirty="0"/>
              <a:t>최대 </a:t>
            </a:r>
            <a:r>
              <a:rPr lang="ko-KR" altLang="en-US" sz="1200" b="1" dirty="0" err="1"/>
              <a:t>흐름량</a:t>
            </a:r>
            <a:endParaRPr lang="ko-KR" altLang="en-US" sz="1200" dirty="0"/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도로의 차선 수</a:t>
            </a:r>
            <a:r>
              <a:rPr lang="en-US" altLang="ko-KR" sz="1200" dirty="0"/>
              <a:t>, </a:t>
            </a:r>
            <a:r>
              <a:rPr lang="ko-KR" altLang="en-US" sz="1200" dirty="0"/>
              <a:t>파이프의 유량 제한</a:t>
            </a:r>
          </a:p>
          <a:p>
            <a:r>
              <a:rPr lang="ko-KR" altLang="en-US" sz="1200" b="1" dirty="0"/>
              <a:t>흐름</a:t>
            </a:r>
            <a:r>
              <a:rPr lang="en-US" altLang="ko-KR" sz="1200" b="1" dirty="0"/>
              <a:t>(Flow)</a:t>
            </a:r>
            <a:endParaRPr lang="ko-KR" altLang="en-US" sz="1200" dirty="0"/>
          </a:p>
          <a:p>
            <a:pPr lvl="1"/>
            <a:r>
              <a:rPr lang="ko-KR" altLang="en-US" sz="1200" dirty="0"/>
              <a:t>실제로 간선 위로 흘러가는 값</a:t>
            </a:r>
          </a:p>
          <a:p>
            <a:pPr lvl="1"/>
            <a:r>
              <a:rPr lang="ko-KR" altLang="en-US" sz="1200" dirty="0"/>
              <a:t>용량</a:t>
            </a:r>
            <a:r>
              <a:rPr lang="en-US" altLang="ko-KR" sz="1200" dirty="0"/>
              <a:t>(capacity)</a:t>
            </a:r>
            <a:r>
              <a:rPr lang="ko-KR" altLang="en-US" sz="1200" dirty="0"/>
              <a:t>과 구분됨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파이프 용량은 </a:t>
            </a:r>
            <a:r>
              <a:rPr lang="en-US" altLang="ko-KR" sz="1200" dirty="0"/>
              <a:t>100L/s</a:t>
            </a:r>
            <a:r>
              <a:rPr lang="ko-KR" altLang="en-US" sz="1200" dirty="0"/>
              <a:t>인데 실제 흐름은 </a:t>
            </a:r>
            <a:r>
              <a:rPr lang="en-US" altLang="ko-KR" sz="1200" dirty="0"/>
              <a:t>70L/s)</a:t>
            </a:r>
          </a:p>
          <a:p>
            <a:r>
              <a:rPr lang="ko-KR" altLang="en-US" sz="1200" b="1" dirty="0"/>
              <a:t>신뢰도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확률</a:t>
            </a:r>
            <a:r>
              <a:rPr lang="en-US" altLang="ko-KR" sz="1200" b="1" dirty="0"/>
              <a:t>(Probability / Reliability)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간선이 특정 확률로만 사용 가능한 경우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링크 장애 확률</a:t>
            </a:r>
            <a:r>
              <a:rPr lang="en-US" altLang="ko-KR" sz="1200" dirty="0"/>
              <a:t>, </a:t>
            </a:r>
            <a:r>
              <a:rPr lang="ko-KR" altLang="en-US" sz="1200" dirty="0"/>
              <a:t>무선 통신 성공 확률</a:t>
            </a:r>
            <a:endParaRPr lang="en-US" altLang="ko-KR" sz="1200" dirty="0"/>
          </a:p>
          <a:p>
            <a:r>
              <a:rPr lang="ko-KR" altLang="en-US" sz="1200" b="1" dirty="0"/>
              <a:t>색</a:t>
            </a:r>
            <a:r>
              <a:rPr lang="en-US" altLang="ko-KR" sz="1200" b="1" dirty="0"/>
              <a:t>(Color)</a:t>
            </a:r>
            <a:endParaRPr lang="ko-KR" altLang="en-US" sz="1200" dirty="0"/>
          </a:p>
          <a:p>
            <a:pPr lvl="1"/>
            <a:r>
              <a:rPr lang="ko-KR" altLang="en-US" sz="1200" dirty="0"/>
              <a:t>그래프 색칠 문제에서 등장</a:t>
            </a:r>
          </a:p>
          <a:p>
            <a:pPr lvl="1"/>
            <a:r>
              <a:rPr lang="ko-KR" altLang="en-US" sz="1200" dirty="0"/>
              <a:t>간선을 색으로 구분해 제약 조건을 걸 때 사용</a:t>
            </a:r>
          </a:p>
          <a:p>
            <a:pPr lvl="1"/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AC1F5-E802-6055-C7C9-7A875E22E4C8}"/>
              </a:ext>
            </a:extLst>
          </p:cNvPr>
          <p:cNvSpPr txBox="1"/>
          <p:nvPr/>
        </p:nvSpPr>
        <p:spPr>
          <a:xfrm>
            <a:off x="6555206" y="2674322"/>
            <a:ext cx="5277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라벨</a:t>
            </a:r>
            <a:r>
              <a:rPr lang="en-US" altLang="ko-KR" sz="1200" b="1" dirty="0"/>
              <a:t>(Label)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간선에 문자열</a:t>
            </a:r>
            <a:r>
              <a:rPr lang="en-US" altLang="ko-KR" sz="1200" dirty="0"/>
              <a:t>/</a:t>
            </a:r>
            <a:r>
              <a:rPr lang="ko-KR" altLang="en-US" sz="1200" dirty="0"/>
              <a:t>심볼 같은 부가 정보를 붙이는 것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“</a:t>
            </a:r>
            <a:r>
              <a:rPr lang="ko-KR" altLang="en-US" sz="1200" dirty="0"/>
              <a:t>서울 → 부산 </a:t>
            </a:r>
            <a:r>
              <a:rPr lang="en-US" altLang="ko-KR" sz="1200" dirty="0"/>
              <a:t>(KTX)” vs “</a:t>
            </a:r>
            <a:r>
              <a:rPr lang="ko-KR" altLang="en-US" sz="1200" dirty="0"/>
              <a:t>서울 → 부산 </a:t>
            </a:r>
            <a:r>
              <a:rPr lang="en-US" altLang="ko-KR" sz="1200" dirty="0"/>
              <a:t>(</a:t>
            </a:r>
            <a:r>
              <a:rPr lang="ko-KR" altLang="en-US" sz="1200" dirty="0"/>
              <a:t>버스</a:t>
            </a:r>
            <a:r>
              <a:rPr lang="en-US" altLang="ko-KR" sz="1200" dirty="0"/>
              <a:t>)”</a:t>
            </a:r>
          </a:p>
          <a:p>
            <a:r>
              <a:rPr lang="ko-KR" altLang="en-US" sz="1200" b="1" dirty="0"/>
              <a:t>시간</a:t>
            </a:r>
            <a:r>
              <a:rPr lang="en-US" altLang="ko-KR" sz="1200" b="1" dirty="0"/>
              <a:t>(Time / Delay)</a:t>
            </a:r>
            <a:endParaRPr lang="ko-KR" altLang="en-US" sz="1200" dirty="0"/>
          </a:p>
          <a:p>
            <a:pPr lvl="1"/>
            <a:r>
              <a:rPr lang="ko-KR" altLang="en-US" sz="1200" dirty="0"/>
              <a:t>간선을 통과하는 데 걸리는 시간</a:t>
            </a:r>
          </a:p>
          <a:p>
            <a:pPr lvl="1"/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네트워크 지연시간</a:t>
            </a:r>
            <a:r>
              <a:rPr lang="en-US" altLang="ko-KR" sz="1200" dirty="0"/>
              <a:t>, </a:t>
            </a:r>
            <a:r>
              <a:rPr lang="ko-KR" altLang="en-US" sz="1200" dirty="0"/>
              <a:t>교통 소요시간</a:t>
            </a:r>
          </a:p>
          <a:p>
            <a:r>
              <a:rPr lang="ko-KR" altLang="en-US" sz="1200" b="1" dirty="0"/>
              <a:t>비용</a:t>
            </a:r>
            <a:r>
              <a:rPr lang="en-US" altLang="ko-KR" sz="1200" b="1" dirty="0"/>
              <a:t>(Cost)</a:t>
            </a:r>
            <a:endParaRPr lang="ko-KR" altLang="en-US" sz="1200" dirty="0"/>
          </a:p>
          <a:p>
            <a:pPr lvl="1"/>
            <a:r>
              <a:rPr lang="ko-KR" altLang="en-US" sz="1200" dirty="0"/>
              <a:t>이동이나 작업에 필요한 자원</a:t>
            </a:r>
            <a:r>
              <a:rPr lang="en-US" altLang="ko-KR" sz="1200" dirty="0"/>
              <a:t>(</a:t>
            </a:r>
            <a:r>
              <a:rPr lang="ko-KR" altLang="en-US" sz="1200" dirty="0"/>
              <a:t>돈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 등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dirty="0"/>
              <a:t>최단경로 문제</a:t>
            </a:r>
            <a:r>
              <a:rPr lang="en-US" altLang="ko-KR" sz="1200" dirty="0"/>
              <a:t>(Dijkstra, Bellman-Ford)</a:t>
            </a:r>
            <a:r>
              <a:rPr lang="ko-KR" altLang="en-US" sz="1200" dirty="0"/>
              <a:t>에서 자주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63BCB-490E-8256-21BF-2E43B6C025A8}"/>
              </a:ext>
            </a:extLst>
          </p:cNvPr>
          <p:cNvSpPr txBox="1"/>
          <p:nvPr/>
        </p:nvSpPr>
        <p:spPr>
          <a:xfrm>
            <a:off x="6555206" y="4845528"/>
            <a:ext cx="397192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100" b="1" dirty="0"/>
              <a:t>예시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서울 ↔ 부산 그래프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ko-KR" altLang="en-US" sz="1100" dirty="0"/>
              <a:t>정점 속성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Vertices = {</a:t>
            </a:r>
            <a:r>
              <a:rPr lang="ko-KR" altLang="en-US" sz="1100" dirty="0"/>
              <a:t>서울</a:t>
            </a:r>
            <a:r>
              <a:rPr lang="en-US" altLang="ko-KR" sz="1100" dirty="0"/>
              <a:t>(population=10M), </a:t>
            </a:r>
            <a:r>
              <a:rPr lang="ko-KR" altLang="en-US" sz="1100" dirty="0"/>
              <a:t>부산</a:t>
            </a:r>
            <a:r>
              <a:rPr lang="en-US" altLang="ko-KR" sz="1100" dirty="0"/>
              <a:t>(population=3M)}</a:t>
            </a:r>
          </a:p>
          <a:p>
            <a:pPr>
              <a:buNone/>
            </a:pPr>
            <a:r>
              <a:rPr lang="ko-KR" altLang="en-US" sz="1100" dirty="0"/>
              <a:t>간선 속성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Edge (</a:t>
            </a:r>
            <a:r>
              <a:rPr lang="ko-KR" altLang="en-US" sz="1100" dirty="0"/>
              <a:t>서울 → 부산</a:t>
            </a:r>
            <a:r>
              <a:rPr lang="en-US" altLang="ko-KR" sz="1100" dirty="0"/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방향 </a:t>
            </a:r>
            <a:r>
              <a:rPr lang="en-US" altLang="ko-KR" sz="1100" dirty="0"/>
              <a:t>= </a:t>
            </a:r>
            <a:r>
              <a:rPr lang="ko-KR" altLang="en-US" sz="1100" dirty="0"/>
              <a:t>양방향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가중치 </a:t>
            </a:r>
            <a:r>
              <a:rPr lang="en-US" altLang="ko-KR" sz="1100" dirty="0"/>
              <a:t>= 400km (</a:t>
            </a:r>
            <a:r>
              <a:rPr lang="ko-KR" altLang="en-US" sz="1100" dirty="0"/>
              <a:t>거리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비용 </a:t>
            </a:r>
            <a:r>
              <a:rPr lang="en-US" altLang="ko-KR" sz="1100" dirty="0"/>
              <a:t>= 50,000</a:t>
            </a:r>
            <a:r>
              <a:rPr lang="ko-KR" altLang="en-US" sz="1100" dirty="0"/>
              <a:t>원 </a:t>
            </a:r>
            <a:r>
              <a:rPr lang="en-US" altLang="ko-KR" sz="1100" dirty="0"/>
              <a:t>(KTX </a:t>
            </a:r>
            <a:r>
              <a:rPr lang="ko-KR" altLang="en-US" sz="1100" dirty="0"/>
              <a:t>요금</a:t>
            </a:r>
            <a:r>
              <a:rPr lang="en-US" altLang="ko-KR" sz="11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시간 </a:t>
            </a:r>
            <a:r>
              <a:rPr lang="en-US" altLang="ko-KR" sz="1100" dirty="0"/>
              <a:t>= 2</a:t>
            </a:r>
            <a:r>
              <a:rPr lang="ko-KR" altLang="en-US" sz="1100" dirty="0"/>
              <a:t>시간 </a:t>
            </a:r>
            <a:r>
              <a:rPr lang="en-US" altLang="ko-KR" sz="1100" dirty="0"/>
              <a:t>30</a:t>
            </a:r>
            <a:r>
              <a:rPr lang="ko-KR" altLang="en-US" sz="1100" dirty="0"/>
              <a:t>분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라벨 </a:t>
            </a:r>
            <a:r>
              <a:rPr lang="en-US" altLang="ko-KR" sz="1100" dirty="0"/>
              <a:t>= "KTX"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044097-3FC5-6C86-9A32-D90AB0B5D373}"/>
              </a:ext>
            </a:extLst>
          </p:cNvPr>
          <p:cNvSpPr/>
          <p:nvPr/>
        </p:nvSpPr>
        <p:spPr>
          <a:xfrm>
            <a:off x="4704347" y="2776592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4C1B54-4CEF-0A66-5336-FA411FEFDC55}"/>
              </a:ext>
            </a:extLst>
          </p:cNvPr>
          <p:cNvSpPr/>
          <p:nvPr/>
        </p:nvSpPr>
        <p:spPr>
          <a:xfrm>
            <a:off x="5530515" y="2773978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F7022AC-A68E-5215-47EC-72A36A01B3F4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5041232" y="2944942"/>
            <a:ext cx="489283" cy="2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95FCD65-266C-0858-AD00-DE9A833460AD}"/>
              </a:ext>
            </a:extLst>
          </p:cNvPr>
          <p:cNvSpPr/>
          <p:nvPr/>
        </p:nvSpPr>
        <p:spPr>
          <a:xfrm>
            <a:off x="4704347" y="3320654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49685C4-C27E-03F3-F692-36D2CA54C83C}"/>
              </a:ext>
            </a:extLst>
          </p:cNvPr>
          <p:cNvSpPr/>
          <p:nvPr/>
        </p:nvSpPr>
        <p:spPr>
          <a:xfrm>
            <a:off x="5530515" y="3318040"/>
            <a:ext cx="336885" cy="3419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C53B39-163D-381D-5BED-8F4265F82D87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5041232" y="3489004"/>
            <a:ext cx="489283" cy="2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5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CFF01-ABA3-7E33-28F1-C3D86B8E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간선의 인접과 연결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FDE0A-C6E3-D0D5-4D6A-DE01A7F09D31}"/>
                  </a:ext>
                </a:extLst>
              </p:cNvPr>
              <p:cNvSpPr txBox="1"/>
              <p:nvPr/>
            </p:nvSpPr>
            <p:spPr>
              <a:xfrm>
                <a:off x="299285" y="1906512"/>
                <a:ext cx="7773904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인접</a:t>
                </a:r>
                <a:r>
                  <a:rPr lang="en-US" altLang="ko-KR" b="1" dirty="0"/>
                  <a:t>(Adjacent)</a:t>
                </a:r>
              </a:p>
              <a:p>
                <a:r>
                  <a:rPr lang="ko-KR" altLang="en-US" b="1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사이에 </a:t>
                </a:r>
                <a:r>
                  <a:rPr lang="ko-KR" altLang="en-US" b="1" dirty="0"/>
                  <a:t>직접 간선</a:t>
                </a:r>
                <a:r>
                  <a:rPr lang="en-US" altLang="ko-KR" b="1" dirty="0"/>
                  <a:t>(Edge)</a:t>
                </a:r>
                <a:r>
                  <a:rPr lang="ko-KR" altLang="en-US" dirty="0"/>
                  <a:t> 이 있으면 인접한다고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방향 그래프</a:t>
                </a:r>
                <a:r>
                  <a:rPr lang="en-US" altLang="ko-KR" dirty="0"/>
                  <a:t>(Directed Graph)</a:t>
                </a:r>
                <a:r>
                  <a:rPr lang="ko-KR" altLang="en-US" dirty="0"/>
                  <a:t>에서는</a:t>
                </a:r>
              </a:p>
              <a:p>
                <a:pPr lvl="1"/>
                <a:r>
                  <a:rPr lang="ko-KR" altLang="en-US" dirty="0"/>
                  <a:t>간선이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이면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인접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(but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는 아님</a:t>
                </a:r>
                <a:r>
                  <a:rPr lang="en-US" altLang="ko-KR" dirty="0"/>
                  <a:t>).</a:t>
                </a:r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 **“</a:t>
                </a:r>
                <a:r>
                  <a:rPr lang="ko-KR" altLang="en-US" dirty="0"/>
                  <a:t>바로 옆에 붙어 있음”**의 의미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ko-KR" altLang="en-US" dirty="0"/>
                  <a:t> “인접 여부 </a:t>
                </a:r>
                <a:r>
                  <a:rPr lang="ko-KR" altLang="en-US" dirty="0" err="1"/>
                  <a:t>확인”은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직접 연결된 간선만 체크</a:t>
                </a:r>
                <a:r>
                  <a:rPr lang="ko-KR" altLang="en-US" dirty="0"/>
                  <a:t>하는 것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br>
                  <a:rPr lang="en-US" altLang="ko-KR" dirty="0"/>
                </a:br>
                <a:endParaRPr lang="en-US" altLang="ko-KR" dirty="0"/>
              </a:p>
              <a:p>
                <a:pPr>
                  <a:buNone/>
                </a:pPr>
                <a:r>
                  <a:rPr lang="ko-KR" altLang="en-US" b="1" dirty="0"/>
                  <a:t>연결</a:t>
                </a:r>
                <a:r>
                  <a:rPr lang="en-US" altLang="ko-KR" b="1" dirty="0"/>
                  <a:t>(Connected / Reachable)</a:t>
                </a:r>
              </a:p>
              <a:p>
                <a:r>
                  <a:rPr lang="ko-KR" altLang="en-US" b="1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에서 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로 가는 </a:t>
                </a:r>
                <a:r>
                  <a:rPr lang="ko-KR" altLang="en-US" b="1" dirty="0"/>
                  <a:t>경로</a:t>
                </a:r>
                <a:r>
                  <a:rPr lang="en-US" altLang="ko-KR" b="1" dirty="0"/>
                  <a:t>(Path)</a:t>
                </a:r>
                <a:r>
                  <a:rPr lang="ko-KR" altLang="en-US" dirty="0"/>
                  <a:t> 가 존재하면 연결되었다고 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경로는 여러 간선을 거쳐도 됨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방향 그래프라면 반드시 </a:t>
                </a:r>
                <a:r>
                  <a:rPr lang="ko-KR" altLang="en-US" b="1" dirty="0"/>
                  <a:t>화살표 방향을 따라가야</a:t>
                </a:r>
                <a:r>
                  <a:rPr lang="ko-KR" altLang="en-US" dirty="0"/>
                  <a:t> 연결로 인정됨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경로가 있으면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는 연결됨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ko-KR" altLang="en-US" dirty="0"/>
                  <a:t> 즉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“경로를 따라가서 도달 가능하다면 연결”</a:t>
                </a:r>
                <a:r>
                  <a:rPr lang="ko-KR" altLang="en-US" dirty="0"/>
                  <a:t> 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FDE0A-C6E3-D0D5-4D6A-DE01A7F0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85" y="1906512"/>
                <a:ext cx="7773904" cy="3970318"/>
              </a:xfrm>
              <a:prstGeom prst="rect">
                <a:avLst/>
              </a:prstGeom>
              <a:blipFill>
                <a:blip r:embed="rId2"/>
                <a:stretch>
                  <a:fillRect l="-627" t="-922" r="-157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자료구조] 그래프의 정의와 표현(인접 행렬, 인접 리스트) : 네이버 블로그">
            <a:extLst>
              <a:ext uri="{FF2B5EF4-FFF2-40B4-BE49-F238E27FC236}">
                <a16:creationId xmlns:a16="http://schemas.microsoft.com/office/drawing/2014/main" id="{7F02FD70-AF08-47F1-BB17-8ADEBFF8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765" y="2034340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108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24DC6-7520-0E3C-7C16-B2C0181E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노드의 차수</a:t>
            </a:r>
            <a:r>
              <a:rPr lang="en-US" altLang="ko-KR" dirty="0"/>
              <a:t>(degree)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46699-CB8F-DFD1-9F6D-F4BB5C578FBB}"/>
              </a:ext>
            </a:extLst>
          </p:cNvPr>
          <p:cNvSpPr txBox="1"/>
          <p:nvPr/>
        </p:nvSpPr>
        <p:spPr>
          <a:xfrm>
            <a:off x="473743" y="1570372"/>
            <a:ext cx="10011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그래프에서 </a:t>
            </a:r>
            <a:r>
              <a:rPr lang="ko-KR" altLang="en-US" b="1" dirty="0"/>
              <a:t>정점</a:t>
            </a:r>
            <a:r>
              <a:rPr lang="en-US" altLang="ko-KR" b="1" dirty="0"/>
              <a:t>(Vertex, Node)</a:t>
            </a:r>
            <a:r>
              <a:rPr lang="ko-KR" altLang="en-US" b="1" dirty="0"/>
              <a:t>에 연결된 간선</a:t>
            </a:r>
            <a:r>
              <a:rPr lang="en-US" altLang="ko-KR" b="1" dirty="0"/>
              <a:t>(Edge)</a:t>
            </a:r>
            <a:r>
              <a:rPr lang="ko-KR" altLang="en-US" b="1" dirty="0"/>
              <a:t>의 개수</a:t>
            </a:r>
            <a:r>
              <a:rPr lang="ko-KR" altLang="en-US" dirty="0"/>
              <a:t>를 그 정점의 차수라고 한다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09552-58C5-E011-EBD0-23061BBB5CF5}"/>
                  </a:ext>
                </a:extLst>
              </p:cNvPr>
              <p:cNvSpPr txBox="1"/>
              <p:nvPr/>
            </p:nvSpPr>
            <p:spPr>
              <a:xfrm>
                <a:off x="371476" y="2458633"/>
                <a:ext cx="9488404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sepChr m:val=",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  <a:p>
                <a:r>
                  <a:rPr lang="ko-KR" altLang="en-US" dirty="0" err="1"/>
                  <a:t>무방향</a:t>
                </a:r>
                <a:r>
                  <a:rPr lang="ko-KR" altLang="en-US" dirty="0"/>
                  <a:t> 그래프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와 연결된 간선 수</a:t>
                </a:r>
              </a:p>
              <a:p>
                <a:r>
                  <a:rPr lang="ko-KR" altLang="en-US" dirty="0"/>
                  <a:t>방향 그래프</a:t>
                </a:r>
                <a:r>
                  <a:rPr lang="en-US" altLang="ko-KR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에서 나가는 간선 수 </a:t>
                </a:r>
                <a:r>
                  <a:rPr lang="en-US" altLang="ko-KR" dirty="0"/>
                  <a:t>(Out-degree)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정점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로 들어오는 간선 수 </a:t>
                </a:r>
                <a:r>
                  <a:rPr lang="en-US" altLang="ko-KR" dirty="0"/>
                  <a:t>(In-degree)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deg</m:t>
                        </m:r>
                      </m:e>
                      <m:sup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dirty="0"/>
                  <a:t> Total degree (</a:t>
                </a:r>
                <a:r>
                  <a:rPr lang="ko-KR" altLang="en-US" dirty="0"/>
                  <a:t>혹은 그냥 </a:t>
                </a:r>
                <a:r>
                  <a:rPr lang="en-US" altLang="ko-KR" dirty="0"/>
                  <a:t>degree)</a:t>
                </a:r>
              </a:p>
              <a:p>
                <a:pPr lvl="1"/>
                <a:endParaRPr lang="en-US" altLang="ko-KR" dirty="0"/>
              </a:p>
              <a:p>
                <a:r>
                  <a:rPr lang="ko-KR" altLang="en-US" dirty="0"/>
                  <a:t>특징</a:t>
                </a:r>
                <a:r>
                  <a:rPr lang="en-US" altLang="ko-KR" dirty="0"/>
                  <a:t>:  </a:t>
                </a:r>
                <a:r>
                  <a:rPr lang="ko-KR" altLang="en-US" dirty="0" err="1"/>
                  <a:t>무방향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그래프든</a:t>
                </a:r>
                <a:r>
                  <a:rPr lang="ko-KR" altLang="en-US" dirty="0"/>
                  <a:t> 방향 </a:t>
                </a:r>
                <a:r>
                  <a:rPr lang="ko-KR" altLang="en-US" dirty="0" err="1"/>
                  <a:t>그래프든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전체 정점들의 차수 합은 항상 간선 수의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</a:t>
                </a:r>
                <a:r>
                  <a:rPr lang="en-US" altLang="ko-KR" dirty="0"/>
                  <a:t>.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그래프 입력 검증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알고리즘 복잡도 분석 근거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특수 경로(</a:t>
                </a:r>
                <a:r>
                  <a:rPr lang="ko-KR" altLang="ko-KR" dirty="0" err="1">
                    <a:latin typeface="Arial" panose="020B0604020202020204" pitchFamily="34" charset="0"/>
                  </a:rPr>
                  <a:t>오일러</a:t>
                </a:r>
                <a:r>
                  <a:rPr lang="ko-KR" altLang="ko-KR" dirty="0">
                    <a:latin typeface="Arial" panose="020B0604020202020204" pitchFamily="34" charset="0"/>
                  </a:rPr>
                  <a:t> 회로 등) 판정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dirty="0">
                    <a:latin typeface="Arial" panose="020B0604020202020204" pitchFamily="34" charset="0"/>
                  </a:rPr>
                  <a:t>평균 차수로 자료구조/네트워크 특성 분석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E09552-58C5-E011-EBD0-23061BBB5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6" y="2458633"/>
                <a:ext cx="9488404" cy="3693319"/>
              </a:xfrm>
              <a:prstGeom prst="rect">
                <a:avLst/>
              </a:prstGeom>
              <a:blipFill>
                <a:blip r:embed="rId2"/>
                <a:stretch>
                  <a:fillRect l="-578" b="-1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자료구조] 그래프의 정의와 표현(인접 행렬, 인접 리스트) : 네이버 블로그">
            <a:extLst>
              <a:ext uri="{FF2B5EF4-FFF2-40B4-BE49-F238E27FC236}">
                <a16:creationId xmlns:a16="http://schemas.microsoft.com/office/drawing/2014/main" id="{A60183E1-F62D-29B3-FA55-23E052E8D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149" y="2533650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225-DB65-F193-3D08-02B41D91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위상 정렬</a:t>
            </a:r>
            <a:r>
              <a:rPr lang="en-US" altLang="ko-KR" dirty="0"/>
              <a:t>(Topological Sort)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/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600" dirty="0"/>
                  <a:t>정의</a:t>
                </a:r>
                <a:endParaRPr lang="en-US" altLang="ko-KR" sz="1600" dirty="0"/>
              </a:p>
              <a:p>
                <a:pPr>
                  <a:buNone/>
                </a:pPr>
                <a:r>
                  <a:rPr lang="ko-KR" altLang="en-US" sz="1600" b="1" dirty="0"/>
                  <a:t>방향 그래프</a:t>
                </a:r>
                <a:r>
                  <a:rPr lang="en-US" altLang="ko-KR" sz="1600" b="1" dirty="0"/>
                  <a:t>(Directed Graph)</a:t>
                </a:r>
                <a:r>
                  <a:rPr lang="ko-KR" altLang="en-US" sz="1600" b="1" dirty="0"/>
                  <a:t>에서 모든 간선의 방향을 거스르지 않도록 정점들을 나열하는 것</a:t>
                </a:r>
                <a:r>
                  <a:rPr lang="ko-KR" altLang="en-US" sz="1600" dirty="0"/>
                  <a:t>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 ⇒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보다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먼저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나와야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0" i="1">
                        <a:latin typeface="Cambria Math" panose="02040503050406030204" pitchFamily="18" charset="0"/>
                      </a:rPr>
                      <m:t>함</m:t>
                    </m:r>
                  </m:oMath>
                </a14:m>
                <a:endParaRPr lang="ko-KR" altLang="en-US" sz="1600" b="0" dirty="0"/>
              </a:p>
              <a:p>
                <a:pPr>
                  <a:buNone/>
                </a:pPr>
                <a:r>
                  <a:rPr lang="ko-KR" altLang="en-US" sz="1600" dirty="0"/>
                  <a:t>이라는 조건을 만족하는 </a:t>
                </a:r>
                <a:r>
                  <a:rPr lang="ko-KR" altLang="en-US" sz="1600" b="1" dirty="0"/>
                  <a:t>정점들의 선형 순서</a:t>
                </a:r>
                <a:r>
                  <a:rPr lang="en-US" altLang="ko-KR" sz="1600" b="1" dirty="0"/>
                  <a:t>(Linear Ordering)</a:t>
                </a:r>
                <a:r>
                  <a:rPr lang="ko-KR" altLang="en-US" sz="1600" dirty="0"/>
                  <a:t> 를 만드는 과정이다</a:t>
                </a:r>
                <a:r>
                  <a:rPr lang="en-US" altLang="ko-KR" sz="1600" dirty="0"/>
                  <a:t>.</a:t>
                </a:r>
              </a:p>
              <a:p>
                <a:pPr>
                  <a:buNone/>
                </a:pPr>
                <a:endParaRPr lang="en-US" altLang="ko-KR" sz="1600" dirty="0"/>
              </a:p>
              <a:p>
                <a:r>
                  <a:rPr lang="ko-KR" altLang="en-US" sz="1600" b="1" dirty="0"/>
                  <a:t>조건</a:t>
                </a:r>
              </a:p>
              <a:p>
                <a:r>
                  <a:rPr lang="ko-KR" altLang="en-US" sz="1600" dirty="0"/>
                  <a:t>그래프는 반드시 </a:t>
                </a:r>
                <a:r>
                  <a:rPr lang="en-US" altLang="ko-KR" sz="1600" b="1" dirty="0"/>
                  <a:t>DAG(Directed Acyclic Graph, </a:t>
                </a:r>
                <a:r>
                  <a:rPr lang="ko-KR" altLang="en-US" sz="1600" b="1" dirty="0"/>
                  <a:t>유향 </a:t>
                </a:r>
                <a:r>
                  <a:rPr lang="ko-KR" altLang="en-US" sz="1600" b="1" dirty="0" err="1"/>
                  <a:t>비순환</a:t>
                </a:r>
                <a:r>
                  <a:rPr lang="ko-KR" altLang="en-US" sz="1600" b="1" dirty="0"/>
                  <a:t> 그래프</a:t>
                </a:r>
                <a:r>
                  <a:rPr lang="en-US" altLang="ko-KR" sz="1600" b="1" dirty="0"/>
                  <a:t>)</a:t>
                </a:r>
                <a:r>
                  <a:rPr lang="ko-KR" altLang="en-US" sz="1600" dirty="0"/>
                  <a:t> 이어야 함</a:t>
                </a:r>
              </a:p>
              <a:p>
                <a:r>
                  <a:rPr lang="ko-KR" altLang="en-US" sz="1600" dirty="0"/>
                  <a:t>사이클</a:t>
                </a:r>
                <a:r>
                  <a:rPr lang="en-US" altLang="ko-KR" sz="1600" dirty="0"/>
                  <a:t>(Cycle)</a:t>
                </a:r>
                <a:r>
                  <a:rPr lang="ko-KR" altLang="en-US" sz="1600" dirty="0"/>
                  <a:t>이 있으면 순서를 정할 수 없음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예</a:t>
                </a:r>
                <a:r>
                  <a:rPr lang="en-US" altLang="ko-KR" sz="1600" dirty="0"/>
                  <a:t>: A→B, B→C, C→A)</a:t>
                </a:r>
              </a:p>
              <a:p>
                <a:endParaRPr lang="en-US" altLang="ko-KR" sz="1600" dirty="0"/>
              </a:p>
              <a:p>
                <a:r>
                  <a:rPr lang="ko-KR" altLang="en-US" sz="1600" b="1" dirty="0"/>
                  <a:t>결과</a:t>
                </a:r>
              </a:p>
              <a:p>
                <a:r>
                  <a:rPr lang="ko-KR" altLang="en-US" sz="1600" dirty="0"/>
                  <a:t>위상 정렬의 결과는 </a:t>
                </a:r>
                <a:r>
                  <a:rPr lang="ko-KR" altLang="en-US" sz="1600" b="1" dirty="0"/>
                  <a:t>하나가 아닐 수도 있음</a:t>
                </a:r>
                <a:endParaRPr lang="ko-KR" altLang="en-US" sz="1600" dirty="0"/>
              </a:p>
              <a:p>
                <a:r>
                  <a:rPr lang="ko-KR" altLang="en-US" sz="1600" dirty="0"/>
                  <a:t>여러 정점이 동시에 진입 차수 </a:t>
                </a:r>
                <a:r>
                  <a:rPr lang="en-US" altLang="ko-KR" sz="1600" dirty="0"/>
                  <a:t>0 (</a:t>
                </a:r>
                <a:r>
                  <a:rPr lang="ko-KR" altLang="en-US" sz="1600" dirty="0"/>
                  <a:t>시작점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이면 의존성 없음 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여러 가지 순서 가능 </a:t>
                </a:r>
                <a:r>
                  <a:rPr lang="en-US" altLang="ko-KR" sz="1600" dirty="0"/>
                  <a:t>,  </a:t>
                </a:r>
                <a:r>
                  <a:rPr lang="ko-KR" altLang="en-US" sz="1600" dirty="0"/>
                  <a:t>병렬 처리 가능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0AB2F9-698F-2EF9-97F5-0CCF461C9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84" y="1427693"/>
                <a:ext cx="10691563" cy="3052631"/>
              </a:xfrm>
              <a:prstGeom prst="rect">
                <a:avLst/>
              </a:prstGeom>
              <a:blipFill>
                <a:blip r:embed="rId2"/>
                <a:stretch>
                  <a:fillRect l="-342" t="-599" b="-15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DB8D0C-B47B-0A6B-EDFB-00241251C8EC}"/>
              </a:ext>
            </a:extLst>
          </p:cNvPr>
          <p:cNvSpPr txBox="1"/>
          <p:nvPr/>
        </p:nvSpPr>
        <p:spPr>
          <a:xfrm>
            <a:off x="497804" y="6165502"/>
            <a:ext cx="11455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위상 정렬은 </a:t>
            </a:r>
            <a:r>
              <a:rPr lang="en-US" altLang="ko-KR" sz="1400" b="1" dirty="0"/>
              <a:t>DAG</a:t>
            </a:r>
            <a:r>
              <a:rPr lang="ko-KR" altLang="en-US" sz="1400" b="1" dirty="0"/>
              <a:t>에서 정점들을 선행 조건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간선 방향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지키며 나열하는 정렬 방식으로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작업 스케줄링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컴파일 순서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렌더링 패스 실행 순서 등 다양한 의존성 문제가 있는 곳에서 활용된다</a:t>
            </a:r>
            <a:r>
              <a:rPr lang="en-US" altLang="ko-KR" sz="1400" b="1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57669B-B0E0-D83C-0AF4-A9B90886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83" y="4641851"/>
            <a:ext cx="1314633" cy="11717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B1FF1-9DE9-A1B3-CDFB-C9E0F0E39675}"/>
              </a:ext>
            </a:extLst>
          </p:cNvPr>
          <p:cNvSpPr txBox="1"/>
          <p:nvPr/>
        </p:nvSpPr>
        <p:spPr>
          <a:xfrm>
            <a:off x="3177087" y="4641851"/>
            <a:ext cx="6097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위상 정렬 결과 </a:t>
            </a:r>
            <a:r>
              <a:rPr lang="en-US" altLang="ko-KR" b="1" dirty="0"/>
              <a:t>(</a:t>
            </a:r>
            <a:r>
              <a:rPr lang="ko-KR" altLang="en-US" b="1" dirty="0"/>
              <a:t>가능한 순서들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A → B → C → D</a:t>
            </a:r>
          </a:p>
          <a:p>
            <a:r>
              <a:rPr lang="en-US" altLang="ko-KR" dirty="0"/>
              <a:t>B → A → C → D</a:t>
            </a:r>
          </a:p>
          <a:p>
            <a:r>
              <a:rPr lang="en-US" altLang="ko-KR" dirty="0"/>
              <a:t>(A, B)</a:t>
            </a:r>
            <a:r>
              <a:rPr lang="ko-KR" altLang="en-US" dirty="0"/>
              <a:t>는 순서를 바꿔도 됨 → </a:t>
            </a:r>
            <a:r>
              <a:rPr lang="ko-KR" altLang="en-US" b="1" dirty="0"/>
              <a:t>동시에 시작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15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787F3-B52F-C9BB-CCF5-D721EBAE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-  </a:t>
            </a:r>
            <a:r>
              <a:rPr lang="ko-KR" altLang="en-US" dirty="0"/>
              <a:t>간선 목록</a:t>
            </a:r>
            <a:r>
              <a:rPr lang="en-US" altLang="ko-KR" dirty="0"/>
              <a:t>(Edge list)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5FB24E-0B48-9DDA-6B2E-24B580810DC0}"/>
              </a:ext>
            </a:extLst>
          </p:cNvPr>
          <p:cNvGrpSpPr/>
          <p:nvPr/>
        </p:nvGrpSpPr>
        <p:grpSpPr>
          <a:xfrm>
            <a:off x="778440" y="2558028"/>
            <a:ext cx="3300266" cy="1955132"/>
            <a:chOff x="585934" y="2483994"/>
            <a:chExt cx="4548939" cy="300240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7A456A-4363-C0D1-28C2-DD2DE33E5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934" y="3060575"/>
              <a:ext cx="4381725" cy="2425825"/>
            </a:xfrm>
            <a:prstGeom prst="rect">
              <a:avLst/>
            </a:prstGeom>
          </p:spPr>
        </p:pic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405EC08-DCF7-64B8-E455-CB960D0A04A8}"/>
                </a:ext>
              </a:extLst>
            </p:cNvPr>
            <p:cNvCxnSpPr/>
            <p:nvPr/>
          </p:nvCxnSpPr>
          <p:spPr>
            <a:xfrm flipH="1" flipV="1">
              <a:off x="3748234" y="2805085"/>
              <a:ext cx="304800" cy="458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17C5575-8BF7-36CF-FD22-59537FBCC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871" y="2858976"/>
              <a:ext cx="279847" cy="389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3E96A7-8BBE-C1FB-2945-3C19EE13C856}"/>
                </a:ext>
              </a:extLst>
            </p:cNvPr>
            <p:cNvSpPr txBox="1"/>
            <p:nvPr/>
          </p:nvSpPr>
          <p:spPr>
            <a:xfrm>
              <a:off x="3269798" y="252042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출발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19A5BA-F652-E633-56F9-6FE224BBDBE3}"/>
                </a:ext>
              </a:extLst>
            </p:cNvPr>
            <p:cNvSpPr txBox="1"/>
            <p:nvPr/>
          </p:nvSpPr>
          <p:spPr>
            <a:xfrm>
              <a:off x="4539838" y="248399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도착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AE3D630-B8AE-DC1C-241E-3A1D6EE81A77}"/>
              </a:ext>
            </a:extLst>
          </p:cNvPr>
          <p:cNvGrpSpPr/>
          <p:nvPr/>
        </p:nvGrpSpPr>
        <p:grpSpPr>
          <a:xfrm>
            <a:off x="5984587" y="2558028"/>
            <a:ext cx="4403794" cy="2170073"/>
            <a:chOff x="6005763" y="2668506"/>
            <a:chExt cx="5439657" cy="293056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C68E23-51B1-A1AF-7452-B4BC9D4DF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763" y="3122446"/>
              <a:ext cx="4349974" cy="2476627"/>
            </a:xfrm>
            <a:prstGeom prst="rect">
              <a:avLst/>
            </a:prstGeom>
          </p:spPr>
        </p:pic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B59A975-9443-8343-B8CF-40FBBFB9A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6710" y="3007060"/>
              <a:ext cx="230606" cy="422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EB6CFF-D055-4162-96E4-3D2A8A4F7CA5}"/>
                </a:ext>
              </a:extLst>
            </p:cNvPr>
            <p:cNvSpPr txBox="1"/>
            <p:nvPr/>
          </p:nvSpPr>
          <p:spPr>
            <a:xfrm>
              <a:off x="10109798" y="2693296"/>
              <a:ext cx="13356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속성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가중치</a:t>
              </a:r>
              <a:r>
                <a:rPr lang="en-US" altLang="ko-KR" sz="1600" dirty="0"/>
                <a:t>)</a:t>
              </a:r>
              <a:endParaRPr lang="ko-KR" altLang="en-US" sz="16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36B364-5715-2392-5B41-499346C51EB5}"/>
                </a:ext>
              </a:extLst>
            </p:cNvPr>
            <p:cNvSpPr txBox="1"/>
            <p:nvPr/>
          </p:nvSpPr>
          <p:spPr>
            <a:xfrm>
              <a:off x="8807670" y="269329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출발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6A5EBD-F56F-DDE6-032D-D079ABD96CAF}"/>
                </a:ext>
              </a:extLst>
            </p:cNvPr>
            <p:cNvSpPr txBox="1"/>
            <p:nvPr/>
          </p:nvSpPr>
          <p:spPr>
            <a:xfrm>
              <a:off x="9458734" y="266850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도착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7BC8DC0-A88D-0193-3BAB-E2E325818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11203" y="3007060"/>
              <a:ext cx="274876" cy="422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EB911AF-F23E-6EC1-5AFE-4887F11636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89612" y="3001888"/>
              <a:ext cx="116125" cy="3496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6380B14-60E5-A6BB-1D6B-6EB82850F881}"/>
              </a:ext>
            </a:extLst>
          </p:cNvPr>
          <p:cNvSpPr txBox="1"/>
          <p:nvPr/>
        </p:nvSpPr>
        <p:spPr>
          <a:xfrm>
            <a:off x="599414" y="1535111"/>
            <a:ext cx="610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간선</a:t>
            </a:r>
            <a:r>
              <a:rPr lang="en-US" altLang="ko-KR" dirty="0"/>
              <a:t>(edge) </a:t>
            </a:r>
            <a:r>
              <a:rPr lang="ko-KR" altLang="en-US" dirty="0"/>
              <a:t>중심으로 존재하는 간선으로 그래프 표현하기</a:t>
            </a:r>
            <a:endParaRPr lang="en-US" altLang="ko-KR" dirty="0"/>
          </a:p>
          <a:p>
            <a:r>
              <a:rPr lang="ko-KR" altLang="en-US" dirty="0"/>
              <a:t>간선 중심의 알고리즘에 적합하다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571BC5-66C8-A50C-35FF-5ACF6C3AA390}"/>
              </a:ext>
            </a:extLst>
          </p:cNvPr>
          <p:cNvSpPr txBox="1"/>
          <p:nvPr/>
        </p:nvSpPr>
        <p:spPr>
          <a:xfrm>
            <a:off x="6655544" y="1293687"/>
            <a:ext cx="3134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struct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Edge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;     // 출발 정점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;       // 도착 정점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;   // 가중치 (속성)</a:t>
            </a:r>
          </a:p>
          <a:p>
            <a:r>
              <a:rPr lang="ko-KR" altLang="en-US" sz="1200" dirty="0"/>
              <a:t>};</a:t>
            </a:r>
          </a:p>
          <a:p>
            <a:r>
              <a:rPr lang="ko-KR" altLang="en-US" sz="1200" dirty="0" err="1"/>
              <a:t>Edge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edges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]; //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 = 간선 개수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8A4E30-26AD-E4DF-C40D-FD10F01E125A}"/>
              </a:ext>
            </a:extLst>
          </p:cNvPr>
          <p:cNvSpPr txBox="1"/>
          <p:nvPr/>
        </p:nvSpPr>
        <p:spPr>
          <a:xfrm>
            <a:off x="9506204" y="1496058"/>
            <a:ext cx="24534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A53AE7-A895-AF22-D43A-6469F6C58F25}"/>
              </a:ext>
            </a:extLst>
          </p:cNvPr>
          <p:cNvSpPr txBox="1"/>
          <p:nvPr/>
        </p:nvSpPr>
        <p:spPr>
          <a:xfrm>
            <a:off x="144832" y="4598296"/>
            <a:ext cx="566642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 장점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메모리 효율적</a:t>
            </a:r>
          </a:p>
          <a:p>
            <a:pPr lvl="1"/>
            <a:r>
              <a:rPr lang="ko-KR" altLang="en-US" sz="1400" dirty="0"/>
              <a:t>필요한 간선만 저장하므로</a:t>
            </a:r>
            <a:r>
              <a:rPr lang="en-US" altLang="ko-KR" sz="1400" dirty="0"/>
              <a:t>, </a:t>
            </a:r>
            <a:r>
              <a:rPr lang="ko-KR" altLang="en-US" sz="1400" dirty="0"/>
              <a:t>희소 그래프</a:t>
            </a:r>
            <a:r>
              <a:rPr lang="en-US" altLang="ko-KR" sz="1400" dirty="0"/>
              <a:t>(Sparse Graph)</a:t>
            </a:r>
            <a:r>
              <a:rPr lang="ko-KR" altLang="en-US" sz="1400" dirty="0"/>
              <a:t>에 유리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정렬 및 가공 용이</a:t>
            </a:r>
          </a:p>
          <a:p>
            <a:pPr lvl="1"/>
            <a:r>
              <a:rPr lang="ko-KR" altLang="en-US" sz="1400" dirty="0"/>
              <a:t>간선 배열을 가중치 기준으로 정렬 가능</a:t>
            </a:r>
            <a:r>
              <a:rPr lang="en-US" altLang="ko-KR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단순 구조</a:t>
            </a:r>
          </a:p>
          <a:p>
            <a:pPr lvl="1"/>
            <a:r>
              <a:rPr lang="ko-KR" altLang="en-US" sz="1400" dirty="0"/>
              <a:t>출발</a:t>
            </a:r>
            <a:r>
              <a:rPr lang="en-US" altLang="ko-KR" sz="1400" dirty="0"/>
              <a:t>, </a:t>
            </a:r>
            <a:r>
              <a:rPr lang="ko-KR" altLang="en-US" sz="1400" dirty="0"/>
              <a:t>도착</a:t>
            </a:r>
            <a:r>
              <a:rPr lang="en-US" altLang="ko-KR" sz="1400" dirty="0"/>
              <a:t>, </a:t>
            </a:r>
            <a:r>
              <a:rPr lang="ko-KR" altLang="en-US" sz="1400" dirty="0"/>
              <a:t>속성만 있으면 되므로 구조가 직관적</a:t>
            </a:r>
            <a:r>
              <a:rPr lang="en-US" altLang="ko-KR" sz="1400"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F7598-5404-99CE-0DC0-8F66704CCE51}"/>
              </a:ext>
            </a:extLst>
          </p:cNvPr>
          <p:cNvSpPr txBox="1"/>
          <p:nvPr/>
        </p:nvSpPr>
        <p:spPr>
          <a:xfrm>
            <a:off x="5918427" y="4795187"/>
            <a:ext cx="60970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 단점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연결 여부 확인이 느림</a:t>
            </a:r>
          </a:p>
          <a:p>
            <a:pPr lvl="1"/>
            <a:r>
              <a:rPr lang="ko-KR" altLang="en-US" sz="1400" dirty="0"/>
              <a:t>두 정점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)</a:t>
            </a:r>
            <a:r>
              <a:rPr lang="ko-KR" altLang="en-US" sz="1400" dirty="0"/>
              <a:t>가 연결되어 있는지 확인하려면 전체 간선 배열을 순회해야 함 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en-US" sz="1400" dirty="0"/>
              <a:t>정점 기준 탐색이 불편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BFS, DFS</a:t>
            </a:r>
            <a:r>
              <a:rPr lang="ko-KR" altLang="en-US" sz="1400" dirty="0"/>
              <a:t>처럼 어떤 정점에서 출발하는 모든 간선을 찾으려면 배열 전체를 검색해야 함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23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ED097-F65C-08CE-8044-62AE7F266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0051-4951-C8A2-6F5B-F908210B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C707D-3AC4-799E-D442-93F0790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8" y="2772983"/>
            <a:ext cx="4750044" cy="23940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23A503-CC0E-0070-361D-31BB89D0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72983"/>
            <a:ext cx="5004057" cy="2209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7ED326-7D22-2004-CE0F-DA6F1FCF81E5}"/>
              </a:ext>
            </a:extLst>
          </p:cNvPr>
          <p:cNvSpPr txBox="1"/>
          <p:nvPr/>
        </p:nvSpPr>
        <p:spPr>
          <a:xfrm>
            <a:off x="573782" y="1778322"/>
            <a:ext cx="5291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 </a:t>
            </a:r>
            <a:r>
              <a:rPr lang="ko-KR" altLang="en-US" dirty="0"/>
              <a:t>중심으로 모든 노드 관계를 그래프 표현하기</a:t>
            </a:r>
            <a:endParaRPr lang="en-US" altLang="ko-KR" dirty="0"/>
          </a:p>
          <a:p>
            <a:r>
              <a:rPr lang="ko-KR" altLang="en-US" dirty="0"/>
              <a:t>연결 여부 빠른 확인이 </a:t>
            </a:r>
            <a:r>
              <a:rPr lang="ko-KR" altLang="en-US" dirty="0" err="1"/>
              <a:t>필요할때</a:t>
            </a:r>
            <a:r>
              <a:rPr lang="ko-KR" altLang="en-US" dirty="0"/>
              <a:t> 유리하다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C9DE8-624B-8059-A153-4BB2BBA39F82}"/>
              </a:ext>
            </a:extLst>
          </p:cNvPr>
          <p:cNvSpPr txBox="1"/>
          <p:nvPr/>
        </p:nvSpPr>
        <p:spPr>
          <a:xfrm>
            <a:off x="6218819" y="5471043"/>
            <a:ext cx="57526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단점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1. </a:t>
            </a:r>
            <a:r>
              <a:rPr lang="ko-KR" altLang="en-US" sz="1400" dirty="0"/>
              <a:t>특정 노드와 연결된 간선을 찾기 위해 </a:t>
            </a:r>
            <a:r>
              <a:rPr lang="en-US" altLang="ko-KR" sz="1400" dirty="0"/>
              <a:t>N</a:t>
            </a:r>
            <a:r>
              <a:rPr lang="ko-KR" altLang="en-US" sz="1400" dirty="0"/>
              <a:t>번 확인 해야 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2. </a:t>
            </a:r>
            <a:r>
              <a:rPr lang="ko-KR" altLang="en-US" sz="1400" dirty="0"/>
              <a:t>또한 노드에 비해 연결된 간선이 적다면 메모리가 비효율적이다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B48BC-3B27-F4AD-44AF-025BAE6292F2}"/>
              </a:ext>
            </a:extLst>
          </p:cNvPr>
          <p:cNvSpPr txBox="1"/>
          <p:nvPr/>
        </p:nvSpPr>
        <p:spPr>
          <a:xfrm>
            <a:off x="343399" y="5439863"/>
            <a:ext cx="5752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장점</a:t>
            </a:r>
            <a:endParaRPr lang="en-US" altLang="ko-KR" sz="1400" dirty="0"/>
          </a:p>
          <a:p>
            <a:r>
              <a:rPr lang="ko-KR" altLang="en-US" sz="1400" dirty="0"/>
              <a:t>   </a:t>
            </a:r>
            <a:r>
              <a:rPr lang="en-US" altLang="ko-KR" sz="1400" dirty="0"/>
              <a:t>1. </a:t>
            </a:r>
            <a:r>
              <a:rPr lang="ko-KR" altLang="en-US" sz="1400" dirty="0"/>
              <a:t>두 노드의 간선 속성을 인덱스로 바로 접근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748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1536-8791-A07E-7A0C-628E4293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7DAAD-72CA-51F2-ACDB-0A6A456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</a:t>
            </a:r>
            <a:r>
              <a:rPr lang="en-US" altLang="ko-KR" dirty="0"/>
              <a:t>– </a:t>
            </a:r>
            <a:r>
              <a:rPr lang="ko-KR" altLang="en-US" dirty="0"/>
              <a:t>인접 리스트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0F184-8EF3-2D24-0305-E76DDCCF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1" y="2425320"/>
            <a:ext cx="4807197" cy="1790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157B05-B5CD-ECEF-9808-79136628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16" y="2347114"/>
            <a:ext cx="5391427" cy="1822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2B97E-826A-6226-6EBB-B03575E3FF83}"/>
              </a:ext>
            </a:extLst>
          </p:cNvPr>
          <p:cNvSpPr txBox="1"/>
          <p:nvPr/>
        </p:nvSpPr>
        <p:spPr>
          <a:xfrm>
            <a:off x="599414" y="1761512"/>
            <a:ext cx="557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노드</a:t>
            </a:r>
            <a:r>
              <a:rPr lang="en-US" altLang="ko-KR" dirty="0"/>
              <a:t> </a:t>
            </a:r>
            <a:r>
              <a:rPr lang="ko-KR" altLang="en-US" dirty="0"/>
              <a:t>중심의 인접한 노드 정보로 그래프를 표현한다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탐색</a:t>
            </a:r>
            <a:r>
              <a:rPr lang="en-US" altLang="ko-KR" dirty="0"/>
              <a:t>(BFS, DFS)</a:t>
            </a:r>
            <a:r>
              <a:rPr lang="ko-KR" altLang="en-US" dirty="0"/>
              <a:t> 에 강점이 있다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41BCB-EAC7-9050-8C2A-7AB38894981E}"/>
                  </a:ext>
                </a:extLst>
              </p:cNvPr>
              <p:cNvSpPr txBox="1"/>
              <p:nvPr/>
            </p:nvSpPr>
            <p:spPr>
              <a:xfrm>
                <a:off x="106119" y="4360467"/>
                <a:ext cx="4807197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장점</a:t>
                </a:r>
              </a:p>
              <a:p>
                <a:r>
                  <a:rPr lang="en-US" altLang="ko-KR" sz="1200" dirty="0"/>
                  <a:t>1. </a:t>
                </a:r>
                <a:r>
                  <a:rPr lang="ko-KR" altLang="en-US" sz="1200" dirty="0"/>
                  <a:t>메모리 효율적</a:t>
                </a:r>
              </a:p>
              <a:p>
                <a:pPr lvl="1"/>
                <a:r>
                  <a:rPr lang="ko-KR" altLang="en-US" sz="1200" dirty="0"/>
                  <a:t>공간 복잡도</a:t>
                </a:r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altLang="ko-KR" sz="1200" dirty="0"/>
                  <a:t> (N = </a:t>
                </a:r>
                <a:r>
                  <a:rPr lang="ko-KR" altLang="en-US" sz="1200" dirty="0"/>
                  <a:t>정점 수</a:t>
                </a:r>
                <a:r>
                  <a:rPr lang="en-US" altLang="ko-KR" sz="1200" dirty="0"/>
                  <a:t>, M = </a:t>
                </a:r>
                <a:r>
                  <a:rPr lang="ko-KR" altLang="en-US" sz="1200" dirty="0"/>
                  <a:t>간선 수</a:t>
                </a:r>
                <a:r>
                  <a:rPr lang="en-US" altLang="ko-KR" sz="1200" dirty="0"/>
                  <a:t>)</a:t>
                </a:r>
              </a:p>
              <a:p>
                <a:pPr lvl="1"/>
                <a:r>
                  <a:rPr lang="ko-KR" altLang="en-US" sz="1200" dirty="0"/>
                  <a:t>희소 그래프</a:t>
                </a:r>
                <a:r>
                  <a:rPr lang="en-US" altLang="ko-KR" sz="1200" dirty="0"/>
                  <a:t>(Sparse Graph, </a:t>
                </a:r>
                <a:r>
                  <a:rPr lang="ko-KR" altLang="en-US" sz="1200" dirty="0"/>
                  <a:t>간선이 적은 경우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에 매우 유리</a:t>
                </a:r>
              </a:p>
              <a:p>
                <a:r>
                  <a:rPr lang="en-US" altLang="ko-KR" sz="1200" dirty="0"/>
                  <a:t>2. </a:t>
                </a:r>
                <a:r>
                  <a:rPr lang="ko-KR" altLang="en-US" sz="1200" dirty="0"/>
                  <a:t>정점 기준 탐색에 적합</a:t>
                </a:r>
              </a:p>
              <a:p>
                <a:pPr lvl="1"/>
                <a:r>
                  <a:rPr lang="en-US" altLang="ko-KR" sz="1200" dirty="0"/>
                  <a:t>BFS, DFS </a:t>
                </a:r>
                <a:r>
                  <a:rPr lang="ko-KR" altLang="en-US" sz="1200" dirty="0"/>
                  <a:t>구현이 간단하고 빠름</a:t>
                </a:r>
              </a:p>
              <a:p>
                <a:r>
                  <a:rPr lang="en-US" altLang="ko-KR" sz="1200" dirty="0"/>
                  <a:t>3. </a:t>
                </a:r>
                <a:r>
                  <a:rPr lang="ko-KR" altLang="en-US" sz="1200" dirty="0"/>
                  <a:t>동적 그래프 수정 용이</a:t>
                </a:r>
              </a:p>
              <a:p>
                <a:pPr lvl="1"/>
                <a:r>
                  <a:rPr lang="ko-KR" altLang="en-US" sz="1200" dirty="0"/>
                  <a:t>간선 추가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삭제가 비교적 효율적 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41BCB-EAC7-9050-8C2A-7AB388949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9" y="4360467"/>
                <a:ext cx="4807197" cy="1569660"/>
              </a:xfrm>
              <a:prstGeom prst="rect">
                <a:avLst/>
              </a:prstGeom>
              <a:blipFill>
                <a:blip r:embed="rId4"/>
                <a:stretch>
                  <a:fillRect b="-1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B1231-96BA-74A4-7561-948012A9A766}"/>
                  </a:ext>
                </a:extLst>
              </p:cNvPr>
              <p:cNvSpPr txBox="1"/>
              <p:nvPr/>
            </p:nvSpPr>
            <p:spPr>
              <a:xfrm>
                <a:off x="5874058" y="4258345"/>
                <a:ext cx="6096000" cy="2332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1200" dirty="0"/>
                  <a:t>단점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두 정점 간 연결 여부 확인이 느림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“</a:t>
                </a:r>
                <a:r>
                  <a:rPr lang="en-US" altLang="ko-KR" sz="1200" dirty="0"/>
                  <a:t>u</a:t>
                </a:r>
                <a:r>
                  <a:rPr lang="ko-KR" altLang="en-US" sz="1200" dirty="0"/>
                  <a:t>와 </a:t>
                </a:r>
                <a:r>
                  <a:rPr lang="en-US" altLang="ko-KR" sz="1200" dirty="0"/>
                  <a:t>v</a:t>
                </a:r>
                <a:r>
                  <a:rPr lang="ko-KR" altLang="en-US" sz="1200" dirty="0"/>
                  <a:t>가 연결되어 있는가</a:t>
                </a:r>
                <a:r>
                  <a:rPr lang="en-US" altLang="ko-KR" sz="1200" dirty="0"/>
                  <a:t>?” </a:t>
                </a:r>
                <a:r>
                  <a:rPr lang="ko-KR" altLang="en-US" sz="1200" dirty="0"/>
                  <a:t>확인하려면 리스트를 순회해야 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최악의 경우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1200" i="1">
                            <a:latin typeface="Cambria Math" panose="02040503050406030204" pitchFamily="18" charset="0"/>
                          </a:rPr>
                          <m:t>deg</m:t>
                        </m:r>
                        <m:d>
                          <m:d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ko-KR" altLang="en-US" sz="1200" dirty="0"/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인접 행렬은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ko-KR" altLang="en-US" sz="1200" dirty="0"/>
                  <a:t>에 확인 가능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간선 정렬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검색 불편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간선을 특정 기준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예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가중치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으로 정렬하려면 리스트를 따로 합쳐야 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간선 기반 알고리즘에는 불리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sz="1200" dirty="0"/>
                  <a:t>구현 복잡도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인접 행렬보다 구조가 복잡함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ko-KR" altLang="en-US" sz="1200" dirty="0"/>
                  <a:t>특히 다중 그래프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같은 두 정점 사이에 여러 간선이 있는 경우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나 방향 그래프일 때 관리가 번거로움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DB1231-96BA-74A4-7561-948012A9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058" y="4258345"/>
                <a:ext cx="6096000" cy="2332113"/>
              </a:xfrm>
              <a:prstGeom prst="rect">
                <a:avLst/>
              </a:prstGeom>
              <a:blipFill>
                <a:blip r:embed="rId5"/>
                <a:stretch>
                  <a:fillRect l="-200" t="-262" b="-10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73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5145</TotalTime>
  <Words>1628</Words>
  <Application>Microsoft Office PowerPoint</Application>
  <PresentationFormat>와이드스크린</PresentationFormat>
  <Paragraphs>202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그래프</vt:lpstr>
      <vt:lpstr>그래프</vt:lpstr>
      <vt:lpstr>간선의 속성 </vt:lpstr>
      <vt:lpstr>간선의 인접과 연결</vt:lpstr>
      <vt:lpstr>노드의 차수(degree)</vt:lpstr>
      <vt:lpstr>그래프의 위상 정렬(Topological Sort)</vt:lpstr>
      <vt:lpstr>그래프 표현 -  간선 목록(Edge list)</vt:lpstr>
      <vt:lpstr>그래프 표현 - 인접행렬</vt:lpstr>
      <vt:lpstr>그래프 표현 – 인접 리스트</vt:lpstr>
      <vt:lpstr>탐색 하기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User</cp:lastModifiedBy>
  <cp:revision>955</cp:revision>
  <dcterms:created xsi:type="dcterms:W3CDTF">2024-03-26T07:47:20Z</dcterms:created>
  <dcterms:modified xsi:type="dcterms:W3CDTF">2025-10-01T02:37:53Z</dcterms:modified>
</cp:coreProperties>
</file>