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4" y="1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1B3A-D46D-4A5E-AD53-616D6792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5839CB-0BE8-4E6E-84F6-8D14F87D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FF38-5B4E-4975-A909-C551B7E2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0C62E-FF61-418E-9F9F-E17F030B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E6A5E-3942-44BD-8F58-25211EBB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3E1A-32EB-4832-A586-1D75413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555B5-4C01-4587-9505-C2FB95B9F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E58F3-0E14-4B46-BDE4-AB37FEBB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F286E-D13D-4C5C-85F0-90995A09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4BFE2-8076-46A7-B19B-1E29F403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71CAD-113D-42AB-8773-A8B0B4FB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A4BC0-9E94-4CFF-880A-7894D2C4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96D2E-712D-4963-AA7C-C8367E47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C5824-A467-4D2F-80CC-10051EDC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BCB26-1CD6-4F69-80AA-1BCF8755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B6C9B-649A-43C6-B3DC-188116D5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3EBE2-EBB7-4BCA-B23A-661797A2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BCDD-988D-4965-97C3-475F507F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43443-C810-4DA1-8DDD-8E208712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DD04B-F72B-46E4-B97C-2683FE98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4ECFA-1D91-4A76-AA4E-D1BC13F7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5B916-9537-4DDE-9C1E-3D12A390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767BA-9DA3-438E-B475-B05194D1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F9978-F3EE-447A-8E78-D47704CE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BFF4-F773-406D-976C-1927546F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68A9B-45B2-4B09-BBD2-3E3DC648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3CE6E-553A-4160-9053-478742674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5329B-8824-4693-BC3E-59E99169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AE560-E71D-446F-80EB-D83565A7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7F27B-B91D-4F1F-8003-AAC51B0A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76120-4419-4D85-8A0F-90DBA4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76FD0-1234-4CD8-980A-FE004BE3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BA02C-EFDE-4EB7-96CC-79D0A1D31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CAC6A-1A89-4BE5-9365-06DF04312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E0EF2-E48B-48FF-9005-23EB30326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BA93D-6585-4A92-AA03-3D94AA9E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22AFF-3BD4-473B-A0DB-39649E3D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EBF7D5-8C59-4EAF-9490-00A550B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E2C312-516A-4C03-8A6F-A97050A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1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3BD6-367E-4B71-AD9D-3BD8B0D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F3DD9-6B0A-486E-9247-9985BAA6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C63A2-9CFD-445D-A4E7-011A812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BBFF8-CC3C-4407-BD38-2678D065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5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945001-E5D0-45FD-A44E-181A8EEC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7CBAE-4385-45FA-8936-72D702DB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AF89D-B354-4FBC-A597-35DB1044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6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2F-F22B-4369-A7D3-D7A9B2F6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D0EB8-A2E0-4E1B-BD28-1F23AC21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5BA98-4DDC-4EDB-B950-FBFC0A70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26FF5-5573-4789-8E7A-D3969C93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71D11-AACF-4720-9939-886D98F0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C18F3-B208-4494-9A48-EF30B221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48F7B-7593-4E77-96EE-3B447F19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6CD97D-7775-42F9-8C6F-4C75728B8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F1261-CAD6-4A26-939E-174ABB004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A9437-9734-4675-AC62-319B2F3F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55FF7-CCCD-4959-BB8E-F311D929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2882B-45B0-4424-A7F4-BF78E0A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853BD-6563-45E2-ACD5-90ECF442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AB00F-6AD6-4D41-B26A-FEF8F29C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4C5BE-F3FB-4C83-9D61-6F5D189BE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928-B926-4726-B925-8AA4FF17755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F4029-CE34-471B-9054-012060556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82A4-7DB0-4093-ABA5-D1BCF69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mJ-OhcfpYg&amp;t=1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377" TargetMode="External"/><Relationship Id="rId2" Type="http://schemas.openxmlformats.org/officeDocument/2006/relationships/hyperlink" Target="https://www.acmicpc.net/problem/2750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acmicpc.net/problem/11399" TargetMode="External"/><Relationship Id="rId4" Type="http://schemas.openxmlformats.org/officeDocument/2006/relationships/hyperlink" Target="https://www.acmicpc.net/problem/14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10AC-2B5A-47D1-A9D1-ECC13D6D3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174DF-A64A-468D-9FF1-9A093A2D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버블</a:t>
            </a:r>
            <a:r>
              <a:rPr lang="en-US" altLang="ko-KR" dirty="0"/>
              <a:t>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선택 정렬</a:t>
            </a:r>
            <a:r>
              <a:rPr lang="en-US" altLang="ko-KR" dirty="0"/>
              <a:t>, </a:t>
            </a:r>
            <a:r>
              <a:rPr lang="ko-KR" altLang="en-US" dirty="0"/>
              <a:t>삽입 정렬</a:t>
            </a:r>
          </a:p>
        </p:txBody>
      </p:sp>
    </p:spTree>
    <p:extLst>
      <p:ext uri="{BB962C8B-B14F-4D97-AF65-F5344CB8AC3E}">
        <p14:creationId xmlns:p14="http://schemas.microsoft.com/office/powerpoint/2010/main" val="39667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F2B66-E23C-BA35-0040-62346DC3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정렬과 역순 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D19F3-7985-1A26-0BAD-96D7285004C8}"/>
              </a:ext>
            </a:extLst>
          </p:cNvPr>
          <p:cNvSpPr txBox="1"/>
          <p:nvPr/>
        </p:nvSpPr>
        <p:spPr>
          <a:xfrm>
            <a:off x="179933" y="1476375"/>
            <a:ext cx="1183213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600" b="1" dirty="0"/>
              <a:t>정렬</a:t>
            </a:r>
            <a:r>
              <a:rPr lang="en-US" altLang="ko-KR" sz="1600" b="1" dirty="0"/>
              <a:t>(Sorting)</a:t>
            </a:r>
            <a:endParaRPr lang="ko-KR" altLang="en-US" sz="1600" b="1" dirty="0"/>
          </a:p>
          <a:p>
            <a:r>
              <a:rPr lang="ko-KR" altLang="en-US" sz="1600" dirty="0"/>
              <a:t>주어진 데이터 집합을 </a:t>
            </a:r>
            <a:r>
              <a:rPr lang="ko-KR" altLang="en-US" sz="1600" b="1" dirty="0"/>
              <a:t>특정 기준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키 값</a:t>
            </a:r>
            <a:r>
              <a:rPr lang="en-US" altLang="ko-KR" sz="1600" b="1" dirty="0"/>
              <a:t>)</a:t>
            </a:r>
            <a:r>
              <a:rPr lang="ko-KR" altLang="en-US" sz="1600" dirty="0"/>
              <a:t> 에 따라 순서 있게 재배치하는 과정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일반적으로 오름차순 정렬은 모든 인덱스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j</a:t>
            </a:r>
            <a:r>
              <a:rPr lang="ko-KR" altLang="en-US" sz="1600" dirty="0"/>
              <a:t>에 대해  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&lt; j </a:t>
            </a:r>
            <a:r>
              <a:rPr lang="ko-KR" altLang="en-US" sz="1600" dirty="0">
                <a:latin typeface="Courier New" panose="02070309020205020404" pitchFamily="49" charset="0"/>
              </a:rPr>
              <a:t>이면 </a:t>
            </a:r>
            <a:r>
              <a:rPr lang="en-US" altLang="ko-KR" sz="1600" dirty="0">
                <a:latin typeface="Courier New" panose="02070309020205020404" pitchFamily="49" charset="0"/>
              </a:rPr>
              <a:t>A[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] ≤ A[j] </a:t>
            </a:r>
            <a:r>
              <a:rPr lang="ko-KR" altLang="en-US" sz="1600" dirty="0"/>
              <a:t>조건을 만족하는 상태를 의미한다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배열의 앞에서부터 뒤까지 순서가 </a:t>
            </a:r>
            <a:r>
              <a:rPr lang="ko-KR" altLang="en-US" sz="1600" b="1" dirty="0"/>
              <a:t>일관되게 증가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또는 감소</a:t>
            </a:r>
            <a:r>
              <a:rPr lang="en-US" altLang="ko-KR" sz="1600" b="1" dirty="0"/>
              <a:t>)</a:t>
            </a:r>
            <a:r>
              <a:rPr lang="ko-KR" altLang="en-US" sz="1600" dirty="0"/>
              <a:t> 해야 정렬된 상태다</a:t>
            </a:r>
            <a:r>
              <a:rPr lang="en-US" altLang="ko-KR" sz="1600" dirty="0"/>
              <a:t>.</a:t>
            </a:r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ko-KR" altLang="en-US" sz="1600" b="1" dirty="0"/>
              <a:t>역순 쌍</a:t>
            </a:r>
            <a:r>
              <a:rPr lang="en-US" altLang="ko-KR" sz="1600" b="1" dirty="0"/>
              <a:t>(Inversion)</a:t>
            </a:r>
            <a:endParaRPr lang="ko-KR" altLang="en-US" sz="1600" b="1" dirty="0"/>
          </a:p>
          <a:p>
            <a:r>
              <a:rPr lang="ko-KR" altLang="en-US" sz="1600" dirty="0"/>
              <a:t>배열 </a:t>
            </a:r>
            <a:r>
              <a:rPr lang="en-US" altLang="ko-KR" sz="1600" dirty="0"/>
              <a:t>A</a:t>
            </a:r>
            <a:r>
              <a:rPr lang="ko-KR" altLang="en-US" sz="1600" dirty="0"/>
              <a:t>에서 두 원소 </a:t>
            </a:r>
            <a:r>
              <a:rPr lang="en-US" altLang="ko-KR" sz="1600" dirty="0">
                <a:latin typeface="Courier New" panose="02070309020205020404" pitchFamily="49" charset="0"/>
              </a:rPr>
              <a:t>(A[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], A[j])</a:t>
            </a:r>
            <a:r>
              <a:rPr lang="ko-KR" altLang="en-US" sz="1600" dirty="0"/>
              <a:t>가 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&lt; j </a:t>
            </a:r>
            <a:r>
              <a:rPr lang="ko-KR" altLang="en-US" sz="1600" dirty="0">
                <a:latin typeface="Courier New" panose="02070309020205020404" pitchFamily="49" charset="0"/>
              </a:rPr>
              <a:t>이면서 </a:t>
            </a:r>
            <a:r>
              <a:rPr lang="en-US" altLang="ko-KR" sz="1600" dirty="0">
                <a:latin typeface="Courier New" panose="02070309020205020404" pitchFamily="49" charset="0"/>
              </a:rPr>
              <a:t>A[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] &gt; A[j] </a:t>
            </a:r>
            <a:r>
              <a:rPr lang="ko-KR" altLang="en-US" sz="1600" dirty="0"/>
              <a:t>인 경우</a:t>
            </a:r>
            <a:r>
              <a:rPr lang="en-US" altLang="ko-KR" sz="1600" dirty="0"/>
              <a:t>, </a:t>
            </a:r>
            <a:r>
              <a:rPr lang="ko-KR" altLang="en-US" sz="1600" dirty="0"/>
              <a:t>이 두 원소는 </a:t>
            </a:r>
            <a:r>
              <a:rPr lang="ko-KR" altLang="en-US" sz="1600" b="1" dirty="0"/>
              <a:t>역순 쌍</a:t>
            </a:r>
            <a:r>
              <a:rPr lang="en-US" altLang="ko-KR" sz="1600" b="1" dirty="0"/>
              <a:t>(Inversion pair)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역순 쌍의 개수는 배열이 정렬된 상태와 얼마나 어긋나 있는지를 나타내는 척도가 된다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6C824-ABA8-02BF-7D26-1D9D5D5FCC50}"/>
              </a:ext>
            </a:extLst>
          </p:cNvPr>
          <p:cNvSpPr txBox="1"/>
          <p:nvPr/>
        </p:nvSpPr>
        <p:spPr>
          <a:xfrm>
            <a:off x="1391022" y="4105157"/>
            <a:ext cx="25308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앞 원소 &gt; 뒤 원소 이면 역순 쌍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67E37-4F6C-A030-91EA-B67F4369C8CB}"/>
              </a:ext>
            </a:extLst>
          </p:cNvPr>
          <p:cNvSpPr txBox="1"/>
          <p:nvPr/>
        </p:nvSpPr>
        <p:spPr>
          <a:xfrm>
            <a:off x="3302197" y="4473684"/>
            <a:ext cx="430589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</a:rPr>
              <a:t>3. [3, 1, 2]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(3,1), (3,2) → </a:t>
            </a:r>
            <a:r>
              <a:rPr lang="ko-KR" altLang="en-US" sz="1400" dirty="0"/>
              <a:t>두 개 역순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(1,2)</a:t>
            </a:r>
            <a:r>
              <a:rPr lang="ko-KR" altLang="en-US" sz="1400" dirty="0"/>
              <a:t>는 정상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역순 쌍 </a:t>
            </a:r>
            <a:r>
              <a:rPr lang="en-US" altLang="ko-KR" sz="1400" dirty="0"/>
              <a:t>= 2</a:t>
            </a:r>
          </a:p>
          <a:p>
            <a:r>
              <a:rPr lang="en-US" altLang="ko-KR" sz="1400" dirty="0">
                <a:latin typeface="Courier New" panose="02070309020205020404" pitchFamily="49" charset="0"/>
              </a:rPr>
              <a:t>4. [4, 3, 2, 1]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(4,3), (4,2), (4,1), (3,2), (3,1), (2,1)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가능한 모든 쌍이 역순 → </a:t>
            </a:r>
            <a:r>
              <a:rPr lang="en-US" altLang="ko-KR" sz="1400" dirty="0"/>
              <a:t>6</a:t>
            </a:r>
            <a:r>
              <a:rPr lang="ko-KR" altLang="en-US" sz="1400" dirty="0"/>
              <a:t>개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완전 뒤집힌 배열이므로 역순 쌍 </a:t>
            </a:r>
            <a:r>
              <a:rPr lang="en-US" altLang="ko-KR" sz="1400" dirty="0"/>
              <a:t>= </a:t>
            </a:r>
            <a:r>
              <a:rPr lang="ko-KR" altLang="en-US" sz="1400" dirty="0"/>
              <a:t>최대치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84C68-B53A-2963-28F7-39AC7C0C3849}"/>
              </a:ext>
            </a:extLst>
          </p:cNvPr>
          <p:cNvSpPr txBox="1"/>
          <p:nvPr/>
        </p:nvSpPr>
        <p:spPr>
          <a:xfrm>
            <a:off x="179933" y="4105157"/>
            <a:ext cx="390249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/>
              <a:t>간단한 예시</a:t>
            </a:r>
            <a:endParaRPr lang="en-US" altLang="ko-KR" sz="1400" b="1" dirty="0"/>
          </a:p>
          <a:p>
            <a:pPr>
              <a:buNone/>
            </a:pPr>
            <a:endParaRPr lang="ko-KR" altLang="en-US" sz="1400" b="1" dirty="0"/>
          </a:p>
          <a:p>
            <a:pPr>
              <a:buFont typeface="+mj-lt"/>
              <a:buAutoNum type="arabicPeriod"/>
            </a:pPr>
            <a:r>
              <a:rPr lang="en-US" altLang="ko-KR" sz="1400" dirty="0">
                <a:latin typeface="Courier New" panose="02070309020205020404" pitchFamily="49" charset="0"/>
              </a:rPr>
              <a:t>[1, 2, 3]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모든 앞 원소 ≤ 뒤 원소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역순 없음 → </a:t>
            </a:r>
            <a:r>
              <a:rPr lang="en-US" altLang="ko-KR" sz="1400" dirty="0"/>
              <a:t>0</a:t>
            </a:r>
            <a:r>
              <a:rPr lang="ko-KR" altLang="en-US" sz="1400" dirty="0"/>
              <a:t>개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>
                <a:latin typeface="Courier New" panose="02070309020205020404" pitchFamily="49" charset="0"/>
              </a:rPr>
              <a:t>[2, 1, 3]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(2,1) → </a:t>
            </a:r>
            <a:r>
              <a:rPr lang="ko-KR" altLang="en-US" sz="1400" dirty="0"/>
              <a:t>앞이 크니까 역순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1400" dirty="0"/>
              <a:t>역순 쌍 </a:t>
            </a:r>
            <a:r>
              <a:rPr lang="en-US" altLang="ko-KR" sz="1400" dirty="0"/>
              <a:t>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8FB4E8-6924-904C-50CA-1AB4604A73B9}"/>
              </a:ext>
            </a:extLst>
          </p:cNvPr>
          <p:cNvSpPr txBox="1"/>
          <p:nvPr/>
        </p:nvSpPr>
        <p:spPr>
          <a:xfrm>
            <a:off x="7044183" y="4058991"/>
            <a:ext cx="48220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/>
              <a:t>정렬과 역순 쌍의 관계</a:t>
            </a:r>
          </a:p>
          <a:p>
            <a:r>
              <a:rPr lang="ko-KR" altLang="en-US" sz="1400" dirty="0"/>
              <a:t>정렬된 배열 → 역순 쌍 개수 </a:t>
            </a:r>
            <a:r>
              <a:rPr lang="en-US" altLang="ko-KR" sz="1400" dirty="0"/>
              <a:t>= 0</a:t>
            </a:r>
          </a:p>
          <a:p>
            <a:r>
              <a:rPr lang="ko-KR" altLang="en-US" sz="1400" dirty="0"/>
              <a:t>완전 역순 배열 → 역순 쌍 개수 </a:t>
            </a:r>
            <a:r>
              <a:rPr lang="en-US" altLang="ko-KR" sz="1400" dirty="0"/>
              <a:t>= N(N-1)/2 (</a:t>
            </a:r>
            <a:r>
              <a:rPr lang="ko-KR" altLang="en-US" sz="1400" dirty="0"/>
              <a:t>최대치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부분적으로 정렬된 배열 → 역순 쌍 개수 </a:t>
            </a:r>
            <a:r>
              <a:rPr lang="en-US" altLang="ko-KR" sz="1400" dirty="0"/>
              <a:t>= </a:t>
            </a:r>
            <a:r>
              <a:rPr lang="ko-KR" altLang="en-US" sz="1400" dirty="0"/>
              <a:t>그 사이 값</a:t>
            </a:r>
          </a:p>
        </p:txBody>
      </p:sp>
    </p:spTree>
    <p:extLst>
      <p:ext uri="{BB962C8B-B14F-4D97-AF65-F5344CB8AC3E}">
        <p14:creationId xmlns:p14="http://schemas.microsoft.com/office/powerpoint/2010/main" val="392569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61F69-5A73-ED9C-6D5A-DB05178A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버블 정렬 </a:t>
            </a:r>
            <a:r>
              <a:rPr lang="en-US" altLang="ko-KR" dirty="0"/>
              <a:t>(Bubble Sort)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6DDB09-E2D6-B79C-50BF-1454AEE1A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794980"/>
            <a:ext cx="5467350" cy="3722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AA2DD-C9CA-E3A3-E8D6-EF3C0E438ABE}"/>
              </a:ext>
            </a:extLst>
          </p:cNvPr>
          <p:cNvSpPr txBox="1"/>
          <p:nvPr/>
        </p:nvSpPr>
        <p:spPr>
          <a:xfrm>
            <a:off x="762000" y="1781169"/>
            <a:ext cx="10039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2</a:t>
            </a:r>
            <a:r>
              <a:rPr lang="ko-KR" altLang="en-US" dirty="0"/>
              <a:t>중 루프를 돌며 </a:t>
            </a:r>
            <a:r>
              <a:rPr lang="en-US" altLang="ko-KR" dirty="0"/>
              <a:t>Swap</a:t>
            </a:r>
            <a:r>
              <a:rPr lang="ko-KR" altLang="en-US" dirty="0"/>
              <a:t>하는 방식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/>
              <a:t>제일 뒤쪽 부터  값이 정렬</a:t>
            </a:r>
            <a:r>
              <a:rPr lang="ko-KR" altLang="en-US" dirty="0"/>
              <a:t>되어 정렬할 영역이 </a:t>
            </a:r>
            <a:r>
              <a:rPr lang="en-US" altLang="ko-KR" dirty="0"/>
              <a:t>-1</a:t>
            </a:r>
            <a:r>
              <a:rPr lang="ko-KR" altLang="en-US" dirty="0"/>
              <a:t>씩 줄어든다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번째 루프에서 한번도 </a:t>
            </a:r>
            <a:r>
              <a:rPr lang="en-US" altLang="ko-KR" dirty="0"/>
              <a:t>Swap</a:t>
            </a:r>
            <a:r>
              <a:rPr lang="ko-KR" altLang="en-US" dirty="0"/>
              <a:t>이 일어나지 않는다면 완전 정렬되어 있다는 의미이므로 종료한다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평균</a:t>
            </a:r>
            <a:r>
              <a:rPr lang="en-US" altLang="ko-KR" dirty="0"/>
              <a:t>·</a:t>
            </a:r>
            <a:r>
              <a:rPr lang="ko-KR" altLang="en-US" dirty="0"/>
              <a:t>최악</a:t>
            </a:r>
            <a:r>
              <a:rPr lang="en-US" altLang="ko-KR" dirty="0"/>
              <a:t>: O(N²)</a:t>
            </a:r>
          </a:p>
        </p:txBody>
      </p:sp>
    </p:spTree>
    <p:extLst>
      <p:ext uri="{BB962C8B-B14F-4D97-AF65-F5344CB8AC3E}">
        <p14:creationId xmlns:p14="http://schemas.microsoft.com/office/powerpoint/2010/main" val="234142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AEFDE-C0F1-E84B-4DAF-ABC8B367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정렬 </a:t>
            </a:r>
            <a:r>
              <a:rPr lang="en-US" altLang="ko-KR" dirty="0"/>
              <a:t>(Selection Sort)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AE0B53-72D8-AB91-CB36-6E9462F52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2241"/>
            <a:ext cx="4560796" cy="3930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15EE0-9BEB-041E-2F43-38110AB850C5}"/>
              </a:ext>
            </a:extLst>
          </p:cNvPr>
          <p:cNvSpPr txBox="1"/>
          <p:nvPr/>
        </p:nvSpPr>
        <p:spPr>
          <a:xfrm>
            <a:off x="419098" y="1446787"/>
            <a:ext cx="11710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중 루프를 돌며 최소 또는 최대값 </a:t>
            </a:r>
            <a:r>
              <a:rPr lang="en-US" altLang="ko-KR" dirty="0"/>
              <a:t>Swap</a:t>
            </a:r>
            <a:r>
              <a:rPr lang="ko-KR" altLang="en-US" dirty="0"/>
              <a:t>하는 방식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/>
              <a:t>제일 앞쪽 부터  값이 정렬</a:t>
            </a:r>
            <a:r>
              <a:rPr lang="ko-KR" altLang="en-US" dirty="0"/>
              <a:t>되어 정렬할 영역이 </a:t>
            </a:r>
            <a:r>
              <a:rPr lang="en-US" altLang="ko-KR" dirty="0"/>
              <a:t>-1</a:t>
            </a:r>
            <a:r>
              <a:rPr lang="ko-KR" altLang="en-US" dirty="0"/>
              <a:t>씩 줄어든다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최소 또는 최대 값을 찾기 위해 끝까지 찾아야</a:t>
            </a:r>
            <a:r>
              <a:rPr lang="ko-KR" altLang="en-US" dirty="0"/>
              <a:t> 하므로 항상 </a:t>
            </a:r>
            <a:r>
              <a:rPr lang="en-US" altLang="ko-KR" dirty="0"/>
              <a:t>O(N²) </a:t>
            </a:r>
            <a:endParaRPr lang="en-US" altLang="ko-KR" baseline="-25000" dirty="0"/>
          </a:p>
        </p:txBody>
      </p:sp>
    </p:spTree>
    <p:extLst>
      <p:ext uri="{BB962C8B-B14F-4D97-AF65-F5344CB8AC3E}">
        <p14:creationId xmlns:p14="http://schemas.microsoft.com/office/powerpoint/2010/main" val="249522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3BAB-5E7C-8183-6E06-52B83630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삽입 정렬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211AA3-8285-9C8E-67FB-634A590AC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77" y="2528888"/>
            <a:ext cx="6541751" cy="4113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6C87EF-74A5-D71A-82A9-869BFD53F576}"/>
              </a:ext>
            </a:extLst>
          </p:cNvPr>
          <p:cNvSpPr txBox="1"/>
          <p:nvPr/>
        </p:nvSpPr>
        <p:spPr>
          <a:xfrm>
            <a:off x="413996" y="1463456"/>
            <a:ext cx="10472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전체 원소에</a:t>
            </a:r>
            <a:r>
              <a:rPr lang="en-US" altLang="ko-KR" dirty="0"/>
              <a:t> </a:t>
            </a:r>
            <a:r>
              <a:rPr lang="ko-KR" altLang="en-US" dirty="0"/>
              <a:t>대하여  </a:t>
            </a:r>
            <a:r>
              <a:rPr lang="en-US" altLang="ko-KR" dirty="0"/>
              <a:t>2</a:t>
            </a:r>
            <a:r>
              <a:rPr lang="ko-KR" altLang="en-US" dirty="0"/>
              <a:t>번째 데이터부터  </a:t>
            </a:r>
            <a:r>
              <a:rPr lang="ko-KR" altLang="en-US" b="1" dirty="0"/>
              <a:t>정렬된 구간의 끝 부터 삽입할 위치를 찾아 삽입</a:t>
            </a:r>
            <a:r>
              <a:rPr lang="ko-KR" altLang="en-US" dirty="0"/>
              <a:t>하는 방식 </a:t>
            </a:r>
            <a:endParaRPr lang="en-US" altLang="ko-KR" dirty="0"/>
          </a:p>
          <a:p>
            <a:r>
              <a:rPr lang="ko-KR" altLang="en-US" dirty="0"/>
              <a:t>삽입할 위치를 앞쪽으로 옮길 </a:t>
            </a:r>
            <a:r>
              <a:rPr lang="ko-KR" altLang="en-US" dirty="0" err="1"/>
              <a:t>떄</a:t>
            </a:r>
            <a:r>
              <a:rPr lang="ko-KR" altLang="en-US" dirty="0"/>
              <a:t> 앞의 데이터를 뒤로 이동</a:t>
            </a:r>
            <a:r>
              <a:rPr lang="en-US" altLang="ko-KR" dirty="0"/>
              <a:t>(shift)</a:t>
            </a:r>
            <a:r>
              <a:rPr lang="ko-KR" altLang="en-US" dirty="0"/>
              <a:t> 시킨다</a:t>
            </a:r>
            <a:r>
              <a:rPr lang="en-US" altLang="ko-KR" dirty="0"/>
              <a:t>.</a:t>
            </a:r>
            <a:r>
              <a:rPr lang="ko-KR" altLang="en-US" dirty="0"/>
              <a:t>              </a:t>
            </a:r>
            <a:r>
              <a:rPr lang="ko-KR" altLang="en-US" dirty="0">
                <a:hlinkClick r:id="rId3"/>
              </a:rPr>
              <a:t>동영상</a:t>
            </a:r>
            <a:endParaRPr lang="en-US" altLang="ko-KR" dirty="0"/>
          </a:p>
          <a:p>
            <a:r>
              <a:rPr lang="ko-KR" altLang="en-US" dirty="0"/>
              <a:t>정렬된 구간에서 삽입할 위치를 순차적으로 찾아야 하므로 평균</a:t>
            </a:r>
            <a:r>
              <a:rPr lang="en-US" altLang="ko-KR" dirty="0"/>
              <a:t>/</a:t>
            </a:r>
            <a:r>
              <a:rPr lang="ko-KR" altLang="en-US" dirty="0"/>
              <a:t>최악 </a:t>
            </a:r>
            <a:r>
              <a:rPr lang="en-US" altLang="ko-KR" dirty="0"/>
              <a:t>O(N²)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85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45839-B969-D0F5-186D-FD293868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err="1">
                <a:latin typeface="Arial" panose="020B0604020202020204" pitchFamily="34" charset="0"/>
              </a:rPr>
              <a:t>시간복잡도</a:t>
            </a:r>
            <a:r>
              <a:rPr lang="ko-KR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및 특징 </a:t>
            </a:r>
            <a:r>
              <a:rPr lang="ko-KR" altLang="ko-KR" dirty="0">
                <a:latin typeface="Arial" panose="020B0604020202020204" pitchFamily="34" charset="0"/>
              </a:rPr>
              <a:t>비교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0B73DA-C9C4-2635-BB0D-DF6195E1F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417920"/>
              </p:ext>
            </p:extLst>
          </p:nvPr>
        </p:nvGraphicFramePr>
        <p:xfrm>
          <a:off x="370284" y="2274014"/>
          <a:ext cx="11451431" cy="2560320"/>
        </p:xfrm>
        <a:graphic>
          <a:graphicData uri="http://schemas.openxmlformats.org/drawingml/2006/table">
            <a:tbl>
              <a:tblPr/>
              <a:tblGrid>
                <a:gridCol w="1557339">
                  <a:extLst>
                    <a:ext uri="{9D8B030D-6E8A-4147-A177-3AD203B41FA5}">
                      <a16:colId xmlns:a16="http://schemas.microsoft.com/office/drawing/2014/main" val="3872907197"/>
                    </a:ext>
                  </a:extLst>
                </a:gridCol>
                <a:gridCol w="3023233">
                  <a:extLst>
                    <a:ext uri="{9D8B030D-6E8A-4147-A177-3AD203B41FA5}">
                      <a16:colId xmlns:a16="http://schemas.microsoft.com/office/drawing/2014/main" val="938964978"/>
                    </a:ext>
                  </a:extLst>
                </a:gridCol>
                <a:gridCol w="1657600">
                  <a:extLst>
                    <a:ext uri="{9D8B030D-6E8A-4147-A177-3AD203B41FA5}">
                      <a16:colId xmlns:a16="http://schemas.microsoft.com/office/drawing/2014/main" val="1209647384"/>
                    </a:ext>
                  </a:extLst>
                </a:gridCol>
                <a:gridCol w="1352589">
                  <a:extLst>
                    <a:ext uri="{9D8B030D-6E8A-4147-A177-3AD203B41FA5}">
                      <a16:colId xmlns:a16="http://schemas.microsoft.com/office/drawing/2014/main" val="2176874366"/>
                    </a:ext>
                  </a:extLst>
                </a:gridCol>
                <a:gridCol w="3860670">
                  <a:extLst>
                    <a:ext uri="{9D8B030D-6E8A-4147-A177-3AD203B41FA5}">
                      <a16:colId xmlns:a16="http://schemas.microsoft.com/office/drawing/2014/main" val="1990446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알고리즘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최선 </a:t>
                      </a:r>
                      <a:r>
                        <a:rPr lang="en-US" altLang="ko-KR" dirty="0"/>
                        <a:t>(</a:t>
                      </a:r>
                      <a:r>
                        <a:rPr lang="el-GR" dirty="0"/>
                        <a:t>Ω)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평균 </a:t>
                      </a:r>
                      <a:r>
                        <a:rPr lang="en-US" altLang="ko-KR" dirty="0"/>
                        <a:t>(</a:t>
                      </a:r>
                      <a:r>
                        <a:rPr lang="el-GR" dirty="0"/>
                        <a:t>Θ)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최악 </a:t>
                      </a:r>
                      <a:r>
                        <a:rPr lang="en-US" altLang="ko-KR"/>
                        <a:t>(</a:t>
                      </a:r>
                      <a:r>
                        <a:rPr lang="en-US"/>
                        <a:t>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/>
                        <a:t>특징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203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/>
                        <a:t>버블 정렬</a:t>
                      </a:r>
                      <a:endParaRPr lang="ko-KR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dirty="0"/>
                        <a:t>Ω(N) </a:t>
                      </a:r>
                      <a:r>
                        <a:rPr lang="en-US" altLang="ko-KR" i="1" dirty="0"/>
                        <a:t>(</a:t>
                      </a:r>
                      <a:r>
                        <a:rPr lang="ko-KR" altLang="en-US" i="1" dirty="0"/>
                        <a:t>이미 정렬된 경우</a:t>
                      </a:r>
                      <a:r>
                        <a:rPr lang="en-US" altLang="ko-KR" i="1" dirty="0"/>
                        <a:t>, </a:t>
                      </a:r>
                      <a:r>
                        <a:rPr lang="ko-KR" altLang="en-US" i="1" dirty="0"/>
                        <a:t>교환 없음 → </a:t>
                      </a:r>
                      <a:r>
                        <a:rPr lang="en-US" altLang="ko-KR" i="1" dirty="0"/>
                        <a:t>1</a:t>
                      </a:r>
                      <a:r>
                        <a:rPr lang="ko-KR" altLang="en-US" i="1" dirty="0"/>
                        <a:t>패스 후 종료 가능</a:t>
                      </a:r>
                      <a:r>
                        <a:rPr lang="en-US" altLang="ko-KR" i="1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/>
                        <a:t>Θ(</a:t>
                      </a:r>
                      <a:r>
                        <a:rPr lang="en-US"/>
                        <a:t>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 err="1"/>
                        <a:t>스왑</a:t>
                      </a:r>
                      <a:r>
                        <a:rPr lang="ko-KR" altLang="en-US" dirty="0"/>
                        <a:t> 횟수 많음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안정 정렬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064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/>
                        <a:t>삽입 정렬</a:t>
                      </a:r>
                      <a:endParaRPr lang="ko-KR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/>
                        <a:t>Ω(N) </a:t>
                      </a:r>
                      <a:r>
                        <a:rPr lang="en-US" altLang="ko-KR" i="1"/>
                        <a:t>(</a:t>
                      </a:r>
                      <a:r>
                        <a:rPr lang="ko-KR" altLang="en-US" i="1"/>
                        <a:t>이미 정렬된 경우</a:t>
                      </a:r>
                      <a:r>
                        <a:rPr lang="en-US" altLang="ko-KR" i="1"/>
                        <a:t>, </a:t>
                      </a:r>
                      <a:r>
                        <a:rPr lang="ko-KR" altLang="en-US" i="1"/>
                        <a:t>이동 없음</a:t>
                      </a:r>
                      <a:r>
                        <a:rPr lang="en-US" altLang="ko-KR" i="1"/>
                        <a:t>)</a:t>
                      </a:r>
                      <a:endParaRPr lang="ko-KR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/>
                        <a:t>Θ(</a:t>
                      </a:r>
                      <a:r>
                        <a:rPr lang="en-US"/>
                        <a:t>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작은 데이터</a:t>
                      </a:r>
                      <a:r>
                        <a:rPr lang="en-US" altLang="ko-KR"/>
                        <a:t>·</a:t>
                      </a:r>
                      <a:r>
                        <a:rPr lang="ko-KR" altLang="en-US"/>
                        <a:t>거의 정렬된 경우 빠름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안정 정렬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005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/>
                        <a:t>선택 정렬</a:t>
                      </a:r>
                      <a:endParaRPr lang="ko-KR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b="1" dirty="0"/>
                        <a:t>Ω(N²) </a:t>
                      </a:r>
                      <a:r>
                        <a:rPr lang="en-US" altLang="ko-KR" i="1" dirty="0"/>
                        <a:t>(</a:t>
                      </a:r>
                      <a:r>
                        <a:rPr lang="ko-KR" altLang="en-US" i="1" dirty="0"/>
                        <a:t>이미 정렬돼 있어도 최소값 찾으려 전부 비교</a:t>
                      </a:r>
                      <a:r>
                        <a:rPr lang="en-US" altLang="ko-KR" i="1" dirty="0"/>
                        <a:t>)</a:t>
                      </a:r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/>
                        <a:t>Θ(</a:t>
                      </a:r>
                      <a:r>
                        <a:rPr lang="en-US"/>
                        <a:t>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dirty="0" err="1"/>
                        <a:t>스왑은</a:t>
                      </a:r>
                      <a:r>
                        <a:rPr lang="ko-KR" altLang="en-US" dirty="0"/>
                        <a:t> 적지만 비교는 항상 많음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불안정 정렬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33485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003CFB-D7DA-08E3-8765-D73ACBF1A8B9}"/>
              </a:ext>
            </a:extLst>
          </p:cNvPr>
          <p:cNvSpPr txBox="1"/>
          <p:nvPr/>
        </p:nvSpPr>
        <p:spPr>
          <a:xfrm>
            <a:off x="441722" y="5071973"/>
            <a:ext cx="53590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/>
              <a:t>* </a:t>
            </a:r>
            <a:r>
              <a:rPr lang="ko-KR" altLang="en-US" sz="1400" b="1" dirty="0"/>
              <a:t>안정 정렬 </a:t>
            </a:r>
            <a:r>
              <a:rPr lang="en-US" altLang="ko-KR" sz="1400" b="1" dirty="0"/>
              <a:t>(Stable Sort)</a:t>
            </a:r>
          </a:p>
          <a:p>
            <a:r>
              <a:rPr lang="ko-KR" altLang="en-US" sz="1400" b="1" dirty="0"/>
              <a:t>정렬 키</a:t>
            </a:r>
            <a:r>
              <a:rPr lang="en-US" altLang="ko-KR" sz="1400" b="1" dirty="0"/>
              <a:t>(key)</a:t>
            </a:r>
            <a:r>
              <a:rPr lang="ko-KR" altLang="en-US" sz="1400" dirty="0"/>
              <a:t> 값이 같은 원소들의 </a:t>
            </a:r>
            <a:r>
              <a:rPr lang="ko-KR" altLang="en-US" sz="1400" b="1" dirty="0"/>
              <a:t>상대적인 순서가 보존됨</a:t>
            </a:r>
            <a:endParaRPr lang="ko-KR" altLang="en-US" sz="1400" dirty="0"/>
          </a:p>
          <a:p>
            <a:r>
              <a:rPr lang="ko-KR" altLang="en-US" sz="1400" dirty="0"/>
              <a:t>즉</a:t>
            </a:r>
            <a:r>
              <a:rPr lang="en-US" altLang="ko-KR" sz="1400" dirty="0"/>
              <a:t>, "</a:t>
            </a:r>
            <a:r>
              <a:rPr lang="ko-KR" altLang="en-US" sz="1400" dirty="0"/>
              <a:t>같은 값</a:t>
            </a:r>
            <a:r>
              <a:rPr lang="en-US" altLang="ko-KR" sz="1400" dirty="0"/>
              <a:t>"</a:t>
            </a:r>
            <a:r>
              <a:rPr lang="ko-KR" altLang="en-US" sz="1400" dirty="0"/>
              <a:t>이 정렬 전후에도 같은 순서로 남아 있음</a:t>
            </a:r>
            <a:endParaRPr lang="en-US" altLang="ko-KR" sz="14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pt-BR" altLang="ko-KR" sz="1400" dirty="0"/>
              <a:t>(A, 90), (B, 70), (C, 90), (D, 80)</a:t>
            </a:r>
          </a:p>
          <a:p>
            <a:r>
              <a:rPr lang="en-US" altLang="ko-KR" sz="1400" dirty="0"/>
              <a:t>(B, 70), (D, 80), (A, 90), (C, 90) </a:t>
            </a:r>
            <a:r>
              <a:rPr lang="ko-KR" altLang="en-US" sz="1400" dirty="0"/>
              <a:t> </a:t>
            </a:r>
            <a:r>
              <a:rPr lang="en-US" altLang="ko-KR" sz="1400" dirty="0"/>
              <a:t>(A</a:t>
            </a:r>
            <a:r>
              <a:rPr lang="ko-KR" altLang="en-US" sz="1400" dirty="0"/>
              <a:t>가 </a:t>
            </a:r>
            <a:r>
              <a:rPr lang="en-US" altLang="ko-KR" sz="1400" dirty="0"/>
              <a:t>C</a:t>
            </a:r>
            <a:r>
              <a:rPr lang="ko-KR" altLang="en-US" sz="1400" dirty="0"/>
              <a:t>보다 앞에 그대로 유지됨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57AC4-D361-1F2E-AB02-1C57B00052C4}"/>
              </a:ext>
            </a:extLst>
          </p:cNvPr>
          <p:cNvSpPr txBox="1"/>
          <p:nvPr/>
        </p:nvSpPr>
        <p:spPr>
          <a:xfrm>
            <a:off x="6281739" y="5071973"/>
            <a:ext cx="60971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/>
              <a:t>* </a:t>
            </a:r>
            <a:r>
              <a:rPr lang="ko-KR" altLang="en-US" sz="1400" b="1" dirty="0"/>
              <a:t>일반 정렬 </a:t>
            </a:r>
            <a:r>
              <a:rPr lang="en-US" altLang="ko-KR" sz="1400" b="1" dirty="0"/>
              <a:t>(Unstable Sort)</a:t>
            </a:r>
          </a:p>
          <a:p>
            <a:r>
              <a:rPr lang="ko-KR" altLang="en-US" sz="1400" b="1" dirty="0"/>
              <a:t>정렬 키 값만 맞으면</a:t>
            </a:r>
            <a:r>
              <a:rPr lang="en-US" altLang="ko-KR" sz="1400" dirty="0"/>
              <a:t>, </a:t>
            </a:r>
            <a:r>
              <a:rPr lang="ko-KR" altLang="en-US" sz="1400" dirty="0"/>
              <a:t>같은 값끼리 원래 순서가 바뀔 수 있음</a:t>
            </a:r>
          </a:p>
          <a:p>
            <a:pPr>
              <a:buNone/>
            </a:pPr>
            <a:endParaRPr lang="en-US" altLang="ko-KR" sz="1400" dirty="0"/>
          </a:p>
          <a:p>
            <a:r>
              <a:rPr lang="pt-BR" altLang="ko-KR" sz="1400" dirty="0"/>
              <a:t>(A, 90), (B, 70), (C, 90), (D, 80)</a:t>
            </a:r>
            <a:endParaRPr lang="en-US" altLang="ko-KR" sz="1400" dirty="0"/>
          </a:p>
          <a:p>
            <a:pPr>
              <a:buNone/>
            </a:pPr>
            <a:r>
              <a:rPr lang="en-US" altLang="ko-KR" sz="1400" dirty="0"/>
              <a:t>(B, 70), (D, 80), (C, 90), (A, 90) </a:t>
            </a:r>
            <a:r>
              <a:rPr lang="ko-KR" altLang="en-US" sz="1400" dirty="0"/>
              <a:t>       </a:t>
            </a:r>
            <a:r>
              <a:rPr lang="en-US" altLang="ko-KR" sz="1400" dirty="0"/>
              <a:t>(A, C </a:t>
            </a:r>
            <a:r>
              <a:rPr lang="ko-KR" altLang="en-US" sz="1400" dirty="0"/>
              <a:t>순서가 바뀜</a:t>
            </a:r>
            <a:r>
              <a:rPr lang="en-US" altLang="ko-KR" sz="1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746583-1AF6-8F04-832E-CF24F666634B}"/>
              </a:ext>
            </a:extLst>
          </p:cNvPr>
          <p:cNvSpPr txBox="1"/>
          <p:nvPr/>
        </p:nvSpPr>
        <p:spPr>
          <a:xfrm>
            <a:off x="441721" y="1506022"/>
            <a:ext cx="93523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Big-O (</a:t>
            </a:r>
            <a:r>
              <a:rPr lang="ko-KR" altLang="en-US" sz="1400" dirty="0"/>
              <a:t>빅</a:t>
            </a:r>
            <a:r>
              <a:rPr lang="en-US" altLang="ko-KR" sz="1400" dirty="0"/>
              <a:t>-</a:t>
            </a:r>
            <a:r>
              <a:rPr lang="ko-KR" altLang="en-US" sz="1400" dirty="0"/>
              <a:t>오 표기</a:t>
            </a:r>
            <a:r>
              <a:rPr lang="en-US" altLang="ko-KR" sz="1400" dirty="0"/>
              <a:t>, </a:t>
            </a:r>
            <a:r>
              <a:rPr lang="ko-KR" altLang="en-US" sz="1400" dirty="0"/>
              <a:t>상한 </a:t>
            </a:r>
            <a:r>
              <a:rPr lang="en-US" altLang="ko-KR" sz="1400" dirty="0"/>
              <a:t>Upper Bound): </a:t>
            </a:r>
            <a:r>
              <a:rPr lang="ko-KR" altLang="en-US" sz="1400" dirty="0"/>
              <a:t>“최대 이 정도까지 걸릴 수 있다”</a:t>
            </a:r>
            <a:endParaRPr lang="en-US" altLang="ko-KR" sz="1400" dirty="0"/>
          </a:p>
          <a:p>
            <a:r>
              <a:rPr lang="el-GR" altLang="ko-KR" sz="1400" dirty="0"/>
              <a:t>Ω (</a:t>
            </a:r>
            <a:r>
              <a:rPr lang="ko-KR" altLang="en-US" sz="1400" dirty="0"/>
              <a:t>빅</a:t>
            </a:r>
            <a:r>
              <a:rPr lang="en-US" altLang="ko-KR" sz="1400" dirty="0"/>
              <a:t>-</a:t>
            </a:r>
            <a:r>
              <a:rPr lang="ko-KR" altLang="en-US" sz="1400" dirty="0"/>
              <a:t>오메가 표기</a:t>
            </a:r>
            <a:r>
              <a:rPr lang="en-US" altLang="ko-KR" sz="1400" dirty="0"/>
              <a:t>, </a:t>
            </a:r>
            <a:r>
              <a:rPr lang="ko-KR" altLang="en-US" sz="1400" dirty="0"/>
              <a:t>하한 </a:t>
            </a:r>
            <a:r>
              <a:rPr lang="en-US" altLang="ko-KR" sz="1400" dirty="0"/>
              <a:t>Lower Bound): </a:t>
            </a:r>
            <a:r>
              <a:rPr lang="ko-KR" altLang="en-US" sz="1400" dirty="0"/>
              <a:t>“아무리 빨라도 이 정도는 걸린다”</a:t>
            </a:r>
            <a:endParaRPr lang="en-US" altLang="ko-KR" sz="1400" dirty="0"/>
          </a:p>
          <a:p>
            <a:r>
              <a:rPr lang="el-GR" altLang="ko-KR" sz="1400" dirty="0"/>
              <a:t>Θ (</a:t>
            </a:r>
            <a:r>
              <a:rPr lang="ko-KR" altLang="en-US" sz="1400" dirty="0" err="1"/>
              <a:t>세타</a:t>
            </a:r>
            <a:r>
              <a:rPr lang="ko-KR" altLang="en-US" sz="1400" dirty="0"/>
              <a:t> 표기</a:t>
            </a:r>
            <a:r>
              <a:rPr lang="en-US" altLang="ko-KR" sz="1400" dirty="0"/>
              <a:t>, Tight Bound): </a:t>
            </a: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최악과 최선이 같은 차수일 때 전체 평균 성능을 표현</a:t>
            </a:r>
          </a:p>
        </p:txBody>
      </p:sp>
    </p:spTree>
    <p:extLst>
      <p:ext uri="{BB962C8B-B14F-4D97-AF65-F5344CB8AC3E}">
        <p14:creationId xmlns:p14="http://schemas.microsoft.com/office/powerpoint/2010/main" val="211935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61101-71E1-394B-6CCA-A28412F7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 정렬된 데이터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0A299-477C-F38D-86DF-CE429E813701}"/>
              </a:ext>
            </a:extLst>
          </p:cNvPr>
          <p:cNvSpPr txBox="1"/>
          <p:nvPr/>
        </p:nvSpPr>
        <p:spPr>
          <a:xfrm>
            <a:off x="562570" y="1487567"/>
            <a:ext cx="10291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[1, 2, 3, 7, 5, 6, 8]  → 이미 대부분 정렬되어 있고</a:t>
            </a:r>
            <a:r>
              <a:rPr lang="en-US" altLang="ko-KR" dirty="0"/>
              <a:t>, </a:t>
            </a:r>
            <a:r>
              <a:rPr lang="ko-KR" altLang="en-US" dirty="0"/>
              <a:t>중간에 </a:t>
            </a:r>
            <a:r>
              <a:rPr lang="en-US" altLang="ko-KR" dirty="0"/>
              <a:t>[7, 5, 6]</a:t>
            </a:r>
            <a:r>
              <a:rPr lang="ko-KR" altLang="en-US" dirty="0"/>
              <a:t>만 어긋나 있는 상태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8ED0D-6579-2412-148C-8B0C695439FA}"/>
              </a:ext>
            </a:extLst>
          </p:cNvPr>
          <p:cNvSpPr txBox="1"/>
          <p:nvPr/>
        </p:nvSpPr>
        <p:spPr>
          <a:xfrm>
            <a:off x="326824" y="3277553"/>
            <a:ext cx="5981107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/>
              <a:t>버블 정렬 동작 </a:t>
            </a:r>
            <a:r>
              <a:rPr lang="en-US" altLang="ko-KR" sz="1400" b="1" dirty="0"/>
              <a:t>( 2</a:t>
            </a:r>
            <a:r>
              <a:rPr lang="ko-KR" altLang="en-US" sz="1400" b="1" dirty="0"/>
              <a:t>중 루프</a:t>
            </a:r>
            <a:r>
              <a:rPr lang="en-US" altLang="ko-KR" sz="1400" b="1" dirty="0"/>
              <a:t> :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비교후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swap </a:t>
            </a:r>
            <a:r>
              <a:rPr lang="ko-KR" altLang="en-US" sz="1400" b="1" dirty="0"/>
              <a:t>진행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1</a:t>
            </a:r>
            <a:r>
              <a:rPr lang="ko-KR" altLang="en-US" sz="1400" b="1" dirty="0"/>
              <a:t>패스</a:t>
            </a:r>
          </a:p>
          <a:p>
            <a:r>
              <a:rPr lang="en-US" altLang="ko-KR" sz="1400" dirty="0"/>
              <a:t>1–2 OK</a:t>
            </a:r>
          </a:p>
          <a:p>
            <a:r>
              <a:rPr lang="en-US" altLang="ko-KR" sz="1400" dirty="0"/>
              <a:t>2–3 OK</a:t>
            </a:r>
          </a:p>
          <a:p>
            <a:r>
              <a:rPr lang="en-US" altLang="ko-KR" sz="1400" dirty="0"/>
              <a:t>3–7 OK</a:t>
            </a:r>
          </a:p>
          <a:p>
            <a:r>
              <a:rPr lang="en-US" altLang="ko-KR" sz="1400" dirty="0"/>
              <a:t>7–5 → swap → </a:t>
            </a:r>
            <a:r>
              <a:rPr lang="en-US" altLang="ko-KR" dirty="0"/>
              <a:t>[1, 2, 3, 5, 7, 6, 8]</a:t>
            </a:r>
            <a:endParaRPr lang="ko-KR" altLang="en-US" sz="1400" dirty="0"/>
          </a:p>
          <a:p>
            <a:r>
              <a:rPr lang="en-US" altLang="ko-KR" sz="1400" dirty="0"/>
              <a:t>7–6 → swap → </a:t>
            </a:r>
            <a:r>
              <a:rPr lang="en-US" altLang="ko-KR" dirty="0"/>
              <a:t>[1, 2, 3, 5, 6, 7, 8]</a:t>
            </a:r>
            <a:endParaRPr lang="ko-KR" altLang="en-US" sz="1400" dirty="0"/>
          </a:p>
          <a:p>
            <a:r>
              <a:rPr lang="en-US" altLang="ko-KR" sz="1400" dirty="0"/>
              <a:t>7–8 OK</a:t>
            </a:r>
          </a:p>
          <a:p>
            <a:r>
              <a:rPr lang="en-US" altLang="ko-KR" sz="1400" dirty="0"/>
              <a:t>➡ </a:t>
            </a:r>
            <a:r>
              <a:rPr lang="ko-KR" altLang="en-US" sz="1400" dirty="0"/>
              <a:t>비교 </a:t>
            </a:r>
            <a:r>
              <a:rPr lang="en-US" altLang="ko-KR" sz="1400" dirty="0"/>
              <a:t>6</a:t>
            </a:r>
            <a:r>
              <a:rPr lang="ko-KR" altLang="en-US" sz="1400" dirty="0"/>
              <a:t>회</a:t>
            </a:r>
            <a:r>
              <a:rPr lang="en-US" altLang="ko-KR" sz="1400" dirty="0"/>
              <a:t>, </a:t>
            </a:r>
            <a:r>
              <a:rPr lang="ko-KR" altLang="en-US" sz="1400" dirty="0"/>
              <a:t>교환 </a:t>
            </a:r>
            <a:r>
              <a:rPr lang="en-US" altLang="ko-KR" sz="1400" dirty="0"/>
              <a:t>2</a:t>
            </a:r>
            <a:r>
              <a:rPr lang="ko-KR" altLang="en-US" sz="1400" dirty="0"/>
              <a:t>회 → 배열 정렬 완료</a:t>
            </a:r>
          </a:p>
          <a:p>
            <a:r>
              <a:rPr lang="en-US" altLang="ko-KR" sz="1400" b="1" dirty="0"/>
              <a:t>2</a:t>
            </a:r>
            <a:r>
              <a:rPr lang="ko-KR" altLang="en-US" sz="1400" b="1" dirty="0"/>
              <a:t>패스</a:t>
            </a:r>
          </a:p>
          <a:p>
            <a:r>
              <a:rPr lang="ko-KR" altLang="en-US" sz="1400" dirty="0"/>
              <a:t>비교 </a:t>
            </a:r>
            <a:r>
              <a:rPr lang="en-US" altLang="ko-KR" sz="1400" dirty="0"/>
              <a:t>5</a:t>
            </a:r>
            <a:r>
              <a:rPr lang="ko-KR" altLang="en-US" sz="1400" dirty="0"/>
              <a:t>회</a:t>
            </a:r>
            <a:r>
              <a:rPr lang="en-US" altLang="ko-KR" sz="1400" dirty="0"/>
              <a:t>, </a:t>
            </a:r>
            <a:r>
              <a:rPr lang="ko-KR" altLang="en-US" sz="1400" dirty="0"/>
              <a:t>교환 없음 → 종료</a:t>
            </a:r>
          </a:p>
          <a:p>
            <a:r>
              <a:rPr lang="ko-KR" altLang="en-US" sz="1400" dirty="0"/>
              <a:t>➡ 총 비교 </a:t>
            </a:r>
            <a:r>
              <a:rPr lang="en-US" altLang="ko-KR" sz="1400" dirty="0"/>
              <a:t>= 11</a:t>
            </a:r>
            <a:r>
              <a:rPr lang="ko-KR" altLang="en-US" sz="1400" dirty="0"/>
              <a:t>회</a:t>
            </a:r>
            <a:r>
              <a:rPr lang="en-US" altLang="ko-KR" sz="1400" dirty="0"/>
              <a:t>, </a:t>
            </a:r>
            <a:r>
              <a:rPr lang="ko-KR" altLang="en-US" sz="1400" dirty="0"/>
              <a:t>교환 </a:t>
            </a:r>
            <a:r>
              <a:rPr lang="en-US" altLang="ko-KR" sz="1400" dirty="0"/>
              <a:t>= 2</a:t>
            </a:r>
            <a:r>
              <a:rPr lang="ko-KR" altLang="en-US" sz="1400" dirty="0"/>
              <a:t>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* swap</a:t>
            </a:r>
            <a:r>
              <a:rPr lang="ko-KR" altLang="en-US" sz="1400" dirty="0"/>
              <a:t>이 발생하지 않는 조기종료 까지 각 패스에서 비교와 </a:t>
            </a:r>
            <a:r>
              <a:rPr lang="en-US" altLang="ko-KR" sz="1400" dirty="0"/>
              <a:t>Swap</a:t>
            </a:r>
            <a:r>
              <a:rPr lang="ko-KR" altLang="en-US" sz="1400" dirty="0"/>
              <a:t>은  정렬되어 있어도 계속 진행된다</a:t>
            </a:r>
            <a:r>
              <a:rPr lang="en-US" altLang="ko-KR" sz="1400" dirty="0"/>
              <a:t>.</a:t>
            </a:r>
            <a:r>
              <a:rPr lang="ko-KR" altLang="en-US" sz="1400" dirty="0"/>
              <a:t>  </a:t>
            </a:r>
            <a:r>
              <a:rPr lang="en-US" altLang="ko-KR" sz="1400" dirty="0"/>
              <a:t>swap</a:t>
            </a:r>
            <a:r>
              <a:rPr lang="ko-KR" altLang="en-US" sz="1400" dirty="0"/>
              <a:t>이 없어도 불필요한  비교는 계속됨</a:t>
            </a:r>
            <a:r>
              <a:rPr lang="en-US" altLang="ko-KR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3F489-A274-35B0-F460-F5C1D34FB1D1}"/>
              </a:ext>
            </a:extLst>
          </p:cNvPr>
          <p:cNvSpPr txBox="1"/>
          <p:nvPr/>
        </p:nvSpPr>
        <p:spPr>
          <a:xfrm>
            <a:off x="6800851" y="3425189"/>
            <a:ext cx="5250656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/>
              <a:t>삽입 정렬 동작</a:t>
            </a:r>
          </a:p>
          <a:p>
            <a:r>
              <a:rPr lang="en-US" altLang="ko-KR" sz="1400" b="1" dirty="0"/>
              <a:t>key=5</a:t>
            </a:r>
          </a:p>
          <a:p>
            <a:r>
              <a:rPr lang="en-US" altLang="ko-KR" sz="1400" dirty="0"/>
              <a:t>7 &gt; 5 → 7</a:t>
            </a:r>
            <a:r>
              <a:rPr lang="ko-KR" altLang="en-US" sz="1400" dirty="0"/>
              <a:t>을 뒤로 이동</a:t>
            </a:r>
          </a:p>
          <a:p>
            <a:r>
              <a:rPr lang="en-US" altLang="ko-KR" dirty="0"/>
              <a:t>[1, 2, 3, 5, 7, 6, 8]</a:t>
            </a:r>
            <a:endParaRPr lang="ko-KR" altLang="en-US" sz="1400" dirty="0"/>
          </a:p>
          <a:p>
            <a:r>
              <a:rPr lang="en-US" altLang="ko-KR" sz="1400" b="1" dirty="0"/>
              <a:t>key=6</a:t>
            </a:r>
          </a:p>
          <a:p>
            <a:r>
              <a:rPr lang="en-US" altLang="ko-KR" sz="1400" dirty="0"/>
              <a:t>7 &gt; 6 → 7</a:t>
            </a:r>
            <a:r>
              <a:rPr lang="ko-KR" altLang="en-US" sz="1400" dirty="0"/>
              <a:t>을 뒤로 이동</a:t>
            </a:r>
          </a:p>
          <a:p>
            <a:r>
              <a:rPr lang="en-US" altLang="ko-KR" dirty="0"/>
              <a:t>[1, 2, 3, 5, 6, 7, 8]</a:t>
            </a:r>
            <a:endParaRPr lang="ko-KR" altLang="en-US" sz="1400" dirty="0"/>
          </a:p>
          <a:p>
            <a:r>
              <a:rPr lang="ko-KR" altLang="en-US" sz="1400" dirty="0"/>
              <a:t>➡ 총 비교 약 </a:t>
            </a:r>
            <a:r>
              <a:rPr lang="en-US" altLang="ko-KR" sz="1400" dirty="0"/>
              <a:t>8</a:t>
            </a:r>
            <a:r>
              <a:rPr lang="ko-KR" altLang="en-US" sz="1400" dirty="0"/>
              <a:t>회</a:t>
            </a:r>
            <a:r>
              <a:rPr lang="en-US" altLang="ko-KR" sz="1400" dirty="0"/>
              <a:t>, </a:t>
            </a:r>
            <a:r>
              <a:rPr lang="ko-KR" altLang="en-US" sz="1400" dirty="0"/>
              <a:t>이동 </a:t>
            </a:r>
            <a:r>
              <a:rPr lang="en-US" altLang="ko-KR" sz="1400" dirty="0"/>
              <a:t>2</a:t>
            </a:r>
            <a:r>
              <a:rPr lang="ko-KR" altLang="en-US" sz="1400" dirty="0"/>
              <a:t>회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정렬되어 있는 구간에서 뒤쪽 부터 삽입할 위치를 찾는다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이미 정렬된 구간은 뒤쪽 과 비교만 할 뿐 이동이 없다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따라서 이미 정렬된 부분이 많을수록 삽입 정렬이 유리하다</a:t>
            </a:r>
            <a:r>
              <a:rPr lang="en-US" altLang="ko-KR" sz="1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388CA-9E9D-B2E6-08A4-ADD9209E7C84}"/>
              </a:ext>
            </a:extLst>
          </p:cNvPr>
          <p:cNvSpPr txBox="1"/>
          <p:nvPr/>
        </p:nvSpPr>
        <p:spPr>
          <a:xfrm>
            <a:off x="638175" y="1825883"/>
            <a:ext cx="60971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역순 쌍 찾기 </a:t>
            </a:r>
            <a:r>
              <a:rPr lang="ko-KR" altLang="en-US" sz="1200" dirty="0"/>
              <a:t>역순 쌍 </a:t>
            </a:r>
            <a:r>
              <a:rPr lang="en-US" altLang="ko-KR" sz="1200" dirty="0"/>
              <a:t>= </a:t>
            </a:r>
            <a:r>
              <a:rPr lang="en-US" altLang="ko-KR" sz="1200" b="1" dirty="0"/>
              <a:t>(7,5), (7,6)  </a:t>
            </a:r>
            <a:r>
              <a:rPr lang="ko-KR" altLang="en-US" sz="1200" dirty="0"/>
              <a:t>총 개수 </a:t>
            </a:r>
            <a:r>
              <a:rPr lang="en-US" altLang="ko-KR" sz="1200" dirty="0"/>
              <a:t>=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1</a:t>
            </a:r>
            <a:r>
              <a:rPr lang="ko-KR" altLang="en-US" sz="1200" dirty="0"/>
              <a:t>과 비교 → </a:t>
            </a:r>
            <a:r>
              <a:rPr lang="en-US" altLang="ko-KR" sz="1200" dirty="0"/>
              <a:t>(1,2), (1,3), (1,7), (1,5), (1,6), (1,8) → </a:t>
            </a:r>
            <a:r>
              <a:rPr lang="ko-KR" altLang="en-US" sz="1200" dirty="0"/>
              <a:t>모두 정상 </a:t>
            </a:r>
            <a:r>
              <a:rPr lang="en-US" altLang="ko-KR" sz="1200" dirty="0"/>
              <a:t>(1</a:t>
            </a:r>
            <a:r>
              <a:rPr lang="ko-KR" altLang="en-US" sz="1200" dirty="0"/>
              <a:t>보다 큰 값이 뒤에 있음</a:t>
            </a:r>
            <a:r>
              <a:rPr lang="en-US" altLang="ko-KR" sz="1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2</a:t>
            </a:r>
            <a:r>
              <a:rPr lang="ko-KR" altLang="en-US" sz="1200" dirty="0"/>
              <a:t>와 비교 → </a:t>
            </a:r>
            <a:r>
              <a:rPr lang="en-US" altLang="ko-KR" sz="1200" dirty="0"/>
              <a:t>(2,3), (2,7), (2,5), (2,6), (2,8) → </a:t>
            </a:r>
            <a:r>
              <a:rPr lang="ko-KR" altLang="en-US" sz="1200" dirty="0"/>
              <a:t>모두 정상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3</a:t>
            </a:r>
            <a:r>
              <a:rPr lang="ko-KR" altLang="en-US" sz="1200" dirty="0"/>
              <a:t>과 비교 → </a:t>
            </a:r>
            <a:r>
              <a:rPr lang="en-US" altLang="ko-KR" sz="1200" dirty="0"/>
              <a:t>(3,7), (3,5), (3,6), (3,8) → </a:t>
            </a:r>
            <a:r>
              <a:rPr lang="ko-KR" altLang="en-US" sz="1200" dirty="0"/>
              <a:t>모두 정상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7</a:t>
            </a:r>
            <a:r>
              <a:rPr lang="ko-KR" altLang="en-US" sz="1200" dirty="0"/>
              <a:t>과 비교 → </a:t>
            </a:r>
            <a:r>
              <a:rPr lang="en-US" altLang="ko-KR" sz="1200" dirty="0"/>
              <a:t>(7,5) → </a:t>
            </a:r>
            <a:r>
              <a:rPr lang="ko-KR" altLang="en-US" sz="1200" dirty="0"/>
              <a:t>역순  </a:t>
            </a:r>
            <a:r>
              <a:rPr lang="en-US" altLang="ko-KR" sz="1200" dirty="0"/>
              <a:t>(7,6) → </a:t>
            </a:r>
            <a:r>
              <a:rPr lang="ko-KR" altLang="en-US" sz="1200" dirty="0"/>
              <a:t>역순   </a:t>
            </a:r>
            <a:r>
              <a:rPr lang="en-US" altLang="ko-KR" sz="1200" dirty="0"/>
              <a:t>(7,8) → </a:t>
            </a:r>
            <a:r>
              <a:rPr lang="ko-KR" altLang="en-US" sz="1200" dirty="0"/>
              <a:t>정상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5</a:t>
            </a:r>
            <a:r>
              <a:rPr lang="ko-KR" altLang="en-US" sz="1200" dirty="0"/>
              <a:t>와 비교 → </a:t>
            </a:r>
            <a:r>
              <a:rPr lang="en-US" altLang="ko-KR" sz="1200" dirty="0"/>
              <a:t>(5,6), (5,8) → </a:t>
            </a:r>
            <a:r>
              <a:rPr lang="ko-KR" altLang="en-US" sz="1200" dirty="0"/>
              <a:t>정상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/>
              <a:t>6</a:t>
            </a:r>
            <a:r>
              <a:rPr lang="ko-KR" altLang="en-US" sz="1200" dirty="0"/>
              <a:t>과 비교 → </a:t>
            </a:r>
            <a:r>
              <a:rPr lang="en-US" altLang="ko-KR" sz="1200" dirty="0"/>
              <a:t>(6,8) → </a:t>
            </a:r>
            <a:r>
              <a:rPr lang="ko-KR" altLang="en-US" sz="1200" dirty="0"/>
              <a:t>정상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0461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495A2-8736-F60F-0A5E-874579D0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풀어볼 만한 알고리즘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5ADED-EBE4-C5C0-8743-304ADAA572C1}"/>
              </a:ext>
            </a:extLst>
          </p:cNvPr>
          <p:cNvSpPr txBox="1"/>
          <p:nvPr/>
        </p:nvSpPr>
        <p:spPr>
          <a:xfrm>
            <a:off x="600075" y="1635919"/>
            <a:ext cx="44217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버블 정렬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https://www.acmicpc.net/problem/2750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https://www.acmicpc.net/problem/1377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선택 정렬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https://www.acmicpc.net/problem/1427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삽입 정렬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https://www.acmicpc.net/problem/11399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003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4002</TotalTime>
  <Words>1181</Words>
  <Application>Microsoft Office PowerPoint</Application>
  <PresentationFormat>와이드스크린</PresentationFormat>
  <Paragraphs>124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Courier New</vt:lpstr>
      <vt:lpstr>Office 테마</vt:lpstr>
      <vt:lpstr>정렬</vt:lpstr>
      <vt:lpstr>정렬과 역순 쌍</vt:lpstr>
      <vt:lpstr>버블 정렬 (Bubble Sort)</vt:lpstr>
      <vt:lpstr>선택 정렬 (Selection Sort)</vt:lpstr>
      <vt:lpstr>삽입 정렬</vt:lpstr>
      <vt:lpstr>시간복잡도 및 특징 비교</vt:lpstr>
      <vt:lpstr>부분 정렬된 데이터</vt:lpstr>
      <vt:lpstr>풀어볼 만한 알고리즘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이동원</dc:creator>
  <cp:lastModifiedBy>Dongwon Lee</cp:lastModifiedBy>
  <cp:revision>671</cp:revision>
  <dcterms:created xsi:type="dcterms:W3CDTF">2024-03-26T07:47:20Z</dcterms:created>
  <dcterms:modified xsi:type="dcterms:W3CDTF">2025-09-24T23:58:33Z</dcterms:modified>
</cp:coreProperties>
</file>