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87" r:id="rId3"/>
    <p:sldId id="288" r:id="rId4"/>
    <p:sldId id="289" r:id="rId5"/>
    <p:sldId id="257" r:id="rId6"/>
    <p:sldId id="290" r:id="rId7"/>
    <p:sldId id="291" r:id="rId8"/>
    <p:sldId id="292" r:id="rId9"/>
    <p:sldId id="283" r:id="rId10"/>
    <p:sldId id="285" r:id="rId11"/>
    <p:sldId id="259" r:id="rId12"/>
    <p:sldId id="28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0" y="1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308B2-5514-4ADB-B633-F96E033BB339}" type="datetimeFigureOut">
              <a:rPr lang="ko-KR" altLang="en-US" smtClean="0"/>
              <a:t>2025-09-12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25118-D4E1-4D07-9947-69E7CBA1AB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41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3D1B3A-D46D-4A5E-AD53-616D67922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5839CB-0BE8-4E6E-84F6-8D14F87D2B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7EFF38-5B4E-4975-A909-C551B7E2C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B0C62E-FF61-418E-9F9F-E17F030B4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DE6A5E-3942-44BD-8F58-25211EBBA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440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B3E1A-32EB-4832-A586-1D754134A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F555B5-4C01-4587-9505-C2FB95B9F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0E58F3-0E14-4B46-BDE4-AB37FEBB0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BF286E-D13D-4C5C-85F0-90995A09C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A4BFE2-8076-46A7-B19B-1E29F403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727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D571CAD-113D-42AB-8773-A8B0B4FBF6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BA4BC0-9E94-4CFF-880A-7894D2C4E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096D2E-712D-4963-AA7C-C8367E476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FC5824-A467-4D2F-80CC-10051EDC3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4BCB26-1CD6-4F69-80AA-1BCF8755B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82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3B6C9B-649A-43C6-B3DC-188116D56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D3EBE2-EBB7-4BCA-B23A-661797A20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A2BCDD-988D-4965-97C3-475F507F4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A43443-C810-4DA1-8DDD-8E2087129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3DD04B-F72B-46E4-B97C-2683FE983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757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4ECFA-1D91-4A76-AA4E-D1BC13F72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15B916-9537-4DDE-9C1E-3D12A390F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8767BA-9DA3-438E-B475-B05194D14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9F9978-F3EE-447A-8E78-D47704CE5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58BFF4-F773-406D-976C-1927546F1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750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68A9B-45B2-4B09-BBD2-3E3DC6484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C3CE6E-553A-4160-9053-478742674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E5329B-8824-4693-BC3E-59E991692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8AE560-E71D-446F-80EB-D83565A75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F7F27B-B91D-4F1F-8003-AAC51B0A2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776120-4419-4D85-8A0F-90DBA420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461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E76FD0-1234-4CD8-980A-FE004BE34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5BA02C-EFDE-4EB7-96CC-79D0A1D31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DCAC6A-1A89-4BE5-9365-06DF04312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01E0EF2-E48B-48FF-9005-23EB30326C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F9BA93D-6585-4A92-AA03-3D94AA9EAA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5C22AFF-3BD4-473B-A0DB-39649E3D9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5EBF7D5-8C59-4EAF-9490-00A550BA6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2E2C312-516A-4C03-8A6F-A97050AEC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512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73BD6-367E-4B71-AD9D-3BD8B0D27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CF3DD9-6B0A-486E-9247-9985BAA68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BC63A2-9CFD-445D-A4E7-011A81249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EBBFF8-CC3C-4407-BD38-2678D0658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454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945001-E5D0-45FD-A44E-181A8EEC5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57CBAE-4385-45FA-8936-72D702DB6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8AF89D-B354-4FBC-A597-35DB10448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769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8822F-F22B-4369-A7D3-D7A9B2F60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BD0EB8-A2E0-4E1B-BD28-1F23AC21F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95BA98-4DDC-4EDB-B950-FBFC0A704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126FF5-5573-4789-8E7A-D3969C935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C71D11-AACF-4720-9939-886D98F0A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EC18F3-B208-4494-9A48-EF30B221E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52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48F7B-7593-4E77-96EE-3B447F191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36CD97D-7775-42F9-8C6F-4C75728B8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1F1261-CAD6-4A26-939E-174ABB004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2A9437-9734-4675-AC62-319B2F3F8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C55FF7-CCCD-4959-BB8E-F311D9290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42882B-45B0-4424-A7F4-BF78E0ABC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956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8D853BD-6563-45E2-ACD5-90ECF442B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DAB00F-6AD6-4D41-B26A-FEF8F29C0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24C5BE-F3FB-4C83-9D61-6F5D189BE3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9B928-B926-4726-B925-8AA4FF17755D}" type="datetimeFigureOut">
              <a:rPr lang="ko-KR" altLang="en-US" smtClean="0"/>
              <a:t>2025-09-11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FF4029-CE34-471B-9054-0120605567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3182A4-7DB0-4093-ABA5-D1BCF69077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339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7298" TargetMode="External"/><Relationship Id="rId2" Type="http://schemas.openxmlformats.org/officeDocument/2006/relationships/hyperlink" Target="https://www.acmicpc.net/problem/1874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3E10AC-2B5A-47D1-A9D1-ECC13D6D39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우선순위 큐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C174DF-A64A-468D-9FF1-9A093A2D29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(priority queue)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673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5A800-1E0E-9BB8-4329-52CE7F420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priority_queue</a:t>
            </a:r>
            <a:r>
              <a:rPr lang="en-US" altLang="ko-KR" b="1" dirty="0"/>
              <a:t> </a:t>
            </a:r>
            <a:r>
              <a:rPr lang="ko-KR" altLang="en-US" dirty="0"/>
              <a:t>의 활용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69ACAE-1C82-A3A9-BB9B-A55D205AEF08}"/>
              </a:ext>
            </a:extLst>
          </p:cNvPr>
          <p:cNvSpPr txBox="1"/>
          <p:nvPr/>
        </p:nvSpPr>
        <p:spPr>
          <a:xfrm>
            <a:off x="626534" y="169068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“우선순위가 높은 것부터 꺼내자” </a:t>
            </a:r>
            <a:r>
              <a:rPr lang="ko-KR" altLang="en-US" dirty="0" err="1"/>
              <a:t>를</a:t>
            </a:r>
            <a:r>
              <a:rPr lang="ko-KR" altLang="en-US" dirty="0"/>
              <a:t> 활용한다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400D9D1-D1FD-1786-1AFA-4CEA71216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64" y="2362409"/>
            <a:ext cx="5047736" cy="29319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40866B4-7164-5403-5FCF-1C8246046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993" y="2362409"/>
            <a:ext cx="5047736" cy="441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787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31AB40-F0E3-14B3-5724-7BC411D9B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비용을 고려한 최단거리 탈출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B0AC29-F61A-AE61-47E8-6EB72FB75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140" y="2841520"/>
            <a:ext cx="2756061" cy="283945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7D96884-D677-7226-8CDD-B1FAA91F7212}"/>
              </a:ext>
            </a:extLst>
          </p:cNvPr>
          <p:cNvSpPr txBox="1"/>
          <p:nvPr/>
        </p:nvSpPr>
        <p:spPr>
          <a:xfrm>
            <a:off x="1503305" y="1717734"/>
            <a:ext cx="10202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타일에 점수를 부여하고 최단경로를 찾는다</a:t>
            </a:r>
            <a:endParaRPr lang="en-US" altLang="ko-KR" dirty="0"/>
          </a:p>
          <a:p>
            <a:r>
              <a:rPr lang="ko-KR" altLang="en-US" dirty="0"/>
              <a:t>우선 순위 큐를 사용하여 비용을 고려하여 큐에 넣는다</a:t>
            </a:r>
            <a:r>
              <a:rPr lang="en-US" altLang="ko-KR" dirty="0"/>
              <a:t>. </a:t>
            </a:r>
            <a:r>
              <a:rPr lang="ko-KR" altLang="en-US" dirty="0" err="1"/>
              <a:t>꺼낼때</a:t>
            </a:r>
            <a:r>
              <a:rPr lang="ko-KR" altLang="en-US" dirty="0"/>
              <a:t> 는 최소비용을 꺼내서 우선 방문     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DBAEC3B-DC9C-3775-A8BE-820733F80C48}"/>
              </a:ext>
            </a:extLst>
          </p:cNvPr>
          <p:cNvCxnSpPr>
            <a:cxnSpLocks/>
          </p:cNvCxnSpPr>
          <p:nvPr/>
        </p:nvCxnSpPr>
        <p:spPr>
          <a:xfrm flipH="1" flipV="1">
            <a:off x="3269043" y="5274601"/>
            <a:ext cx="352425" cy="7690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1CFDBBC-8DAA-886E-9E2D-98410B71E34A}"/>
              </a:ext>
            </a:extLst>
          </p:cNvPr>
          <p:cNvSpPr txBox="1"/>
          <p:nvPr/>
        </p:nvSpPr>
        <p:spPr>
          <a:xfrm>
            <a:off x="2346170" y="6135745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탈출위치</a:t>
            </a:r>
            <a:r>
              <a:rPr lang="en-US" altLang="ko-KR" dirty="0"/>
              <a:t>: 8,8 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83D17EC-495B-0B22-9F1E-05CC26F5433D}"/>
              </a:ext>
            </a:extLst>
          </p:cNvPr>
          <p:cNvSpPr txBox="1"/>
          <p:nvPr/>
        </p:nvSpPr>
        <p:spPr>
          <a:xfrm>
            <a:off x="5917506" y="3429000"/>
            <a:ext cx="39958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   </a:t>
            </a:r>
            <a:r>
              <a:rPr lang="ko-KR" altLang="en-US" dirty="0"/>
              <a:t>출력 과 의미</a:t>
            </a:r>
            <a:endParaRPr lang="en-US" altLang="ko-KR" dirty="0"/>
          </a:p>
          <a:p>
            <a:r>
              <a:rPr lang="en-US" altLang="ko-KR" dirty="0"/>
              <a:t>0 -&gt; </a:t>
            </a:r>
            <a:r>
              <a:rPr lang="ko-KR" altLang="en-US" dirty="0"/>
              <a:t>■</a:t>
            </a:r>
            <a:r>
              <a:rPr lang="en-US" altLang="ko-KR" dirty="0"/>
              <a:t>: </a:t>
            </a:r>
            <a:r>
              <a:rPr lang="ko-KR" altLang="en-US" dirty="0"/>
              <a:t>방문하지 않은 위치 </a:t>
            </a:r>
            <a:r>
              <a:rPr lang="en-US" altLang="ko-KR" dirty="0"/>
              <a:t>(</a:t>
            </a:r>
            <a:r>
              <a:rPr lang="ko-KR" altLang="en-US" dirty="0"/>
              <a:t>비용</a:t>
            </a:r>
            <a:r>
              <a:rPr lang="en-US" altLang="ko-KR" dirty="0"/>
              <a:t>+0)</a:t>
            </a:r>
            <a:endParaRPr lang="ko-KR" altLang="en-US" dirty="0"/>
          </a:p>
          <a:p>
            <a:r>
              <a:rPr lang="en-US" altLang="ko-KR" dirty="0"/>
              <a:t>1 -&gt; # :</a:t>
            </a:r>
            <a:r>
              <a:rPr lang="ko-KR" altLang="en-US" dirty="0"/>
              <a:t> 이동할 수 없는 벽</a:t>
            </a:r>
            <a:endParaRPr lang="en-US" altLang="ko-KR" dirty="0"/>
          </a:p>
          <a:p>
            <a:r>
              <a:rPr lang="en-US" altLang="ko-KR" dirty="0"/>
              <a:t>2 -&gt; V: </a:t>
            </a:r>
            <a:r>
              <a:rPr lang="ko-KR" altLang="en-US" dirty="0"/>
              <a:t>한번 방문한곳</a:t>
            </a:r>
            <a:endParaRPr lang="en-US" altLang="ko-KR" dirty="0"/>
          </a:p>
          <a:p>
            <a:r>
              <a:rPr lang="en-US" altLang="ko-KR" dirty="0"/>
              <a:t>3 -&gt; B: </a:t>
            </a:r>
            <a:r>
              <a:rPr lang="ko-KR" altLang="en-US" dirty="0"/>
              <a:t>방문하고 되돌아간 곳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4 -&gt; </a:t>
            </a:r>
            <a:r>
              <a:rPr lang="ko-KR" altLang="en-US" dirty="0"/>
              <a:t>진흙               </a:t>
            </a:r>
            <a:r>
              <a:rPr lang="en-US" altLang="ko-KR" dirty="0"/>
              <a:t>(</a:t>
            </a:r>
            <a:r>
              <a:rPr lang="ko-KR" altLang="en-US" dirty="0"/>
              <a:t>비용</a:t>
            </a:r>
            <a:r>
              <a:rPr lang="en-US" altLang="ko-KR" dirty="0"/>
              <a:t>+2)</a:t>
            </a:r>
          </a:p>
          <a:p>
            <a:r>
              <a:rPr lang="en-US" altLang="ko-KR" dirty="0"/>
              <a:t>5 -&gt; </a:t>
            </a:r>
            <a:r>
              <a:rPr lang="ko-KR" altLang="en-US" dirty="0"/>
              <a:t>데미지 입는 곳  </a:t>
            </a:r>
            <a:r>
              <a:rPr lang="en-US" altLang="ko-KR" dirty="0"/>
              <a:t>(</a:t>
            </a:r>
            <a:r>
              <a:rPr lang="ko-KR" altLang="en-US" dirty="0"/>
              <a:t>비용</a:t>
            </a:r>
            <a:r>
              <a:rPr lang="en-US" altLang="ko-KR" dirty="0"/>
              <a:t>+1)</a:t>
            </a:r>
          </a:p>
          <a:p>
            <a:endParaRPr lang="en-US" altLang="ko-KR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0185A5B-59A2-6A9E-D317-C1A048D80BDE}"/>
              </a:ext>
            </a:extLst>
          </p:cNvPr>
          <p:cNvCxnSpPr>
            <a:cxnSpLocks/>
          </p:cNvCxnSpPr>
          <p:nvPr/>
        </p:nvCxnSpPr>
        <p:spPr>
          <a:xfrm>
            <a:off x="677333" y="2726504"/>
            <a:ext cx="664031" cy="558366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B520328-71DF-F8AC-9CF4-E6FBD2F916D2}"/>
              </a:ext>
            </a:extLst>
          </p:cNvPr>
          <p:cNvSpPr txBox="1"/>
          <p:nvPr/>
        </p:nvSpPr>
        <p:spPr>
          <a:xfrm>
            <a:off x="0" y="2357172"/>
            <a:ext cx="16273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시작위치 </a:t>
            </a:r>
            <a:r>
              <a:rPr lang="en-US" altLang="ko-KR" dirty="0"/>
              <a:t>1,1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2351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1C03D4-C8FB-4940-957A-2C28EE812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추가로 풀어볼 문제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5233458-088E-423B-8C05-1F4BB072BA2C}"/>
              </a:ext>
            </a:extLst>
          </p:cNvPr>
          <p:cNvSpPr/>
          <p:nvPr/>
        </p:nvSpPr>
        <p:spPr>
          <a:xfrm>
            <a:off x="735669" y="2404074"/>
            <a:ext cx="4421788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스택 수열</a:t>
            </a:r>
          </a:p>
          <a:p>
            <a:r>
              <a:rPr lang="ko-KR" altLang="en-US" dirty="0">
                <a:hlinkClick r:id="rId2"/>
              </a:rPr>
              <a:t>https://www.acmicpc.net/problem/1874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오큰수</a:t>
            </a:r>
            <a:r>
              <a:rPr lang="ko-KR" altLang="en-US" dirty="0"/>
              <a:t> 구하기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https://www.acmicpc.net/problem/17298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87903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739C96-03F5-70CE-624F-E1D02E8BB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우선순위 큐 </a:t>
            </a:r>
            <a:r>
              <a:rPr lang="en-US" altLang="ko-KR" dirty="0"/>
              <a:t>(priority queue)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C4F54D-6E35-7E5E-EE5C-0A25BC2E3052}"/>
              </a:ext>
            </a:extLst>
          </p:cNvPr>
          <p:cNvSpPr txBox="1"/>
          <p:nvPr/>
        </p:nvSpPr>
        <p:spPr>
          <a:xfrm>
            <a:off x="173419" y="1907627"/>
            <a:ext cx="1219463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추상 자료형</a:t>
            </a:r>
            <a:r>
              <a:rPr lang="en-US" altLang="ko-KR" dirty="0"/>
              <a:t>(ADT, Abstract Data Type)</a:t>
            </a:r>
            <a:r>
              <a:rPr lang="ko-KR" altLang="en-US" dirty="0"/>
              <a:t>으로서의 정의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데이터 </a:t>
            </a:r>
            <a:endParaRPr lang="en-US" altLang="ko-KR" dirty="0"/>
          </a:p>
          <a:p>
            <a:r>
              <a:rPr lang="ko-KR" altLang="en-US" dirty="0"/>
              <a:t> 우선순위</a:t>
            </a:r>
            <a:r>
              <a:rPr lang="en-US" altLang="ko-KR" dirty="0"/>
              <a:t>(priority) </a:t>
            </a:r>
            <a:r>
              <a:rPr lang="ko-KR" altLang="en-US" dirty="0"/>
              <a:t>값을 가진 원소들의 유한 집합 </a:t>
            </a:r>
            <a:r>
              <a:rPr lang="en-US" altLang="ko-KR" dirty="0"/>
              <a:t>(</a:t>
            </a:r>
            <a:r>
              <a:rPr lang="ko-KR" altLang="en-US" dirty="0"/>
              <a:t>앞뒤</a:t>
            </a:r>
            <a:r>
              <a:rPr lang="en-US" altLang="ko-KR" dirty="0"/>
              <a:t>x-&gt; </a:t>
            </a:r>
            <a:r>
              <a:rPr lang="ko-KR" altLang="en-US" dirty="0"/>
              <a:t>우선순위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연산</a:t>
            </a:r>
            <a:r>
              <a:rPr lang="en-US" altLang="ko-KR" dirty="0"/>
              <a:t>(Operation) : </a:t>
            </a:r>
            <a:r>
              <a:rPr lang="ko-KR" altLang="en-US" dirty="0"/>
              <a:t>이름 보다는 의미 </a:t>
            </a:r>
            <a:endParaRPr lang="en-US" altLang="ko-KR" dirty="0"/>
          </a:p>
          <a:p>
            <a:r>
              <a:rPr lang="en-US" altLang="ko-KR" dirty="0"/>
              <a:t> Create(): </a:t>
            </a:r>
            <a:r>
              <a:rPr lang="ko-KR" altLang="en-US" dirty="0"/>
              <a:t>공백 우선순위 큐를 생성한다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Insert(Q, x): </a:t>
            </a:r>
            <a:r>
              <a:rPr lang="ko-KR" altLang="en-US" dirty="0"/>
              <a:t>원소 </a:t>
            </a:r>
            <a:r>
              <a:rPr lang="en-US" altLang="ko-KR" dirty="0"/>
              <a:t>x</a:t>
            </a:r>
            <a:r>
              <a:rPr lang="ko-KR" altLang="en-US" dirty="0"/>
              <a:t>를 큐 </a:t>
            </a:r>
            <a:r>
              <a:rPr lang="en-US" altLang="ko-KR" dirty="0"/>
              <a:t>Q</a:t>
            </a:r>
            <a:r>
              <a:rPr lang="ko-KR" altLang="en-US" dirty="0"/>
              <a:t>에 삽입한다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FindMax</a:t>
            </a:r>
            <a:r>
              <a:rPr lang="en-US" altLang="ko-KR" dirty="0"/>
              <a:t>(Q) </a:t>
            </a:r>
            <a:r>
              <a:rPr lang="ko-KR" altLang="en-US" dirty="0"/>
              <a:t>또는 </a:t>
            </a:r>
            <a:r>
              <a:rPr lang="en-US" altLang="ko-KR" dirty="0" err="1"/>
              <a:t>FindMin</a:t>
            </a:r>
            <a:r>
              <a:rPr lang="en-US" altLang="ko-KR" dirty="0"/>
              <a:t>(Q): Q </a:t>
            </a:r>
            <a:r>
              <a:rPr lang="ko-KR" altLang="en-US" dirty="0"/>
              <a:t>안에서 가장 높은</a:t>
            </a:r>
            <a:r>
              <a:rPr lang="en-US" altLang="ko-KR" dirty="0"/>
              <a:t>(</a:t>
            </a:r>
            <a:r>
              <a:rPr lang="ko-KR" altLang="en-US" dirty="0"/>
              <a:t>또는 낮은</a:t>
            </a:r>
            <a:r>
              <a:rPr lang="en-US" altLang="ko-KR" dirty="0"/>
              <a:t>) </a:t>
            </a:r>
            <a:r>
              <a:rPr lang="ko-KR" altLang="en-US" dirty="0"/>
              <a:t>우선순위를 가진 원소를 반환한다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DeleteMax</a:t>
            </a:r>
            <a:r>
              <a:rPr lang="en-US" altLang="ko-KR" dirty="0"/>
              <a:t>(Q) </a:t>
            </a:r>
            <a:r>
              <a:rPr lang="ko-KR" altLang="en-US" dirty="0"/>
              <a:t>또는 </a:t>
            </a:r>
            <a:r>
              <a:rPr lang="en-US" altLang="ko-KR" dirty="0" err="1"/>
              <a:t>DeleteMin</a:t>
            </a:r>
            <a:r>
              <a:rPr lang="en-US" altLang="ko-KR" dirty="0"/>
              <a:t>(Q): Q </a:t>
            </a:r>
            <a:r>
              <a:rPr lang="ko-KR" altLang="en-US" dirty="0"/>
              <a:t>안에서 가장 높은</a:t>
            </a:r>
            <a:r>
              <a:rPr lang="en-US" altLang="ko-KR" dirty="0"/>
              <a:t>(</a:t>
            </a:r>
            <a:r>
              <a:rPr lang="ko-KR" altLang="en-US" dirty="0"/>
              <a:t>또는 낮은</a:t>
            </a:r>
            <a:r>
              <a:rPr lang="en-US" altLang="ko-KR" dirty="0"/>
              <a:t>) </a:t>
            </a:r>
            <a:r>
              <a:rPr lang="ko-KR" altLang="en-US" dirty="0"/>
              <a:t>우선순위를 가진 원소를 삭제 하고 반환한다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IsEmpty</a:t>
            </a:r>
            <a:r>
              <a:rPr lang="en-US" altLang="ko-KR" dirty="0"/>
              <a:t>(Q) : </a:t>
            </a:r>
            <a:r>
              <a:rPr lang="ko-KR" altLang="en-US" dirty="0"/>
              <a:t>큐가 비어 있는지 여부를 반환한다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(</a:t>
            </a:r>
            <a:r>
              <a:rPr lang="ko-KR" altLang="en-US" dirty="0"/>
              <a:t>선택적</a:t>
            </a:r>
            <a:r>
              <a:rPr lang="en-US" altLang="ko-KR" dirty="0"/>
              <a:t>) Size(Q) : </a:t>
            </a:r>
            <a:r>
              <a:rPr lang="ko-KR" altLang="en-US" dirty="0"/>
              <a:t>큐에 들어 있는 원소의 개수를 반환한다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성질</a:t>
            </a:r>
            <a:r>
              <a:rPr lang="en-US" altLang="ko-KR" dirty="0"/>
              <a:t>(Property)</a:t>
            </a:r>
          </a:p>
          <a:p>
            <a:r>
              <a:rPr lang="ko-KR" altLang="en-US" dirty="0"/>
              <a:t> 일반적인 큐</a:t>
            </a:r>
            <a:r>
              <a:rPr lang="en-US" altLang="ko-KR" dirty="0"/>
              <a:t>(Queue)**</a:t>
            </a:r>
            <a:r>
              <a:rPr lang="ko-KR" altLang="en-US" dirty="0"/>
              <a:t>는 </a:t>
            </a:r>
            <a:r>
              <a:rPr lang="en-US" altLang="ko-KR" dirty="0"/>
              <a:t>FIFO(First-In First-Out) </a:t>
            </a:r>
            <a:r>
              <a:rPr lang="ko-KR" altLang="en-US" dirty="0"/>
              <a:t>순서를 따른다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우선순위 큐는 삽입 순서와 무관하게</a:t>
            </a:r>
            <a:r>
              <a:rPr lang="en-US" altLang="ko-KR" dirty="0"/>
              <a:t>, </a:t>
            </a:r>
            <a:r>
              <a:rPr lang="ko-KR" altLang="en-US" dirty="0"/>
              <a:t>항상 우선순위가 가장 높은 원소가 먼저 삭제된다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4129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D412BC-BBDF-06CF-75AE-47627C382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구현에 배열을 사용하는 방법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069A05-1683-DBB3-CC49-F9E2371128DD}"/>
              </a:ext>
            </a:extLst>
          </p:cNvPr>
          <p:cNvSpPr txBox="1"/>
          <p:nvPr/>
        </p:nvSpPr>
        <p:spPr>
          <a:xfrm>
            <a:off x="838200" y="1341665"/>
            <a:ext cx="93650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a. </a:t>
            </a:r>
            <a:r>
              <a:rPr lang="ko-KR" altLang="en-US" dirty="0"/>
              <a:t>정렬 안 하는 배열을 사용할 때의  최악 시간</a:t>
            </a:r>
            <a:r>
              <a:rPr lang="en-US" altLang="ko-KR" dirty="0"/>
              <a:t> </a:t>
            </a:r>
            <a:r>
              <a:rPr lang="ko-KR" altLang="en-US" dirty="0"/>
              <a:t>복잡도 </a:t>
            </a:r>
            <a:r>
              <a:rPr lang="en-US" altLang="ko-KR" dirty="0"/>
              <a:t>(Big-O) </a:t>
            </a:r>
            <a:r>
              <a:rPr lang="ko-KR" altLang="en-US" dirty="0"/>
              <a:t>표현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삽입</a:t>
            </a:r>
            <a:r>
              <a:rPr lang="en-US" altLang="ko-KR" dirty="0"/>
              <a:t>: </a:t>
            </a:r>
            <a:r>
              <a:rPr lang="ko-KR" altLang="en-US" dirty="0"/>
              <a:t>제일 뒤에 추가 하므로 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O</a:t>
            </a:r>
            <a:r>
              <a:rPr lang="en-US" altLang="ko-KR" dirty="0"/>
              <a:t>(1)</a:t>
            </a:r>
          </a:p>
          <a:p>
            <a:r>
              <a:rPr lang="ko-KR" altLang="en-US" dirty="0"/>
              <a:t>삭제</a:t>
            </a:r>
            <a:r>
              <a:rPr lang="en-US" altLang="ko-KR" dirty="0"/>
              <a:t>: </a:t>
            </a:r>
            <a:r>
              <a:rPr lang="ko-KR" altLang="en-US" dirty="0"/>
              <a:t>우선 순위가 높은 요소를 순차적으로 찾으므로 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O(n)  +</a:t>
            </a:r>
            <a:r>
              <a:rPr lang="ko-KR" altLang="en-US" dirty="0"/>
              <a:t> 삭제 후 이동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 O(n)  = </a:t>
            </a:r>
            <a:r>
              <a:rPr lang="en-US" altLang="ko-KR" dirty="0"/>
              <a:t> O(n)</a:t>
            </a:r>
            <a:endParaRPr lang="en-US" altLang="ko-KR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7F325A6-0891-98FA-754A-340477397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588620"/>
              </p:ext>
            </p:extLst>
          </p:nvPr>
        </p:nvGraphicFramePr>
        <p:xfrm>
          <a:off x="838200" y="2352539"/>
          <a:ext cx="8128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1808731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5237772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774518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9162464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29299915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0159537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08387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26E36DE-2448-186A-3A0A-48D8548BF92B}"/>
              </a:ext>
            </a:extLst>
          </p:cNvPr>
          <p:cNvSpPr txBox="1"/>
          <p:nvPr/>
        </p:nvSpPr>
        <p:spPr>
          <a:xfrm>
            <a:off x="838200" y="2895947"/>
            <a:ext cx="91406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b. </a:t>
            </a:r>
            <a:r>
              <a:rPr lang="ko-KR" altLang="en-US" dirty="0"/>
              <a:t>정렬 하는 배열을 사용할 때의  최악 시간</a:t>
            </a:r>
            <a:r>
              <a:rPr lang="en-US" altLang="ko-KR" dirty="0"/>
              <a:t> </a:t>
            </a:r>
            <a:r>
              <a:rPr lang="ko-KR" altLang="en-US" dirty="0"/>
              <a:t>복잡도 </a:t>
            </a:r>
            <a:r>
              <a:rPr lang="en-US" altLang="ko-KR" dirty="0"/>
              <a:t>(Big-O) </a:t>
            </a:r>
            <a:r>
              <a:rPr lang="ko-KR" altLang="en-US" dirty="0"/>
              <a:t>표현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삽입</a:t>
            </a:r>
            <a:r>
              <a:rPr lang="en-US" altLang="ko-KR" dirty="0"/>
              <a:t>: </a:t>
            </a:r>
            <a:r>
              <a:rPr lang="ko-KR" altLang="en-US" dirty="0"/>
              <a:t> 삽입할 위치 찾기는 절반씩 </a:t>
            </a:r>
            <a:r>
              <a:rPr lang="ko-KR" altLang="en-US" dirty="0" err="1"/>
              <a:t>나눠찾으므로</a:t>
            </a:r>
            <a:r>
              <a:rPr lang="ko-KR" altLang="en-US" dirty="0"/>
              <a:t> </a:t>
            </a:r>
            <a:r>
              <a:rPr lang="en-US" altLang="ko-KR" dirty="0"/>
              <a:t>O(log</a:t>
            </a:r>
            <a:r>
              <a:rPr lang="en-US" altLang="ko-KR" baseline="-25000" dirty="0"/>
              <a:t>2</a:t>
            </a:r>
            <a:r>
              <a:rPr lang="en-US" altLang="ko-KR" dirty="0"/>
              <a:t>n)</a:t>
            </a:r>
            <a:r>
              <a:rPr lang="ko-KR" altLang="en-US" dirty="0"/>
              <a:t>  </a:t>
            </a:r>
            <a:r>
              <a:rPr lang="en-US" altLang="ko-KR" dirty="0"/>
              <a:t>+ </a:t>
            </a:r>
            <a:r>
              <a:rPr lang="ko-KR" altLang="en-US" dirty="0"/>
              <a:t>삭제 후 이동 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O(n) = O(n) </a:t>
            </a:r>
            <a:endParaRPr lang="en-US" altLang="ko-KR" dirty="0"/>
          </a:p>
          <a:p>
            <a:r>
              <a:rPr lang="ko-KR" altLang="en-US" dirty="0"/>
              <a:t>삭제</a:t>
            </a:r>
            <a:r>
              <a:rPr lang="en-US" altLang="ko-KR" dirty="0"/>
              <a:t>: </a:t>
            </a:r>
            <a:r>
              <a:rPr lang="ko-KR" altLang="en-US" dirty="0"/>
              <a:t>우선순위가 높은 것이 제일 뒤 이므로 이동 없음 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O(1)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D11AEB5-1F2E-F77F-C5D7-D4342DA8A0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37637"/>
              </p:ext>
            </p:extLst>
          </p:nvPr>
        </p:nvGraphicFramePr>
        <p:xfrm>
          <a:off x="838200" y="3991845"/>
          <a:ext cx="8128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1808731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5237772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7745181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9162464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29299915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0159537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08387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881D618-2DAD-FA47-0EC8-4E04AEE2D336}"/>
              </a:ext>
            </a:extLst>
          </p:cNvPr>
          <p:cNvSpPr txBox="1"/>
          <p:nvPr/>
        </p:nvSpPr>
        <p:spPr>
          <a:xfrm>
            <a:off x="1383311" y="4614829"/>
            <a:ext cx="82474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시간 복잡도는 “입력 크기 </a:t>
            </a:r>
            <a:r>
              <a:rPr lang="ko-KR" altLang="en-US" sz="1200" dirty="0" err="1"/>
              <a:t>n이</a:t>
            </a:r>
            <a:r>
              <a:rPr lang="ko-KR" altLang="en-US" sz="1200" dirty="0"/>
              <a:t> 충분히 커졌을 때, 실행 시간이 어떻게 </a:t>
            </a:r>
            <a:r>
              <a:rPr lang="ko-KR" altLang="en-US" sz="1200" dirty="0" err="1"/>
              <a:t>증가하는지”를</a:t>
            </a:r>
            <a:r>
              <a:rPr lang="ko-KR" altLang="en-US" sz="1200" dirty="0"/>
              <a:t> 보는 것.</a:t>
            </a:r>
          </a:p>
          <a:p>
            <a:r>
              <a:rPr lang="ko-KR" altLang="en-US" sz="1200" dirty="0"/>
              <a:t> 여러 연산이 순차적으로 일어나면 합산:   </a:t>
            </a:r>
            <a:r>
              <a:rPr lang="ko-KR" altLang="en-US" sz="1200" dirty="0" err="1"/>
              <a:t>T</a:t>
            </a:r>
            <a:r>
              <a:rPr lang="ko-KR" altLang="en-US" sz="1200" dirty="0"/>
              <a:t>(</a:t>
            </a:r>
            <a:r>
              <a:rPr lang="ko-KR" altLang="en-US" sz="1200" dirty="0" err="1"/>
              <a:t>n</a:t>
            </a:r>
            <a:r>
              <a:rPr lang="ko-KR" altLang="en-US" sz="1200" dirty="0"/>
              <a:t>) = </a:t>
            </a:r>
            <a:r>
              <a:rPr lang="ko-KR" altLang="en-US" sz="1200" dirty="0" err="1"/>
              <a:t>f</a:t>
            </a:r>
            <a:r>
              <a:rPr lang="ko-KR" altLang="en-US" sz="1200" dirty="0"/>
              <a:t>(</a:t>
            </a:r>
            <a:r>
              <a:rPr lang="ko-KR" altLang="en-US" sz="1200" dirty="0" err="1"/>
              <a:t>n</a:t>
            </a:r>
            <a:r>
              <a:rPr lang="ko-KR" altLang="en-US" sz="1200" dirty="0"/>
              <a:t>) + </a:t>
            </a:r>
            <a:r>
              <a:rPr lang="ko-KR" altLang="en-US" sz="1200" dirty="0" err="1"/>
              <a:t>g</a:t>
            </a:r>
            <a:r>
              <a:rPr lang="ko-KR" altLang="en-US" sz="1200" dirty="0"/>
              <a:t>(</a:t>
            </a:r>
            <a:r>
              <a:rPr lang="ko-KR" altLang="en-US" sz="1200" dirty="0" err="1"/>
              <a:t>n</a:t>
            </a:r>
            <a:r>
              <a:rPr lang="ko-KR" altLang="en-US" sz="1200" dirty="0"/>
              <a:t>)   하지만 </a:t>
            </a:r>
            <a:r>
              <a:rPr lang="en-US" altLang="ko-KR" sz="1200" dirty="0"/>
              <a:t>Big-O </a:t>
            </a:r>
            <a:r>
              <a:rPr lang="ko-KR" altLang="en-US" sz="1200" dirty="0"/>
              <a:t>표기법은 </a:t>
            </a:r>
            <a:r>
              <a:rPr lang="ko-KR" altLang="en-US" sz="1200" dirty="0" err="1"/>
              <a:t>점근적</a:t>
            </a:r>
            <a:r>
              <a:rPr lang="ko-KR" altLang="en-US" sz="1200" dirty="0"/>
              <a:t> 상한선을 나타내므로</a:t>
            </a:r>
            <a:r>
              <a:rPr lang="en-US" altLang="ko-KR" sz="1200" dirty="0"/>
              <a:t>:</a:t>
            </a:r>
          </a:p>
          <a:p>
            <a:r>
              <a:rPr lang="en-US" altLang="ko-KR" sz="1200" dirty="0"/>
              <a:t> f(n) = O(log n)  ,  g(n) = O(n)     ,  O(log n) + O(n) → O(n)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499361-91F0-E219-7293-088D18D7F3E9}"/>
              </a:ext>
            </a:extLst>
          </p:cNvPr>
          <p:cNvSpPr txBox="1"/>
          <p:nvPr/>
        </p:nvSpPr>
        <p:spPr>
          <a:xfrm>
            <a:off x="1383311" y="5320916"/>
            <a:ext cx="84287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점근적</a:t>
            </a:r>
            <a:r>
              <a:rPr lang="ko-KR" altLang="en-US" sz="1200" dirty="0"/>
              <a:t>(</a:t>
            </a:r>
            <a:r>
              <a:rPr lang="ko-KR" altLang="en-US" sz="1200" dirty="0" err="1"/>
              <a:t>Asymptotic</a:t>
            </a:r>
            <a:r>
              <a:rPr lang="ko-KR" altLang="en-US" sz="1200" dirty="0"/>
              <a:t>)의 의미</a:t>
            </a:r>
          </a:p>
          <a:p>
            <a:r>
              <a:rPr lang="ko-KR" altLang="en-US" sz="1200" dirty="0" err="1"/>
              <a:t>점근적</a:t>
            </a:r>
            <a:r>
              <a:rPr lang="ko-KR" altLang="en-US" sz="1200" dirty="0"/>
              <a:t>: “</a:t>
            </a:r>
            <a:r>
              <a:rPr lang="ko-KR" altLang="en-US" sz="1200" dirty="0" err="1"/>
              <a:t>n이</a:t>
            </a:r>
            <a:r>
              <a:rPr lang="ko-KR" altLang="en-US" sz="1200" dirty="0"/>
              <a:t> 무한히 커질 때의 </a:t>
            </a:r>
            <a:r>
              <a:rPr lang="ko-KR" altLang="en-US" sz="1200" dirty="0" err="1"/>
              <a:t>경향”을</a:t>
            </a:r>
            <a:r>
              <a:rPr lang="ko-KR" altLang="en-US" sz="1200" dirty="0"/>
              <a:t> 본다. 즉, **입력 크기 </a:t>
            </a:r>
            <a:r>
              <a:rPr lang="ko-KR" altLang="en-US" sz="1200" dirty="0" err="1"/>
              <a:t>n</a:t>
            </a:r>
            <a:r>
              <a:rPr lang="ko-KR" altLang="en-US" sz="1200" dirty="0"/>
              <a:t> → ∞**로 갈 때, 실행 시간이 어떻게 변하는지를 보는 것.</a:t>
            </a:r>
          </a:p>
          <a:p>
            <a:r>
              <a:rPr lang="ko-KR" altLang="en-US" sz="1200" dirty="0"/>
              <a:t>작은 </a:t>
            </a:r>
            <a:r>
              <a:rPr lang="ko-KR" altLang="en-US" sz="1200" dirty="0" err="1"/>
              <a:t>n에서는</a:t>
            </a:r>
            <a:r>
              <a:rPr lang="ko-KR" altLang="en-US" sz="1200" dirty="0"/>
              <a:t> 세부적인 상수, 낮은 </a:t>
            </a:r>
            <a:r>
              <a:rPr lang="ko-KR" altLang="en-US" sz="1200" dirty="0" err="1"/>
              <a:t>차항이</a:t>
            </a:r>
            <a:r>
              <a:rPr lang="ko-KR" altLang="en-US" sz="1200" dirty="0"/>
              <a:t> 영향을 주지만, </a:t>
            </a:r>
            <a:r>
              <a:rPr lang="ko-KR" altLang="en-US" sz="1200" dirty="0" err="1"/>
              <a:t>n이</a:t>
            </a:r>
            <a:r>
              <a:rPr lang="ko-KR" altLang="en-US" sz="1200" dirty="0"/>
              <a:t> 커질수록 **지배적인 항(가장 큰 차수)**만 </a:t>
            </a:r>
            <a:r>
              <a:rPr lang="ko-KR" altLang="en-US" sz="1200" dirty="0" err="1"/>
              <a:t>중요해집니다</a:t>
            </a:r>
            <a:r>
              <a:rPr lang="ko-KR" altLang="en-US" sz="1200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1327B7-1A29-6B9F-63E0-99244B784A5A}"/>
              </a:ext>
            </a:extLst>
          </p:cNvPr>
          <p:cNvSpPr txBox="1"/>
          <p:nvPr/>
        </p:nvSpPr>
        <p:spPr>
          <a:xfrm>
            <a:off x="1383311" y="6027003"/>
            <a:ext cx="798736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상한선(</a:t>
            </a:r>
            <a:r>
              <a:rPr lang="ko-KR" altLang="en-US" sz="1200" dirty="0" err="1"/>
              <a:t>Upper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Bound</a:t>
            </a:r>
            <a:r>
              <a:rPr lang="ko-KR" altLang="en-US" sz="1200" dirty="0"/>
              <a:t>)의 의미</a:t>
            </a:r>
          </a:p>
          <a:p>
            <a:r>
              <a:rPr lang="ko-KR" altLang="en-US" sz="1200" dirty="0"/>
              <a:t>상한선: 함수의 성장 속도를 “이보다 빠르지 </a:t>
            </a:r>
            <a:r>
              <a:rPr lang="ko-KR" altLang="en-US" sz="1200" dirty="0" err="1"/>
              <a:t>않다”라고</a:t>
            </a:r>
            <a:r>
              <a:rPr lang="ko-KR" altLang="en-US" sz="1200" dirty="0"/>
              <a:t> 제한하는 값.</a:t>
            </a:r>
          </a:p>
          <a:p>
            <a:r>
              <a:rPr lang="ko-KR" altLang="en-US" sz="1200" dirty="0"/>
              <a:t>예: 어떤 알고리즘의 실행 시간 </a:t>
            </a:r>
            <a:r>
              <a:rPr lang="ko-KR" altLang="en-US" sz="1200" dirty="0" err="1"/>
              <a:t>T</a:t>
            </a:r>
            <a:r>
              <a:rPr lang="ko-KR" altLang="en-US" sz="1200" dirty="0"/>
              <a:t>(</a:t>
            </a:r>
            <a:r>
              <a:rPr lang="ko-KR" altLang="en-US" sz="1200" dirty="0" err="1"/>
              <a:t>n</a:t>
            </a:r>
            <a:r>
              <a:rPr lang="ko-KR" altLang="en-US" sz="1200" dirty="0"/>
              <a:t>)이 있다고 할 때, </a:t>
            </a:r>
            <a:r>
              <a:rPr lang="ko-KR" altLang="en-US" sz="1200" dirty="0" err="1"/>
              <a:t>T</a:t>
            </a:r>
            <a:r>
              <a:rPr lang="ko-KR" altLang="en-US" sz="1200" dirty="0"/>
              <a:t>(</a:t>
            </a:r>
            <a:r>
              <a:rPr lang="ko-KR" altLang="en-US" sz="1200" dirty="0" err="1"/>
              <a:t>n</a:t>
            </a:r>
            <a:r>
              <a:rPr lang="ko-KR" altLang="en-US" sz="1200" dirty="0"/>
              <a:t>) = 3n² + 2n + 10</a:t>
            </a:r>
          </a:p>
          <a:p>
            <a:r>
              <a:rPr lang="ko-KR" altLang="en-US" sz="1200" dirty="0" err="1"/>
              <a:t>빅오</a:t>
            </a:r>
            <a:r>
              <a:rPr lang="ko-KR" altLang="en-US" sz="1200" dirty="0"/>
              <a:t> 표기: </a:t>
            </a:r>
            <a:r>
              <a:rPr lang="ko-KR" altLang="en-US" sz="1200" dirty="0" err="1"/>
              <a:t>O</a:t>
            </a:r>
            <a:r>
              <a:rPr lang="ko-KR" altLang="en-US" sz="1200" dirty="0"/>
              <a:t>(n²)  이는 “</a:t>
            </a:r>
            <a:r>
              <a:rPr lang="ko-KR" altLang="en-US" sz="1200" dirty="0" err="1"/>
              <a:t>n이</a:t>
            </a:r>
            <a:r>
              <a:rPr lang="ko-KR" altLang="en-US" sz="1200" dirty="0"/>
              <a:t> 충분히 커지면, 실행 시간이 n²에 비례하는 어떤 상수 배수 이하로 </a:t>
            </a:r>
            <a:r>
              <a:rPr lang="ko-KR" altLang="en-US" sz="1200" dirty="0" err="1"/>
              <a:t>성장한다”는</a:t>
            </a:r>
            <a:r>
              <a:rPr lang="ko-KR" altLang="en-US" sz="1200" dirty="0"/>
              <a:t> 의미.</a:t>
            </a:r>
          </a:p>
        </p:txBody>
      </p:sp>
    </p:spTree>
    <p:extLst>
      <p:ext uri="{BB962C8B-B14F-4D97-AF65-F5344CB8AC3E}">
        <p14:creationId xmlns:p14="http://schemas.microsoft.com/office/powerpoint/2010/main" val="936476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63226B-A0A2-C2F4-4C10-107F9937E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구현에 연결 리스트를 사용하는 방법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990521-BFB7-B2BD-8EAA-F2869E2F0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261733"/>
            <a:ext cx="9612066" cy="9907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723F69-2C50-DDE0-35B7-4EFA45C6D64F}"/>
              </a:ext>
            </a:extLst>
          </p:cNvPr>
          <p:cNvSpPr txBox="1"/>
          <p:nvPr/>
        </p:nvSpPr>
        <p:spPr>
          <a:xfrm>
            <a:off x="838200" y="1506918"/>
            <a:ext cx="72410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a. </a:t>
            </a:r>
            <a:r>
              <a:rPr lang="ko-KR" altLang="en-US" dirty="0"/>
              <a:t>정렬 안 하는 배열을 사용할 때의  최악 시간</a:t>
            </a:r>
            <a:r>
              <a:rPr lang="en-US" altLang="ko-KR" dirty="0"/>
              <a:t> </a:t>
            </a:r>
            <a:r>
              <a:rPr lang="ko-KR" altLang="en-US" dirty="0"/>
              <a:t>복잡도 </a:t>
            </a:r>
            <a:r>
              <a:rPr lang="en-US" altLang="ko-KR" dirty="0"/>
              <a:t>(Big-O) </a:t>
            </a:r>
            <a:r>
              <a:rPr lang="ko-KR" altLang="en-US" dirty="0"/>
              <a:t>표현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삽입</a:t>
            </a:r>
            <a:r>
              <a:rPr lang="en-US" altLang="ko-KR" dirty="0"/>
              <a:t>: </a:t>
            </a:r>
            <a:r>
              <a:rPr lang="ko-KR" altLang="en-US" dirty="0"/>
              <a:t>빠르게 제일 앞에 추가 하므로 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O</a:t>
            </a:r>
            <a:r>
              <a:rPr lang="en-US" altLang="ko-KR" dirty="0"/>
              <a:t>(1)</a:t>
            </a:r>
          </a:p>
          <a:p>
            <a:r>
              <a:rPr lang="ko-KR" altLang="en-US" dirty="0"/>
              <a:t>삭제</a:t>
            </a:r>
            <a:r>
              <a:rPr lang="en-US" altLang="ko-KR" dirty="0"/>
              <a:t>: </a:t>
            </a:r>
            <a:r>
              <a:rPr lang="ko-KR" altLang="en-US" dirty="0"/>
              <a:t>우선 순위가 높은 요소를 순차적으로 찾으므로 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O(n)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F7FB07-B441-BF81-4F20-C5079BC039A4}"/>
              </a:ext>
            </a:extLst>
          </p:cNvPr>
          <p:cNvSpPr txBox="1"/>
          <p:nvPr/>
        </p:nvSpPr>
        <p:spPr>
          <a:xfrm>
            <a:off x="838200" y="3061200"/>
            <a:ext cx="69461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b. </a:t>
            </a:r>
            <a:r>
              <a:rPr lang="ko-KR" altLang="en-US" dirty="0"/>
              <a:t>정렬 하는 배열을 사용할 때의  최악 시간</a:t>
            </a:r>
            <a:r>
              <a:rPr lang="en-US" altLang="ko-KR" dirty="0"/>
              <a:t> </a:t>
            </a:r>
            <a:r>
              <a:rPr lang="ko-KR" altLang="en-US" dirty="0"/>
              <a:t>복잡도 </a:t>
            </a:r>
            <a:r>
              <a:rPr lang="en-US" altLang="ko-KR" dirty="0"/>
              <a:t>(Big-O) </a:t>
            </a:r>
            <a:r>
              <a:rPr lang="ko-KR" altLang="en-US" dirty="0"/>
              <a:t>표현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삽입</a:t>
            </a:r>
            <a:r>
              <a:rPr lang="en-US" altLang="ko-KR" dirty="0"/>
              <a:t>: </a:t>
            </a:r>
            <a:r>
              <a:rPr lang="ko-KR" altLang="en-US" dirty="0"/>
              <a:t> 삽입할 위치 찾기는 순차적으로 찾으므로 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O(n)</a:t>
            </a:r>
            <a:endParaRPr lang="en-US" altLang="ko-KR" dirty="0"/>
          </a:p>
          <a:p>
            <a:r>
              <a:rPr lang="ko-KR" altLang="en-US" dirty="0"/>
              <a:t>삭제</a:t>
            </a:r>
            <a:r>
              <a:rPr lang="en-US" altLang="ko-KR" dirty="0"/>
              <a:t>: </a:t>
            </a:r>
            <a:r>
              <a:rPr lang="ko-KR" altLang="en-US" dirty="0"/>
              <a:t>우선순위가 높은 것이 앞이므로 이동 없음 </a:t>
            </a:r>
            <a:r>
              <a:rPr lang="en-US" altLang="ko-KR" dirty="0">
                <a:latin typeface="Cambria Math" panose="02040503050406030204" pitchFamily="18" charset="0"/>
                <a:ea typeface="Cambria Math" panose="02040503050406030204" pitchFamily="18" charset="0"/>
              </a:rPr>
              <a:t>O(1)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0260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395ABC-F66F-4D21-80CC-81B708BD6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힙</a:t>
            </a:r>
            <a:r>
              <a:rPr lang="ko-KR" altLang="en-US" dirty="0"/>
              <a:t> </a:t>
            </a:r>
            <a:r>
              <a:rPr lang="en-US" altLang="ko-KR" dirty="0"/>
              <a:t>(Heap)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F7EA48-6886-4483-B3A2-B337915B9999}"/>
              </a:ext>
            </a:extLst>
          </p:cNvPr>
          <p:cNvSpPr txBox="1"/>
          <p:nvPr/>
        </p:nvSpPr>
        <p:spPr>
          <a:xfrm>
            <a:off x="414358" y="1690688"/>
            <a:ext cx="11583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완전 이진 트리의 일종으로 우선 순위 큐를 위하여 특별히 만들어진 자료구조</a:t>
            </a:r>
            <a:r>
              <a:rPr lang="en-US" altLang="ko-KR" dirty="0"/>
              <a:t>. </a:t>
            </a:r>
            <a:r>
              <a:rPr lang="ko-KR" altLang="en-US" dirty="0"/>
              <a:t>느슨한 정렬 상태를 유지한다</a:t>
            </a:r>
            <a:endParaRPr lang="en-US" altLang="ko-KR" dirty="0"/>
          </a:p>
          <a:p>
            <a:r>
              <a:rPr lang="ko-KR" altLang="en-US" dirty="0"/>
              <a:t>이진 </a:t>
            </a:r>
            <a:r>
              <a:rPr lang="ko-KR" altLang="en-US" dirty="0" err="1"/>
              <a:t>검색트리가</a:t>
            </a:r>
            <a:r>
              <a:rPr lang="ko-KR" altLang="en-US" dirty="0"/>
              <a:t> 아니라 최상위 부모</a:t>
            </a:r>
            <a:r>
              <a:rPr lang="en-US" altLang="ko-KR" dirty="0"/>
              <a:t>(</a:t>
            </a:r>
            <a:r>
              <a:rPr lang="ko-KR" altLang="en-US" dirty="0"/>
              <a:t>루트</a:t>
            </a:r>
            <a:r>
              <a:rPr lang="en-US" altLang="ko-KR" dirty="0"/>
              <a:t>)</a:t>
            </a:r>
            <a:r>
              <a:rPr lang="ko-KR" altLang="en-US" dirty="0"/>
              <a:t>의 값만 의미가 있다</a:t>
            </a:r>
            <a:r>
              <a:rPr lang="en-US" altLang="ko-KR" dirty="0"/>
              <a:t>.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83B86F3-D272-1960-E410-BACB18C0E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33" y="3964249"/>
            <a:ext cx="4135444" cy="252862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24289473-A7B0-F058-588C-820B827E1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301" y="2468615"/>
            <a:ext cx="3429479" cy="149563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0C0CCC69-E7CA-3A99-02D8-0963ECD89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5425" y="3720421"/>
            <a:ext cx="4658375" cy="2791215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6EED19C6-3BDE-53B6-23A4-8E75DB3792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3215" y="2388194"/>
            <a:ext cx="3362794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292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A85EDC-C5FF-C9BD-A251-8F40BDD3E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힙</a:t>
            </a:r>
            <a:r>
              <a:rPr lang="ko-KR" altLang="en-US" dirty="0"/>
              <a:t> 트리의 배열 구현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47CAC12-9DF1-0701-801F-01C1E6508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374" y="2003417"/>
            <a:ext cx="6986413" cy="419184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E495E9F-2FBD-DDEF-F7C0-BBEA35FC3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795" y="2453411"/>
            <a:ext cx="5419396" cy="93217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76EBE2F-F28C-3E4F-29BB-A2CF4562AC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767" y="3285324"/>
            <a:ext cx="4351476" cy="8259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6EC4896-D230-8839-4122-BD634FEBAF35}"/>
              </a:ext>
            </a:extLst>
          </p:cNvPr>
          <p:cNvSpPr txBox="1"/>
          <p:nvPr/>
        </p:nvSpPr>
        <p:spPr>
          <a:xfrm>
            <a:off x="6791076" y="1818751"/>
            <a:ext cx="3600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구현 편의상 </a:t>
            </a:r>
            <a:r>
              <a:rPr lang="en-US" altLang="ko-KR" dirty="0"/>
              <a:t>index = 0 </a:t>
            </a:r>
            <a:r>
              <a:rPr lang="ko-KR" altLang="en-US" dirty="0"/>
              <a:t>사용 </a:t>
            </a:r>
            <a:r>
              <a:rPr lang="ko-KR" altLang="en-US" dirty="0" err="1"/>
              <a:t>않함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6781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32795-52D2-9631-E60A-9931E4CCB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힙</a:t>
            </a:r>
            <a:r>
              <a:rPr lang="ko-KR" altLang="en-US" dirty="0"/>
              <a:t> 트리</a:t>
            </a:r>
            <a:r>
              <a:rPr lang="en-US" altLang="ko-KR" dirty="0"/>
              <a:t>:</a:t>
            </a:r>
            <a:r>
              <a:rPr lang="ko-KR" altLang="en-US" dirty="0"/>
              <a:t> 삽입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BFAC2E0-5132-E8BC-865C-FFD20EA65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455" y="2096001"/>
            <a:ext cx="3701632" cy="206043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CED4CB5-528E-C74E-3D8F-FA720A5DD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833" y="2096001"/>
            <a:ext cx="5453595" cy="232914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A1AA158-6FD9-42AB-6A55-11B9264441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1899" y="4377087"/>
            <a:ext cx="5784798" cy="243285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4A9094C-B088-968E-F2C6-494B714563CB}"/>
              </a:ext>
            </a:extLst>
          </p:cNvPr>
          <p:cNvSpPr txBox="1"/>
          <p:nvPr/>
        </p:nvSpPr>
        <p:spPr>
          <a:xfrm>
            <a:off x="616944" y="1506022"/>
            <a:ext cx="5134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배열의 제일 뒤에 넣고 승진</a:t>
            </a:r>
            <a:r>
              <a:rPr lang="en-US" altLang="ko-KR" dirty="0"/>
              <a:t>(</a:t>
            </a:r>
            <a:r>
              <a:rPr lang="ko-KR" altLang="en-US" dirty="0"/>
              <a:t>비교 후 교환</a:t>
            </a:r>
            <a:r>
              <a:rPr lang="en-US" altLang="ko-KR" dirty="0"/>
              <a:t>) </a:t>
            </a:r>
            <a:r>
              <a:rPr lang="ko-KR" altLang="en-US" dirty="0"/>
              <a:t>하기 </a:t>
            </a:r>
          </a:p>
        </p:txBody>
      </p:sp>
    </p:spTree>
    <p:extLst>
      <p:ext uri="{BB962C8B-B14F-4D97-AF65-F5344CB8AC3E}">
        <p14:creationId xmlns:p14="http://schemas.microsoft.com/office/powerpoint/2010/main" val="1824582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F0C188-81DD-08A2-6F69-988735273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힙</a:t>
            </a:r>
            <a:r>
              <a:rPr lang="ko-KR" altLang="en-US" dirty="0"/>
              <a:t> 트리</a:t>
            </a:r>
            <a:r>
              <a:rPr lang="en-US" altLang="ko-KR" dirty="0"/>
              <a:t>: </a:t>
            </a:r>
            <a:r>
              <a:rPr lang="ko-KR" altLang="en-US" dirty="0"/>
              <a:t>삭제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AB9C367-7CAF-AB70-B07A-99C95D25B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28" y="1926879"/>
            <a:ext cx="5483972" cy="238037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5CE77E3-3704-4EE1-614A-F5EA19403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648" y="2024654"/>
            <a:ext cx="5455245" cy="238037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632D085-BB85-D975-178A-4A7393D2C2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765" y="4298320"/>
            <a:ext cx="5315235" cy="238037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224FD98-BC2B-E127-FAB2-32DD7FAC0E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4737" y="4502803"/>
            <a:ext cx="4299171" cy="45722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539D833-8D6D-F649-742C-FCF69A7412DB}"/>
              </a:ext>
            </a:extLst>
          </p:cNvPr>
          <p:cNvSpPr txBox="1"/>
          <p:nvPr/>
        </p:nvSpPr>
        <p:spPr>
          <a:xfrm>
            <a:off x="429658" y="1557547"/>
            <a:ext cx="5908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배열의 제일 뒤를 루트에 넣고 강등</a:t>
            </a:r>
            <a:r>
              <a:rPr lang="en-US" altLang="ko-KR" dirty="0"/>
              <a:t>(</a:t>
            </a:r>
            <a:r>
              <a:rPr lang="ko-KR" altLang="en-US" dirty="0"/>
              <a:t>비교 후 교환</a:t>
            </a:r>
            <a:r>
              <a:rPr lang="en-US" altLang="ko-KR" dirty="0"/>
              <a:t>) </a:t>
            </a:r>
            <a:r>
              <a:rPr lang="ko-KR" altLang="en-US" dirty="0"/>
              <a:t>하기 </a:t>
            </a:r>
          </a:p>
        </p:txBody>
      </p:sp>
    </p:spTree>
    <p:extLst>
      <p:ext uri="{BB962C8B-B14F-4D97-AF65-F5344CB8AC3E}">
        <p14:creationId xmlns:p14="http://schemas.microsoft.com/office/powerpoint/2010/main" val="1254470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E760E-A942-A02A-300D-32C07DA98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std::</a:t>
            </a:r>
            <a:r>
              <a:rPr lang="en-US" altLang="ko-KR" b="1" dirty="0" err="1"/>
              <a:t>priority_queue</a:t>
            </a:r>
            <a:endParaRPr lang="ko-KR" alt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BA0CEE0E-9B0A-0B9C-39C3-B19FC54B3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6674" y="395019"/>
            <a:ext cx="515044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008000"/>
                </a:solidFill>
                <a:latin typeface="Arial Unicode MS"/>
                <a:ea typeface="Inconsolata" pitchFamily="1" charset="0"/>
              </a:rPr>
              <a:t>template&lt;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008000"/>
                </a:solidFill>
                <a:latin typeface="Arial Unicode MS"/>
                <a:ea typeface="Inconsolata" pitchFamily="1" charset="0"/>
              </a:rPr>
              <a:t>    class T,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008000"/>
                </a:solidFill>
                <a:latin typeface="Arial Unicode MS"/>
                <a:ea typeface="Inconsolata" pitchFamily="1" charset="0"/>
              </a:rPr>
              <a:t>    class Container = std::vector&lt;T&gt;,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008000"/>
                </a:solidFill>
                <a:latin typeface="Arial Unicode MS"/>
                <a:ea typeface="Inconsolata" pitchFamily="1" charset="0"/>
              </a:rPr>
              <a:t>    class Compare = std::less&lt;</a:t>
            </a:r>
            <a:r>
              <a:rPr lang="en-US" altLang="ko-KR" sz="1400" dirty="0" err="1">
                <a:solidFill>
                  <a:srgbClr val="008000"/>
                </a:solidFill>
                <a:latin typeface="Arial Unicode MS"/>
                <a:ea typeface="Inconsolata" pitchFamily="1" charset="0"/>
              </a:rPr>
              <a:t>typename</a:t>
            </a:r>
            <a:r>
              <a:rPr lang="en-US" altLang="ko-KR" sz="1400" dirty="0">
                <a:solidFill>
                  <a:srgbClr val="008000"/>
                </a:solidFill>
                <a:latin typeface="Arial Unicode MS"/>
                <a:ea typeface="Inconsolata" pitchFamily="1" charset="0"/>
              </a:rPr>
              <a:t> Container::</a:t>
            </a:r>
            <a:r>
              <a:rPr lang="en-US" altLang="ko-KR" sz="1400" dirty="0" err="1">
                <a:solidFill>
                  <a:srgbClr val="008000"/>
                </a:solidFill>
                <a:latin typeface="Arial Unicode MS"/>
                <a:ea typeface="Inconsolata" pitchFamily="1" charset="0"/>
              </a:rPr>
              <a:t>value_type</a:t>
            </a:r>
            <a:r>
              <a:rPr lang="en-US" altLang="ko-KR" sz="1400" dirty="0">
                <a:solidFill>
                  <a:srgbClr val="008000"/>
                </a:solidFill>
                <a:latin typeface="Arial Unicode MS"/>
                <a:ea typeface="Inconsolata" pitchFamily="1" charset="0"/>
              </a:rPr>
              <a:t>&gt;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dirty="0">
                <a:solidFill>
                  <a:srgbClr val="008000"/>
                </a:solidFill>
                <a:latin typeface="Arial Unicode MS"/>
                <a:ea typeface="Inconsolata" pitchFamily="1" charset="0"/>
              </a:rPr>
              <a:t>&gt; class </a:t>
            </a:r>
            <a:r>
              <a:rPr lang="en-US" altLang="ko-KR" sz="1400" dirty="0" err="1">
                <a:solidFill>
                  <a:srgbClr val="008000"/>
                </a:solidFill>
                <a:latin typeface="Arial Unicode MS"/>
                <a:ea typeface="Inconsolata" pitchFamily="1" charset="0"/>
              </a:rPr>
              <a:t>priority_queue</a:t>
            </a:r>
            <a:r>
              <a:rPr lang="en-US" altLang="ko-KR" sz="1400" dirty="0">
                <a:solidFill>
                  <a:srgbClr val="008000"/>
                </a:solidFill>
                <a:latin typeface="Arial Unicode MS"/>
                <a:ea typeface="Inconsolata" pitchFamily="1" charset="0"/>
              </a:rPr>
              <a:t>;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3741C3-B8C4-798B-33D5-E5A8324BCA92}"/>
              </a:ext>
            </a:extLst>
          </p:cNvPr>
          <p:cNvSpPr txBox="1"/>
          <p:nvPr/>
        </p:nvSpPr>
        <p:spPr>
          <a:xfrm>
            <a:off x="325523" y="2306173"/>
            <a:ext cx="5721211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int main()</a:t>
            </a:r>
          </a:p>
          <a:p>
            <a:r>
              <a:rPr lang="en-US" altLang="ko-KR" sz="1100" dirty="0"/>
              <a:t>{</a:t>
            </a:r>
          </a:p>
          <a:p>
            <a:r>
              <a:rPr lang="en-US" altLang="ko-KR" sz="1100" dirty="0"/>
              <a:t>    const auto data = {1, 8, 5, 6, 3, 4, 0, 9, 7, 2};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println</a:t>
            </a:r>
            <a:r>
              <a:rPr lang="en-US" altLang="ko-KR" sz="1100" dirty="0"/>
              <a:t>("data", data);</a:t>
            </a:r>
          </a:p>
          <a:p>
            <a:r>
              <a:rPr lang="en-US" altLang="ko-KR" sz="1100" dirty="0"/>
              <a:t> </a:t>
            </a:r>
          </a:p>
          <a:p>
            <a:r>
              <a:rPr lang="en-US" altLang="ko-KR" sz="1100" dirty="0"/>
              <a:t>    std::</a:t>
            </a:r>
            <a:r>
              <a:rPr lang="en-US" altLang="ko-KR" sz="1100" dirty="0" err="1"/>
              <a:t>priority_queue</a:t>
            </a:r>
            <a:r>
              <a:rPr lang="en-US" altLang="ko-KR" sz="1100" dirty="0"/>
              <a:t>&lt;int&gt; </a:t>
            </a:r>
            <a:r>
              <a:rPr lang="en-US" altLang="ko-KR" sz="1100" dirty="0" err="1"/>
              <a:t>max_priority_queue</a:t>
            </a:r>
            <a:r>
              <a:rPr lang="en-US" altLang="ko-KR" sz="1100" dirty="0"/>
              <a:t>;</a:t>
            </a:r>
          </a:p>
          <a:p>
            <a:r>
              <a:rPr lang="en-US" altLang="ko-KR" sz="1100" dirty="0"/>
              <a:t> </a:t>
            </a:r>
          </a:p>
          <a:p>
            <a:r>
              <a:rPr lang="en-US" altLang="ko-KR" sz="1100" dirty="0"/>
              <a:t>    //  </a:t>
            </a:r>
            <a:r>
              <a:rPr lang="ko-KR" altLang="en-US" sz="1100" dirty="0"/>
              <a:t>직접 요소를 넣어 우선순위 큐를 구성하는 방법</a:t>
            </a:r>
            <a:endParaRPr lang="en-US" altLang="ko-KR" sz="1100" dirty="0"/>
          </a:p>
          <a:p>
            <a:r>
              <a:rPr lang="en-US" altLang="ko-KR" sz="1100" dirty="0"/>
              <a:t>    for (int n : data)</a:t>
            </a:r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max_priority_queue.push</a:t>
            </a:r>
            <a:r>
              <a:rPr lang="en-US" altLang="ko-KR" sz="1100" dirty="0"/>
              <a:t>(n);</a:t>
            </a:r>
          </a:p>
          <a:p>
            <a:r>
              <a:rPr lang="en-US" altLang="ko-KR" sz="1100" dirty="0"/>
              <a:t> 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pop_println</a:t>
            </a:r>
            <a:r>
              <a:rPr lang="en-US" altLang="ko-KR" sz="1100" dirty="0"/>
              <a:t>("</a:t>
            </a:r>
            <a:r>
              <a:rPr lang="en-US" altLang="ko-KR" sz="1100" dirty="0" err="1"/>
              <a:t>max_priority_queue</a:t>
            </a:r>
            <a:r>
              <a:rPr lang="en-US" altLang="ko-KR" sz="1100" dirty="0"/>
              <a:t>", </a:t>
            </a:r>
            <a:r>
              <a:rPr lang="en-US" altLang="ko-KR" sz="1100" dirty="0" err="1"/>
              <a:t>max_priority_queue</a:t>
            </a:r>
            <a:r>
              <a:rPr lang="en-US" altLang="ko-KR" sz="1100" dirty="0"/>
              <a:t>);</a:t>
            </a:r>
          </a:p>
          <a:p>
            <a:r>
              <a:rPr lang="en-US" altLang="ko-KR" sz="1100" dirty="0"/>
              <a:t> </a:t>
            </a:r>
          </a:p>
          <a:p>
            <a:r>
              <a:rPr lang="en-US" altLang="ko-KR" sz="1100" dirty="0"/>
              <a:t>   // </a:t>
            </a:r>
            <a:r>
              <a:rPr lang="ko-KR" altLang="en-US" sz="1100" dirty="0"/>
              <a:t>템플릿 타입정보를 명시적으로 지정하여 우선순위 큐를 정의하는 방법</a:t>
            </a:r>
            <a:r>
              <a:rPr lang="en-US" altLang="ko-KR" sz="1100" dirty="0"/>
              <a:t>           std::</a:t>
            </a:r>
            <a:r>
              <a:rPr lang="en-US" altLang="ko-KR" sz="1100" dirty="0" err="1"/>
              <a:t>priority_queue</a:t>
            </a:r>
            <a:r>
              <a:rPr lang="en-US" altLang="ko-KR" sz="1100" dirty="0"/>
              <a:t>&lt;int, std::vector&lt;int&gt;, std::greater&lt;int&gt;&gt;</a:t>
            </a:r>
          </a:p>
          <a:p>
            <a:r>
              <a:rPr lang="en-US" altLang="ko-KR" sz="1100" dirty="0"/>
              <a:t>        min_priority_queue1(</a:t>
            </a:r>
            <a:r>
              <a:rPr lang="en-US" altLang="ko-KR" sz="1100" dirty="0" err="1"/>
              <a:t>data.begin</a:t>
            </a:r>
            <a:r>
              <a:rPr lang="en-US" altLang="ko-KR" sz="1100" dirty="0"/>
              <a:t>(), </a:t>
            </a:r>
            <a:r>
              <a:rPr lang="en-US" altLang="ko-KR" sz="1100" dirty="0" err="1"/>
              <a:t>data.end</a:t>
            </a:r>
            <a:r>
              <a:rPr lang="en-US" altLang="ko-KR" sz="1100" dirty="0"/>
              <a:t>());</a:t>
            </a:r>
          </a:p>
          <a:p>
            <a:r>
              <a:rPr lang="en-US" altLang="ko-KR" sz="1100" dirty="0"/>
              <a:t> 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pop_println</a:t>
            </a:r>
            <a:r>
              <a:rPr lang="en-US" altLang="ko-KR" sz="1100" dirty="0"/>
              <a:t>("min_priority_queue1", min_priority_queue1);</a:t>
            </a:r>
          </a:p>
          <a:p>
            <a:r>
              <a:rPr lang="en-US" altLang="ko-KR" sz="1100" dirty="0"/>
              <a:t> </a:t>
            </a:r>
          </a:p>
          <a:p>
            <a:r>
              <a:rPr lang="en-US" altLang="ko-KR" sz="1100" dirty="0"/>
              <a:t>    //</a:t>
            </a:r>
            <a:r>
              <a:rPr lang="ko-KR" altLang="en-US" sz="1100" dirty="0"/>
              <a:t>생성자에 </a:t>
            </a:r>
            <a:r>
              <a:rPr lang="ko-KR" altLang="en-US" sz="1100" dirty="0" err="1"/>
              <a:t>비교자</a:t>
            </a:r>
            <a:r>
              <a:rPr lang="ko-KR" altLang="en-US" sz="1100" dirty="0"/>
              <a:t> 객체를 전달하는 방법</a:t>
            </a:r>
            <a:endParaRPr lang="en-US" altLang="ko-KR" sz="1100" dirty="0"/>
          </a:p>
          <a:p>
            <a:r>
              <a:rPr lang="en-US" altLang="ko-KR" sz="1100" dirty="0"/>
              <a:t>    std::</a:t>
            </a:r>
            <a:r>
              <a:rPr lang="en-US" altLang="ko-KR" sz="1100" dirty="0" err="1"/>
              <a:t>priority_queue</a:t>
            </a:r>
            <a:r>
              <a:rPr lang="en-US" altLang="ko-KR" sz="1100" dirty="0"/>
              <a:t> min_priority_queue2(</a:t>
            </a:r>
            <a:r>
              <a:rPr lang="en-US" altLang="ko-KR" sz="1100" dirty="0" err="1"/>
              <a:t>data.begin</a:t>
            </a:r>
            <a:r>
              <a:rPr lang="en-US" altLang="ko-KR" sz="1100" dirty="0"/>
              <a:t>(), </a:t>
            </a:r>
            <a:r>
              <a:rPr lang="en-US" altLang="ko-KR" sz="1100" dirty="0" err="1"/>
              <a:t>data.end</a:t>
            </a:r>
            <a:r>
              <a:rPr lang="en-US" altLang="ko-KR" sz="1100" dirty="0"/>
              <a:t>(), std::greater&lt;int&gt;());</a:t>
            </a:r>
          </a:p>
          <a:p>
            <a:r>
              <a:rPr lang="en-US" altLang="ko-KR" sz="1100" dirty="0"/>
              <a:t> 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pop_println</a:t>
            </a:r>
            <a:r>
              <a:rPr lang="en-US" altLang="ko-KR" sz="1100" dirty="0"/>
              <a:t>("min_priority_queue2", min_priority_queue2);</a:t>
            </a:r>
          </a:p>
          <a:p>
            <a:r>
              <a:rPr lang="en-US" altLang="ko-KR" sz="1100" dirty="0"/>
              <a:t> </a:t>
            </a:r>
            <a:endParaRPr lang="ko-KR" altLang="en-US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4E8CE6-A7DD-039B-256E-AA96616A86C4}"/>
              </a:ext>
            </a:extLst>
          </p:cNvPr>
          <p:cNvSpPr txBox="1"/>
          <p:nvPr/>
        </p:nvSpPr>
        <p:spPr>
          <a:xfrm>
            <a:off x="85326" y="1547589"/>
            <a:ext cx="119228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타입 </a:t>
            </a:r>
            <a:r>
              <a:rPr lang="en-US" altLang="ko-KR" dirty="0"/>
              <a:t>T , index</a:t>
            </a:r>
            <a:r>
              <a:rPr lang="ko-KR" altLang="en-US" dirty="0"/>
              <a:t>로 </a:t>
            </a:r>
            <a:r>
              <a:rPr lang="ko-KR" altLang="en-US" dirty="0" err="1"/>
              <a:t>접근할수있는</a:t>
            </a:r>
            <a:r>
              <a:rPr lang="ko-KR" altLang="en-US" dirty="0"/>
              <a:t> 랜덤 액세스 반복자</a:t>
            </a:r>
            <a:r>
              <a:rPr lang="en-US" altLang="ko-KR" dirty="0"/>
              <a:t>(Random Access Iterator) </a:t>
            </a:r>
            <a:r>
              <a:rPr lang="ko-KR" altLang="en-US" dirty="0"/>
              <a:t>를 사용가능한 컨테이너 요구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기본은 작은 수가 </a:t>
            </a:r>
            <a:r>
              <a:rPr lang="en-US" altLang="ko-KR" dirty="0"/>
              <a:t>Top</a:t>
            </a:r>
            <a:r>
              <a:rPr lang="ko-KR" altLang="en-US" dirty="0"/>
              <a:t>이 된다</a:t>
            </a:r>
            <a:r>
              <a:rPr lang="en-US" altLang="ko-KR" dirty="0"/>
              <a:t>.  </a:t>
            </a:r>
            <a:r>
              <a:rPr lang="ko-KR" altLang="en-US" dirty="0"/>
              <a:t>비교 함수 지정 가능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526ADA-5BE8-5011-621A-F15E8779D118}"/>
              </a:ext>
            </a:extLst>
          </p:cNvPr>
          <p:cNvSpPr txBox="1"/>
          <p:nvPr/>
        </p:nvSpPr>
        <p:spPr>
          <a:xfrm>
            <a:off x="6145267" y="2105648"/>
            <a:ext cx="5901856" cy="3308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    // </a:t>
            </a:r>
            <a:r>
              <a:rPr lang="ko-KR" altLang="en-US" sz="1100" dirty="0"/>
              <a:t>사용자 비교함수 사용하기</a:t>
            </a:r>
            <a:endParaRPr lang="en-US" altLang="ko-KR" sz="1100" dirty="0"/>
          </a:p>
          <a:p>
            <a:r>
              <a:rPr lang="en-US" altLang="ko-KR" sz="1100" dirty="0"/>
              <a:t>    struct</a:t>
            </a:r>
          </a:p>
          <a:p>
            <a:r>
              <a:rPr lang="en-US" altLang="ko-KR" sz="1100" dirty="0"/>
              <a:t>    {</a:t>
            </a:r>
          </a:p>
          <a:p>
            <a:r>
              <a:rPr lang="en-US" altLang="ko-KR" sz="1100" dirty="0"/>
              <a:t>        bool operator()(const int l, const int r) const { return l &gt; r; }</a:t>
            </a:r>
          </a:p>
          <a:p>
            <a:r>
              <a:rPr lang="en-US" altLang="ko-KR" sz="1100" dirty="0"/>
              <a:t>    } </a:t>
            </a:r>
            <a:r>
              <a:rPr lang="en-US" altLang="ko-KR" sz="1100" dirty="0" err="1"/>
              <a:t>customLess</a:t>
            </a:r>
            <a:r>
              <a:rPr lang="en-US" altLang="ko-KR" sz="1100" dirty="0"/>
              <a:t>;</a:t>
            </a:r>
          </a:p>
          <a:p>
            <a:r>
              <a:rPr lang="en-US" altLang="ko-KR" sz="1100" dirty="0"/>
              <a:t> </a:t>
            </a:r>
          </a:p>
          <a:p>
            <a:r>
              <a:rPr lang="en-US" altLang="ko-KR" sz="1100" dirty="0"/>
              <a:t>    std::</a:t>
            </a:r>
            <a:r>
              <a:rPr lang="en-US" altLang="ko-KR" sz="1100" dirty="0" err="1"/>
              <a:t>priority_queue</a:t>
            </a:r>
            <a:r>
              <a:rPr lang="en-US" altLang="ko-KR" sz="1100" dirty="0"/>
              <a:t> </a:t>
            </a:r>
            <a:r>
              <a:rPr lang="en-US" altLang="ko-KR" sz="1100" dirty="0" err="1"/>
              <a:t>custom_priority_queue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data.begin</a:t>
            </a:r>
            <a:r>
              <a:rPr lang="en-US" altLang="ko-KR" sz="1100" dirty="0"/>
              <a:t>(), </a:t>
            </a:r>
            <a:r>
              <a:rPr lang="en-US" altLang="ko-KR" sz="1100" dirty="0" err="1"/>
              <a:t>data.end</a:t>
            </a:r>
            <a:r>
              <a:rPr lang="en-US" altLang="ko-KR" sz="1100" dirty="0"/>
              <a:t>(), </a:t>
            </a:r>
            <a:r>
              <a:rPr lang="en-US" altLang="ko-KR" sz="1100" dirty="0" err="1"/>
              <a:t>customLess</a:t>
            </a:r>
            <a:r>
              <a:rPr lang="en-US" altLang="ko-KR" sz="1100" dirty="0"/>
              <a:t>);</a:t>
            </a:r>
          </a:p>
          <a:p>
            <a:r>
              <a:rPr lang="en-US" altLang="ko-KR" sz="1100" dirty="0"/>
              <a:t> 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pop_println</a:t>
            </a:r>
            <a:r>
              <a:rPr lang="en-US" altLang="ko-KR" sz="1100" dirty="0"/>
              <a:t>("</a:t>
            </a:r>
            <a:r>
              <a:rPr lang="en-US" altLang="ko-KR" sz="1100" dirty="0" err="1"/>
              <a:t>custom_priority_queue</a:t>
            </a:r>
            <a:r>
              <a:rPr lang="en-US" altLang="ko-KR" sz="1100" dirty="0"/>
              <a:t>", </a:t>
            </a:r>
            <a:r>
              <a:rPr lang="en-US" altLang="ko-KR" sz="1100" dirty="0" err="1"/>
              <a:t>custom_priority_queue</a:t>
            </a:r>
            <a:r>
              <a:rPr lang="en-US" altLang="ko-KR" sz="1100" dirty="0"/>
              <a:t>);</a:t>
            </a:r>
          </a:p>
          <a:p>
            <a:r>
              <a:rPr lang="en-US" altLang="ko-KR" sz="1100" dirty="0"/>
              <a:t> </a:t>
            </a:r>
          </a:p>
          <a:p>
            <a:r>
              <a:rPr lang="en-US" altLang="ko-KR" sz="1100" dirty="0"/>
              <a:t>    // </a:t>
            </a:r>
            <a:r>
              <a:rPr lang="ko-KR" altLang="en-US" sz="1100" dirty="0"/>
              <a:t>원소비교에 </a:t>
            </a:r>
            <a:r>
              <a:rPr lang="ko-KR" altLang="en-US" sz="1100" dirty="0" err="1"/>
              <a:t>함다</a:t>
            </a:r>
            <a:r>
              <a:rPr lang="ko-KR" altLang="en-US" sz="1100" dirty="0"/>
              <a:t> 함수 사용하기</a:t>
            </a:r>
            <a:endParaRPr lang="en-US" altLang="ko-KR" sz="1100" dirty="0"/>
          </a:p>
          <a:p>
            <a:r>
              <a:rPr lang="en-US" altLang="ko-KR" sz="1100" dirty="0"/>
              <a:t>    auto </a:t>
            </a:r>
            <a:r>
              <a:rPr lang="en-US" altLang="ko-KR" sz="1100" dirty="0" err="1"/>
              <a:t>cmp</a:t>
            </a:r>
            <a:r>
              <a:rPr lang="en-US" altLang="ko-KR" sz="1100" dirty="0"/>
              <a:t> = [](int left, int right) { return (left ^ 1) &lt; (right ^ 1); };</a:t>
            </a:r>
          </a:p>
          <a:p>
            <a:r>
              <a:rPr lang="en-US" altLang="ko-KR" sz="1100" dirty="0"/>
              <a:t>    std::</a:t>
            </a:r>
            <a:r>
              <a:rPr lang="en-US" altLang="ko-KR" sz="1100" dirty="0" err="1"/>
              <a:t>priority_queue</a:t>
            </a:r>
            <a:r>
              <a:rPr lang="en-US" altLang="ko-KR" sz="1100" dirty="0"/>
              <a:t>&lt;int, std::vector&lt;int&gt;, </a:t>
            </a:r>
            <a:r>
              <a:rPr lang="en-US" altLang="ko-KR" sz="1100" dirty="0" err="1"/>
              <a:t>decltype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cmp</a:t>
            </a:r>
            <a:r>
              <a:rPr lang="en-US" altLang="ko-KR" sz="1100" dirty="0"/>
              <a:t>)&gt; </a:t>
            </a:r>
            <a:r>
              <a:rPr lang="en-US" altLang="ko-KR" sz="1100" dirty="0" err="1"/>
              <a:t>lambda_priority_queue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cmp</a:t>
            </a:r>
            <a:r>
              <a:rPr lang="en-US" altLang="ko-KR" sz="1100" dirty="0"/>
              <a:t>);</a:t>
            </a:r>
          </a:p>
          <a:p>
            <a:r>
              <a:rPr lang="en-US" altLang="ko-KR" sz="1100" dirty="0"/>
              <a:t> </a:t>
            </a:r>
          </a:p>
          <a:p>
            <a:r>
              <a:rPr lang="en-US" altLang="ko-KR" sz="1100" dirty="0"/>
              <a:t>    for (int n : data)</a:t>
            </a:r>
          </a:p>
          <a:p>
            <a:r>
              <a:rPr lang="en-US" altLang="ko-KR" sz="1100" dirty="0"/>
              <a:t>        </a:t>
            </a:r>
            <a:r>
              <a:rPr lang="en-US" altLang="ko-KR" sz="1100" dirty="0" err="1"/>
              <a:t>lambda_priority_queue.push</a:t>
            </a:r>
            <a:r>
              <a:rPr lang="en-US" altLang="ko-KR" sz="1100" dirty="0"/>
              <a:t>(n);</a:t>
            </a:r>
          </a:p>
          <a:p>
            <a:r>
              <a:rPr lang="en-US" altLang="ko-KR" sz="1100" dirty="0"/>
              <a:t> 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pop_println</a:t>
            </a:r>
            <a:r>
              <a:rPr lang="en-US" altLang="ko-KR" sz="1100" dirty="0"/>
              <a:t>("</a:t>
            </a:r>
            <a:r>
              <a:rPr lang="en-US" altLang="ko-KR" sz="1100" dirty="0" err="1"/>
              <a:t>lambda_priority_queue</a:t>
            </a:r>
            <a:r>
              <a:rPr lang="en-US" altLang="ko-KR" sz="1100" dirty="0"/>
              <a:t>", </a:t>
            </a:r>
            <a:r>
              <a:rPr lang="en-US" altLang="ko-KR" sz="1100" dirty="0" err="1"/>
              <a:t>lambda_priority_queue</a:t>
            </a:r>
            <a:r>
              <a:rPr lang="en-US" altLang="ko-KR" sz="1100" dirty="0"/>
              <a:t>);</a:t>
            </a:r>
          </a:p>
          <a:p>
            <a:r>
              <a:rPr lang="en-US" altLang="ko-KR" sz="1100" dirty="0"/>
              <a:t>}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150389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2374</TotalTime>
  <Words>1264</Words>
  <Application>Microsoft Office PowerPoint</Application>
  <PresentationFormat>와이드스크린</PresentationFormat>
  <Paragraphs>134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Arial Unicode MS</vt:lpstr>
      <vt:lpstr>맑은 고딕</vt:lpstr>
      <vt:lpstr>Arial</vt:lpstr>
      <vt:lpstr>Cambria Math</vt:lpstr>
      <vt:lpstr>Office 테마</vt:lpstr>
      <vt:lpstr>우선순위 큐</vt:lpstr>
      <vt:lpstr>우선순위 큐 (priority queue)</vt:lpstr>
      <vt:lpstr>구현에 배열을 사용하는 방법</vt:lpstr>
      <vt:lpstr>구현에 연결 리스트를 사용하는 방법</vt:lpstr>
      <vt:lpstr>힙 (Heap)</vt:lpstr>
      <vt:lpstr>힙 트리의 배열 구현</vt:lpstr>
      <vt:lpstr>힙 트리: 삽입</vt:lpstr>
      <vt:lpstr>힙 트리: 삭제</vt:lpstr>
      <vt:lpstr>std::priority_queue</vt:lpstr>
      <vt:lpstr>priority_queue 의 활용</vt:lpstr>
      <vt:lpstr>비용을 고려한 최단거리 탈출</vt:lpstr>
      <vt:lpstr>추가로 풀어볼 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이동원</dc:creator>
  <cp:lastModifiedBy>Dongwon Lee</cp:lastModifiedBy>
  <cp:revision>454</cp:revision>
  <dcterms:created xsi:type="dcterms:W3CDTF">2024-03-26T07:47:20Z</dcterms:created>
  <dcterms:modified xsi:type="dcterms:W3CDTF">2025-09-11T23:49:11Z</dcterms:modified>
</cp:coreProperties>
</file>