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57" r:id="rId6"/>
    <p:sldId id="290" r:id="rId7"/>
    <p:sldId id="291" r:id="rId8"/>
    <p:sldId id="292" r:id="rId9"/>
    <p:sldId id="283" r:id="rId10"/>
    <p:sldId id="285" r:id="rId11"/>
    <p:sldId id="259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08B2-5514-4ADB-B633-F96E033BB339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5118-D4E1-4D07-9947-69E7CBA1A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42627" TargetMode="External"/><Relationship Id="rId2" Type="http://schemas.openxmlformats.org/officeDocument/2006/relationships/hyperlink" Target="https://www.acmicpc.net/problem/1127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(priority 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A800-1E0E-9BB8-4329-52CE7F4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priority_queue</a:t>
            </a:r>
            <a:r>
              <a:rPr lang="en-US" altLang="ko-KR" b="1" dirty="0"/>
              <a:t> </a:t>
            </a:r>
            <a:r>
              <a:rPr lang="ko-KR" altLang="en-US" dirty="0"/>
              <a:t>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ACAE-1C82-A3A9-BB9B-A55D205AEF08}"/>
              </a:ext>
            </a:extLst>
          </p:cNvPr>
          <p:cNvSpPr txBox="1"/>
          <p:nvPr/>
        </p:nvSpPr>
        <p:spPr>
          <a:xfrm>
            <a:off x="626534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“우선순위가 높은 것부터 꺼내자” </a:t>
            </a:r>
            <a:r>
              <a:rPr lang="ko-KR" altLang="en-US" dirty="0" err="1"/>
              <a:t>를</a:t>
            </a:r>
            <a:r>
              <a:rPr lang="ko-KR" altLang="en-US" dirty="0"/>
              <a:t>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00D9D1-D1FD-1786-1AFA-4CEA7121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4" y="2362409"/>
            <a:ext cx="5047736" cy="293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0866B4-7164-5403-5FCF-1C824604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93" y="2362409"/>
            <a:ext cx="5047736" cy="44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AB40-F0E3-14B3-5724-7BC411D9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비용을 고려한 최단거리 탈출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AC29-F61A-AE61-47E8-6EB72FB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0" y="2841520"/>
            <a:ext cx="2756061" cy="2839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96884-D677-7226-8CDD-B1FAA91F7212}"/>
              </a:ext>
            </a:extLst>
          </p:cNvPr>
          <p:cNvSpPr txBox="1"/>
          <p:nvPr/>
        </p:nvSpPr>
        <p:spPr>
          <a:xfrm>
            <a:off x="1503305" y="1717734"/>
            <a:ext cx="1020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타일에 점수를 부여하고 최단경로를 찾는다</a:t>
            </a:r>
            <a:endParaRPr lang="en-US" altLang="ko-KR" dirty="0"/>
          </a:p>
          <a:p>
            <a:r>
              <a:rPr lang="ko-KR" altLang="en-US" dirty="0"/>
              <a:t>우선 순위 큐를 사용하여 비용을 고려하여 큐에 넣는다</a:t>
            </a:r>
            <a:r>
              <a:rPr lang="en-US" altLang="ko-KR" dirty="0"/>
              <a:t>. </a:t>
            </a:r>
            <a:r>
              <a:rPr lang="ko-KR" altLang="en-US" dirty="0" err="1"/>
              <a:t>꺼낼때</a:t>
            </a:r>
            <a:r>
              <a:rPr lang="ko-KR" altLang="en-US" dirty="0"/>
              <a:t> 는 최소비용을 꺼내서 우선 방문    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BAEC3B-DC9C-3775-A8BE-820733F80C48}"/>
              </a:ext>
            </a:extLst>
          </p:cNvPr>
          <p:cNvCxnSpPr>
            <a:cxnSpLocks/>
          </p:cNvCxnSpPr>
          <p:nvPr/>
        </p:nvCxnSpPr>
        <p:spPr>
          <a:xfrm flipH="1" flipV="1">
            <a:off x="3269043" y="5274601"/>
            <a:ext cx="352425" cy="769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FDBBC-8DAA-886E-9E2D-98410B71E34A}"/>
              </a:ext>
            </a:extLst>
          </p:cNvPr>
          <p:cNvSpPr txBox="1"/>
          <p:nvPr/>
        </p:nvSpPr>
        <p:spPr>
          <a:xfrm>
            <a:off x="2346170" y="61357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D17EC-495B-0B22-9F1E-05CC26F5433D}"/>
              </a:ext>
            </a:extLst>
          </p:cNvPr>
          <p:cNvSpPr txBox="1"/>
          <p:nvPr/>
        </p:nvSpPr>
        <p:spPr>
          <a:xfrm>
            <a:off x="5917506" y="3429000"/>
            <a:ext cx="3995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dirty="0"/>
              <a:t>출력 과 의미</a:t>
            </a:r>
            <a:endParaRPr lang="en-US" altLang="ko-KR" dirty="0"/>
          </a:p>
          <a:p>
            <a:r>
              <a:rPr lang="en-US" altLang="ko-KR" dirty="0"/>
              <a:t>0 -&gt; </a:t>
            </a:r>
            <a:r>
              <a:rPr lang="ko-KR" altLang="en-US" dirty="0"/>
              <a:t>■</a:t>
            </a:r>
            <a:r>
              <a:rPr lang="en-US" altLang="ko-KR" dirty="0"/>
              <a:t>: </a:t>
            </a:r>
            <a:r>
              <a:rPr lang="ko-KR" altLang="en-US" dirty="0"/>
              <a:t>방문하지 않은 위치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+0)</a:t>
            </a:r>
            <a:endParaRPr lang="ko-KR" altLang="en-US" dirty="0"/>
          </a:p>
          <a:p>
            <a:r>
              <a:rPr lang="en-US" altLang="ko-KR" dirty="0"/>
              <a:t>1 -&gt; # :</a:t>
            </a:r>
            <a:r>
              <a:rPr lang="ko-KR" altLang="en-US" dirty="0"/>
              <a:t> 이동할 수 없는 벽</a:t>
            </a:r>
            <a:endParaRPr lang="en-US" altLang="ko-KR" dirty="0"/>
          </a:p>
          <a:p>
            <a:r>
              <a:rPr lang="en-US" altLang="ko-KR" dirty="0"/>
              <a:t>2 -&gt; V: </a:t>
            </a:r>
            <a:r>
              <a:rPr lang="ko-KR" altLang="en-US" dirty="0"/>
              <a:t>한번 방문한곳</a:t>
            </a:r>
            <a:endParaRPr lang="en-US" altLang="ko-KR" dirty="0"/>
          </a:p>
          <a:p>
            <a:r>
              <a:rPr lang="en-US" altLang="ko-KR" dirty="0"/>
              <a:t>3 -&gt; B: </a:t>
            </a:r>
            <a:r>
              <a:rPr lang="ko-KR" altLang="en-US" dirty="0"/>
              <a:t>방문하고 되돌아간 곳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4 -&gt; </a:t>
            </a:r>
            <a:r>
              <a:rPr lang="ko-KR" altLang="en-US" dirty="0"/>
              <a:t>진흙              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+2)</a:t>
            </a:r>
          </a:p>
          <a:p>
            <a:r>
              <a:rPr lang="en-US" altLang="ko-KR" dirty="0"/>
              <a:t>5 -&gt; </a:t>
            </a:r>
            <a:r>
              <a:rPr lang="ko-KR" altLang="en-US" dirty="0"/>
              <a:t>데미지 입는 곳 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+1)</a:t>
            </a:r>
          </a:p>
          <a:p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85A5B-59A2-6A9E-D317-C1A048D80BDE}"/>
              </a:ext>
            </a:extLst>
          </p:cNvPr>
          <p:cNvCxnSpPr>
            <a:cxnSpLocks/>
          </p:cNvCxnSpPr>
          <p:nvPr/>
        </p:nvCxnSpPr>
        <p:spPr>
          <a:xfrm>
            <a:off x="677333" y="2726504"/>
            <a:ext cx="664031" cy="5583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20328-71DF-F8AC-9CF4-E6FBD2F916D2}"/>
              </a:ext>
            </a:extLst>
          </p:cNvPr>
          <p:cNvSpPr txBox="1"/>
          <p:nvPr/>
        </p:nvSpPr>
        <p:spPr>
          <a:xfrm>
            <a:off x="0" y="2357172"/>
            <a:ext cx="162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시작위치 </a:t>
            </a:r>
            <a:r>
              <a:rPr lang="en-US" altLang="ko-KR" dirty="0"/>
              <a:t>1,1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3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03D4-C8FB-4940-957A-2C28EE8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풀어볼 문제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33458-088E-423B-8C05-1F4BB072BA2C}"/>
              </a:ext>
            </a:extLst>
          </p:cNvPr>
          <p:cNvSpPr/>
          <p:nvPr/>
        </p:nvSpPr>
        <p:spPr>
          <a:xfrm>
            <a:off x="735669" y="2404074"/>
            <a:ext cx="702269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  <a:p>
            <a:r>
              <a:rPr lang="en-US" altLang="ko-KR" dirty="0">
                <a:hlinkClick r:id="rId2"/>
              </a:rPr>
              <a:t>https://www.acmicpc.net/problem/11279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디스크 컨트롤러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https://school.programmers.co.kr/learn/courses/30/lessons/42627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9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9C96-03F5-70CE-624F-E1D02E8B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 </a:t>
            </a:r>
            <a:r>
              <a:rPr lang="en-US" altLang="ko-KR" dirty="0"/>
              <a:t>(priority queue)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4F54D-6E35-7E5E-EE5C-0A25BC2E3052}"/>
              </a:ext>
            </a:extLst>
          </p:cNvPr>
          <p:cNvSpPr txBox="1"/>
          <p:nvPr/>
        </p:nvSpPr>
        <p:spPr>
          <a:xfrm>
            <a:off x="173419" y="1907627"/>
            <a:ext cx="12194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</a:t>
            </a:r>
            <a:r>
              <a:rPr lang="en-US" altLang="ko-KR" dirty="0"/>
              <a:t>(ADT, Abstract Data Type)</a:t>
            </a:r>
            <a:r>
              <a:rPr lang="ko-KR" altLang="en-US" dirty="0"/>
              <a:t>으로서의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endParaRPr lang="en-US" altLang="ko-KR" dirty="0"/>
          </a:p>
          <a:p>
            <a:r>
              <a:rPr lang="ko-KR" altLang="en-US" dirty="0"/>
              <a:t> 우선순위</a:t>
            </a:r>
            <a:r>
              <a:rPr lang="en-US" altLang="ko-KR" dirty="0"/>
              <a:t>(priority) </a:t>
            </a:r>
            <a:r>
              <a:rPr lang="ko-KR" altLang="en-US" dirty="0"/>
              <a:t>값을 가진 원소들의 유한 집합 </a:t>
            </a:r>
            <a:r>
              <a:rPr lang="en-US" altLang="ko-KR" dirty="0"/>
              <a:t>(</a:t>
            </a:r>
            <a:r>
              <a:rPr lang="ko-KR" altLang="en-US" dirty="0"/>
              <a:t>앞뒤</a:t>
            </a:r>
            <a:r>
              <a:rPr lang="en-US" altLang="ko-KR" dirty="0"/>
              <a:t>x-&gt; 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</a:t>
            </a:r>
            <a:r>
              <a:rPr lang="en-US" altLang="ko-KR" dirty="0"/>
              <a:t>(Operation) : </a:t>
            </a:r>
            <a:r>
              <a:rPr lang="ko-KR" altLang="en-US" dirty="0"/>
              <a:t>이름 보다는 의미 </a:t>
            </a:r>
            <a:endParaRPr lang="en-US" altLang="ko-KR" dirty="0"/>
          </a:p>
          <a:p>
            <a:r>
              <a:rPr lang="en-US" altLang="ko-KR" dirty="0"/>
              <a:t> Create(): </a:t>
            </a:r>
            <a:r>
              <a:rPr lang="ko-KR" altLang="en-US" dirty="0"/>
              <a:t>공백 우선순위 큐를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Insert(Q, x):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  <a:r>
              <a:rPr lang="ko-KR" altLang="en-US" dirty="0"/>
              <a:t>를 큐 </a:t>
            </a:r>
            <a:r>
              <a:rPr lang="en-US" altLang="ko-KR" dirty="0"/>
              <a:t>Q</a:t>
            </a:r>
            <a:r>
              <a:rPr lang="ko-KR" altLang="en-US" dirty="0"/>
              <a:t>에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FindMax</a:t>
            </a:r>
            <a:r>
              <a:rPr lang="en-US" altLang="ko-KR" dirty="0"/>
              <a:t>(Q) </a:t>
            </a:r>
            <a:r>
              <a:rPr lang="ko-KR" altLang="en-US" dirty="0"/>
              <a:t>또는 </a:t>
            </a:r>
            <a:r>
              <a:rPr lang="en-US" altLang="ko-KR" dirty="0" err="1"/>
              <a:t>FindMin</a:t>
            </a:r>
            <a:r>
              <a:rPr lang="en-US" altLang="ko-KR" dirty="0"/>
              <a:t>(Q): Q </a:t>
            </a:r>
            <a:r>
              <a:rPr lang="ko-KR" altLang="en-US" dirty="0"/>
              <a:t>안에서 가장 높은</a:t>
            </a:r>
            <a:r>
              <a:rPr lang="en-US" altLang="ko-KR" dirty="0"/>
              <a:t>(</a:t>
            </a:r>
            <a:r>
              <a:rPr lang="ko-KR" altLang="en-US" dirty="0"/>
              <a:t>또는 낮은</a:t>
            </a:r>
            <a:r>
              <a:rPr lang="en-US" altLang="ko-KR" dirty="0"/>
              <a:t>) </a:t>
            </a:r>
            <a:r>
              <a:rPr lang="ko-KR" altLang="en-US" dirty="0"/>
              <a:t>우선순위를 가진 원소를 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DeleteMax</a:t>
            </a:r>
            <a:r>
              <a:rPr lang="en-US" altLang="ko-KR" dirty="0"/>
              <a:t>(Q) </a:t>
            </a:r>
            <a:r>
              <a:rPr lang="ko-KR" altLang="en-US" dirty="0"/>
              <a:t>또는 </a:t>
            </a:r>
            <a:r>
              <a:rPr lang="en-US" altLang="ko-KR" dirty="0" err="1"/>
              <a:t>DeleteMin</a:t>
            </a:r>
            <a:r>
              <a:rPr lang="en-US" altLang="ko-KR" dirty="0"/>
              <a:t>(Q): Q </a:t>
            </a:r>
            <a:r>
              <a:rPr lang="ko-KR" altLang="en-US" dirty="0"/>
              <a:t>안에서 가장 높은</a:t>
            </a:r>
            <a:r>
              <a:rPr lang="en-US" altLang="ko-KR" dirty="0"/>
              <a:t>(</a:t>
            </a:r>
            <a:r>
              <a:rPr lang="ko-KR" altLang="en-US" dirty="0"/>
              <a:t>또는 낮은</a:t>
            </a:r>
            <a:r>
              <a:rPr lang="en-US" altLang="ko-KR" dirty="0"/>
              <a:t>) </a:t>
            </a:r>
            <a:r>
              <a:rPr lang="ko-KR" altLang="en-US" dirty="0"/>
              <a:t>우선순위를 가진 원소를 삭제 하고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(Q) : </a:t>
            </a:r>
            <a:r>
              <a:rPr lang="ko-KR" altLang="en-US" dirty="0"/>
              <a:t>큐가 비어 있는지 여부를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선택적</a:t>
            </a:r>
            <a:r>
              <a:rPr lang="en-US" altLang="ko-KR" dirty="0"/>
              <a:t>) Size(Q) : </a:t>
            </a:r>
            <a:r>
              <a:rPr lang="ko-KR" altLang="en-US" dirty="0"/>
              <a:t>큐에 들어 있는 원소의 개수를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성질</a:t>
            </a:r>
            <a:r>
              <a:rPr lang="en-US" altLang="ko-KR" dirty="0"/>
              <a:t>(Property)</a:t>
            </a:r>
          </a:p>
          <a:p>
            <a:r>
              <a:rPr lang="ko-KR" altLang="en-US" dirty="0"/>
              <a:t> 일반적인 큐</a:t>
            </a:r>
            <a:r>
              <a:rPr lang="en-US" altLang="ko-KR" dirty="0"/>
              <a:t>(Queue)**</a:t>
            </a:r>
            <a:r>
              <a:rPr lang="ko-KR" altLang="en-US" dirty="0"/>
              <a:t>는 </a:t>
            </a:r>
            <a:r>
              <a:rPr lang="en-US" altLang="ko-KR" dirty="0"/>
              <a:t>FIFO(First-In First-Out) </a:t>
            </a:r>
            <a:r>
              <a:rPr lang="ko-KR" altLang="en-US" dirty="0"/>
              <a:t>순서를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우선순위 큐는 삽입 순서와 무관하게</a:t>
            </a:r>
            <a:r>
              <a:rPr lang="en-US" altLang="ko-KR" dirty="0"/>
              <a:t>, </a:t>
            </a:r>
            <a:r>
              <a:rPr lang="ko-KR" altLang="en-US" dirty="0"/>
              <a:t>항상 우선순위가 가장 높은 원소가 먼저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1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12BC-BBDF-06CF-75AE-47627C3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배열을 사용하는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69A05-1683-DBB3-CC49-F9E2371128DD}"/>
              </a:ext>
            </a:extLst>
          </p:cNvPr>
          <p:cNvSpPr txBox="1"/>
          <p:nvPr/>
        </p:nvSpPr>
        <p:spPr>
          <a:xfrm>
            <a:off x="838200" y="1341665"/>
            <a:ext cx="9365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정렬 안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제일 뒤에 추가 하므로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 순위가 높은 요소를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  +</a:t>
            </a:r>
            <a:r>
              <a:rPr lang="ko-KR" altLang="en-US" dirty="0"/>
              <a:t> 삭제 후 이동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O(n)  = </a:t>
            </a:r>
            <a:r>
              <a:rPr lang="en-US" altLang="ko-KR" dirty="0"/>
              <a:t> O(n)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F325A6-0891-98FA-754A-34047739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88620"/>
              </p:ext>
            </p:extLst>
          </p:nvPr>
        </p:nvGraphicFramePr>
        <p:xfrm>
          <a:off x="838200" y="235253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80873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3777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7451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624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2999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95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8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6E36DE-2448-186A-3A0A-48D8548BF92B}"/>
              </a:ext>
            </a:extLst>
          </p:cNvPr>
          <p:cNvSpPr txBox="1"/>
          <p:nvPr/>
        </p:nvSpPr>
        <p:spPr>
          <a:xfrm>
            <a:off x="838200" y="2895947"/>
            <a:ext cx="914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정렬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 삽입할 위치 찾기는 절반씩 </a:t>
            </a:r>
            <a:r>
              <a:rPr lang="ko-KR" altLang="en-US" dirty="0" err="1"/>
              <a:t>나눠찾으므로</a:t>
            </a:r>
            <a:r>
              <a:rPr lang="ko-KR" altLang="en-US" dirty="0"/>
              <a:t> </a:t>
            </a:r>
            <a:r>
              <a:rPr lang="en-US" altLang="ko-KR" dirty="0"/>
              <a:t>O(log</a:t>
            </a:r>
            <a:r>
              <a:rPr lang="en-US" altLang="ko-KR" baseline="-25000" dirty="0"/>
              <a:t>2</a:t>
            </a:r>
            <a:r>
              <a:rPr lang="en-US" altLang="ko-KR" dirty="0"/>
              <a:t>n)</a:t>
            </a:r>
            <a:r>
              <a:rPr lang="ko-KR" altLang="en-US" dirty="0"/>
              <a:t>  </a:t>
            </a:r>
            <a:r>
              <a:rPr lang="en-US" altLang="ko-KR" dirty="0"/>
              <a:t>+ </a:t>
            </a:r>
            <a:r>
              <a:rPr lang="ko-KR" altLang="en-US" dirty="0"/>
              <a:t>삭제 후 이동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 = O(n) 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우선순위가 높은 것이 제일 뒤 이므로 이동 없음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O(1)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11AEB5-1F2E-F77F-C5D7-D4342DA8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7637"/>
              </p:ext>
            </p:extLst>
          </p:nvPr>
        </p:nvGraphicFramePr>
        <p:xfrm>
          <a:off x="838200" y="399184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80873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3777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7451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624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2999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95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838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81D618-2DAD-FA47-0EC8-4E04AEE2D336}"/>
              </a:ext>
            </a:extLst>
          </p:cNvPr>
          <p:cNvSpPr txBox="1"/>
          <p:nvPr/>
        </p:nvSpPr>
        <p:spPr>
          <a:xfrm>
            <a:off x="1383311" y="4614829"/>
            <a:ext cx="824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시간 복잡도는 “입력 크기 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충분히 커졌을 때, 실행 시간이 어떻게 </a:t>
            </a:r>
            <a:r>
              <a:rPr lang="ko-KR" altLang="en-US" sz="1200" dirty="0" err="1"/>
              <a:t>증가하는지”를</a:t>
            </a:r>
            <a:r>
              <a:rPr lang="ko-KR" altLang="en-US" sz="1200" dirty="0"/>
              <a:t> 보는 것.</a:t>
            </a:r>
          </a:p>
          <a:p>
            <a:r>
              <a:rPr lang="ko-KR" altLang="en-US" sz="1200" dirty="0"/>
              <a:t> 여러 연산이 순차적으로 일어나면 합산:  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= </a:t>
            </a:r>
            <a:r>
              <a:rPr lang="ko-KR" altLang="en-US" sz="1200" dirty="0" err="1"/>
              <a:t>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+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  하지만 </a:t>
            </a:r>
            <a:r>
              <a:rPr lang="en-US" altLang="ko-KR" sz="1200" dirty="0"/>
              <a:t>Big-O </a:t>
            </a:r>
            <a:r>
              <a:rPr lang="ko-KR" altLang="en-US" sz="1200" dirty="0"/>
              <a:t>표기법은 </a:t>
            </a:r>
            <a:r>
              <a:rPr lang="ko-KR" altLang="en-US" sz="1200" dirty="0" err="1"/>
              <a:t>점근적</a:t>
            </a:r>
            <a:r>
              <a:rPr lang="ko-KR" altLang="en-US" sz="1200" dirty="0"/>
              <a:t> 상한선을 나타내므로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f(n) = O(log n)  ,  g(n) = O(n)     ,  O(log n) + O(n) → O(n)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99361-91F0-E219-7293-088D18D7F3E9}"/>
              </a:ext>
            </a:extLst>
          </p:cNvPr>
          <p:cNvSpPr txBox="1"/>
          <p:nvPr/>
        </p:nvSpPr>
        <p:spPr>
          <a:xfrm>
            <a:off x="1383311" y="5320916"/>
            <a:ext cx="842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점근적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Asymptotic</a:t>
            </a:r>
            <a:r>
              <a:rPr lang="ko-KR" altLang="en-US" sz="1200" dirty="0"/>
              <a:t>)의 의미</a:t>
            </a:r>
          </a:p>
          <a:p>
            <a:r>
              <a:rPr lang="ko-KR" altLang="en-US" sz="1200" dirty="0" err="1"/>
              <a:t>점근적</a:t>
            </a:r>
            <a:r>
              <a:rPr lang="ko-KR" altLang="en-US" sz="1200" dirty="0"/>
              <a:t>: “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무한히 커질 때의 </a:t>
            </a:r>
            <a:r>
              <a:rPr lang="ko-KR" altLang="en-US" sz="1200" dirty="0" err="1"/>
              <a:t>경향”을</a:t>
            </a:r>
            <a:r>
              <a:rPr lang="ko-KR" altLang="en-US" sz="1200" dirty="0"/>
              <a:t> 본다. 즉, **입력 크기 </a:t>
            </a:r>
            <a:r>
              <a:rPr lang="ko-KR" altLang="en-US" sz="1200" dirty="0" err="1"/>
              <a:t>n</a:t>
            </a:r>
            <a:r>
              <a:rPr lang="ko-KR" altLang="en-US" sz="1200" dirty="0"/>
              <a:t> → ∞**로 갈 때, 실행 시간이 어떻게 변하는지를 보는 것.</a:t>
            </a:r>
          </a:p>
          <a:p>
            <a:r>
              <a:rPr lang="ko-KR" altLang="en-US" sz="1200" dirty="0"/>
              <a:t>작은 </a:t>
            </a:r>
            <a:r>
              <a:rPr lang="ko-KR" altLang="en-US" sz="1200" dirty="0" err="1"/>
              <a:t>n에서는</a:t>
            </a:r>
            <a:r>
              <a:rPr lang="ko-KR" altLang="en-US" sz="1200" dirty="0"/>
              <a:t> 세부적인 상수, 낮은 </a:t>
            </a:r>
            <a:r>
              <a:rPr lang="ko-KR" altLang="en-US" sz="1200" dirty="0" err="1"/>
              <a:t>차항이</a:t>
            </a:r>
            <a:r>
              <a:rPr lang="ko-KR" altLang="en-US" sz="1200" dirty="0"/>
              <a:t> 영향을 주지만, 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커질수록 **지배적인 항(가장 큰 차수)**만 </a:t>
            </a:r>
            <a:r>
              <a:rPr lang="ko-KR" altLang="en-US" sz="1200" dirty="0" err="1"/>
              <a:t>중요해집니다</a:t>
            </a:r>
            <a:r>
              <a:rPr lang="ko-KR" altLang="en-US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327B7-1A29-6B9F-63E0-99244B784A5A}"/>
              </a:ext>
            </a:extLst>
          </p:cNvPr>
          <p:cNvSpPr txBox="1"/>
          <p:nvPr/>
        </p:nvSpPr>
        <p:spPr>
          <a:xfrm>
            <a:off x="1383311" y="6027003"/>
            <a:ext cx="7987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상한선(</a:t>
            </a:r>
            <a:r>
              <a:rPr lang="ko-KR" altLang="en-US" sz="1200" dirty="0" err="1"/>
              <a:t>Upper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Bound</a:t>
            </a:r>
            <a:r>
              <a:rPr lang="ko-KR" altLang="en-US" sz="1200" dirty="0"/>
              <a:t>)의 의미</a:t>
            </a:r>
          </a:p>
          <a:p>
            <a:r>
              <a:rPr lang="ko-KR" altLang="en-US" sz="1200" dirty="0"/>
              <a:t>상한선: 함수의 성장 속도를 “이보다 빠르지 </a:t>
            </a:r>
            <a:r>
              <a:rPr lang="ko-KR" altLang="en-US" sz="1200" dirty="0" err="1"/>
              <a:t>않다”라고</a:t>
            </a:r>
            <a:r>
              <a:rPr lang="ko-KR" altLang="en-US" sz="1200" dirty="0"/>
              <a:t> 제한하는 값.</a:t>
            </a:r>
          </a:p>
          <a:p>
            <a:r>
              <a:rPr lang="ko-KR" altLang="en-US" sz="1200" dirty="0"/>
              <a:t>예: 어떤 알고리즘의 실행 시간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)이 있다고 할 때,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= 3n² + 2n + 10</a:t>
            </a:r>
          </a:p>
          <a:p>
            <a:r>
              <a:rPr lang="ko-KR" altLang="en-US" sz="1200" dirty="0" err="1"/>
              <a:t>빅오</a:t>
            </a:r>
            <a:r>
              <a:rPr lang="ko-KR" altLang="en-US" sz="1200" dirty="0"/>
              <a:t> 표기: </a:t>
            </a:r>
            <a:r>
              <a:rPr lang="ko-KR" altLang="en-US" sz="1200" dirty="0" err="1"/>
              <a:t>O</a:t>
            </a:r>
            <a:r>
              <a:rPr lang="ko-KR" altLang="en-US" sz="1200" dirty="0"/>
              <a:t>(n²)  이는 “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충분히 커지면, 실행 시간이 n²에 비례하는 어떤 상수 배수 이하로 </a:t>
            </a:r>
            <a:r>
              <a:rPr lang="ko-KR" altLang="en-US" sz="1200" dirty="0" err="1"/>
              <a:t>성장한다”는</a:t>
            </a:r>
            <a:r>
              <a:rPr lang="ko-KR" altLang="en-US" sz="1200" dirty="0"/>
              <a:t> 의미.</a:t>
            </a:r>
          </a:p>
        </p:txBody>
      </p:sp>
    </p:spTree>
    <p:extLst>
      <p:ext uri="{BB962C8B-B14F-4D97-AF65-F5344CB8AC3E}">
        <p14:creationId xmlns:p14="http://schemas.microsoft.com/office/powerpoint/2010/main" val="9364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226B-A0A2-C2F4-4C10-107F993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연결 리스트를 사용하는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90521-BFB7-B2BD-8EAA-F2869E2F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1733"/>
            <a:ext cx="9612066" cy="99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23F69-2C50-DDE0-35B7-4EFA45C6D64F}"/>
              </a:ext>
            </a:extLst>
          </p:cNvPr>
          <p:cNvSpPr txBox="1"/>
          <p:nvPr/>
        </p:nvSpPr>
        <p:spPr>
          <a:xfrm>
            <a:off x="838200" y="1506918"/>
            <a:ext cx="7241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정렬 안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빠르게 제일 앞에 추가 하므로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 순위가 높은 요소를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FB07-B441-BF81-4F20-C5079BC039A4}"/>
              </a:ext>
            </a:extLst>
          </p:cNvPr>
          <p:cNvSpPr txBox="1"/>
          <p:nvPr/>
        </p:nvSpPr>
        <p:spPr>
          <a:xfrm>
            <a:off x="838200" y="3061200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정렬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 삽입할 위치 찾기는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우선순위가 높은 것이 앞이므로 이동 없음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5ABC-F66F-4D21-80CC-81B708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EA48-6886-4483-B3A2-B337915B9999}"/>
              </a:ext>
            </a:extLst>
          </p:cNvPr>
          <p:cNvSpPr txBox="1"/>
          <p:nvPr/>
        </p:nvSpPr>
        <p:spPr>
          <a:xfrm>
            <a:off x="414358" y="1690688"/>
            <a:ext cx="1158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 이진 트리의 일종으로 우선 순위 큐를 위하여 특별히 만들어진 자료구조</a:t>
            </a:r>
            <a:r>
              <a:rPr lang="en-US" altLang="ko-KR" dirty="0"/>
              <a:t>. </a:t>
            </a:r>
            <a:r>
              <a:rPr lang="ko-KR" altLang="en-US" dirty="0"/>
              <a:t>느슨한 정렬 상태를 유지한다</a:t>
            </a:r>
            <a:endParaRPr lang="en-US" altLang="ko-KR" dirty="0"/>
          </a:p>
          <a:p>
            <a:r>
              <a:rPr lang="ko-KR" altLang="en-US" dirty="0"/>
              <a:t>이진 </a:t>
            </a:r>
            <a:r>
              <a:rPr lang="ko-KR" altLang="en-US" dirty="0" err="1"/>
              <a:t>검색트리가</a:t>
            </a:r>
            <a:r>
              <a:rPr lang="ko-KR" altLang="en-US" dirty="0"/>
              <a:t> 아니라 최상위 부모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)</a:t>
            </a:r>
            <a:r>
              <a:rPr lang="ko-KR" altLang="en-US" dirty="0"/>
              <a:t>의 값만 의미가 있다</a:t>
            </a:r>
            <a:r>
              <a:rPr lang="en-US" altLang="ko-KR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3B86F3-D272-1960-E410-BACB18C0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3" y="3964249"/>
            <a:ext cx="4135444" cy="25286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289473-A7B0-F058-588C-820B827E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1" y="2468615"/>
            <a:ext cx="3429479" cy="14956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0CCC69-E7CA-3A99-02D8-0963ECD8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25" y="3720421"/>
            <a:ext cx="4658375" cy="27912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EED19C6-3BDE-53B6-23A4-8E75DB379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2388194"/>
            <a:ext cx="336279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5EDC-C5FF-C9BD-A251-8F40BDD3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트리의 배열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CAC12-9DF1-0701-801F-01C1E650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4" y="2003417"/>
            <a:ext cx="6986413" cy="4191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495E9F-2FBD-DDEF-F7C0-BBEA35FC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5" y="2453411"/>
            <a:ext cx="5419396" cy="932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6EBE2F-F28C-3E4F-29BB-A2CF4562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67" y="3285324"/>
            <a:ext cx="4351476" cy="825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EC4896-D230-8839-4122-BD634FEBAF35}"/>
              </a:ext>
            </a:extLst>
          </p:cNvPr>
          <p:cNvSpPr txBox="1"/>
          <p:nvPr/>
        </p:nvSpPr>
        <p:spPr>
          <a:xfrm>
            <a:off x="6791076" y="1818751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 편의상 </a:t>
            </a:r>
            <a:r>
              <a:rPr lang="en-US" altLang="ko-KR" dirty="0"/>
              <a:t>index = 0 </a:t>
            </a:r>
            <a:r>
              <a:rPr lang="ko-KR" altLang="en-US" dirty="0"/>
              <a:t>사용 </a:t>
            </a:r>
            <a:r>
              <a:rPr lang="ko-KR" altLang="en-US" dirty="0" err="1"/>
              <a:t>않함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2795-52D2-9631-E60A-9931E4CC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</a:t>
            </a:r>
            <a:r>
              <a:rPr lang="en-US" altLang="ko-KR" dirty="0"/>
              <a:t>:</a:t>
            </a:r>
            <a:r>
              <a:rPr lang="ko-KR" altLang="en-US" dirty="0"/>
              <a:t> 삽입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FAC2E0-5132-E8BC-865C-FFD20EA6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55" y="2096001"/>
            <a:ext cx="3701632" cy="2060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ED4CB5-528E-C74E-3D8F-FA720A5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33" y="2096001"/>
            <a:ext cx="5453595" cy="2329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1AA158-6FD9-42AB-6A55-11B92644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99" y="4377087"/>
            <a:ext cx="5784798" cy="2432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9094C-B088-968E-F2C6-494B714563CB}"/>
              </a:ext>
            </a:extLst>
          </p:cNvPr>
          <p:cNvSpPr txBox="1"/>
          <p:nvPr/>
        </p:nvSpPr>
        <p:spPr>
          <a:xfrm>
            <a:off x="616944" y="150602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제일 뒤에 넣고 승진</a:t>
            </a:r>
            <a:r>
              <a:rPr lang="en-US" altLang="ko-KR" dirty="0"/>
              <a:t>(</a:t>
            </a:r>
            <a:r>
              <a:rPr lang="ko-KR" altLang="en-US" dirty="0"/>
              <a:t>비교 후 교환</a:t>
            </a:r>
            <a:r>
              <a:rPr lang="en-US" altLang="ko-KR" dirty="0"/>
              <a:t>) </a:t>
            </a:r>
            <a:r>
              <a:rPr lang="ko-KR" altLang="en-US" dirty="0"/>
              <a:t>하기 </a:t>
            </a:r>
          </a:p>
        </p:txBody>
      </p:sp>
    </p:spTree>
    <p:extLst>
      <p:ext uri="{BB962C8B-B14F-4D97-AF65-F5344CB8AC3E}">
        <p14:creationId xmlns:p14="http://schemas.microsoft.com/office/powerpoint/2010/main" val="18245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C188-81DD-08A2-6F69-9887352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</a:t>
            </a:r>
            <a:r>
              <a:rPr lang="en-US" altLang="ko-KR" dirty="0"/>
              <a:t>: </a:t>
            </a:r>
            <a:r>
              <a:rPr lang="ko-KR" altLang="en-US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9C367-7CAF-AB70-B07A-99C95D25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8" y="1926879"/>
            <a:ext cx="5483972" cy="2380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CE77E3-3704-4EE1-614A-F5EA194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48" y="2024654"/>
            <a:ext cx="5455245" cy="2380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32D085-BB85-D975-178A-4A7393D2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65" y="4298320"/>
            <a:ext cx="5315235" cy="2380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24FD98-BC2B-E127-FAB2-32DD7FAC0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37" y="4502803"/>
            <a:ext cx="4299171" cy="457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9D833-8D6D-F649-742C-FCF69A7412DB}"/>
              </a:ext>
            </a:extLst>
          </p:cNvPr>
          <p:cNvSpPr txBox="1"/>
          <p:nvPr/>
        </p:nvSpPr>
        <p:spPr>
          <a:xfrm>
            <a:off x="429658" y="1557547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제일 뒤를 루트에 넣고 강등</a:t>
            </a:r>
            <a:r>
              <a:rPr lang="en-US" altLang="ko-KR" dirty="0"/>
              <a:t>(</a:t>
            </a:r>
            <a:r>
              <a:rPr lang="ko-KR" altLang="en-US" dirty="0"/>
              <a:t>비교 후 교환</a:t>
            </a:r>
            <a:r>
              <a:rPr lang="en-US" altLang="ko-KR" dirty="0"/>
              <a:t>) </a:t>
            </a:r>
            <a:r>
              <a:rPr lang="ko-KR" altLang="en-US" dirty="0"/>
              <a:t>하기 </a:t>
            </a:r>
          </a:p>
        </p:txBody>
      </p:sp>
    </p:spTree>
    <p:extLst>
      <p:ext uri="{BB962C8B-B14F-4D97-AF65-F5344CB8AC3E}">
        <p14:creationId xmlns:p14="http://schemas.microsoft.com/office/powerpoint/2010/main" val="125447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760E-A942-A02A-300D-32C07DA9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</a:t>
            </a:r>
            <a:r>
              <a:rPr lang="en-US" altLang="ko-KR" b="1" dirty="0" err="1"/>
              <a:t>priority_queue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0CEE0E-9B0A-0B9C-39C3-B19FC54B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674" y="395019"/>
            <a:ext cx="51504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template&lt;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T,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Container = std::vector&lt;T&gt;,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Compare = std::less&lt;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typename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Container::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value_type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&gt; class 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priority_queue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741C3-B8C4-798B-33D5-E5A8324BCA92}"/>
              </a:ext>
            </a:extLst>
          </p:cNvPr>
          <p:cNvSpPr txBox="1"/>
          <p:nvPr/>
        </p:nvSpPr>
        <p:spPr>
          <a:xfrm>
            <a:off x="325523" y="2306173"/>
            <a:ext cx="57212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int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const auto data = {1, 8, 5, 6, 3, 4, 0, 9, 7, 2};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println</a:t>
            </a:r>
            <a:r>
              <a:rPr lang="en-US" altLang="ko-KR" sz="1100" dirty="0"/>
              <a:t>("data", data);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&lt;int&gt; 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  </a:t>
            </a:r>
            <a:r>
              <a:rPr lang="ko-KR" altLang="en-US" sz="1100" dirty="0"/>
              <a:t>직접 요소를 넣어 우선순위 큐를 구성하는 방법</a:t>
            </a:r>
            <a:endParaRPr lang="en-US" altLang="ko-KR" sz="1100" dirty="0"/>
          </a:p>
          <a:p>
            <a:r>
              <a:rPr lang="en-US" altLang="ko-KR" sz="1100" dirty="0"/>
              <a:t>    for (int n : data)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max_priority_queue.push</a:t>
            </a:r>
            <a:r>
              <a:rPr lang="en-US" altLang="ko-KR" sz="1100" dirty="0"/>
              <a:t>(n);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// </a:t>
            </a:r>
            <a:r>
              <a:rPr lang="ko-KR" altLang="en-US" sz="1100" dirty="0"/>
              <a:t>템플릿 타입정보를 명시적으로 지정하여 우선순위 큐를 정의하는 방법</a:t>
            </a:r>
            <a:r>
              <a:rPr lang="en-US" altLang="ko-KR" sz="1100" dirty="0"/>
              <a:t>       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&lt;int, std::vector&lt;int&gt;, std::greater&lt;int&gt;&gt;</a:t>
            </a:r>
          </a:p>
          <a:p>
            <a:r>
              <a:rPr lang="en-US" altLang="ko-KR" sz="1100" dirty="0"/>
              <a:t>        min_priority_queue1(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("min_priority_queue1", min_priority_queue1);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</a:t>
            </a:r>
            <a:r>
              <a:rPr lang="ko-KR" altLang="en-US" sz="1100" dirty="0"/>
              <a:t>생성자에 </a:t>
            </a:r>
            <a:r>
              <a:rPr lang="ko-KR" altLang="en-US" sz="1100" dirty="0" err="1"/>
              <a:t>비교자</a:t>
            </a:r>
            <a:r>
              <a:rPr lang="ko-KR" altLang="en-US" sz="1100" dirty="0"/>
              <a:t> 객체를 전달하는 방법</a:t>
            </a:r>
            <a:endParaRPr lang="en-US" altLang="ko-KR" sz="1100" dirty="0"/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 min_priority_queue2(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(), std::greater&lt;int&gt;());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("min_priority_queue2", min_priority_queue2);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E8CE6-A7DD-039B-256E-AA96616A86C4}"/>
              </a:ext>
            </a:extLst>
          </p:cNvPr>
          <p:cNvSpPr txBox="1"/>
          <p:nvPr/>
        </p:nvSpPr>
        <p:spPr>
          <a:xfrm>
            <a:off x="85326" y="1547589"/>
            <a:ext cx="1192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 </a:t>
            </a:r>
            <a:r>
              <a:rPr lang="en-US" altLang="ko-KR" dirty="0"/>
              <a:t>T , index</a:t>
            </a:r>
            <a:r>
              <a:rPr lang="ko-KR" altLang="en-US" dirty="0"/>
              <a:t>로 </a:t>
            </a:r>
            <a:r>
              <a:rPr lang="ko-KR" altLang="en-US" dirty="0" err="1"/>
              <a:t>접근할수있는</a:t>
            </a:r>
            <a:r>
              <a:rPr lang="ko-KR" altLang="en-US" dirty="0"/>
              <a:t> 랜덤 액세스 반복자</a:t>
            </a:r>
            <a:r>
              <a:rPr lang="en-US" altLang="ko-KR" dirty="0"/>
              <a:t>(Random Access Iterator) </a:t>
            </a:r>
            <a:r>
              <a:rPr lang="ko-KR" altLang="en-US" dirty="0"/>
              <a:t>를 사용가능한 컨테이너 요구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기본은 작은 수가 </a:t>
            </a:r>
            <a:r>
              <a:rPr lang="en-US" altLang="ko-KR" dirty="0"/>
              <a:t>Top</a:t>
            </a:r>
            <a:r>
              <a:rPr lang="ko-KR" altLang="en-US" dirty="0"/>
              <a:t>이 된다</a:t>
            </a:r>
            <a:r>
              <a:rPr lang="en-US" altLang="ko-KR" dirty="0"/>
              <a:t>.  </a:t>
            </a:r>
            <a:r>
              <a:rPr lang="ko-KR" altLang="en-US" dirty="0"/>
              <a:t>비교 함수 지정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26ADA-5BE8-5011-621A-F15E8779D118}"/>
              </a:ext>
            </a:extLst>
          </p:cNvPr>
          <p:cNvSpPr txBox="1"/>
          <p:nvPr/>
        </p:nvSpPr>
        <p:spPr>
          <a:xfrm>
            <a:off x="6145267" y="2105648"/>
            <a:ext cx="590185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   // </a:t>
            </a:r>
            <a:r>
              <a:rPr lang="ko-KR" altLang="en-US" sz="1100" dirty="0"/>
              <a:t>사용자 비교함수 사용하기</a:t>
            </a:r>
            <a:endParaRPr lang="en-US" altLang="ko-KR" sz="1100" dirty="0"/>
          </a:p>
          <a:p>
            <a:r>
              <a:rPr lang="en-US" altLang="ko-KR" sz="1100" dirty="0"/>
              <a:t>    struct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bool operator()(const int l, const int r) const { return l &gt; r; }</a:t>
            </a:r>
          </a:p>
          <a:p>
            <a:r>
              <a:rPr lang="en-US" altLang="ko-KR" sz="1100" dirty="0"/>
              <a:t>    } </a:t>
            </a:r>
            <a:r>
              <a:rPr lang="en-US" altLang="ko-KR" sz="1100" dirty="0" err="1"/>
              <a:t>customLess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customLess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 </a:t>
            </a:r>
            <a:r>
              <a:rPr lang="ko-KR" altLang="en-US" sz="1100" dirty="0"/>
              <a:t>원소비교에 </a:t>
            </a:r>
            <a:r>
              <a:rPr lang="ko-KR" altLang="en-US" sz="1100" dirty="0" err="1"/>
              <a:t>함다</a:t>
            </a:r>
            <a:r>
              <a:rPr lang="ko-KR" altLang="en-US" sz="1100" dirty="0"/>
              <a:t> 함수 사용하기</a:t>
            </a:r>
            <a:endParaRPr lang="en-US" altLang="ko-KR" sz="1100" dirty="0"/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 = [](int left, int right) { return (left ^ 1) &lt; (right ^ 1); };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&lt;int, std::vector&lt;int&gt;, </a:t>
            </a:r>
            <a:r>
              <a:rPr lang="en-US" altLang="ko-KR" sz="1100" dirty="0" err="1"/>
              <a:t>decltype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)&gt; 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for (int n : data)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lambda_priority_queue.push</a:t>
            </a:r>
            <a:r>
              <a:rPr lang="en-US" altLang="ko-KR" sz="1100" dirty="0"/>
              <a:t>(n);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03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1272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Inconsolata</vt:lpstr>
      <vt:lpstr>맑은 고딕</vt:lpstr>
      <vt:lpstr>Arial</vt:lpstr>
      <vt:lpstr>Cambria Math</vt:lpstr>
      <vt:lpstr>Office 테마</vt:lpstr>
      <vt:lpstr>우선순위 큐</vt:lpstr>
      <vt:lpstr>우선순위 큐 (priority queue)</vt:lpstr>
      <vt:lpstr>구현에 배열을 사용하는 방법</vt:lpstr>
      <vt:lpstr>구현에 연결 리스트를 사용하는 방법</vt:lpstr>
      <vt:lpstr>힙 (Heap)</vt:lpstr>
      <vt:lpstr>힙 트리의 배열 구현</vt:lpstr>
      <vt:lpstr>힙 트리: 삽입</vt:lpstr>
      <vt:lpstr>힙 트리: 삭제</vt:lpstr>
      <vt:lpstr>std::priority_queue</vt:lpstr>
      <vt:lpstr>priority_queue 의 활용</vt:lpstr>
      <vt:lpstr>비용을 고려한 최단거리 탈출</vt:lpstr>
      <vt:lpstr>추가로 풀어볼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456</cp:revision>
  <dcterms:created xsi:type="dcterms:W3CDTF">2024-03-26T07:47:20Z</dcterms:created>
  <dcterms:modified xsi:type="dcterms:W3CDTF">2025-09-12T01:38:00Z</dcterms:modified>
</cp:coreProperties>
</file>