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62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72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5:31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2668 2372 24575,'-11'0'0,"0"1"0,0 0 0,0 1 0,0 0 0,1 1 0,-1 0 0,1 1 0,-1 0 0,1 0 0,-11 7 0,-19 8 0,-85 26 0,122-44 0,-48 18 0,37-13 0,0-1 0,-1 0 0,1 0 0,-27 3 0,7-3-74,1 2-1,0 1 0,-34 14 0,31-10-11,0-2 0,-43 8 0,-17 3 86,73-14 0,-1-2 0,0 0 0,-41 3 0,-413-8 0,213-1 0,241-1 0,0-1 0,0 0 0,-44-14 0,-3 0 0,27 8 279,-81-29-1,109 32-278,-1 0 0,0 0 0,1-1 0,-1-1 0,2 0 0,-1-1 0,-25-21 0,6-1 0,-54-64 0,72 74 0,1 0 0,1-2 0,1 0 0,-17-38 0,24 46 0,-17-25 0,17 29 0,1 0 0,-1 0 0,2 0 0,-7-18 0,-5-30 0,-32-94 0,44 136 0,0 0 0,1 1 0,1-1 0,1-1 0,-1-32 0,1 15 0,-7-38 0,-1-18 0,10-190-429,1 134 266,-1 134 191,1 0 0,1 0 1,0 0-1,1 1 1,9-25-1,31-60 272,-8 20-178,-30 68-122,-1 0 0,1 1 0,1 0 0,-1 1 0,1-1 0,13-11 0,-11 11 0,-1 0 0,0 0 0,0-1 0,-1 1 0,7-14 0,-6 9 0,1 1 0,1-1 0,0 1 0,0 1 0,1 0 0,12-10 0,25-30 0,-5 3 0,1 2 0,96-76 0,-94 81 0,-31 28 0,0 0 0,1 0 0,32-19 0,-25 19 0,29-23 0,-39 26 0,0 1 0,0 0 0,1 1 0,0 1 0,1 0 0,-1 1 0,15-5 0,-8 4 0,32-15 0,-39 16 0,0 0 0,0 1 0,1 0 0,-1 1 0,22-4 0,89-11 22,-79 10-268,1 2 1,56-1-1,618 9 246,-703 0 83,-1 1-1,1 1 1,-1 0 0,0 2 0,0 0-1,26 12 1,27 7 53,-49-17-136,0 1 0,-1 1 0,0 0 0,-1 2 0,0 0 0,0 1 0,-1 0 0,21 22 0,8 1 0,-31-24 0,-1 0 0,0 1 0,20 22 0,1 4 0,-26-30 0,-1 0 0,0 1 0,-1 0 0,1 0 0,-2 1 0,1 0 0,6 16 0,-10-19 0,-1-1 0,1 1 0,1-1 0,-1 1 0,1-1 0,0 0 0,1 0 0,-1-1 0,1 1 0,6 4 0,-5-4 0,-1 0 0,0 0 0,0 0 0,0 1 0,0 0 0,-1 0 0,-1 0 0,1 0 0,3 12 0,2 10 0,7 35 0,-10-35 0,9 55 0,-11-55 0,1 0 0,12 35 0,-12-42 0,-1 0 0,0 1 0,-2-1 0,0 0 0,-2 1 0,-3 29 0,1 4 0,0-26 0,-1 0 0,-2 0 0,-1 0 0,-1 0 0,-2-1 0,-18 41 0,21-54-121,-1 0 0,0-1 0,-1 1 0,-1-2-1,-1 1 1,-13 16 0,13-20 92,2 1 0,-1 0 0,2 1 0,-11 22 0,11-20-3,0-1 0,-1 0 1,-16 20-1,-44 63 32,49-65 0,-33 38 0,18-24 0,25-32 0,-19 23 0,27-36 0,-102 119 836,94-110-800,-1 0-1,0 0 0,-1-1 1,-18 13-1,-23 19 72,43-32-107,-1 0 0,0-1 0,-1 0 0,1-1 0,-19 9 0,23-12 0,-1 0 0,1 0 0,1 1 0,-1 0 0,-5 6 0,-17 14 0,5-7-88,18-13-28,-1 0 0,0-1 0,0 0 0,0 0 0,-1 0 0,0-1-1,1 1 1,-1-2 0,0 1 0,-8 1 0,-2-1-6710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5:33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1 724 24575,'0'-3'0,"0"-1"0,1 1 0,0-1 0,0 1 0,0 0 0,0-1 0,0 1 0,1 0 0,0 0 0,-1 0 0,1 0 0,4-5 0,33-33 0,-22 23 0,29-25 0,2 1 0,73-49 0,-102 77 0,-11 9 0,1 0 0,0 1 0,-1 0 0,1 0 0,10-2 0,-8 3 0,-1-1 0,1 0 0,14-9 0,-10 3 0,14-9 0,1 1 0,0 2 0,55-22 0,-53 26 0,53-29 0,-30 14 0,-17 11-382,1 2 0,77-16 0,-81 22 183,198-66 93,-231 73 118,13-4 81,-1 0 0,1 0 0,0 1-1,0 1 1,0 1 0,20-2 0,20 4 15,178 2 573,-227-1-681,-1 0 0,1 0 0,-1 0 0,0 1 0,0-1 0,0 1 0,1 1 0,-2-1 0,1 1 0,0 0 0,-1 0 0,1 0 0,-1 0 0,0 1 0,7 7 0,15 12 0,4-2 0,-22-16 0,0 0 0,-1 1 0,0-1 0,0 1 0,0 1 0,-1 0 0,0-1 0,6 10 0,21 30 0,-22-32 0,-1-1 0,9 19 0,1 7 0,20 54 0,-34-75 0,-1 1 0,0 0 0,-1 0 0,-1 0 0,1 28 0,-3-29 0,1 0 0,5 21 0,-3-20 0,2 36 0,-4-21 0,-1-4 0,0-1 0,-2 1 0,-6 38 0,3-50 0,-1 0 0,0-1 0,-2 1 0,0-1 0,-1 0 0,0-1 0,-2 0 0,1 0 0,-2-1 0,0-1 0,-1 1 0,-20 17 0,6-8 0,-40 27 0,59-47 0,1 0 0,-1 0 0,1 0 0,-1-1 0,-1 0 0,1 0 0,0-1 0,0 0 0,-1 0 0,0-1 0,1 1 0,-1-2 0,-12 1 0,1 0 0,1 1 0,-21 5 0,20-3 0,-36 2 0,37-6 0,-155-1 0,168 0 0,-1 0 0,0 0 0,1 0 0,-1-1 0,0 1 0,1-1 0,0-1 0,0 1 0,-1-1 0,1 0 0,1 0 0,-7-5 0,-1-3 0,0-1 0,1 0 0,-10-15 0,20 25 0,-4-4 0,0 1 0,-1-1 0,-12-9 0,15 13 0,-1 0 0,1-1 0,0 1 0,0-1 0,0 0 0,0 0 0,0 0 0,1 0 0,-1 0 0,1-1 0,0 1 0,0-1 0,0 0 0,1 1 0,-1-1 0,1 0 0,-2-8 0,-5-41 0,3 23 0,-3-55 0,8 57 0,-1 11 0,4-34 0,-3 46 0,1-1 0,1 1 0,-1-1 0,1 1 0,0 0 0,0 0 0,0 0 0,1 0 0,0 0 0,3-5 0,10-10 0,19-26 0,71-73 0,0 27-402,-21 20-228,-60 52 630,1 2 0,50-29 0,-29 21 0,24-14-781,101-40-1,74-15 296,-226 90 343,0 1 0,1 1 1,-1 0-1,25 1 0,35-4-208,106-19 351,-115 18 0,1 3 0,78 5 0,-39 1 0,-18-3-73,100 3 1013,-114 10 13,-32-3-504,-34-7-362,0 1 1,-1 1-1,1 0 0,-1 0 1,21 12-1,51 37 591,-65-39-641,28 10-57,-36-19 12,0 0 1,17 11 0,-7 0 143,-1 0 0,-1 1 0,0 1 0,20 26 0,-13-5-136,-24-36 0,0 0 0,0 0 0,0 1 0,-1-1 0,0 1 0,0-1 0,0 1 0,0-1 0,0 1 0,0 4 0,-2-6-59,1 0 0,-1 0-1,0 0 1,0 0-1,0-1 1,0 1 0,0 0-1,-1-1 1,1 1 0,0 0-1,-1-1 1,1 0 0,-1 1-1,1-1 1,-1 0-1,0 0 1,0 0 0,1 0-1,-1 0 1,0 0 0,0-1-1,-4 2 1,-8 2-6767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5:34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 1 24575,'1'0'0,"1"0"0,-1 1 0,0-1 0,0 1 0,0 0 0,0-1 0,0 1 0,0 0 0,0-1 0,-1 1 0,1 0 0,0 0 0,0 0 0,0 0 0,-1 0 0,1 0 0,0 2 0,13 23 0,-11-20 0,4 6 0,0-1 0,11 14 0,-11-17 0,-1 0 0,0 1 0,0 0 0,6 14 0,-2 4 0,-7-16 0,1 0 0,1-1 0,0 1 0,0-1 0,9 12 0,19 26 0,-23-32 0,0-1 0,1 0 0,14 14 0,92 87 0,27 26 0,-55-45 0,-57-59 0,20 23 0,-51-60 0,-1-1 0,1 1 0,-1-1 0,1 1 0,-1-1 0,1 1 0,-1 0 0,1-1 0,-1 1 0,0-1 0,1 1 0,-1 0 0,0 0 0,0-1 0,1 1 0,-1 0 0,0-1 0,0 1 0,0 0 0,0 0 0,0-1 0,0 1 0,0 0 0,0-1 0,0 1 0,0 0 0,-1 0 0,1-1 0,0 1 0,0 0 0,-1-1 0,1 1 0,0 0 0,-1-1 0,1 1 0,-1-1 0,1 1 0,-1 0 0,1-1 0,-1 1 0,1-1 0,-1 0 0,1 1 0,-1-1 0,0 1 0,0 0 0,-6 2 0,0 1 0,0-1 0,-14 5 0,3-1 0,-4 4 0,-34 26 0,39-24 0,-2-1 0,-31 16 0,29-18 0,1 2 0,0 0 0,-20 17 0,24-16 0,-1-1 0,-1-1 0,1 0 0,-26 10 0,31-16 0,1 1 0,0 0 0,1 0 0,-1 1 0,1 1 0,1 0 0,-1 0 0,-12 15 0,20-20 0,-6 4 0,0-1 0,-1 1 0,0-1 0,-13 6 0,12-6 0,0 0 0,0 0 0,-16 14 0,-40 41-31,17-17-636,-45 54 0,86-88-6159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6:01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2184 3049 24575,'-4'1'0,"1"0"0,-1 0 0,0 0 0,1 1 0,-1-1 0,1 1 0,-4 2 0,-6 3 0,-50 28 0,46-25 0,0 0 0,-24 9 0,0-2 0,26-10 0,-1-1 0,1 0 0,-1-1 0,-1-1 0,1 0 0,-25 2 0,-279-5 0,152-3 0,143 2 0,-102-4 0,110 2 0,0-1 0,0-1 0,0 0 0,1-1 0,-23-10 0,-12-15 0,41 24 0,-1-1 0,1 1 0,-1 1 0,0 0 0,-15-5 0,15 6 0,0 0 0,0-1 0,1 0 0,0-1 0,-17-12 0,-19-11 0,41 27 0,-27-14 0,1-2 0,1-1 0,-44-34 0,47 20 0,23 28 0,0-1 0,0 1 0,0 0 0,-1 0 0,0 1 0,-7-7 0,-10-3 0,14 10 0,0-1 0,1 0 0,-1 0 0,1-1 0,0 0 0,1-1 0,-1 1 0,-5-9 0,3 3 0,-1 0 0,0 1 0,0 0 0,-18-13 0,16 14 0,1 0 0,0-1 0,0 0 0,-12-18 0,-66-93 0,85 114 0,0 0 0,0 0 0,1 0 0,-3-17 0,3 15 0,0 0 0,0 0 0,-6-11 0,-33-44 0,32 53 0,1-1 0,1 0 0,0-1 0,1 0 0,-10-27 0,9 16 0,-2-1 0,0 1 0,-1 1 0,-16-25 0,20 36 0,0 0 0,2-1 0,-1 0 0,2 0 0,0 0 0,0-1 0,2 1 0,-2-21 0,1-17 0,5-54 0,0 30 0,-2-305 0,0 373 0,1-1 0,0 1 0,0-1 0,1 1 0,0 0 0,7-15 0,26-47 0,-1 2 0,-26 48 0,1 0 0,2 0 0,0 1 0,0 1 0,15-18 0,6-7 0,-21 26 0,1 0 0,24-24 0,30-31 0,-44 46 0,50-46 0,-23 29 0,-30 25 0,2 0 0,29-20 0,-43 33 0,0-1 0,0 1 0,11-13 0,-14 13 0,1 0 0,-1 1 0,1-1 0,0 1 0,1 0 0,-1 0 0,10-4 0,-4 3 0,-1-1 0,0 0 0,-1-1 0,1 1 0,-1-2 0,14-14 0,20-16 0,82-46 46,-57 39-775,-53 37 686,0 0 1,0 1-1,29-10 1,-25 11 53,0-2 0,19-10 0,-3 0-11,0 2 0,0 1 0,2 1 0,0 3 0,0 1 0,1 1 0,60-5 0,16-5-214,-78 11 9,0 2-1,49-3 1,43 10 63,56-1-804,-100-11 279,-53 6 543,35-1 1,79 7 123,52-2 0,-107-9 0,-50 5 0,46-1 0,505 7 2958,-573 1-2894,-1 0 1,1 1-1,-1 0 0,0 2 1,32 12-1,-29-10 13,0 0 0,0-1 0,37 5 0,-45-10-77,-1 1 0,-1 1 0,1-1 0,0 2 0,-1 0 0,1 0 0,-1 0 0,0 2 0,0-1 0,-1 1 0,14 11 0,6 4 0,-1 0 0,-1 2 0,41 45 0,-45-42 0,-5-6 0,-1 0 0,-1 1 0,15 26 0,7 10 0,-28-44 0,-1 0 0,-1 0 0,0 0 0,7 18 0,-3-5 0,0 0 0,23 32 0,-23-40 0,-1 1 0,0 0 0,-2 0 0,0 1 0,9 31 0,-10-20 0,-2 1 0,-2-1 0,2 53 0,-4-55 0,7 44 0,1 21 0,-10 224-581,-2-282 311,-2 0 0,-12 50 0,13-68 244,-7 26 26,-3 0 0,-24 60 0,26-77 0,-23 50 0,20-45 0,0 1 0,3 0 0,-10 39 0,-10 32 0,-22 12-76,34-65-128,-1 0 1,-3-2-1,-49 80 0,66-121 293,1 0-1,0 1 1,1 0-1,0 0 1,1 0-1,-1 0 0,2 0 1,-3 12-1,0-3 50,-2-1 0,1 0 0,-2 0 0,0-1 0,-2 0 0,-12 18 0,7-11-69,-41 80 272,27-46-205,-25 25-136,22-36 0,-25 26 0,39-51 0,-27 41 0,37-51 0,-1 0 0,0-1 0,-1 0 0,0 0 0,-21 15 0,-12 13 0,29-27 0,0 0 0,-1-1 0,0-1 0,-23 12 0,3-2 0,26-14 0,-1-1 0,1 0 0,-1 0 0,0-1 0,0 0 0,0 0 0,-18 1 0,-19 5 0,29-5 0,-1-1 0,-24 1 0,-345-3 0,182-2 0,195 0 0,0-1 0,0 0 0,-1 0 0,2-1 0,-1 0 0,0-1 0,1-1 0,-17-9 0,-31-11 0,57 25 0,-80-24 0,74 22 0,1 0 0,-1-1 0,1 0 0,0 0 0,0-1 0,0 1 0,-10-9 0,3 1 0,0 0 0,-11-15 0,13 13-1365,1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6:09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1949 298 24575,'-9'0'0,"0"0"0,0 0 0,0-1 0,0 0 0,0 0 0,1-1 0,-1-1 0,1 1 0,-1-1 0,1-1 0,0 1 0,0-1 0,-13-9 0,10 6 0,1 1 0,-2 0 0,1 1 0,-1 0 0,0 1 0,0 0 0,0 1 0,-16-2 0,9 1 0,0-1 0,-26-10 0,27 7 0,-1 1 0,0 0 0,-1 2 0,1 0 0,-1 1 0,0 1 0,-39-1 0,-281 5 0,331 0 0,1 0 0,-1 0 0,0 1 0,1 0 0,-1 0 0,1 1 0,0 0 0,-16 9 0,4 0 0,-1 1 0,-19 16 0,35-24 0,0 0 0,0 0 0,1 0 0,0 0 0,-1 1 0,2 0 0,-1 0 0,1 0 0,0 1 0,0-1 0,1 0 0,-4 15 0,3-8 0,1 1 0,0 0 0,1 0 0,0 0 0,3 22 0,-2-32 0,0 0 0,1-1 0,-1 1 0,1-1 0,0 1 0,1-1 0,-1 1 0,0-1 0,1 0 0,0 0 0,0 1 0,0-1 0,0 0 0,0-1 0,6 6 0,-1-2 0,0-1 0,1 0 0,0-1 0,15 7 0,-6-3 0,10 10 0,-23-14 0,1-1 0,0 1 0,0-1 0,0 0 0,0-1 0,7 3 0,-10-4 0,-1-1 0,1 0 0,-1 0 0,1 0 0,-1 1 0,1-2 0,-1 1 0,0 0 0,1 0 0,-1 0 0,1-1 0,-1 1 0,1-1 0,-1 1 0,0-1 0,1 1 0,-1-1 0,0 0 0,0 0 0,1 0 0,-1 0 0,0 1 0,0-2 0,0 1 0,0 0 0,0 0 0,0 0 0,-1 0 0,2-3 0,6-10 0,-1-1 0,-1 0 0,-1-1 0,0 1 0,4-25 0,-5 26 0,0-15 0,0 0 0,-2 0 0,-1-1 0,-1 1 0,-5-30 0,4 54 0,1 0 0,-2-1 0,1 1 0,-1 0 0,1 0 0,-1-1 0,-1 2 0,1-1 0,-1 0 0,0 0 0,0 1 0,0-1 0,-1 1 0,1 0 0,-1 0 0,0 1 0,0-1 0,-5-3 0,-8-4 0,-1 1 0,0 0 0,-30-11 0,-9-5 0,41 19 0,1 0 0,-1 2 0,0-1 0,-1 2 0,1 0 0,-33-3 0,-104 4 0,91 4 0,47 0 0,1 0 0,0 1 0,0 0 0,0 1 0,0 1 0,0 0 0,0 1 0,1 0 0,0 1 0,-14 9 0,6-4 0,-1-1 0,-35 11 0,42-16 0,0 0 0,0 1 0,0 0 0,1 1 0,0 1 0,0 0 0,1 1 0,-13 12 0,18-15 0,4-1 0,0 0 0,-1-1 0,0 0 0,0 0 0,-1-1 0,1 1 0,-1-1 0,-8 4 0,10-6-76,1 0 1,0 1-1,-1-1 0,1 1 0,0 0 0,0-1 0,0 2 0,0-1 1,0 0-1,0 1 0,1-1 0,-1 1 0,1 0 0,-1-1 1,1 1-1,0 0 0,-3 7 0,0 5-6750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6:10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1 24575,'-1'2'0,"0"0"0,0 1 0,0-1 0,0 1 0,0-1 0,0 0 0,0 0 0,-1 0 0,1 0 0,-1 0 0,-3 4 0,-9 13 0,11-10 0,-1 0 0,-1-1 0,1 0 0,-1 0 0,-1 0 0,1 0 0,-1-1 0,-8 7 0,11-10 0,0-1 0,1 1 0,-1 0 0,1 0 0,0 0 0,0 0 0,0 0 0,1 0 0,0 0 0,-1 1 0,2-1 0,-1 0 0,0 7 0,0 9 0,2 35 0,1-25 0,-2-26 0,0-1 0,0 1 0,0-1 0,1 1 0,-1-1 0,1 0 0,0 1 0,0-1 0,0 0 0,0 0 0,1 1 0,-1-1 0,1 0 0,0 0 0,0 0 0,0-1 0,0 1 0,0 0 0,1-1 0,-1 0 0,1 1 0,0-1 0,0 0 0,0 0 0,0-1 0,0 1 0,0-1 0,0 1 0,0-1 0,0 0 0,7 1 0,5 4 0,1 0 0,17 10 0,-19-9 0,0 0 0,28 8 0,-13-7-273,1-1 0,-1-2 0,1 0 0,34-1 0,-45-4-6553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D3AD-DC28-ABC5-0526-E0EBC5B3E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AE43C-6B7D-9274-5DB4-249A7427E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E17AB-5FB4-9E37-DC3A-F9384FBD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E2F2B-D5FA-082A-4093-9060676D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FBA2-C002-FFFF-7E94-0CF6D1F8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99CD-967C-9A3C-F4F3-EF9DB986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AAF77-DB20-A9FC-8092-465026B6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D8C7E-93F4-C104-B5E2-5119AB74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4C486-AA10-7FBC-B60E-3F6E95CE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5E088-AE2E-9BDB-F98C-F7B9CA81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5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FD126B-E9E4-4778-C231-3B2E41A8E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940F0B-EC86-7302-CEBA-B62B2F26C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44A5F-5EF2-596B-47AA-11BC5F85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F1D91-0021-3E07-5EFF-4EC1B57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6DA8F-9036-C2DF-1E82-722723AD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018E9-A8D8-2FA5-9ACD-F7A59CA1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A6FAD-2140-4D54-7B7C-FA24D38B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6A006-5EC3-9990-6A56-1ACC8A0C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FBB64-1060-15F0-E804-41AF68EA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9AB48-1400-7478-39DF-DF3903B7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9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D12E2-AC53-7CE0-35DE-095565BA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E3343-5EB7-66AF-3A7E-7679115F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33FA3-9A50-9B6E-B3CB-AC99C611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2295C-18DA-22BE-AC85-B1C5C855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9B8CE-16B4-5339-E476-A5D335C7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1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08174-5120-ACB2-63FC-C519A30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3307D-A95D-DF64-06A0-8BDEBE062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4CC5A-958B-E2BD-D06D-7121AD24B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7A5DB-E442-C25E-E01C-A77DA6A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E7A38-6A51-D933-FDE2-E9E355E5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1D2A5-F4BF-2198-3B59-D1C71C17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72FC7-1459-C44E-9CC8-C092F613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B7244-F343-AE7E-5B0F-E5166EEC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5406A-5637-D25B-076E-744F1BA57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31B191-6856-A2E0-8358-25A44A69D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6E9AEC-223A-96D5-8C92-B68001D3B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A39E2C-CCBC-3BD8-09AF-F61E0AB4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1AD4AD-B672-EF2F-C609-680CEC05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3F678E-331E-A664-4113-3E5057AA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2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CEDA2-E9B2-A384-38BC-D9D0E726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8833BA-600A-17AE-2870-E4505F3F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9F66D-6511-4D2D-1684-FC0957F6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D89717-667F-E0F5-E4EA-9DA3EF1A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D21E86-8224-4FFD-A3EE-D2D965D4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E1FB9D-024F-CDA2-0BE6-C013D899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19648-754E-D117-D7BA-E2E483AD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8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E7718-C1BD-1057-601A-3F4AAF9C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55BF6-DB09-7C9A-DCEB-CE8B0E1D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E8039-88DB-FE8F-DD0D-8EEFE17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923B0-7DC6-5B37-99A3-43B0C216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D9979B-9598-B383-BD6D-2650FB8C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B8A671-AA7E-A159-4F04-10DB2A06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5BFD0-62BC-E2BC-568B-B2F166C4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0376EE-63D7-AD9B-905B-F7D66E021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7D00B-B840-88DD-B841-C88186466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F493D-0E9B-E33F-FC6E-431D14A1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39058D-48BA-769D-5CF2-B154ABA6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99F933-ECE7-0A8D-A324-AC388809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7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72D51-9EAD-A8B5-8A55-EF44BB82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F2541-ABFF-C884-85BE-132E90CDB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05FFD-BA3F-CA6D-9B33-CC658E0B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C6A06-6B8B-705E-959D-3A0DCB4C6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90F2F-D1F0-E5F9-A7C4-D351DAD40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74F13-FABE-4F41-9183-708A2ED4F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 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FCCD-EF17-6C6A-16A9-FE14FEF0A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게임 오브젝트 설계</a:t>
            </a:r>
          </a:p>
        </p:txBody>
      </p:sp>
    </p:spTree>
    <p:extLst>
      <p:ext uri="{BB962C8B-B14F-4D97-AF65-F5344CB8AC3E}">
        <p14:creationId xmlns:p14="http://schemas.microsoft.com/office/powerpoint/2010/main" val="86551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218F3-AB56-FE75-D87F-FF5F1489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RenderComponent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35653-6A7F-02AD-5601-4308B226BB4C}"/>
              </a:ext>
            </a:extLst>
          </p:cNvPr>
          <p:cNvSpPr txBox="1"/>
          <p:nvPr/>
        </p:nvSpPr>
        <p:spPr>
          <a:xfrm>
            <a:off x="368719" y="1730524"/>
            <a:ext cx="51428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 err="1"/>
              <a:t>RenderComponent</a:t>
            </a:r>
            <a:r>
              <a:rPr lang="ko-KR" altLang="en-US" dirty="0"/>
              <a:t>의 </a:t>
            </a:r>
            <a:r>
              <a:rPr lang="en-US" altLang="ko-KR" dirty="0"/>
              <a:t>transform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 err="1"/>
              <a:t>GameObject</a:t>
            </a:r>
            <a:r>
              <a:rPr lang="ko-KR" altLang="en-US" dirty="0"/>
              <a:t>에 추가된 기본 </a:t>
            </a:r>
            <a:r>
              <a:rPr lang="en-US" altLang="ko-KR" dirty="0"/>
              <a:t>Transform</a:t>
            </a:r>
            <a:r>
              <a:rPr lang="ko-KR" altLang="en-US" dirty="0"/>
              <a:t>참조</a:t>
            </a:r>
            <a:endParaRPr lang="en-US" altLang="ko-KR" dirty="0"/>
          </a:p>
          <a:p>
            <a:r>
              <a:rPr lang="en-US" altLang="ko-KR" dirty="0" err="1"/>
              <a:t>SpriteRender</a:t>
            </a:r>
            <a:r>
              <a:rPr lang="ko-KR" altLang="en-US" dirty="0"/>
              <a:t>는 텍스처</a:t>
            </a:r>
            <a:r>
              <a:rPr lang="en-US" altLang="ko-KR" dirty="0"/>
              <a:t>,</a:t>
            </a:r>
            <a:r>
              <a:rPr lang="en-US" altLang="ko-KR" dirty="0" err="1"/>
              <a:t>Source,Dest</a:t>
            </a:r>
            <a:r>
              <a:rPr lang="ko-KR" altLang="en-US" dirty="0"/>
              <a:t>영역 설정</a:t>
            </a:r>
            <a:endParaRPr lang="en-US" altLang="ko-KR" dirty="0"/>
          </a:p>
          <a:p>
            <a:r>
              <a:rPr lang="en-US" altLang="ko-KR" dirty="0"/>
              <a:t>Animator</a:t>
            </a:r>
            <a:r>
              <a:rPr lang="ko-KR" altLang="en-US" dirty="0"/>
              <a:t>가 </a:t>
            </a:r>
            <a:r>
              <a:rPr lang="en-US" altLang="ko-KR" dirty="0" err="1"/>
              <a:t>SpriteRender</a:t>
            </a:r>
            <a:r>
              <a:rPr lang="ko-KR" altLang="en-US" dirty="0"/>
              <a:t>의 </a:t>
            </a:r>
            <a:r>
              <a:rPr lang="en-US" altLang="ko-KR" dirty="0" err="1"/>
              <a:t>Source,Dest</a:t>
            </a:r>
            <a:r>
              <a:rPr lang="ko-KR" altLang="en-US" dirty="0"/>
              <a:t>을 갱신</a:t>
            </a:r>
            <a:endParaRPr lang="en-US" altLang="ko-KR" dirty="0"/>
          </a:p>
        </p:txBody>
      </p:sp>
      <p:pic>
        <p:nvPicPr>
          <p:cNvPr id="4" name="Picture 2" descr="image alt text">
            <a:extLst>
              <a:ext uri="{FF2B5EF4-FFF2-40B4-BE49-F238E27FC236}">
                <a16:creationId xmlns:a16="http://schemas.microsoft.com/office/drawing/2014/main" id="{725C73C4-3935-FD7A-46DB-D318DB35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5" y="2974206"/>
            <a:ext cx="3896697" cy="38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alt text">
            <a:extLst>
              <a:ext uri="{FF2B5EF4-FFF2-40B4-BE49-F238E27FC236}">
                <a16:creationId xmlns:a16="http://schemas.microsoft.com/office/drawing/2014/main" id="{E41B6A2C-6B13-9021-1817-6DC94EE6D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91" y="3063024"/>
            <a:ext cx="4866839" cy="37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6B9692-E1ED-36DB-2555-4A48C311F43F}"/>
              </a:ext>
            </a:extLst>
          </p:cNvPr>
          <p:cNvSpPr/>
          <p:nvPr/>
        </p:nvSpPr>
        <p:spPr>
          <a:xfrm>
            <a:off x="1305960" y="5336056"/>
            <a:ext cx="1152013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2">
                    <a:lumMod val="25000"/>
                  </a:schemeClr>
                </a:solidFill>
              </a:rPr>
              <a:t>SpriteRender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DE6CD27-9DBF-14B1-7C36-E764BF855D59}"/>
              </a:ext>
            </a:extLst>
          </p:cNvPr>
          <p:cNvSpPr/>
          <p:nvPr/>
        </p:nvSpPr>
        <p:spPr>
          <a:xfrm>
            <a:off x="10113275" y="3921462"/>
            <a:ext cx="1240523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PaperSprite</a:t>
            </a:r>
          </a:p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Component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CDBD1A-F249-5353-86F8-A28F1B4D3119}"/>
              </a:ext>
            </a:extLst>
          </p:cNvPr>
          <p:cNvSpPr/>
          <p:nvPr/>
        </p:nvSpPr>
        <p:spPr>
          <a:xfrm>
            <a:off x="10208959" y="2564298"/>
            <a:ext cx="1049154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Scene</a:t>
            </a:r>
          </a:p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Component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C57EF36-EE66-CA77-8757-6FE4658F0836}"/>
              </a:ext>
            </a:extLst>
          </p:cNvPr>
          <p:cNvCxnSpPr>
            <a:cxnSpLocks/>
            <a:stCxn id="10" idx="0"/>
            <a:endCxn id="32" idx="2"/>
          </p:cNvCxnSpPr>
          <p:nvPr/>
        </p:nvCxnSpPr>
        <p:spPr>
          <a:xfrm flipH="1" flipV="1">
            <a:off x="10733536" y="3713822"/>
            <a:ext cx="1" cy="20764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4FC4F48-73F7-9C14-6377-3791223ED5CC}"/>
              </a:ext>
            </a:extLst>
          </p:cNvPr>
          <p:cNvSpPr/>
          <p:nvPr/>
        </p:nvSpPr>
        <p:spPr>
          <a:xfrm>
            <a:off x="7166876" y="3859551"/>
            <a:ext cx="1418324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PaperFlipbook</a:t>
            </a:r>
          </a:p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en-US" altLang="ko-KR" sz="1100" b="1" dirty="0" err="1">
                <a:solidFill>
                  <a:schemeClr val="bg1"/>
                </a:solidFill>
              </a:rPr>
              <a:t>RootComponent</a:t>
            </a:r>
            <a:r>
              <a:rPr lang="en-US" altLang="ko-KR" sz="1100" b="1" dirty="0">
                <a:solidFill>
                  <a:schemeClr val="bg1"/>
                </a:solidFill>
              </a:rPr>
              <a:t>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E868D-E27D-1F88-145B-139383A0A5B7}"/>
              </a:ext>
            </a:extLst>
          </p:cNvPr>
          <p:cNvSpPr txBox="1"/>
          <p:nvPr/>
        </p:nvSpPr>
        <p:spPr>
          <a:xfrm>
            <a:off x="6195537" y="1730524"/>
            <a:ext cx="58339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언리얼은</a:t>
            </a:r>
            <a:r>
              <a:rPr lang="ko-KR" altLang="en-US" dirty="0"/>
              <a:t> 각 </a:t>
            </a:r>
            <a:r>
              <a:rPr lang="en-US" altLang="ko-KR" dirty="0" err="1"/>
              <a:t>RenderComponent</a:t>
            </a:r>
            <a:r>
              <a:rPr lang="ko-KR" altLang="en-US" dirty="0"/>
              <a:t>가 </a:t>
            </a:r>
            <a:r>
              <a:rPr lang="en-US" altLang="ko-KR" dirty="0" err="1"/>
              <a:t>SceneComponent</a:t>
            </a:r>
            <a:endParaRPr lang="en-US" altLang="ko-KR" dirty="0"/>
          </a:p>
          <a:p>
            <a:r>
              <a:rPr lang="ko-KR" altLang="en-US" dirty="0"/>
              <a:t>을 상속받아 내부 </a:t>
            </a:r>
            <a:r>
              <a:rPr lang="en-US" altLang="ko-KR" dirty="0"/>
              <a:t>Transform</a:t>
            </a:r>
            <a:r>
              <a:rPr lang="ko-KR" altLang="en-US" dirty="0"/>
              <a:t>정보를 갖는다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PaperFlipbook</a:t>
            </a:r>
            <a:r>
              <a:rPr lang="ko-KR" altLang="en-US" dirty="0"/>
              <a:t>은 애니메이션 렌더링 </a:t>
            </a:r>
            <a:r>
              <a:rPr lang="en-US" altLang="ko-KR" dirty="0"/>
              <a:t>+ </a:t>
            </a:r>
            <a:r>
              <a:rPr lang="ko-KR" altLang="en-US" dirty="0"/>
              <a:t>갱신 처리 담당  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73E7C46-E48C-1FAF-FC60-11A3BA0CE4F9}"/>
              </a:ext>
            </a:extLst>
          </p:cNvPr>
          <p:cNvSpPr/>
          <p:nvPr/>
        </p:nvSpPr>
        <p:spPr>
          <a:xfrm>
            <a:off x="1305960" y="5870834"/>
            <a:ext cx="1235903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Animator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492456D-393C-BC97-4C60-49B310755BEF}"/>
              </a:ext>
            </a:extLst>
          </p:cNvPr>
          <p:cNvSpPr/>
          <p:nvPr/>
        </p:nvSpPr>
        <p:spPr>
          <a:xfrm>
            <a:off x="10113276" y="4711149"/>
            <a:ext cx="1240524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PaperFlipbook</a:t>
            </a:r>
          </a:p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Component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4AC520-1C34-FDF0-A51B-5836670950B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733536" y="4373850"/>
            <a:ext cx="1" cy="33729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AFA8D82-C77D-4BBD-CA34-E0E7B7CA5086}"/>
              </a:ext>
            </a:extLst>
          </p:cNvPr>
          <p:cNvSpPr/>
          <p:nvPr/>
        </p:nvSpPr>
        <p:spPr>
          <a:xfrm>
            <a:off x="10208959" y="3261434"/>
            <a:ext cx="1049154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Primitive</a:t>
            </a:r>
          </a:p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Component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67EF2EE-DC38-0E8C-C323-1812D02C0101}"/>
              </a:ext>
            </a:extLst>
          </p:cNvPr>
          <p:cNvCxnSpPr>
            <a:cxnSpLocks/>
            <a:stCxn id="32" idx="0"/>
            <a:endCxn id="11" idx="2"/>
          </p:cNvCxnSpPr>
          <p:nvPr/>
        </p:nvCxnSpPr>
        <p:spPr>
          <a:xfrm flipV="1">
            <a:off x="10733536" y="3016686"/>
            <a:ext cx="0" cy="24474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7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A5EDE-5DF9-174D-3668-E79CD3AD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371CD-1EDA-4C62-0318-8A6939E5B51B}"/>
              </a:ext>
            </a:extLst>
          </p:cNvPr>
          <p:cNvSpPr txBox="1"/>
          <p:nvPr/>
        </p:nvSpPr>
        <p:spPr>
          <a:xfrm>
            <a:off x="0" y="1496878"/>
            <a:ext cx="6675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유니티 내부의 </a:t>
            </a:r>
            <a:r>
              <a:rPr lang="en-US" altLang="ko-KR" dirty="0"/>
              <a:t>C++ </a:t>
            </a:r>
            <a:r>
              <a:rPr lang="ko-KR" altLang="en-US" dirty="0"/>
              <a:t>네이티브 </a:t>
            </a:r>
            <a:r>
              <a:rPr lang="en-US" altLang="ko-KR" dirty="0" err="1"/>
              <a:t>GameObject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상속기반의 </a:t>
            </a:r>
            <a:r>
              <a:rPr lang="ko-KR" altLang="en-US" dirty="0" err="1"/>
              <a:t>매커니즘을</a:t>
            </a:r>
            <a:r>
              <a:rPr lang="ko-KR" altLang="en-US" dirty="0"/>
              <a:t> 사용하지 않는 구조체에 불과</a:t>
            </a:r>
            <a:endParaRPr lang="en-US" altLang="ko-KR" dirty="0"/>
          </a:p>
          <a:p>
            <a:r>
              <a:rPr lang="en-US" altLang="ko-KR" dirty="0" err="1"/>
              <a:t>GameObject</a:t>
            </a:r>
            <a:r>
              <a:rPr lang="ko-KR" altLang="en-US" dirty="0"/>
              <a:t>를 상속가능해도 의미가 없음</a:t>
            </a:r>
            <a:r>
              <a:rPr lang="en-US" altLang="ko-KR" dirty="0"/>
              <a:t>. </a:t>
            </a:r>
            <a:r>
              <a:rPr lang="ko-KR" altLang="en-US" dirty="0"/>
              <a:t>설계상 </a:t>
            </a:r>
            <a:r>
              <a:rPr lang="en-US" altLang="ko-KR" dirty="0"/>
              <a:t> </a:t>
            </a:r>
            <a:r>
              <a:rPr lang="en-US" altLang="ko-KR" dirty="0" err="1"/>
              <a:t>MonoBehaviour</a:t>
            </a:r>
            <a:r>
              <a:rPr lang="en-US" altLang="ko-KR" dirty="0"/>
              <a:t> , </a:t>
            </a:r>
            <a:r>
              <a:rPr lang="en-US" altLang="ko-KR" dirty="0" err="1"/>
              <a:t>ScriptableObject</a:t>
            </a:r>
            <a:r>
              <a:rPr lang="en-US" altLang="ko-KR" dirty="0"/>
              <a:t> 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상속하여 추가하여 </a:t>
            </a:r>
            <a:endParaRPr lang="en-US" altLang="ko-KR" dirty="0"/>
          </a:p>
          <a:p>
            <a:r>
              <a:rPr lang="ko-KR" altLang="en-US" dirty="0"/>
              <a:t>기능확장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202AC-2F51-2CA7-CAA1-12668A16ECDB}"/>
              </a:ext>
            </a:extLst>
          </p:cNvPr>
          <p:cNvSpPr txBox="1"/>
          <p:nvPr/>
        </p:nvSpPr>
        <p:spPr>
          <a:xfrm>
            <a:off x="6195537" y="1730524"/>
            <a:ext cx="59101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언리얼은</a:t>
            </a:r>
            <a:r>
              <a:rPr lang="ko-KR" altLang="en-US" dirty="0"/>
              <a:t> 엔진내부에서 </a:t>
            </a:r>
            <a:r>
              <a:rPr lang="en-US" altLang="ko-KR" dirty="0"/>
              <a:t>Actor(</a:t>
            </a:r>
            <a:r>
              <a:rPr lang="en-US" altLang="ko-KR" dirty="0" err="1"/>
              <a:t>GameObject</a:t>
            </a:r>
            <a:r>
              <a:rPr lang="en-US" altLang="ko-KR" dirty="0"/>
              <a:t>) Class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상속</a:t>
            </a:r>
            <a:r>
              <a:rPr lang="en-US" altLang="ko-KR" dirty="0"/>
              <a:t>-</a:t>
            </a:r>
            <a:r>
              <a:rPr lang="ko-KR" altLang="en-US" dirty="0" err="1"/>
              <a:t>다형성</a:t>
            </a:r>
            <a:r>
              <a:rPr lang="ko-KR" altLang="en-US" dirty="0"/>
              <a:t> 기반 </a:t>
            </a:r>
            <a:r>
              <a:rPr lang="ko-KR" altLang="en-US" dirty="0" err="1"/>
              <a:t>매커니즘을</a:t>
            </a:r>
            <a:r>
              <a:rPr lang="ko-KR" altLang="en-US" dirty="0"/>
              <a:t> 적극 활용한다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자식클래스 생성자에서 </a:t>
            </a:r>
            <a:r>
              <a:rPr lang="en-US" altLang="ko-KR" dirty="0"/>
              <a:t>Component </a:t>
            </a:r>
            <a:r>
              <a:rPr lang="ko-KR" altLang="en-US" dirty="0"/>
              <a:t>조합을 재활용하고</a:t>
            </a:r>
            <a:endParaRPr lang="en-US" altLang="ko-KR" dirty="0"/>
          </a:p>
          <a:p>
            <a:r>
              <a:rPr lang="ko-KR" altLang="en-US" dirty="0"/>
              <a:t>부모의 가상함수를 </a:t>
            </a:r>
            <a:r>
              <a:rPr lang="en-US" altLang="ko-KR" dirty="0"/>
              <a:t>override</a:t>
            </a:r>
            <a:r>
              <a:rPr lang="ko-KR" altLang="en-US" dirty="0"/>
              <a:t> 하여 수정함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Picture 2" descr="image alt text">
            <a:extLst>
              <a:ext uri="{FF2B5EF4-FFF2-40B4-BE49-F238E27FC236}">
                <a16:creationId xmlns:a16="http://schemas.microsoft.com/office/drawing/2014/main" id="{538B866B-271E-6BB9-C983-D1CADD856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5" y="2974206"/>
            <a:ext cx="3896697" cy="38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C348AC-9B78-1EBE-CFCB-3075BAE8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67"/>
          <a:stretch>
            <a:fillRect/>
          </a:stretch>
        </p:blipFill>
        <p:spPr>
          <a:xfrm>
            <a:off x="6314440" y="2974206"/>
            <a:ext cx="5791260" cy="37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4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660E9-735D-D717-3AC2-7DBF26D5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컴포넌트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344AE-691B-2539-E43E-67D0B88D1D95}"/>
              </a:ext>
            </a:extLst>
          </p:cNvPr>
          <p:cNvSpPr txBox="1"/>
          <p:nvPr/>
        </p:nvSpPr>
        <p:spPr>
          <a:xfrm>
            <a:off x="357460" y="1690688"/>
            <a:ext cx="92958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TrasnformComponent</a:t>
            </a:r>
            <a:r>
              <a:rPr lang="en-US" altLang="ko-KR" dirty="0"/>
              <a:t>: </a:t>
            </a:r>
            <a:r>
              <a:rPr lang="ko-KR" altLang="en-US" dirty="0"/>
              <a:t>변환정보 다룬다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SpriteRenderComponent</a:t>
            </a:r>
            <a:r>
              <a:rPr lang="en-US" altLang="ko-KR" dirty="0"/>
              <a:t>:</a:t>
            </a:r>
            <a:r>
              <a:rPr lang="ko-KR" altLang="en-US" dirty="0"/>
              <a:t> 이미지 </a:t>
            </a:r>
            <a:r>
              <a:rPr lang="ko-KR" altLang="en-US" dirty="0" err="1"/>
              <a:t>한장</a:t>
            </a:r>
            <a:r>
              <a:rPr lang="ko-KR" altLang="en-US" dirty="0"/>
              <a:t> 출력  </a:t>
            </a:r>
            <a:r>
              <a:rPr lang="en-US" altLang="ko-KR" dirty="0" err="1"/>
              <a:t>RenderSystem</a:t>
            </a:r>
            <a:r>
              <a:rPr lang="ko-KR" altLang="en-US" dirty="0"/>
              <a:t>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AnimationComponent</a:t>
            </a:r>
            <a:r>
              <a:rPr lang="en-US" altLang="ko-KR" dirty="0"/>
              <a:t>: </a:t>
            </a:r>
            <a:r>
              <a:rPr lang="ko-KR" altLang="en-US" dirty="0"/>
              <a:t>애니메이션 출력 </a:t>
            </a:r>
            <a:r>
              <a:rPr lang="en-US" altLang="ko-KR" dirty="0" err="1"/>
              <a:t>RenderSystem</a:t>
            </a:r>
            <a:r>
              <a:rPr lang="ko-KR" altLang="en-US" dirty="0"/>
              <a:t>또는 </a:t>
            </a:r>
            <a:r>
              <a:rPr lang="en-US" altLang="ko-KR" dirty="0" err="1"/>
              <a:t>AnimationSystem</a:t>
            </a:r>
            <a:r>
              <a:rPr lang="ko-KR" altLang="en-US" dirty="0"/>
              <a:t>처리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BoxComponent</a:t>
            </a:r>
            <a:r>
              <a:rPr lang="en-US" altLang="ko-KR" dirty="0"/>
              <a:t>:</a:t>
            </a:r>
            <a:r>
              <a:rPr lang="ko-KR" altLang="en-US" dirty="0"/>
              <a:t> 박스</a:t>
            </a:r>
            <a:r>
              <a:rPr lang="en-US" altLang="ko-KR" dirty="0"/>
              <a:t>(Geometry)</a:t>
            </a:r>
            <a:r>
              <a:rPr lang="ko-KR" altLang="en-US" dirty="0"/>
              <a:t> 그리기 </a:t>
            </a:r>
            <a:r>
              <a:rPr lang="en-US" altLang="ko-KR" dirty="0" err="1"/>
              <a:t>RenderSystem</a:t>
            </a:r>
            <a:r>
              <a:rPr lang="ko-KR" altLang="en-US" dirty="0"/>
              <a:t>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TextRenderComponent</a:t>
            </a:r>
            <a:r>
              <a:rPr lang="en-US" altLang="ko-KR" dirty="0"/>
              <a:t>: </a:t>
            </a:r>
            <a:r>
              <a:rPr lang="ko-KR" altLang="en-US" dirty="0"/>
              <a:t>텍스트 출력 </a:t>
            </a:r>
            <a:r>
              <a:rPr lang="en-US" altLang="ko-KR" dirty="0" err="1"/>
              <a:t>RenderSystem</a:t>
            </a:r>
            <a:r>
              <a:rPr lang="ko-KR" altLang="en-US" dirty="0"/>
              <a:t>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ScrollingBiitmapComponent</a:t>
            </a:r>
            <a:r>
              <a:rPr lang="en-US" altLang="ko-KR" dirty="0"/>
              <a:t>: </a:t>
            </a:r>
            <a:r>
              <a:rPr lang="ko-KR" altLang="en-US" dirty="0"/>
              <a:t>같은 이미지가 붙여진 </a:t>
            </a:r>
            <a:r>
              <a:rPr lang="en-US" altLang="ko-KR" dirty="0"/>
              <a:t>2</a:t>
            </a:r>
            <a:r>
              <a:rPr lang="ko-KR" altLang="en-US" dirty="0"/>
              <a:t>장을 스크롤</a:t>
            </a:r>
            <a:r>
              <a:rPr lang="en-US" altLang="ko-KR" dirty="0"/>
              <a:t>. </a:t>
            </a:r>
            <a:r>
              <a:rPr lang="en-US" altLang="ko-KR" dirty="0" err="1"/>
              <a:t>RenderSystem</a:t>
            </a:r>
            <a:r>
              <a:rPr lang="ko-KR" altLang="en-US" dirty="0"/>
              <a:t>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InputComponent</a:t>
            </a:r>
            <a:r>
              <a:rPr lang="en-US" altLang="ko-KR" dirty="0"/>
              <a:t>:  </a:t>
            </a:r>
            <a:r>
              <a:rPr lang="ko-KR" altLang="en-US" dirty="0"/>
              <a:t>입력에 따른 상태변경</a:t>
            </a:r>
            <a:r>
              <a:rPr lang="en-US" altLang="ko-KR" dirty="0"/>
              <a:t>.  </a:t>
            </a:r>
            <a:r>
              <a:rPr lang="en-US" altLang="ko-KR" dirty="0" err="1"/>
              <a:t>InputSystem</a:t>
            </a:r>
            <a:r>
              <a:rPr lang="ko-KR" altLang="en-US" dirty="0"/>
              <a:t>  이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58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80B38-264F-D749-5EA3-42A0147E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63018-34E5-08BC-2085-FBFA43340A46}"/>
              </a:ext>
            </a:extLst>
          </p:cNvPr>
          <p:cNvSpPr txBox="1"/>
          <p:nvPr/>
        </p:nvSpPr>
        <p:spPr>
          <a:xfrm>
            <a:off x="357460" y="1690688"/>
            <a:ext cx="106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GameObject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Component - System </a:t>
            </a:r>
            <a:r>
              <a:rPr lang="ko-KR" altLang="en-US" dirty="0"/>
              <a:t>구조를 사용하여   이미지</a:t>
            </a:r>
            <a:r>
              <a:rPr lang="en-US" altLang="ko-KR" dirty="0"/>
              <a:t>,</a:t>
            </a:r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키보드를 처리해봅니다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945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0300E-7B30-41DD-8FB3-F0995E18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F620C-8C71-4B4A-42B6-5816C330FAE2}"/>
              </a:ext>
            </a:extLst>
          </p:cNvPr>
          <p:cNvSpPr txBox="1"/>
          <p:nvPr/>
        </p:nvSpPr>
        <p:spPr>
          <a:xfrm>
            <a:off x="1254265" y="2306230"/>
            <a:ext cx="7617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다양한 게임 오브젝트 종류와</a:t>
            </a:r>
            <a:r>
              <a:rPr lang="en-US" altLang="ko-KR" dirty="0"/>
              <a:t> </a:t>
            </a:r>
            <a:r>
              <a:rPr lang="ko-KR" altLang="en-US" dirty="0"/>
              <a:t>구현방법에 대해서 알아본다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공통된 기능을 컴포넌트로 분류 해본다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포함으로 구현하는 컴포넌트 기반의 게임 오브젝트 설계에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06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메이플스토리 플래시게임 Maplestory - 겜돌이">
            <a:extLst>
              <a:ext uri="{FF2B5EF4-FFF2-40B4-BE49-F238E27FC236}">
                <a16:creationId xmlns:a16="http://schemas.microsoft.com/office/drawing/2014/main" id="{D7E6EDA9-7BB1-FB76-E4F8-990DCECE9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3" y="2893930"/>
            <a:ext cx="4176214" cy="357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96F81C0-FB11-875D-0846-02FC0B59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오브젝트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3AB9D-71D3-7F70-EC5C-A7384D3AB4EA}"/>
              </a:ext>
            </a:extLst>
          </p:cNvPr>
          <p:cNvSpPr txBox="1"/>
          <p:nvPr/>
        </p:nvSpPr>
        <p:spPr>
          <a:xfrm>
            <a:off x="315765" y="1525269"/>
            <a:ext cx="1164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게임의 월드</a:t>
            </a:r>
            <a:r>
              <a:rPr lang="en-US" altLang="ko-KR" dirty="0"/>
              <a:t>(scene)</a:t>
            </a:r>
            <a:r>
              <a:rPr lang="ko-KR" altLang="en-US" dirty="0"/>
              <a:t>에 등장하여 플레이어와 상호작용하거나 게임 환경의 일부를 구성하는 모든 것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몬스터 </a:t>
            </a:r>
            <a:r>
              <a:rPr lang="en-US" altLang="ko-KR" dirty="0"/>
              <a:t>, </a:t>
            </a:r>
            <a:r>
              <a:rPr lang="ko-KR" altLang="en-US" dirty="0"/>
              <a:t>아이템</a:t>
            </a:r>
            <a:r>
              <a:rPr lang="en-US" altLang="ko-KR" dirty="0"/>
              <a:t>, </a:t>
            </a:r>
            <a:r>
              <a:rPr lang="ko-KR" altLang="en-US" dirty="0"/>
              <a:t>장애물</a:t>
            </a:r>
            <a:r>
              <a:rPr lang="en-US" altLang="ko-KR" dirty="0"/>
              <a:t>, </a:t>
            </a:r>
            <a:r>
              <a:rPr lang="ko-KR" altLang="en-US" dirty="0"/>
              <a:t>플랫폼</a:t>
            </a:r>
            <a:r>
              <a:rPr lang="en-US" altLang="ko-KR" dirty="0"/>
              <a:t>, </a:t>
            </a:r>
            <a:r>
              <a:rPr lang="ko-KR" altLang="en-US" dirty="0"/>
              <a:t>사다리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등</a:t>
            </a:r>
            <a:r>
              <a:rPr lang="en-US" altLang="ko-KR" dirty="0"/>
              <a:t>.  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화면에 보이거나 보이지 않더라도 게임 플레이에 영향을 미치는 모든 요소가 게임 오브젝트라고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C8985-B169-7CA7-749F-BBDEAA5D817A}"/>
              </a:ext>
            </a:extLst>
          </p:cNvPr>
          <p:cNvSpPr txBox="1"/>
          <p:nvPr/>
        </p:nvSpPr>
        <p:spPr>
          <a:xfrm>
            <a:off x="4895850" y="2885462"/>
            <a:ext cx="6891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이런 게임 오브젝트를 클래스로 설계하고 인스턴스를 생성하여</a:t>
            </a:r>
            <a:endParaRPr lang="en-US" altLang="ko-KR" dirty="0"/>
          </a:p>
          <a:p>
            <a:r>
              <a:rPr lang="ko-KR" altLang="en-US" dirty="0"/>
              <a:t>게임을 표현한다</a:t>
            </a:r>
            <a:r>
              <a:rPr lang="en-US" altLang="ko-KR" dirty="0"/>
              <a:t>.</a:t>
            </a:r>
            <a:r>
              <a:rPr lang="ko-KR" altLang="en-US" dirty="0"/>
              <a:t>  이런 클래스들은 다양 하지만  공통된 기능을</a:t>
            </a:r>
            <a:endParaRPr lang="en-US" altLang="ko-KR" dirty="0"/>
          </a:p>
          <a:p>
            <a:r>
              <a:rPr lang="ko-KR" altLang="en-US" dirty="0"/>
              <a:t>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86DE24-A184-DDC0-E289-D2004540713A}"/>
              </a:ext>
            </a:extLst>
          </p:cNvPr>
          <p:cNvSpPr/>
          <p:nvPr/>
        </p:nvSpPr>
        <p:spPr>
          <a:xfrm>
            <a:off x="2903083" y="3146845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991FBE-EEE6-5557-20E5-A6D758E185F9}"/>
              </a:ext>
            </a:extLst>
          </p:cNvPr>
          <p:cNvSpPr/>
          <p:nvPr/>
        </p:nvSpPr>
        <p:spPr>
          <a:xfrm>
            <a:off x="3322183" y="3429000"/>
            <a:ext cx="265567" cy="736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E390A8-DAD0-993B-E16A-8B2EDF330BBF}"/>
              </a:ext>
            </a:extLst>
          </p:cNvPr>
          <p:cNvSpPr/>
          <p:nvPr/>
        </p:nvSpPr>
        <p:spPr>
          <a:xfrm>
            <a:off x="1525133" y="3146845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95AA6F-A1AE-5B97-2C87-D063B651D4A7}"/>
              </a:ext>
            </a:extLst>
          </p:cNvPr>
          <p:cNvSpPr/>
          <p:nvPr/>
        </p:nvSpPr>
        <p:spPr>
          <a:xfrm>
            <a:off x="1347898" y="4728182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7623D0-C36E-28B8-1421-69ABD51242B7}"/>
              </a:ext>
            </a:extLst>
          </p:cNvPr>
          <p:cNvSpPr/>
          <p:nvPr/>
        </p:nvSpPr>
        <p:spPr>
          <a:xfrm>
            <a:off x="4059348" y="5874136"/>
            <a:ext cx="245952" cy="380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8F0F7C-6B3B-EBC7-CF86-BF4A46C23032}"/>
              </a:ext>
            </a:extLst>
          </p:cNvPr>
          <p:cNvSpPr/>
          <p:nvPr/>
        </p:nvSpPr>
        <p:spPr>
          <a:xfrm>
            <a:off x="3607366" y="4720928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052922-EFD3-EAF7-8618-82E516C3DC51}"/>
              </a:ext>
            </a:extLst>
          </p:cNvPr>
          <p:cNvSpPr/>
          <p:nvPr/>
        </p:nvSpPr>
        <p:spPr>
          <a:xfrm>
            <a:off x="2044594" y="5791586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D4935A-B749-98BA-8ABD-6309178B259B}"/>
              </a:ext>
            </a:extLst>
          </p:cNvPr>
          <p:cNvSpPr/>
          <p:nvPr/>
        </p:nvSpPr>
        <p:spPr>
          <a:xfrm>
            <a:off x="3353305" y="6032500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9D567-59EA-199A-E61B-412CBFC2C7D8}"/>
              </a:ext>
            </a:extLst>
          </p:cNvPr>
          <p:cNvSpPr txBox="1"/>
          <p:nvPr/>
        </p:nvSpPr>
        <p:spPr>
          <a:xfrm>
            <a:off x="5215655" y="4454723"/>
            <a:ext cx="55210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몬스터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 </a:t>
            </a:r>
            <a:r>
              <a:rPr lang="en-US" altLang="ko-KR" sz="1400" dirty="0"/>
              <a:t>, </a:t>
            </a:r>
            <a:r>
              <a:rPr lang="ko-KR" altLang="en-US" sz="1400" dirty="0"/>
              <a:t>이동 로직</a:t>
            </a:r>
            <a:endParaRPr lang="en-US" altLang="ko-KR" sz="1400" dirty="0"/>
          </a:p>
          <a:p>
            <a:r>
              <a:rPr lang="ko-KR" altLang="en-US" sz="1400" dirty="0"/>
              <a:t>플레이어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충돌 영역 감지 </a:t>
            </a:r>
            <a:r>
              <a:rPr lang="en-US" altLang="ko-KR" sz="1400" dirty="0"/>
              <a:t>,  </a:t>
            </a:r>
            <a:r>
              <a:rPr lang="ko-KR" altLang="en-US" sz="1400" dirty="0"/>
              <a:t>이동 로직</a:t>
            </a:r>
            <a:r>
              <a:rPr lang="en-US" altLang="ko-KR" sz="1400" dirty="0"/>
              <a:t>, </a:t>
            </a:r>
            <a:r>
              <a:rPr lang="ko-KR" altLang="en-US" sz="1400" dirty="0"/>
              <a:t>입력처리</a:t>
            </a:r>
            <a:endParaRPr lang="en-US" altLang="ko-KR" sz="1400" dirty="0"/>
          </a:p>
          <a:p>
            <a:r>
              <a:rPr lang="ko-KR" altLang="en-US" sz="1400" dirty="0"/>
              <a:t>사다리</a:t>
            </a:r>
            <a:r>
              <a:rPr lang="en-US" altLang="ko-KR" sz="1400" dirty="0"/>
              <a:t>: </a:t>
            </a:r>
            <a:r>
              <a:rPr lang="ko-KR" altLang="en-US" sz="1400" dirty="0"/>
              <a:t>이미지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</a:t>
            </a:r>
            <a:endParaRPr lang="en-US" altLang="ko-KR" sz="1400" dirty="0"/>
          </a:p>
          <a:p>
            <a:r>
              <a:rPr lang="ko-KR" altLang="en-US" sz="1400" dirty="0"/>
              <a:t>배경 전체</a:t>
            </a:r>
            <a:r>
              <a:rPr lang="en-US" altLang="ko-KR" sz="1400" dirty="0"/>
              <a:t>: </a:t>
            </a:r>
            <a:r>
              <a:rPr lang="ko-KR" altLang="en-US" sz="1400" dirty="0"/>
              <a:t>화면 전체가 스크롤 되는 배경화면 이미지 출력</a:t>
            </a:r>
            <a:endParaRPr lang="en-US" altLang="ko-KR" sz="1400" dirty="0"/>
          </a:p>
          <a:p>
            <a:r>
              <a:rPr lang="ko-KR" altLang="en-US" sz="1400" dirty="0"/>
              <a:t>배경 작은 것</a:t>
            </a:r>
            <a:r>
              <a:rPr lang="en-US" altLang="ko-KR" sz="1400" dirty="0"/>
              <a:t>: </a:t>
            </a:r>
            <a:r>
              <a:rPr lang="ko-KR" altLang="en-US" sz="1400" dirty="0"/>
              <a:t>월드에 고정된 나무나 </a:t>
            </a:r>
            <a:r>
              <a:rPr lang="ko-KR" altLang="en-US" sz="1400" dirty="0" err="1"/>
              <a:t>풀잎등</a:t>
            </a:r>
            <a:r>
              <a:rPr lang="en-US" altLang="ko-KR" sz="1400" dirty="0"/>
              <a:t>. </a:t>
            </a:r>
            <a:r>
              <a:rPr lang="ko-KR" altLang="en-US" sz="1400" dirty="0"/>
              <a:t>이미지 출력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802EEC-B2CB-000F-9DCC-61C3BE884CE7}"/>
              </a:ext>
            </a:extLst>
          </p:cNvPr>
          <p:cNvSpPr/>
          <p:nvPr/>
        </p:nvSpPr>
        <p:spPr>
          <a:xfrm>
            <a:off x="2576535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617BE8-BC18-EA47-110B-1270DF4A9FE7}"/>
              </a:ext>
            </a:extLst>
          </p:cNvPr>
          <p:cNvSpPr/>
          <p:nvPr/>
        </p:nvSpPr>
        <p:spPr>
          <a:xfrm>
            <a:off x="2786893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90799F-148B-DFA2-0E8A-58D90F18E409}"/>
              </a:ext>
            </a:extLst>
          </p:cNvPr>
          <p:cNvSpPr/>
          <p:nvPr/>
        </p:nvSpPr>
        <p:spPr>
          <a:xfrm>
            <a:off x="3001661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4211C2-4DFD-174C-82AA-53018B323455}"/>
              </a:ext>
            </a:extLst>
          </p:cNvPr>
          <p:cNvSpPr/>
          <p:nvPr/>
        </p:nvSpPr>
        <p:spPr>
          <a:xfrm>
            <a:off x="3214799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4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7E2EC-FFE4-8C68-0BC4-061CCC18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클래스 각각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FC2AC-4071-A94C-BF1C-17823BB47721}"/>
              </a:ext>
            </a:extLst>
          </p:cNvPr>
          <p:cNvSpPr txBox="1"/>
          <p:nvPr/>
        </p:nvSpPr>
        <p:spPr>
          <a:xfrm>
            <a:off x="3841954" y="1902274"/>
            <a:ext cx="353167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Monster : public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Transform </a:t>
            </a:r>
            <a:r>
              <a:rPr lang="en-US" altLang="ko-KR" sz="1400" dirty="0" err="1"/>
              <a:t>m_Transform</a:t>
            </a:r>
            <a:endParaRPr lang="en-US" altLang="ko-KR" sz="1400" dirty="0"/>
          </a:p>
          <a:p>
            <a:r>
              <a:rPr lang="en-US" altLang="ko-KR" sz="1400" dirty="0"/>
              <a:t>  Matrix3x2 Relative</a:t>
            </a:r>
          </a:p>
          <a:p>
            <a:r>
              <a:rPr lang="en-US" altLang="ko-KR" sz="1400" dirty="0"/>
              <a:t>  Matrix3x2 World</a:t>
            </a:r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CollisionBox</a:t>
            </a:r>
            <a:endParaRPr lang="en-US" altLang="ko-KR" sz="1400" dirty="0"/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BoundingBox</a:t>
            </a:r>
            <a:endParaRPr lang="en-US" altLang="ko-KR" sz="1400" dirty="0"/>
          </a:p>
          <a:p>
            <a:r>
              <a:rPr lang="en-US" altLang="ko-KR" sz="1400" dirty="0"/>
              <a:t> ID2D1_Bitmap* </a:t>
            </a:r>
            <a:r>
              <a:rPr lang="en-US" altLang="ko-KR" sz="1400" dirty="0" err="1"/>
              <a:t>pBitmap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Relative = Matrix3x2::Translate(Position)</a:t>
            </a:r>
          </a:p>
          <a:p>
            <a:r>
              <a:rPr lang="en-US" altLang="ko-KR" sz="1400" dirty="0"/>
              <a:t>  World  = Relative;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SetTransform</a:t>
            </a:r>
            <a:r>
              <a:rPr lang="en-US" altLang="ko-KR" sz="1400" dirty="0"/>
              <a:t>(World)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548C9-C269-F0F8-E1F4-2F5B1DE13BD6}"/>
              </a:ext>
            </a:extLst>
          </p:cNvPr>
          <p:cNvSpPr txBox="1"/>
          <p:nvPr/>
        </p:nvSpPr>
        <p:spPr>
          <a:xfrm>
            <a:off x="7737930" y="1810464"/>
            <a:ext cx="3531672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Player : public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Transform </a:t>
            </a:r>
            <a:r>
              <a:rPr lang="en-US" altLang="ko-KR" sz="1400" dirty="0" err="1"/>
              <a:t>m_Transform</a:t>
            </a:r>
            <a:endParaRPr lang="en-US" altLang="ko-KR" sz="1400" dirty="0"/>
          </a:p>
          <a:p>
            <a:r>
              <a:rPr lang="en-US" altLang="ko-KR" sz="1400" dirty="0"/>
              <a:t>  Matrix3x2 Relative</a:t>
            </a:r>
          </a:p>
          <a:p>
            <a:r>
              <a:rPr lang="en-US" altLang="ko-KR" sz="1400" dirty="0"/>
              <a:t>  Matrix3x2 World</a:t>
            </a:r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CollisionBox</a:t>
            </a:r>
            <a:endParaRPr lang="en-US" altLang="ko-KR" sz="1400" dirty="0"/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BoundingBox</a:t>
            </a:r>
            <a:endParaRPr lang="en-US" altLang="ko-KR" sz="1400" dirty="0"/>
          </a:p>
          <a:p>
            <a:r>
              <a:rPr lang="en-US" altLang="ko-KR" sz="1400" dirty="0"/>
              <a:t> ID2D1_Bitmap* </a:t>
            </a:r>
            <a:r>
              <a:rPr lang="en-US" altLang="ko-KR" sz="1400" dirty="0" err="1"/>
              <a:t>pBitmap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if( </a:t>
            </a:r>
            <a:r>
              <a:rPr lang="en-US" altLang="ko-KR" sz="1400" dirty="0" err="1"/>
              <a:t>GetKeyState</a:t>
            </a:r>
            <a:r>
              <a:rPr lang="en-US" altLang="ko-KR" sz="1400" dirty="0"/>
              <a:t>() == VK_UP)</a:t>
            </a:r>
          </a:p>
          <a:p>
            <a:r>
              <a:rPr lang="en-US" altLang="ko-KR" sz="1400" dirty="0"/>
              <a:t>         </a:t>
            </a:r>
            <a:r>
              <a:rPr lang="en-US" altLang="ko-KR" sz="1400" dirty="0" err="1"/>
              <a:t>position.x</a:t>
            </a:r>
            <a:r>
              <a:rPr lang="en-US" altLang="ko-KR" sz="1400" dirty="0"/>
              <a:t>++;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Relative = Matrix3x2::Translate(Position)</a:t>
            </a:r>
          </a:p>
          <a:p>
            <a:r>
              <a:rPr lang="en-US" altLang="ko-KR" sz="1400" dirty="0"/>
              <a:t>  World  = Relative;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SetTransform</a:t>
            </a:r>
            <a:r>
              <a:rPr lang="en-US" altLang="ko-KR" sz="1400" dirty="0"/>
              <a:t>(World)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F5635-A5E4-E270-F898-85BFD5C81967}"/>
              </a:ext>
            </a:extLst>
          </p:cNvPr>
          <p:cNvSpPr txBox="1"/>
          <p:nvPr/>
        </p:nvSpPr>
        <p:spPr>
          <a:xfrm>
            <a:off x="677071" y="1532942"/>
            <a:ext cx="947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최종 오브젝트를 각각 구현한다</a:t>
            </a:r>
            <a:r>
              <a:rPr lang="en-US" altLang="ko-KR" dirty="0">
                <a:solidFill>
                  <a:srgbClr val="FF0000"/>
                </a:solidFill>
              </a:rPr>
              <a:t>.  </a:t>
            </a:r>
            <a:r>
              <a:rPr lang="ko-KR" altLang="en-US" dirty="0">
                <a:solidFill>
                  <a:srgbClr val="FF0000"/>
                </a:solidFill>
              </a:rPr>
              <a:t>같은 기능을 따로 중복 코드작성 하므로 유지보수 어렵다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4606D-0977-39CA-B34E-A553EA31EF06}"/>
              </a:ext>
            </a:extLst>
          </p:cNvPr>
          <p:cNvSpPr txBox="1"/>
          <p:nvPr/>
        </p:nvSpPr>
        <p:spPr>
          <a:xfrm>
            <a:off x="247544" y="2013853"/>
            <a:ext cx="26774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void Update()=0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)=0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7E2EC-FFE4-8C68-0BC4-061CCC18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클래스 만들고 상속하기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FC2AC-4071-A94C-BF1C-17823BB47721}"/>
              </a:ext>
            </a:extLst>
          </p:cNvPr>
          <p:cNvSpPr txBox="1"/>
          <p:nvPr/>
        </p:nvSpPr>
        <p:spPr>
          <a:xfrm>
            <a:off x="135559" y="1850907"/>
            <a:ext cx="353167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Transform </a:t>
            </a:r>
            <a:r>
              <a:rPr lang="en-US" altLang="ko-KR" sz="1400" dirty="0" err="1"/>
              <a:t>m_Transform</a:t>
            </a:r>
            <a:endParaRPr lang="en-US" altLang="ko-KR" sz="1400" dirty="0"/>
          </a:p>
          <a:p>
            <a:r>
              <a:rPr lang="en-US" altLang="ko-KR" sz="1400" dirty="0"/>
              <a:t>  Matrix3x2 Relative</a:t>
            </a:r>
          </a:p>
          <a:p>
            <a:r>
              <a:rPr lang="en-US" altLang="ko-KR" sz="1400" dirty="0"/>
              <a:t>  Matrix3x2 World</a:t>
            </a:r>
          </a:p>
          <a:p>
            <a:r>
              <a:rPr lang="en-US" altLang="ko-KR" sz="1400" dirty="0"/>
              <a:t>  AABB  </a:t>
            </a:r>
            <a:r>
              <a:rPr lang="en-US" altLang="ko-KR" sz="1400" dirty="0" err="1"/>
              <a:t>BoundingBox</a:t>
            </a:r>
            <a:endParaRPr lang="en-US" altLang="ko-KR" sz="1400" dirty="0"/>
          </a:p>
          <a:p>
            <a:r>
              <a:rPr lang="en-US" altLang="ko-KR" sz="1400" dirty="0"/>
              <a:t>  AABB  </a:t>
            </a:r>
            <a:r>
              <a:rPr lang="en-US" altLang="ko-KR" sz="1400" dirty="0" err="1"/>
              <a:t>CollisionBox</a:t>
            </a:r>
            <a:endParaRPr lang="en-US" altLang="ko-KR" sz="1400" dirty="0"/>
          </a:p>
          <a:p>
            <a:r>
              <a:rPr lang="en-US" altLang="ko-KR" sz="1400" dirty="0"/>
              <a:t> ID2D1_Bitmap* </a:t>
            </a:r>
            <a:r>
              <a:rPr lang="en-US" altLang="ko-KR" sz="1400" dirty="0" err="1"/>
              <a:t>pBitmap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Relative = Matrix3x2::Translate(Position)</a:t>
            </a:r>
          </a:p>
          <a:p>
            <a:r>
              <a:rPr lang="en-US" altLang="ko-KR" sz="1400" dirty="0"/>
              <a:t>  World  = Relative;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548C9-C269-F0F8-E1F4-2F5B1DE13BD6}"/>
              </a:ext>
            </a:extLst>
          </p:cNvPr>
          <p:cNvSpPr txBox="1"/>
          <p:nvPr/>
        </p:nvSpPr>
        <p:spPr>
          <a:xfrm>
            <a:off x="3521181" y="1847614"/>
            <a:ext cx="4810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AnimationObject</a:t>
            </a:r>
            <a:r>
              <a:rPr lang="en-US" altLang="ko-KR" sz="1400" dirty="0"/>
              <a:t> : public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int </a:t>
            </a:r>
            <a:r>
              <a:rPr lang="en-US" altLang="ko-KR" sz="1400" dirty="0" err="1"/>
              <a:t>FrameIndex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AnimationAsset</a:t>
            </a:r>
            <a:r>
              <a:rPr lang="en-US" altLang="ko-KR" sz="1400" dirty="0"/>
              <a:t>*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pAnimaionAsset</a:t>
            </a:r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FrameIndex</a:t>
            </a:r>
            <a:r>
              <a:rPr lang="en-US" altLang="ko-KR" sz="1400" dirty="0"/>
              <a:t>++;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GameObject</a:t>
            </a:r>
            <a:r>
              <a:rPr lang="en-US" altLang="ko-KR" sz="1400" dirty="0"/>
              <a:t>::Update();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Render()  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FrameIndex</a:t>
            </a:r>
            <a:r>
              <a:rPr lang="ko-KR" altLang="en-US" sz="1400" dirty="0"/>
              <a:t>가 반영된 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 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78565-6A8F-9F67-AD9F-D2022443084E}"/>
              </a:ext>
            </a:extLst>
          </p:cNvPr>
          <p:cNvSpPr txBox="1"/>
          <p:nvPr/>
        </p:nvSpPr>
        <p:spPr>
          <a:xfrm>
            <a:off x="7204877" y="4412003"/>
            <a:ext cx="357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Player : public Character</a:t>
            </a:r>
          </a:p>
          <a:p>
            <a:r>
              <a:rPr lang="en-US" altLang="ko-KR" dirty="0"/>
              <a:t>Class Monster : public Character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377B2-5391-4B9A-8599-314EC73C5528}"/>
              </a:ext>
            </a:extLst>
          </p:cNvPr>
          <p:cNvSpPr txBox="1"/>
          <p:nvPr/>
        </p:nvSpPr>
        <p:spPr>
          <a:xfrm>
            <a:off x="1821510" y="1376105"/>
            <a:ext cx="706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 구현된 부모 클래스를 상속받으며 기능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를 재활용한다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15861-C32E-7541-BD4A-59EC402FE3EC}"/>
              </a:ext>
            </a:extLst>
          </p:cNvPr>
          <p:cNvSpPr txBox="1"/>
          <p:nvPr/>
        </p:nvSpPr>
        <p:spPr>
          <a:xfrm>
            <a:off x="7495660" y="1847614"/>
            <a:ext cx="21547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/>
              <a:t>Character</a:t>
            </a:r>
          </a:p>
          <a:p>
            <a:r>
              <a:rPr lang="en-US" altLang="ko-KR" sz="1400" dirty="0"/>
              <a:t>:public </a:t>
            </a:r>
            <a:r>
              <a:rPr lang="en-US" altLang="ko-KR" sz="1400" dirty="0" err="1"/>
              <a:t>AnimationObject</a:t>
            </a:r>
            <a:endParaRPr lang="en-US" altLang="ko-KR" sz="1400" dirty="0"/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  Vector2 Direction</a:t>
            </a:r>
          </a:p>
          <a:p>
            <a:r>
              <a:rPr lang="en-US" altLang="ko-KR" sz="1400" dirty="0"/>
              <a:t>  float Speed</a:t>
            </a:r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Update()</a:t>
            </a:r>
          </a:p>
          <a:p>
            <a:r>
              <a:rPr lang="en-US" altLang="ko-KR" sz="1400" dirty="0"/>
              <a:t>  Render()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096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93EC1-ADC5-F55E-2734-DF5F4308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설계 이슈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CED16-341C-34E2-FCE1-599D67FAD119}"/>
              </a:ext>
            </a:extLst>
          </p:cNvPr>
          <p:cNvSpPr/>
          <p:nvPr/>
        </p:nvSpPr>
        <p:spPr>
          <a:xfrm>
            <a:off x="6958663" y="1690688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43207A-C341-DC20-A0CF-827D904739D7}"/>
              </a:ext>
            </a:extLst>
          </p:cNvPr>
          <p:cNvSpPr/>
          <p:nvPr/>
        </p:nvSpPr>
        <p:spPr>
          <a:xfrm>
            <a:off x="6162674" y="2962320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F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DA12FE8-9241-CAA3-737F-5397EABD2D36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6835774" y="2390903"/>
            <a:ext cx="795989" cy="571417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64D494-D42B-FDA8-557F-3BE6661E6EDD}"/>
              </a:ext>
            </a:extLst>
          </p:cNvPr>
          <p:cNvSpPr/>
          <p:nvPr/>
        </p:nvSpPr>
        <p:spPr>
          <a:xfrm>
            <a:off x="7723906" y="2986900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G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69B6A1-9EF9-EF13-F265-95A46D569922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>
          <a:xfrm flipH="1" flipV="1">
            <a:off x="7631763" y="2390903"/>
            <a:ext cx="765243" cy="595997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35DD63-87A2-C99B-3F52-903C6119353B}"/>
              </a:ext>
            </a:extLst>
          </p:cNvPr>
          <p:cNvSpPr txBox="1"/>
          <p:nvPr/>
        </p:nvSpPr>
        <p:spPr>
          <a:xfrm>
            <a:off x="671343" y="6006415"/>
            <a:ext cx="3514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</a:t>
            </a:r>
            <a:r>
              <a:rPr lang="ko-KR" altLang="en-US" sz="1400" dirty="0"/>
              <a:t>를 설계 하면서 </a:t>
            </a:r>
            <a:r>
              <a:rPr lang="en-US" altLang="ko-KR" sz="1400" dirty="0"/>
              <a:t>A,C</a:t>
            </a:r>
            <a:r>
              <a:rPr lang="ko-KR" altLang="en-US" sz="1400" dirty="0"/>
              <a:t> 내용을 재활용 하고 </a:t>
            </a:r>
            <a:endParaRPr lang="en-US" altLang="ko-KR" sz="1400" dirty="0"/>
          </a:p>
          <a:p>
            <a:r>
              <a:rPr lang="ko-KR" altLang="en-US" sz="1400" dirty="0"/>
              <a:t>싶지만  </a:t>
            </a:r>
            <a:r>
              <a:rPr lang="en-US" altLang="ko-KR" sz="1400" dirty="0"/>
              <a:t>B</a:t>
            </a:r>
            <a:r>
              <a:rPr lang="ko-KR" altLang="en-US" sz="1400" dirty="0"/>
              <a:t> 내용은 필요 없는데</a:t>
            </a:r>
            <a:r>
              <a:rPr lang="en-US" altLang="ko-KR" sz="1400" dirty="0"/>
              <a:t>??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1C4EA2-13F9-4916-0744-754E8434CF99}"/>
              </a:ext>
            </a:extLst>
          </p:cNvPr>
          <p:cNvSpPr txBox="1"/>
          <p:nvPr/>
        </p:nvSpPr>
        <p:spPr>
          <a:xfrm>
            <a:off x="5889940" y="6064180"/>
            <a:ext cx="6046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</a:t>
            </a:r>
            <a:r>
              <a:rPr lang="ko-KR" altLang="en-US" sz="1400" dirty="0"/>
              <a:t>를 설계하면서 </a:t>
            </a:r>
            <a:r>
              <a:rPr lang="en-US" altLang="ko-KR" sz="1400" dirty="0"/>
              <a:t>E</a:t>
            </a:r>
            <a:r>
              <a:rPr lang="ko-KR" altLang="en-US" sz="1400" dirty="0"/>
              <a:t>에서 </a:t>
            </a:r>
            <a:r>
              <a:rPr lang="en-US" altLang="ko-KR" sz="1400" dirty="0"/>
              <a:t>G</a:t>
            </a:r>
            <a:r>
              <a:rPr lang="ko-KR" altLang="en-US" sz="1400" dirty="0"/>
              <a:t>에 추가된 내용만 </a:t>
            </a:r>
            <a:r>
              <a:rPr lang="en-US" altLang="ko-KR" sz="1400" dirty="0"/>
              <a:t>F</a:t>
            </a:r>
            <a:r>
              <a:rPr lang="ko-KR" altLang="en-US" sz="1400" dirty="0"/>
              <a:t>에 추가 하고싶다</a:t>
            </a:r>
            <a:r>
              <a:rPr lang="en-US" altLang="ko-KR" sz="1400" dirty="0"/>
              <a:t>.</a:t>
            </a:r>
            <a:r>
              <a:rPr lang="ko-KR" altLang="en-US" sz="1400" dirty="0"/>
              <a:t> 하지만</a:t>
            </a:r>
            <a:r>
              <a:rPr lang="en-US" altLang="ko-KR" sz="1400" dirty="0"/>
              <a:t>?? </a:t>
            </a:r>
          </a:p>
          <a:p>
            <a:r>
              <a:rPr lang="ko-KR" altLang="en-US" sz="1400" dirty="0"/>
              <a:t>동일부모로 모호성으로 인한 컴파일러 오류 </a:t>
            </a:r>
            <a:endParaRPr lang="en-US" altLang="ko-KR" sz="1400" dirty="0"/>
          </a:p>
          <a:p>
            <a:r>
              <a:rPr lang="en-US" altLang="ko-KR" sz="1400" dirty="0"/>
              <a:t>(virtual  </a:t>
            </a:r>
            <a:r>
              <a:rPr lang="ko-KR" altLang="en-US" sz="1400" dirty="0"/>
              <a:t>상속으로 해결 가능하지만 코드 유지보수가 어려워진다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EFE56F-7391-A72B-4310-EC22DF492983}"/>
              </a:ext>
            </a:extLst>
          </p:cNvPr>
          <p:cNvSpPr/>
          <p:nvPr/>
        </p:nvSpPr>
        <p:spPr>
          <a:xfrm>
            <a:off x="6835774" y="4525540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A89E858-1892-607D-F86E-45D5B555ACC0}"/>
              </a:ext>
            </a:extLst>
          </p:cNvPr>
          <p:cNvCxnSpPr>
            <a:cxnSpLocks/>
            <a:stCxn id="36" idx="0"/>
            <a:endCxn id="19" idx="2"/>
          </p:cNvCxnSpPr>
          <p:nvPr/>
        </p:nvCxnSpPr>
        <p:spPr>
          <a:xfrm flipH="1" flipV="1">
            <a:off x="6835774" y="3662535"/>
            <a:ext cx="673100" cy="863005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1C5CFD2-10A4-D18D-BA18-641B5E837C6B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flipV="1">
            <a:off x="7508874" y="3687115"/>
            <a:ext cx="888132" cy="838425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CFC36B8-A2C8-3BD4-1B97-B52EC211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5" y="1690688"/>
            <a:ext cx="1108920" cy="41951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3B04FB-882D-4B91-4DBD-4EA2A9DC7771}"/>
              </a:ext>
            </a:extLst>
          </p:cNvPr>
          <p:cNvSpPr txBox="1"/>
          <p:nvPr/>
        </p:nvSpPr>
        <p:spPr>
          <a:xfrm>
            <a:off x="3053822" y="5054881"/>
            <a:ext cx="1109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OperationA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OperationB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OperationC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OperationD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D07D9F-18D7-2AAF-BA8D-CCB2BC6A53F5}"/>
              </a:ext>
            </a:extLst>
          </p:cNvPr>
          <p:cNvGrpSpPr/>
          <p:nvPr/>
        </p:nvGrpSpPr>
        <p:grpSpPr>
          <a:xfrm>
            <a:off x="540600" y="2750580"/>
            <a:ext cx="2332800" cy="983520"/>
            <a:chOff x="571080" y="2704860"/>
            <a:chExt cx="2332800" cy="9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58EE465-3A0D-4793-AD48-6FB8AD6C5BE3}"/>
                    </a:ext>
                  </a:extLst>
                </p14:cNvPr>
                <p14:cNvContentPartPr/>
                <p14:nvPr/>
              </p14:nvContentPartPr>
              <p14:xfrm>
                <a:off x="571080" y="2735100"/>
                <a:ext cx="1038240" cy="953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58EE465-3A0D-4793-AD48-6FB8AD6C5B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960" y="2728980"/>
                  <a:ext cx="105048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102C544-BD0B-FF25-6490-52B72438E3B5}"/>
                    </a:ext>
                  </a:extLst>
                </p14:cNvPr>
                <p14:cNvContentPartPr/>
                <p14:nvPr/>
              </p14:nvContentPartPr>
              <p14:xfrm>
                <a:off x="1424640" y="2871180"/>
                <a:ext cx="1383480" cy="4518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102C544-BD0B-FF25-6490-52B72438E3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18520" y="2865060"/>
                  <a:ext cx="13957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69514D9-56ED-2CBD-94ED-B48001ACB005}"/>
                    </a:ext>
                  </a:extLst>
                </p14:cNvPr>
                <p14:cNvContentPartPr/>
                <p14:nvPr/>
              </p14:nvContentPartPr>
              <p14:xfrm>
                <a:off x="2585640" y="2704860"/>
                <a:ext cx="318240" cy="5356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69514D9-56ED-2CBD-94ED-B48001ACB0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79520" y="2698740"/>
                  <a:ext cx="330480" cy="54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C0C3C8FF-FD25-767E-A184-2CB995786D55}"/>
                  </a:ext>
                </a:extLst>
              </p14:cNvPr>
              <p14:cNvContentPartPr/>
              <p14:nvPr/>
            </p14:nvContentPartPr>
            <p14:xfrm>
              <a:off x="6026160" y="2712420"/>
              <a:ext cx="1548720" cy="12812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C0C3C8FF-FD25-767E-A184-2CB995786D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20040" y="2706300"/>
                <a:ext cx="1560960" cy="129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C4DF38-1E49-51C1-CA01-AEA748BBA3F8}"/>
              </a:ext>
            </a:extLst>
          </p:cNvPr>
          <p:cNvGrpSpPr/>
          <p:nvPr/>
        </p:nvGrpSpPr>
        <p:grpSpPr>
          <a:xfrm>
            <a:off x="5454120" y="2803500"/>
            <a:ext cx="748800" cy="203760"/>
            <a:chOff x="5454120" y="2803500"/>
            <a:chExt cx="74880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00800DC-E25D-CA4C-901B-48831659E86D}"/>
                    </a:ext>
                  </a:extLst>
                </p14:cNvPr>
                <p14:cNvContentPartPr/>
                <p14:nvPr/>
              </p14:nvContentPartPr>
              <p14:xfrm>
                <a:off x="5501280" y="2803500"/>
                <a:ext cx="701640" cy="2037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00800DC-E25D-CA4C-901B-48831659E8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95160" y="2797380"/>
                  <a:ext cx="713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3BBC073-558D-46DA-886B-79B09118B4A3}"/>
                    </a:ext>
                  </a:extLst>
                </p14:cNvPr>
                <p14:cNvContentPartPr/>
                <p14:nvPr/>
              </p14:nvContentPartPr>
              <p14:xfrm>
                <a:off x="5454120" y="2834460"/>
                <a:ext cx="145800" cy="1684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3BBC073-558D-46DA-886B-79B09118B4A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48000" y="2828340"/>
                  <a:ext cx="158040" cy="18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B63563F-ABB9-A1EE-FA36-FE6ACB849C5D}"/>
              </a:ext>
            </a:extLst>
          </p:cNvPr>
          <p:cNvSpPr txBox="1"/>
          <p:nvPr/>
        </p:nvSpPr>
        <p:spPr>
          <a:xfrm>
            <a:off x="1074051" y="1385071"/>
            <a:ext cx="8586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부모의 멤버 변수</a:t>
            </a:r>
            <a:r>
              <a:rPr lang="en-US" altLang="ko-KR" sz="1400" dirty="0"/>
              <a:t>/</a:t>
            </a:r>
            <a:r>
              <a:rPr lang="ko-KR" altLang="en-US" sz="1400" dirty="0"/>
              <a:t>함수를 자식이 상속받으므로 상속할수록 비대해 진다</a:t>
            </a:r>
            <a:r>
              <a:rPr lang="en-US" altLang="ko-KR" sz="1400" dirty="0"/>
              <a:t>. </a:t>
            </a:r>
            <a:r>
              <a:rPr lang="ko-KR" altLang="en-US" sz="1400" dirty="0"/>
              <a:t>사용하지 않는 기능을 제거 불가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DA53C5-9308-8726-344E-756D6279E3A5}"/>
              </a:ext>
            </a:extLst>
          </p:cNvPr>
          <p:cNvSpPr txBox="1"/>
          <p:nvPr/>
        </p:nvSpPr>
        <p:spPr>
          <a:xfrm>
            <a:off x="1888022" y="5054881"/>
            <a:ext cx="910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ValueA</a:t>
            </a:r>
            <a:endParaRPr lang="en-US" altLang="ko-KR" sz="1200" dirty="0"/>
          </a:p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ValueB</a:t>
            </a:r>
            <a:endParaRPr lang="en-US" altLang="ko-KR" sz="1200" dirty="0"/>
          </a:p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ValueC</a:t>
            </a:r>
            <a:endParaRPr lang="en-US" altLang="ko-KR" sz="1200" dirty="0"/>
          </a:p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ValueD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8150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E1B51-8AF3-43B6-48AF-7F896D03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조합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C03A7F-C6FD-E0EC-D36A-4894C890095C}"/>
              </a:ext>
            </a:extLst>
          </p:cNvPr>
          <p:cNvSpPr/>
          <p:nvPr/>
        </p:nvSpPr>
        <p:spPr>
          <a:xfrm>
            <a:off x="79356" y="3831161"/>
            <a:ext cx="1729740" cy="801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8C13CA-FFC6-74DD-8278-6534A36BF37D}"/>
              </a:ext>
            </a:extLst>
          </p:cNvPr>
          <p:cNvSpPr/>
          <p:nvPr/>
        </p:nvSpPr>
        <p:spPr>
          <a:xfrm>
            <a:off x="2692401" y="2414588"/>
            <a:ext cx="1964357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 Class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5C2023-4188-51B4-3BFC-D2A45E2B7FDD}"/>
              </a:ext>
            </a:extLst>
          </p:cNvPr>
          <p:cNvSpPr/>
          <p:nvPr/>
        </p:nvSpPr>
        <p:spPr>
          <a:xfrm>
            <a:off x="2722878" y="3931998"/>
            <a:ext cx="1964357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 Class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BD7539-1BB2-7DA4-E61C-F0F6D882FE03}"/>
              </a:ext>
            </a:extLst>
          </p:cNvPr>
          <p:cNvSpPr/>
          <p:nvPr/>
        </p:nvSpPr>
        <p:spPr>
          <a:xfrm>
            <a:off x="2692400" y="5404769"/>
            <a:ext cx="1964357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 Class 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BFA42C-7A15-DE5D-1802-DD7692CA2FC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809096" y="2764696"/>
            <a:ext cx="883305" cy="146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DD4402-0289-90A1-2486-77B55883789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809096" y="4231687"/>
            <a:ext cx="913782" cy="5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22B441-5337-DCDA-FE00-47F69811B79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809096" y="4231687"/>
            <a:ext cx="883304" cy="15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F223D5-0BBD-FA43-4546-5ED63467EC7A}"/>
              </a:ext>
            </a:extLst>
          </p:cNvPr>
          <p:cNvSpPr txBox="1"/>
          <p:nvPr/>
        </p:nvSpPr>
        <p:spPr>
          <a:xfrm>
            <a:off x="522299" y="1576238"/>
            <a:ext cx="1087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기능</a:t>
            </a:r>
            <a:r>
              <a:rPr lang="en-US" altLang="ko-KR" dirty="0"/>
              <a:t>(</a:t>
            </a:r>
            <a:r>
              <a:rPr lang="ko-KR" altLang="en-US" dirty="0"/>
              <a:t>행동</a:t>
            </a:r>
            <a:r>
              <a:rPr lang="en-US" altLang="ko-KR" dirty="0"/>
              <a:t>/</a:t>
            </a:r>
            <a:r>
              <a:rPr lang="ko-KR" altLang="en-US" dirty="0"/>
              <a:t>속성 등</a:t>
            </a:r>
            <a:r>
              <a:rPr lang="en-US" altLang="ko-KR" dirty="0"/>
              <a:t>)</a:t>
            </a:r>
            <a:r>
              <a:rPr lang="ko-KR" altLang="en-US" dirty="0"/>
              <a:t>을 개별 컴포넌트로 나누고</a:t>
            </a:r>
            <a:r>
              <a:rPr lang="en-US" altLang="ko-KR" dirty="0"/>
              <a:t>,</a:t>
            </a:r>
            <a:r>
              <a:rPr lang="ko-KR" altLang="en-US" dirty="0"/>
              <a:t>런타임에 동적으로 생성하여 조합하는 방식의 설계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36121-3F25-BCE6-4CB9-BD7D046B778B}"/>
              </a:ext>
            </a:extLst>
          </p:cNvPr>
          <p:cNvSpPr txBox="1"/>
          <p:nvPr/>
        </p:nvSpPr>
        <p:spPr>
          <a:xfrm>
            <a:off x="79356" y="4789854"/>
            <a:ext cx="2250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AddComponent</a:t>
            </a:r>
            <a:endParaRPr lang="en-US" altLang="ko-KR" dirty="0"/>
          </a:p>
          <a:p>
            <a:r>
              <a:rPr lang="en-US" altLang="ko-KR" dirty="0" err="1"/>
              <a:t>RemoveComponent</a:t>
            </a:r>
            <a:endParaRPr lang="en-US" altLang="ko-KR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26B97C2-3FB2-E7F6-ECAD-4A66BCCCB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58658"/>
              </p:ext>
            </p:extLst>
          </p:nvPr>
        </p:nvGraphicFramePr>
        <p:xfrm>
          <a:off x="5022512" y="3261025"/>
          <a:ext cx="7281248" cy="2042160"/>
        </p:xfrm>
        <a:graphic>
          <a:graphicData uri="http://schemas.openxmlformats.org/drawingml/2006/table">
            <a:tbl>
              <a:tblPr/>
              <a:tblGrid>
                <a:gridCol w="2050088">
                  <a:extLst>
                    <a:ext uri="{9D8B030D-6E8A-4147-A177-3AD203B41FA5}">
                      <a16:colId xmlns:a16="http://schemas.microsoft.com/office/drawing/2014/main" val="3315603645"/>
                    </a:ext>
                  </a:extLst>
                </a:gridCol>
                <a:gridCol w="5231160">
                  <a:extLst>
                    <a:ext uri="{9D8B030D-6E8A-4147-A177-3AD203B41FA5}">
                      <a16:colId xmlns:a16="http://schemas.microsoft.com/office/drawing/2014/main" val="2580110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69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동적 생성 </a:t>
                      </a:r>
                      <a:r>
                        <a:rPr lang="en-US" altLang="ko-KR" sz="1400" b="1"/>
                        <a:t>(</a:t>
                      </a:r>
                      <a:r>
                        <a:rPr lang="en-US" sz="1400" b="1"/>
                        <a:t>new)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컴포넌트는 런타임에 </a:t>
                      </a:r>
                      <a:r>
                        <a:rPr lang="en-US" altLang="ko-KR" sz="1400"/>
                        <a:t>new </a:t>
                      </a:r>
                      <a:r>
                        <a:rPr lang="ko-KR" altLang="en-US" sz="1400"/>
                        <a:t>혹은 팩토리로 생성됨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54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포인터로 참조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GameObject</a:t>
                      </a:r>
                      <a:r>
                        <a:rPr lang="ko-KR" altLang="en-US" sz="1400"/>
                        <a:t>가 컴포넌트들을 포인터로 보관 </a:t>
                      </a:r>
                      <a:r>
                        <a:rPr lang="en-US" altLang="ko-KR" sz="1400"/>
                        <a:t>(Component*)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869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상속 기반 </a:t>
                      </a:r>
                      <a:r>
                        <a:rPr lang="en-US" sz="1400" b="1"/>
                        <a:t>X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행동을 상속으로 계승하지 않고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컴포넌트를 붙여 조합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97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직접 소유 </a:t>
                      </a:r>
                      <a:r>
                        <a:rPr lang="en-US" altLang="ko-KR" sz="1400" b="1"/>
                        <a:t>X (</a:t>
                      </a:r>
                      <a:r>
                        <a:rPr lang="ko-KR" altLang="en-US" sz="1400" b="1"/>
                        <a:t>멤버 변수로 고정 소유 아님</a:t>
                      </a:r>
                      <a:r>
                        <a:rPr lang="en-US" altLang="ko-KR" sz="1400" b="1"/>
                        <a:t>)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sz="1400" dirty="0"/>
                        <a:t>Renderer </a:t>
                      </a:r>
                      <a:r>
                        <a:rPr lang="en-US" sz="1400" dirty="0" err="1"/>
                        <a:t>renderer</a:t>
                      </a:r>
                      <a:r>
                        <a:rPr lang="en-US" sz="1400" dirty="0"/>
                        <a:t>;</a:t>
                      </a:r>
                      <a:r>
                        <a:rPr lang="ko-KR" altLang="en-US" sz="1400" dirty="0"/>
                        <a:t>처럼 멤버로 포함하지 않음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322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✅ </a:t>
                      </a:r>
                      <a:r>
                        <a:rPr lang="ko-KR" altLang="en-US" sz="1400" b="1" dirty="0"/>
                        <a:t>유연한 조합 가능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어떤 </a:t>
                      </a:r>
                      <a:r>
                        <a:rPr lang="ko-KR" altLang="en-US" sz="1400" dirty="0" err="1"/>
                        <a:t>오브젝트든</a:t>
                      </a:r>
                      <a:r>
                        <a:rPr lang="ko-KR" altLang="en-US" sz="1400" dirty="0"/>
                        <a:t> 필요한 컴포넌트만 붙이면 기능 확장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50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57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E258C-AC3F-9002-7458-01FCBA2D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r>
              <a:rPr lang="en-US" altLang="ko-KR" dirty="0"/>
              <a:t>– </a:t>
            </a:r>
            <a:r>
              <a:rPr lang="ko-KR" altLang="en-US" dirty="0"/>
              <a:t>시스템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821ECC-ADFB-4F75-4C92-CCB7AB46919F}"/>
              </a:ext>
            </a:extLst>
          </p:cNvPr>
          <p:cNvSpPr/>
          <p:nvPr/>
        </p:nvSpPr>
        <p:spPr>
          <a:xfrm>
            <a:off x="167640" y="3147918"/>
            <a:ext cx="1341120" cy="559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GameObject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7FDA65-E7BA-7F5D-7D95-7083A796CDFE}"/>
              </a:ext>
            </a:extLst>
          </p:cNvPr>
          <p:cNvSpPr/>
          <p:nvPr/>
        </p:nvSpPr>
        <p:spPr>
          <a:xfrm>
            <a:off x="3364002" y="3205900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Script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49C700-1861-158E-AF4C-3E624FCA0962}"/>
              </a:ext>
            </a:extLst>
          </p:cNvPr>
          <p:cNvSpPr txBox="1"/>
          <p:nvPr/>
        </p:nvSpPr>
        <p:spPr>
          <a:xfrm>
            <a:off x="61454" y="4023350"/>
            <a:ext cx="17954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AddComponent</a:t>
            </a:r>
            <a:endParaRPr lang="en-US" altLang="ko-KR" sz="1400" dirty="0"/>
          </a:p>
          <a:p>
            <a:r>
              <a:rPr lang="en-US" altLang="ko-KR" sz="1400" dirty="0" err="1"/>
              <a:t>RemoveComponent</a:t>
            </a:r>
            <a:endParaRPr lang="en-US" altLang="ko-KR" sz="1400" dirty="0"/>
          </a:p>
          <a:p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B1F8-8B11-599A-7955-3DD354B30CE6}"/>
              </a:ext>
            </a:extLst>
          </p:cNvPr>
          <p:cNvSpPr txBox="1"/>
          <p:nvPr/>
        </p:nvSpPr>
        <p:spPr>
          <a:xfrm>
            <a:off x="366376" y="2550347"/>
            <a:ext cx="980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Scene</a:t>
            </a:r>
          </a:p>
          <a:p>
            <a:r>
              <a:rPr lang="en-US" altLang="ko-KR" dirty="0"/>
              <a:t>(world)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810F0-B998-E6A6-6C21-8C10054A0936}"/>
              </a:ext>
            </a:extLst>
          </p:cNvPr>
          <p:cNvSpPr txBox="1"/>
          <p:nvPr/>
        </p:nvSpPr>
        <p:spPr>
          <a:xfrm>
            <a:off x="10450831" y="2544248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RenderSystem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ED8DD0-3143-8E24-0209-31362D9642D8}"/>
              </a:ext>
            </a:extLst>
          </p:cNvPr>
          <p:cNvSpPr txBox="1"/>
          <p:nvPr/>
        </p:nvSpPr>
        <p:spPr>
          <a:xfrm>
            <a:off x="6648663" y="2496789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PhysicsSystem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4771C-69B6-FC06-3FEC-3411399DABB9}"/>
              </a:ext>
            </a:extLst>
          </p:cNvPr>
          <p:cNvSpPr txBox="1"/>
          <p:nvPr/>
        </p:nvSpPr>
        <p:spPr>
          <a:xfrm>
            <a:off x="3184411" y="2523390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ScriptSystem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CF194D-F789-5D65-BB3A-77901857BB70}"/>
              </a:ext>
            </a:extLst>
          </p:cNvPr>
          <p:cNvSpPr txBox="1"/>
          <p:nvPr/>
        </p:nvSpPr>
        <p:spPr>
          <a:xfrm>
            <a:off x="8308853" y="2509485"/>
            <a:ext cx="2019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TransformSystem</a:t>
            </a:r>
            <a:endParaRPr lang="en-US" altLang="ko-KR" dirty="0"/>
          </a:p>
          <a:p>
            <a:r>
              <a:rPr lang="en-US" altLang="ko-KR" dirty="0"/>
              <a:t> (</a:t>
            </a:r>
            <a:r>
              <a:rPr lang="ko-KR" altLang="en-US" dirty="0"/>
              <a:t>유니티 만</a:t>
            </a:r>
            <a:r>
              <a:rPr lang="en-US" altLang="ko-KR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95B3AF-3771-FA18-F992-04918773D5A4}"/>
              </a:ext>
            </a:extLst>
          </p:cNvPr>
          <p:cNvSpPr txBox="1"/>
          <p:nvPr/>
        </p:nvSpPr>
        <p:spPr>
          <a:xfrm>
            <a:off x="1607738" y="2516339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InputSystem</a:t>
            </a:r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C1D8C6-5A3C-E82B-671C-6B1E3815BA82}"/>
              </a:ext>
            </a:extLst>
          </p:cNvPr>
          <p:cNvSpPr/>
          <p:nvPr/>
        </p:nvSpPr>
        <p:spPr>
          <a:xfrm>
            <a:off x="6795404" y="3195798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Rigidbody</a:t>
            </a:r>
            <a:r>
              <a:rPr lang="en-US" altLang="ko-KR" sz="1400" dirty="0"/>
              <a:t>        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0F959-9EC5-AEC6-4EA5-2B1875DE1C49}"/>
              </a:ext>
            </a:extLst>
          </p:cNvPr>
          <p:cNvSpPr/>
          <p:nvPr/>
        </p:nvSpPr>
        <p:spPr>
          <a:xfrm>
            <a:off x="8552284" y="3205106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Transform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D34299-A561-7DB6-1888-58384A0B94E2}"/>
              </a:ext>
            </a:extLst>
          </p:cNvPr>
          <p:cNvSpPr/>
          <p:nvPr/>
        </p:nvSpPr>
        <p:spPr>
          <a:xfrm>
            <a:off x="10533484" y="3179164"/>
            <a:ext cx="1488234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Renderer Component 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774AE7-B886-4F3A-D5C8-2508B6C2ECF8}"/>
              </a:ext>
            </a:extLst>
          </p:cNvPr>
          <p:cNvSpPr/>
          <p:nvPr/>
        </p:nvSpPr>
        <p:spPr>
          <a:xfrm>
            <a:off x="1765114" y="3204276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340F4-5599-E1CB-0803-E57443EEEBCF}"/>
              </a:ext>
            </a:extLst>
          </p:cNvPr>
          <p:cNvSpPr txBox="1"/>
          <p:nvPr/>
        </p:nvSpPr>
        <p:spPr>
          <a:xfrm>
            <a:off x="518159" y="4697103"/>
            <a:ext cx="111556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// Scene::Update() </a:t>
            </a:r>
            <a:r>
              <a:rPr lang="ko-KR" altLang="en-US" sz="1600" dirty="0"/>
              <a:t>에서</a:t>
            </a:r>
            <a:r>
              <a:rPr lang="en-US" altLang="ko-KR" sz="1600" dirty="0"/>
              <a:t> </a:t>
            </a:r>
            <a:r>
              <a:rPr lang="ko-KR" altLang="en-US" sz="1600" dirty="0"/>
              <a:t> 각 시스템이 각 컴포넌트 들에 대해서 일괄처리한다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 err="1"/>
              <a:t>InputSystem</a:t>
            </a:r>
            <a:r>
              <a:rPr lang="en-US" altLang="ko-KR" sz="1600" dirty="0"/>
              <a:t>::Update()  // Input Component::Update </a:t>
            </a:r>
            <a:r>
              <a:rPr lang="ko-KR" altLang="en-US" sz="1600" dirty="0"/>
              <a:t>실행</a:t>
            </a:r>
            <a:endParaRPr lang="en-US" altLang="ko-KR" sz="1600" dirty="0"/>
          </a:p>
          <a:p>
            <a:r>
              <a:rPr lang="en-US" altLang="ko-KR" sz="1600" dirty="0" err="1"/>
              <a:t>ScriptSystem</a:t>
            </a:r>
            <a:r>
              <a:rPr lang="en-US" altLang="ko-KR" sz="1600" dirty="0"/>
              <a:t>::Update()  // </a:t>
            </a:r>
            <a:r>
              <a:rPr lang="en-US" altLang="ko-KR" sz="1600" dirty="0" err="1"/>
              <a:t>ScriptComponent</a:t>
            </a:r>
            <a:r>
              <a:rPr lang="en-US" altLang="ko-KR" sz="1600" dirty="0"/>
              <a:t>::Update </a:t>
            </a:r>
            <a:r>
              <a:rPr lang="ko-KR" altLang="en-US" sz="1600" dirty="0"/>
              <a:t>사용자 게임 로직 실행</a:t>
            </a:r>
            <a:endParaRPr lang="en-US" altLang="ko-KR" sz="1600" dirty="0"/>
          </a:p>
          <a:p>
            <a:r>
              <a:rPr lang="en-US" altLang="ko-KR" sz="1600" dirty="0"/>
              <a:t>Animation::Update()  // </a:t>
            </a:r>
            <a:r>
              <a:rPr lang="en-US" altLang="ko-KR" sz="1600" dirty="0" err="1"/>
              <a:t>AnimationComponent</a:t>
            </a:r>
            <a:r>
              <a:rPr lang="en-US" altLang="ko-KR" sz="1600" dirty="0"/>
              <a:t>::Update   </a:t>
            </a:r>
            <a:r>
              <a:rPr lang="ko-KR" altLang="en-US" sz="1600" dirty="0"/>
              <a:t>동작이나 시간에 따른 값 결정</a:t>
            </a:r>
            <a:r>
              <a:rPr lang="en-US" altLang="ko-KR" sz="1600" dirty="0"/>
              <a:t>, </a:t>
            </a:r>
            <a:r>
              <a:rPr lang="ko-KR" altLang="en-US" sz="1600" dirty="0"/>
              <a:t>애니메이션  이벤트 호출</a:t>
            </a:r>
            <a:endParaRPr lang="en-US" altLang="ko-KR" sz="1600" dirty="0"/>
          </a:p>
          <a:p>
            <a:r>
              <a:rPr lang="en-US" altLang="ko-KR" sz="1600" dirty="0" err="1"/>
              <a:t>PhysicsSystem</a:t>
            </a:r>
            <a:r>
              <a:rPr lang="en-US" altLang="ko-KR" sz="1600" dirty="0"/>
              <a:t>::Update() // </a:t>
            </a:r>
            <a:r>
              <a:rPr lang="en-US" altLang="ko-KR" sz="1600" dirty="0" err="1"/>
              <a:t>PhsicsComponent</a:t>
            </a:r>
            <a:r>
              <a:rPr lang="en-US" altLang="ko-KR" sz="1600" dirty="0"/>
              <a:t> </a:t>
            </a:r>
            <a:r>
              <a:rPr lang="ko-KR" altLang="en-US" sz="1600" dirty="0"/>
              <a:t>전체 시뮬레이션 및 이벤트 호출 </a:t>
            </a:r>
            <a:endParaRPr lang="en-US" altLang="ko-KR" sz="1600" dirty="0"/>
          </a:p>
          <a:p>
            <a:r>
              <a:rPr lang="en-US" altLang="ko-KR" sz="1600" dirty="0" err="1"/>
              <a:t>TransformSystem</a:t>
            </a:r>
            <a:r>
              <a:rPr lang="en-US" altLang="ko-KR" sz="1600" dirty="0"/>
              <a:t>::Update() // </a:t>
            </a:r>
            <a:r>
              <a:rPr lang="ko-KR" altLang="en-US" sz="1600" dirty="0"/>
              <a:t>아직 계산되지 않는 </a:t>
            </a:r>
            <a:r>
              <a:rPr lang="en-US" altLang="ko-KR" sz="1600" dirty="0" err="1"/>
              <a:t>WorldTransform</a:t>
            </a:r>
            <a:r>
              <a:rPr lang="en-US" altLang="ko-KR" sz="1600" dirty="0"/>
              <a:t> </a:t>
            </a:r>
            <a:r>
              <a:rPr lang="ko-KR" altLang="en-US" sz="1600" dirty="0"/>
              <a:t>계산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 err="1"/>
              <a:t>RenderSystem</a:t>
            </a:r>
            <a:r>
              <a:rPr lang="en-US" altLang="ko-KR" sz="1600" dirty="0"/>
              <a:t>::Update()  // </a:t>
            </a:r>
            <a:r>
              <a:rPr lang="ko-KR" altLang="en-US" sz="1600" dirty="0"/>
              <a:t>각종 </a:t>
            </a:r>
            <a:r>
              <a:rPr lang="ko-KR" altLang="en-US" sz="1600" dirty="0" err="1"/>
              <a:t>렌더러들</a:t>
            </a:r>
            <a:r>
              <a:rPr lang="ko-KR" altLang="en-US" sz="1600" dirty="0"/>
              <a:t> 화면 출력</a:t>
            </a:r>
            <a:endParaRPr lang="en-US" altLang="ko-KR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5C4AAC-ED87-E18A-4D4B-7BFE4F021AB8}"/>
              </a:ext>
            </a:extLst>
          </p:cNvPr>
          <p:cNvSpPr txBox="1"/>
          <p:nvPr/>
        </p:nvSpPr>
        <p:spPr>
          <a:xfrm>
            <a:off x="518159" y="1471089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Component</a:t>
            </a:r>
            <a:r>
              <a:rPr lang="ko-KR" altLang="en-US" dirty="0"/>
              <a:t>마다 </a:t>
            </a:r>
            <a:r>
              <a:rPr lang="en-US" altLang="ko-KR" dirty="0" err="1"/>
              <a:t>Update,Render</a:t>
            </a:r>
            <a:r>
              <a:rPr lang="en-US" altLang="ko-KR" dirty="0"/>
              <a:t> </a:t>
            </a:r>
            <a:r>
              <a:rPr lang="ko-KR" altLang="en-US" dirty="0"/>
              <a:t>등등 사용하는 함수는 다르다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게임오브젝트는</a:t>
            </a:r>
            <a:r>
              <a:rPr lang="ko-KR" altLang="en-US" dirty="0"/>
              <a:t> 컴포넌트를 생성만하고 등록하여 각</a:t>
            </a:r>
            <a:r>
              <a:rPr lang="en-US" altLang="ko-KR" dirty="0"/>
              <a:t> </a:t>
            </a:r>
            <a:r>
              <a:rPr lang="ko-KR" altLang="en-US" dirty="0"/>
              <a:t>컴포넌트의 주요 작업을 각 시스템에 맡긴다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시스템은 공통 인터페이스를 사용하여 동일시스템에서 다루는 여러 컴포넌트를 등록한다</a:t>
            </a:r>
            <a:r>
              <a:rPr lang="en-US" altLang="ko-KR" dirty="0"/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604B63-4BD0-1FB4-011A-3E16B0E74300}"/>
              </a:ext>
            </a:extLst>
          </p:cNvPr>
          <p:cNvSpPr/>
          <p:nvPr/>
        </p:nvSpPr>
        <p:spPr>
          <a:xfrm>
            <a:off x="5007096" y="3198849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Animation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AA122E-2ACB-1B1E-918C-BC826BAAC272}"/>
              </a:ext>
            </a:extLst>
          </p:cNvPr>
          <p:cNvSpPr txBox="1"/>
          <p:nvPr/>
        </p:nvSpPr>
        <p:spPr>
          <a:xfrm>
            <a:off x="5071990" y="2523390"/>
            <a:ext cx="1653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Animation</a:t>
            </a:r>
          </a:p>
          <a:p>
            <a:r>
              <a:rPr lang="en-US" altLang="ko-KR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22273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0CFF8-2F89-2DBB-A845-8E787D54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TransformComponent</a:t>
            </a:r>
            <a:endParaRPr lang="ko-KR" altLang="en-US" dirty="0"/>
          </a:p>
        </p:txBody>
      </p:sp>
      <p:pic>
        <p:nvPicPr>
          <p:cNvPr id="3" name="Picture 2" descr="image alt text">
            <a:extLst>
              <a:ext uri="{FF2B5EF4-FFF2-40B4-BE49-F238E27FC236}">
                <a16:creationId xmlns:a16="http://schemas.microsoft.com/office/drawing/2014/main" id="{31771ECD-D28A-EE83-BED5-94F86CF41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20" y="2974206"/>
            <a:ext cx="3896697" cy="38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alt text">
            <a:extLst>
              <a:ext uri="{FF2B5EF4-FFF2-40B4-BE49-F238E27FC236}">
                <a16:creationId xmlns:a16="http://schemas.microsoft.com/office/drawing/2014/main" id="{1555DDBC-DDDE-0E30-D7A5-0F8B1F361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41" y="3063024"/>
            <a:ext cx="4866839" cy="37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49265D-D73B-3E31-6CFA-557A2C3738D9}"/>
              </a:ext>
            </a:extLst>
          </p:cNvPr>
          <p:cNvSpPr txBox="1"/>
          <p:nvPr/>
        </p:nvSpPr>
        <p:spPr>
          <a:xfrm>
            <a:off x="256226" y="1513477"/>
            <a:ext cx="6423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유니티는 </a:t>
            </a:r>
            <a:r>
              <a:rPr lang="en-US" altLang="ko-KR" dirty="0" err="1"/>
              <a:t>GameObject</a:t>
            </a:r>
            <a:r>
              <a:rPr lang="en-US" altLang="ko-KR" dirty="0"/>
              <a:t> –</a:t>
            </a:r>
            <a:r>
              <a:rPr lang="en-US" altLang="ko-KR" dirty="0" err="1"/>
              <a:t>TransformComponent</a:t>
            </a:r>
            <a:r>
              <a:rPr lang="en-US" altLang="ko-KR" dirty="0"/>
              <a:t> 1:1</a:t>
            </a:r>
            <a:r>
              <a:rPr lang="ko-KR" altLang="en-US" dirty="0"/>
              <a:t>생성  </a:t>
            </a:r>
            <a:endParaRPr lang="en-US" altLang="ko-KR" dirty="0"/>
          </a:p>
          <a:p>
            <a:r>
              <a:rPr lang="en-US" altLang="ko-KR" dirty="0" err="1"/>
              <a:t>GameObject</a:t>
            </a:r>
            <a:r>
              <a:rPr lang="en-US" altLang="ko-KR" dirty="0"/>
              <a:t>::transform</a:t>
            </a:r>
            <a:r>
              <a:rPr lang="ko-KR" altLang="en-US" dirty="0"/>
              <a:t>가 생성한 컴포넌트 참조 </a:t>
            </a:r>
            <a:endParaRPr lang="en-US" altLang="ko-KR" dirty="0"/>
          </a:p>
          <a:p>
            <a:r>
              <a:rPr lang="ko-KR" altLang="en-US" dirty="0"/>
              <a:t>나머지 컴포넌트는 </a:t>
            </a:r>
            <a:r>
              <a:rPr lang="en-US" altLang="ko-KR" dirty="0" err="1"/>
              <a:t>Gamobject</a:t>
            </a:r>
            <a:r>
              <a:rPr lang="en-US" altLang="ko-KR" dirty="0"/>
              <a:t>::transform </a:t>
            </a:r>
            <a:r>
              <a:rPr lang="ko-KR" altLang="en-US" dirty="0"/>
              <a:t>만 접근</a:t>
            </a:r>
            <a:endParaRPr lang="en-US" altLang="ko-KR" dirty="0"/>
          </a:p>
          <a:p>
            <a:r>
              <a:rPr lang="en-US" altLang="ko-KR" dirty="0" err="1"/>
              <a:t>TransformSystem</a:t>
            </a:r>
            <a:r>
              <a:rPr lang="ko-KR" altLang="en-US" dirty="0"/>
              <a:t>이 아직 </a:t>
            </a:r>
            <a:r>
              <a:rPr lang="ko-KR" altLang="en-US" dirty="0" err="1"/>
              <a:t>계산되지않은</a:t>
            </a:r>
            <a:r>
              <a:rPr lang="ko-KR" altLang="en-US" dirty="0"/>
              <a:t> </a:t>
            </a:r>
            <a:r>
              <a:rPr lang="en-US" altLang="ko-KR" dirty="0"/>
              <a:t>World</a:t>
            </a:r>
            <a:r>
              <a:rPr lang="ko-KR" altLang="en-US" dirty="0"/>
              <a:t>계산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DFD08-B85A-F3CA-95B0-0D9B41F51783}"/>
              </a:ext>
            </a:extLst>
          </p:cNvPr>
          <p:cNvSpPr txBox="1"/>
          <p:nvPr/>
        </p:nvSpPr>
        <p:spPr>
          <a:xfrm>
            <a:off x="6465770" y="1513477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언리얼은</a:t>
            </a:r>
            <a:r>
              <a:rPr lang="ko-KR" altLang="en-US" dirty="0"/>
              <a:t> 필요할 때 추가적으로 </a:t>
            </a:r>
            <a:r>
              <a:rPr lang="en-US" altLang="ko-KR" dirty="0" err="1"/>
              <a:t>SceneComponent</a:t>
            </a:r>
            <a:r>
              <a:rPr lang="en-US" altLang="ko-KR" dirty="0"/>
              <a:t>(Transform)</a:t>
            </a:r>
            <a:r>
              <a:rPr lang="ko-KR" altLang="en-US" dirty="0"/>
              <a:t>을 추가하는 방식</a:t>
            </a:r>
            <a:endParaRPr lang="en-US" altLang="ko-KR" dirty="0"/>
          </a:p>
          <a:p>
            <a:r>
              <a:rPr lang="en-US" altLang="ko-KR" dirty="0"/>
              <a:t>Actor::</a:t>
            </a:r>
            <a:r>
              <a:rPr lang="en-US" altLang="ko-KR" dirty="0" err="1"/>
              <a:t>m_RootComponent</a:t>
            </a:r>
            <a:r>
              <a:rPr lang="ko-KR" altLang="en-US" dirty="0"/>
              <a:t>에 생성한 컴포넌트 참조</a:t>
            </a:r>
            <a:endParaRPr lang="en-US" altLang="ko-KR" dirty="0"/>
          </a:p>
          <a:p>
            <a:r>
              <a:rPr lang="en-US" altLang="ko-KR" dirty="0"/>
              <a:t>Transform</a:t>
            </a:r>
            <a:r>
              <a:rPr lang="ko-KR" altLang="en-US" dirty="0"/>
              <a:t>변경하고 </a:t>
            </a:r>
            <a:r>
              <a:rPr lang="en-US" altLang="ko-KR" dirty="0"/>
              <a:t>World</a:t>
            </a:r>
            <a:r>
              <a:rPr lang="ko-KR" altLang="en-US" dirty="0"/>
              <a:t>를 얻을 때 </a:t>
            </a:r>
            <a:r>
              <a:rPr lang="en-US" altLang="ko-KR" dirty="0"/>
              <a:t>World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en-US" altLang="ko-KR" dirty="0"/>
              <a:t>Render</a:t>
            </a:r>
            <a:r>
              <a:rPr lang="ko-KR" altLang="en-US" dirty="0"/>
              <a:t>직전 </a:t>
            </a:r>
            <a:r>
              <a:rPr lang="en-US" altLang="ko-KR" dirty="0"/>
              <a:t>Dirty </a:t>
            </a:r>
            <a:r>
              <a:rPr lang="ko-KR" altLang="en-US" dirty="0"/>
              <a:t>확인 후 </a:t>
            </a:r>
            <a:r>
              <a:rPr lang="en-US" altLang="ko-KR" dirty="0"/>
              <a:t>World </a:t>
            </a:r>
            <a:r>
              <a:rPr lang="ko-KR" altLang="en-US" dirty="0"/>
              <a:t>계산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4619C-29A2-6863-5BB9-E4B310892595}"/>
              </a:ext>
            </a:extLst>
          </p:cNvPr>
          <p:cNvSpPr txBox="1"/>
          <p:nvPr/>
        </p:nvSpPr>
        <p:spPr>
          <a:xfrm>
            <a:off x="6959065" y="843240"/>
            <a:ext cx="482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Dirty–</a:t>
            </a:r>
            <a:r>
              <a:rPr lang="en-US" altLang="ko-KR" dirty="0" err="1"/>
              <a:t>LazyUpdate</a:t>
            </a:r>
            <a:r>
              <a:rPr lang="en-US" altLang="ko-KR" dirty="0"/>
              <a:t>-</a:t>
            </a:r>
            <a:r>
              <a:rPr lang="ko-KR" altLang="en-US" dirty="0"/>
              <a:t>부모 재귀 호출</a:t>
            </a:r>
            <a:r>
              <a:rPr lang="en-US" altLang="ko-KR" dirty="0"/>
              <a:t> </a:t>
            </a:r>
            <a:r>
              <a:rPr lang="ko-KR" altLang="en-US" dirty="0"/>
              <a:t>전략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725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1116</Words>
  <Application>Microsoft Office PowerPoint</Application>
  <PresentationFormat>와이드스크린</PresentationFormat>
  <Paragraphs>240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2D 게임 프로그래밍</vt:lpstr>
      <vt:lpstr>학습목표</vt:lpstr>
      <vt:lpstr>게임 오브젝트</vt:lpstr>
      <vt:lpstr>최종 클래스 각각 구현</vt:lpstr>
      <vt:lpstr>공통 클래스 만들고 상속하기</vt:lpstr>
      <vt:lpstr>상속 설계 이슈</vt:lpstr>
      <vt:lpstr>컴포넌트 조합 설계</vt:lpstr>
      <vt:lpstr>컴포넌트 – 시스템  </vt:lpstr>
      <vt:lpstr>TransformComponent</vt:lpstr>
      <vt:lpstr>RenderComponent</vt:lpstr>
      <vt:lpstr>GameObject</vt:lpstr>
      <vt:lpstr>추천 컴포넌트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Andrea Long</dc:creator>
  <cp:lastModifiedBy>Dongwon Lee</cp:lastModifiedBy>
  <cp:revision>552</cp:revision>
  <dcterms:created xsi:type="dcterms:W3CDTF">2023-07-12T23:53:37Z</dcterms:created>
  <dcterms:modified xsi:type="dcterms:W3CDTF">2025-06-16T02:27:21Z</dcterms:modified>
</cp:coreProperties>
</file>