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74" r:id="rId6"/>
    <p:sldId id="262" r:id="rId7"/>
    <p:sldId id="263" r:id="rId8"/>
    <p:sldId id="264" r:id="rId9"/>
    <p:sldId id="280" r:id="rId10"/>
    <p:sldId id="265" r:id="rId11"/>
    <p:sldId id="277" r:id="rId12"/>
    <p:sldId id="257" r:id="rId13"/>
    <p:sldId id="267" r:id="rId14"/>
    <p:sldId id="268" r:id="rId15"/>
    <p:sldId id="279" r:id="rId16"/>
    <p:sldId id="282" r:id="rId17"/>
    <p:sldId id="281" r:id="rId18"/>
    <p:sldId id="273" r:id="rId19"/>
    <p:sldId id="271" r:id="rId20"/>
    <p:sldId id="270" r:id="rId21"/>
    <p:sldId id="272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68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05:07:34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0 793 24575,'5'-1'0,"0"0"0,-1-1 0,1 1 0,0-1 0,-1 0 0,0 0 0,1 0 0,5-5 0,10-5 0,389-207 0,2-1 0,-291 161 0,77-34 0,-158 78 0,0 1 0,1 2 0,50-8 0,74-21 0,-123 28 0,1 2 0,1 1 0,45-3 0,-10 9-30,91-10-1305,-151 11-5491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05:07:3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24575,'5'1'0,"-1"1"0,0-1 0,1 1 0,-1 0 0,0 0 0,0 1 0,0-1 0,-1 1 0,5 3 0,3 2 0,62 44 0,111 102 0,-181-151 0,1 0 0,-1 0 0,0 0 0,0 0 0,-1 1 0,1-1 0,0 1 0,-1 0 0,0 0 0,0 0 0,2 7 0,-4-9 0,0 0 0,0-1 0,0 1 0,0 0 0,0 0 0,0-1 0,-1 1 0,1 0 0,-1 0 0,1-1 0,-1 1 0,0 0 0,0-1 0,1 1 0,-1-1 0,0 1 0,-1-1 0,1 0 0,0 1 0,0-1 0,0 0 0,-1 0 0,1 0 0,-1 0 0,1 0 0,-1 0 0,1 0 0,-1 0 0,1-1 0,-1 1 0,-2 0 0,-75 25 0,60-21 0,0 1 0,-31 13 0,43-15-170,1 0-1,-1 0 0,1 0 1,0 1-1,1 0 0,-1 0 1,-8 11-1,3-3-6655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05:07:56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1450 24575,'11'-10'0,"0"1"0,1 1 0,0 0 0,14-7 0,6-5 0,254-177 0,69-32 0,43-39 0,-115 74 0,-259 179 0,214-137 0,-159 107 0,93-40 0,-53 32 0,48-20 0,-129 58 0,1 3 0,58-12 0,-76 20-118,5-1-298,1 1 0,28-1 1,-41 5-6411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05:07:5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0 24575,'-8'10'0,"0"1"0,1-1 0,1 1 0,-1 0 0,2 1 0,-8 20 0,2-7 0,-31 61 0,24-52 0,-25 64 0,42-96 0,0 1 0,0 0 0,0 0 0,1-1 0,-1 1 0,1 0 0,-1 0 0,1-1 0,0 1 0,0 0 0,1 0 0,-1 0 0,0 0 0,2 3 0,-1-4 0,0-1 0,0 1 0,0-1 0,1 0 0,-1 1 0,0-1 0,1 0 0,-1 0 0,0 0 0,1 0 0,-1 0 0,1 0 0,0 0 0,-1-1 0,1 1 0,0-1 0,-1 1 0,1-1 0,0 1 0,0-1 0,-1 0 0,1 0 0,3 0 0,17 0 0,-1-1 0,40-7 0,-34 3 0,30 0 0,-25 4-111,-1-1-307,-1 2 0,50 6 0,-63-2-6408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05:10:25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1787 1 24575,'-49'2'0,"-85"16"0,-2 0 0,-22-7 0,-269 55 0,379-57 0,0-2 0,-51 0 0,45-4 0,-65 12 0,3 4 0,75-14 0,0 1 0,1 3 0,0 1 0,1 1 0,-41 19 0,-26 26-1365,94-51-5461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05:10:27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24575,'-2'18'0,"0"-1"0,-1 0 0,0 1 0,-2-1 0,-8 23 0,6-21 0,1 1 0,1-1 0,-4 29 0,9-46 0,0 0 0,0 0 0,0-1 0,0 1 0,0 0 0,1 0 0,-1-1 0,1 1 0,-1 0 0,1-1 0,0 1 0,-1-1 0,1 1 0,0-1 0,0 1 0,0-1 0,0 1 0,1-1 0,-1 0 0,0 0 0,1 0 0,-1 1 0,0-1 0,1 0 0,-1-1 0,1 1 0,-1 0 0,1 0 0,0-1 0,-1 1 0,1-1 0,0 1 0,0-1 0,-1 0 0,1 0 0,3 0 0,11 2 0,-1-2 0,0 0 0,23-4 0,-12 2 0,186 1-1365,-193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19A35-25F6-3C76-4373-674D96ED0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1C753C-599E-8EDD-4CFE-3D987CB81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956F9-ECFE-2DA0-FEE1-5404B297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7DB-1659-4EA2-8DE3-E4EF2A66E52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03C2F-A43E-7864-261A-E01EA160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539B3-32CF-890F-B2FA-0B5EBBFD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A2F9-9DB3-433B-8A10-797178D6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95FA8-75D2-D9F0-ED74-7E6C1433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90F6A-23A1-2283-92F1-BE183EFBF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584CB-5E86-4C3C-10A3-9C7E263E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7DB-1659-4EA2-8DE3-E4EF2A66E52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DF74E-5A1F-7054-4E85-A506A13F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98E0C-C5DB-182C-7371-F8AF37A0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A2F9-9DB3-433B-8A10-797178D6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1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DD1E99-D15A-1C95-4427-337DA1E20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1D2D25-667E-DEEB-6856-B34365477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60FB-C329-FE2B-3F8C-762D76F8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7DB-1659-4EA2-8DE3-E4EF2A66E52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03F3C-B7C5-A30A-A111-21500DBF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6AADF-EA3B-BEE2-3EAB-D911CD1E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A2F9-9DB3-433B-8A10-797178D6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5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7BA8E-DCAB-CF48-0B67-6A662564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52AC3-B83B-BF6A-1E82-FA19B468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237F0-9961-1B18-A0E3-BF131AD6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7DB-1659-4EA2-8DE3-E4EF2A66E52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BEA75-FF05-BF5F-54E3-14D4247C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44CC9-64F0-9AF8-F63F-15038EB9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A2F9-9DB3-433B-8A10-797178D6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04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09171-7BED-4A90-238C-341803E9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F7E6F-6476-E11A-0CCF-57986907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84053-1808-1D66-43F1-6DC16297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7DB-1659-4EA2-8DE3-E4EF2A66E52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651BD-C131-C7C8-36FB-46F083D9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7962F-6279-40F1-AD0D-1DB0EF2C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A2F9-9DB3-433B-8A10-797178D6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6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D959E-F426-2CE5-3DCA-0FCC2D2E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CAADC-0AF2-3BB3-2F99-3A68D8D99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6B8C8D-2F76-0071-3B6B-A58BA4AC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2858A-0E1E-ACB0-3CBF-DF0C988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7DB-1659-4EA2-8DE3-E4EF2A66E52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D48B71-A002-C739-87E5-36FEFB6F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3F5CF-653F-CB4A-F812-20CF99AE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A2F9-9DB3-433B-8A10-797178D6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2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F503E-CD01-21EE-F53D-33D184BD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DF1C1-DC74-962E-5D4B-24865236C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A283B-9FAE-3F87-7B0D-DD2657DD2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2B05B3-EE3C-E9FC-D0A2-0312FF268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120E79-C363-7CF4-38C4-224003083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DAA5A3-5F1F-9324-C0FE-3F2B6945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7DB-1659-4EA2-8DE3-E4EF2A66E52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08DA71-28CA-DCE4-FF91-1C1FD056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54DCB6-F761-DC5F-7702-ADA49F87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A2F9-9DB3-433B-8A10-797178D6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96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E17D0-091C-6466-FEE7-928BBBBE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6BF1D0-D663-10BD-E64A-6B014AB8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7DB-1659-4EA2-8DE3-E4EF2A66E52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B4AD9E-1FF6-E002-2436-28EDED05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E78A51-6370-E069-B69B-49414460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A2F9-9DB3-433B-8A10-797178D6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1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0B7112-A0A4-2D42-9D14-4EBDCC10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7DB-1659-4EA2-8DE3-E4EF2A66E52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A30BA-6429-32F5-89A3-F93E0A85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A42BB2-4D8A-2DA6-CDEA-FA37E506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A2F9-9DB3-433B-8A10-797178D6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71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C469A-CE9E-CD51-5A82-92840342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6DECD-F37E-FF83-94D0-F688BA61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9B366E-8049-9112-1570-9CA99BF1B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1236C-4652-5D97-D3C1-674585C0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7DB-1659-4EA2-8DE3-E4EF2A66E52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0DCDA4-3096-7192-37E8-F1CA54F0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CAD3FF-4035-AA29-CF3E-306503D3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A2F9-9DB3-433B-8A10-797178D6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2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3E547-D356-03F5-5FA9-06B29BED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038D0E-0E5E-12B9-5BC9-525F4C1F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A02510-919A-BB11-B865-D661468BB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BA3ED6-E7D7-CBBE-E328-A2A977A9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7DB-1659-4EA2-8DE3-E4EF2A66E52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DB7B-5A9F-7666-ABF0-F4C996A9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21332-9A54-AA61-A1B2-63181C44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A2F9-9DB3-433B-8A10-797178D6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E3B318-4B00-9B8B-1F41-6788DB43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A5D40-FF52-BFC2-86C4-9395D585E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B3F7C-0529-8923-1190-BE39183C9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E47DB-1659-4EA2-8DE3-E4EF2A66E527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BA7F0-033F-DF17-247C-B036498F2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E2B37-1DE9-60E4-7D00-6B63A98C0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8A2F9-9DB3-433B-8A10-797178D64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1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windows/win32/direct2d/direct2d-porta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microsoft/Windows-classic-samples/blob/main/Samples/Win7Samples/multimedia/Direct2D/SimpleDirect2DApplication/SimpleDirect2dApplication.cpp" TargetMode="External"/><Relationship Id="rId4" Type="http://schemas.openxmlformats.org/officeDocument/2006/relationships/hyperlink" Target="https://learn.microsoft.com/en-us/windows/win32/direct2d/direct2d-quicksta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earn.microsoft.com/en-us/samples/microsoft/windows-classic-samples/direct2dhelloworld/" TargetMode="Externa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ndows-classic-samples/tree/main/Samples/Win7Samples/multimedia/wic/wicviewerd2d" TargetMode="External"/><Relationship Id="rId2" Type="http://schemas.openxmlformats.org/officeDocument/2006/relationships/hyperlink" Target="https://learn.microsoft.com/ko-kr/windows/win32/wic/-wic-lh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ndows-classic-samples.git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C7824-6ED5-010F-982C-29748AF00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EB2B61-4681-F678-832F-EA2EC8E1D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1) Direct2D </a:t>
            </a:r>
            <a:r>
              <a:rPr lang="ko-KR" altLang="en-US" dirty="0"/>
              <a:t>게임 엔진</a:t>
            </a:r>
          </a:p>
        </p:txBody>
      </p:sp>
    </p:spTree>
    <p:extLst>
      <p:ext uri="{BB962C8B-B14F-4D97-AF65-F5344CB8AC3E}">
        <p14:creationId xmlns:p14="http://schemas.microsoft.com/office/powerpoint/2010/main" val="379270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BDB41-7FDA-1346-DF50-55AA54A1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링크 라이브러리 </a:t>
            </a:r>
            <a:r>
              <a:rPr lang="en-US" altLang="ko-KR"/>
              <a:t>(DLL)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DF766-F679-B7B2-8F8F-61D824C410FB}"/>
              </a:ext>
            </a:extLst>
          </p:cNvPr>
          <p:cNvSpPr txBox="1"/>
          <p:nvPr/>
        </p:nvSpPr>
        <p:spPr>
          <a:xfrm>
            <a:off x="531252" y="1527077"/>
            <a:ext cx="1018099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DLL , Dynamic-link library 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정적 링크의 단점은 동일한 내용의 코드임에도 중복으로 메모리를 모두 차지한다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 </a:t>
            </a:r>
            <a:r>
              <a:rPr lang="en-US" altLang="ko-KR" dirty="0"/>
              <a:t>DLL</a:t>
            </a:r>
            <a:r>
              <a:rPr lang="ko-KR" altLang="en-US" dirty="0"/>
              <a:t>은 메모리에 하나만 로딩 하고 </a:t>
            </a:r>
            <a:r>
              <a:rPr lang="en-US" altLang="ko-KR" dirty="0"/>
              <a:t>DLL</a:t>
            </a:r>
            <a:r>
              <a:rPr lang="ko-KR" altLang="en-US" dirty="0"/>
              <a:t>을 사용하는 각 프로세스의 가상 메모리 주소 공간에 </a:t>
            </a:r>
            <a:endParaRPr lang="en-US" altLang="ko-KR" dirty="0"/>
          </a:p>
          <a:p>
            <a:r>
              <a:rPr lang="ko-KR" altLang="en-US" dirty="0"/>
              <a:t>로드 된 메모리를 </a:t>
            </a:r>
            <a:r>
              <a:rPr lang="ko-KR" altLang="en-US" dirty="0" err="1"/>
              <a:t>맵핑하여</a:t>
            </a:r>
            <a:r>
              <a:rPr lang="ko-KR" altLang="en-US" dirty="0"/>
              <a:t> </a:t>
            </a:r>
            <a:r>
              <a:rPr lang="en-US" altLang="ko-KR" dirty="0"/>
              <a:t>DLL</a:t>
            </a:r>
            <a:r>
              <a:rPr lang="ko-KR" altLang="en-US" dirty="0"/>
              <a:t>내용을 공유한다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 프로젝트의 기본 설정은 라이브러리</a:t>
            </a:r>
            <a:r>
              <a:rPr lang="en-US" altLang="ko-KR" dirty="0"/>
              <a:t>,API</a:t>
            </a:r>
            <a:r>
              <a:rPr lang="ko-KR" altLang="en-US" dirty="0"/>
              <a:t>의 </a:t>
            </a:r>
            <a:r>
              <a:rPr lang="en-US" altLang="ko-KR" dirty="0"/>
              <a:t>DLL</a:t>
            </a:r>
            <a:r>
              <a:rPr lang="ko-KR" altLang="en-US" dirty="0"/>
              <a:t>을 암시적 링크로 사용하도록 되어있다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암시적 링크</a:t>
            </a:r>
            <a:endParaRPr lang="en-US" altLang="ko-KR" dirty="0"/>
          </a:p>
          <a:p>
            <a:r>
              <a:rPr lang="ko-KR" altLang="en-US" dirty="0"/>
              <a:t> 컴파일 할 때 외부</a:t>
            </a:r>
            <a:r>
              <a:rPr lang="en-US" altLang="ko-KR" dirty="0"/>
              <a:t>DLL</a:t>
            </a:r>
            <a:r>
              <a:rPr lang="ko-KR" altLang="en-US" dirty="0"/>
              <a:t>참조를 위한 </a:t>
            </a:r>
            <a:r>
              <a:rPr lang="en-US" altLang="ko-KR" dirty="0"/>
              <a:t>import lib </a:t>
            </a:r>
            <a:r>
              <a:rPr lang="ko-KR" altLang="en-US" dirty="0"/>
              <a:t>파일과 </a:t>
            </a:r>
            <a:r>
              <a:rPr lang="en-US" altLang="ko-KR" dirty="0"/>
              <a:t>h</a:t>
            </a:r>
            <a:r>
              <a:rPr lang="ko-KR" altLang="en-US" dirty="0"/>
              <a:t>파일을 사용하고 </a:t>
            </a:r>
            <a:endParaRPr lang="en-US" altLang="ko-KR" dirty="0"/>
          </a:p>
          <a:p>
            <a:r>
              <a:rPr lang="ko-KR" altLang="en-US" dirty="0"/>
              <a:t> 프로그램을 실행할 때 </a:t>
            </a:r>
            <a:r>
              <a:rPr lang="en-US" altLang="ko-KR" dirty="0"/>
              <a:t>DLL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연결하는 방식  </a:t>
            </a:r>
            <a:endParaRPr lang="en-US" altLang="ko-KR" dirty="0"/>
          </a:p>
          <a:p>
            <a:r>
              <a:rPr lang="en-US" altLang="ko-KR" dirty="0"/>
              <a:t>   * import lib (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DLL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을 로드하고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DLL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의 함수에 대한 호출을 구현하는 코드만 포함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명시적 링크</a:t>
            </a:r>
            <a:endParaRPr lang="en-US" altLang="ko-KR" dirty="0"/>
          </a:p>
          <a:p>
            <a:r>
              <a:rPr lang="ko-KR" altLang="en-US" dirty="0"/>
              <a:t>프로그램이 실행도중 원하는 시점에 </a:t>
            </a:r>
            <a:r>
              <a:rPr lang="en-US" altLang="ko-KR" dirty="0"/>
              <a:t>DLL</a:t>
            </a:r>
            <a:r>
              <a:rPr lang="ko-KR" altLang="en-US" dirty="0"/>
              <a:t>을 연결하는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400" dirty="0"/>
              <a:t>프로그램을 실행 할 때 </a:t>
            </a:r>
            <a:r>
              <a:rPr lang="en-US" altLang="ko-KR" sz="1400" dirty="0"/>
              <a:t>DLL</a:t>
            </a:r>
            <a:r>
              <a:rPr lang="ko-KR" altLang="en-US" sz="1400" dirty="0"/>
              <a:t> 파일을 찾는 순서는 </a:t>
            </a:r>
            <a:endParaRPr lang="en-US" altLang="ko-KR" sz="1400" dirty="0"/>
          </a:p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실행 파일이 위치한  디렉토리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Helvetica Neue"/>
              </a:rPr>
              <a:t>-&gt;  Windows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시스템 디렉토리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Helvetica Neue"/>
              </a:rPr>
              <a:t>-&gt; </a:t>
            </a:r>
            <a:r>
              <a:rPr lang="en-US" altLang="ko-KR" sz="1400" dirty="0">
                <a:solidFill>
                  <a:srgbClr val="333333"/>
                </a:solidFill>
                <a:latin typeface="Helvetica Neue"/>
              </a:rPr>
              <a:t>Windows </a:t>
            </a:r>
            <a:r>
              <a:rPr lang="ko-KR" altLang="en-US" sz="1400" dirty="0">
                <a:solidFill>
                  <a:srgbClr val="333333"/>
                </a:solidFill>
                <a:latin typeface="Helvetica Neue"/>
              </a:rPr>
              <a:t>디렉토리 </a:t>
            </a:r>
            <a:r>
              <a:rPr lang="en-US" altLang="ko-KR" sz="1400" dirty="0">
                <a:solidFill>
                  <a:srgbClr val="333333"/>
                </a:solidFill>
                <a:latin typeface="Helvetica Neue"/>
              </a:rPr>
              <a:t>-&gt;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환경 변수에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Helvetica Neue"/>
              </a:rPr>
              <a:t>PATH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나열된 디렉터리</a:t>
            </a:r>
            <a:endParaRPr lang="en-US" altLang="ko-KR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ko-KR" sz="1400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ko-KR" sz="1400" dirty="0"/>
              <a:t>DLL</a:t>
            </a:r>
            <a:r>
              <a:rPr lang="ko-KR" altLang="en-US" sz="1400" dirty="0"/>
              <a:t>파일을 직접 복사하여 배포하거나 </a:t>
            </a:r>
            <a:r>
              <a:rPr lang="en-US" altLang="ko-KR" sz="1400" dirty="0"/>
              <a:t>(Dependency walker : </a:t>
            </a:r>
            <a:r>
              <a:rPr lang="ko-KR" altLang="en-US" sz="1400" dirty="0"/>
              <a:t>필요한 </a:t>
            </a:r>
            <a:r>
              <a:rPr lang="en-US" altLang="ko-KR" sz="1400" dirty="0"/>
              <a:t>DLL</a:t>
            </a:r>
            <a:r>
              <a:rPr lang="ko-KR" altLang="en-US" sz="1400" dirty="0"/>
              <a:t> 목록을 조사 </a:t>
            </a:r>
            <a:r>
              <a:rPr lang="ko-KR" altLang="en-US" sz="1400" dirty="0" err="1"/>
              <a:t>할수있다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449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28966-4DD1-9D95-7467-7A4701BA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1A0DAB"/>
                </a:solidFill>
                <a:latin typeface="arial" panose="020B0604020202020204" pitchFamily="34" charset="0"/>
              </a:rPr>
              <a:t>Visual Studio 2022 Redistribution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B88A6-554C-8129-8B23-4410840B9BA4}"/>
              </a:ext>
            </a:extLst>
          </p:cNvPr>
          <p:cNvSpPr txBox="1"/>
          <p:nvPr/>
        </p:nvSpPr>
        <p:spPr>
          <a:xfrm>
            <a:off x="201479" y="1690688"/>
            <a:ext cx="114060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게임 설치 전에 등장하는  </a:t>
            </a:r>
            <a:r>
              <a:rPr lang="en-US" altLang="ko-KR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Visual C++ </a:t>
            </a:r>
            <a:r>
              <a:rPr lang="ko-KR" altLang="en-US" b="0" i="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재배포</a:t>
            </a:r>
            <a:r>
              <a:rPr lang="ko-KR" alt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가능 패키지</a:t>
            </a:r>
            <a:r>
              <a:rPr lang="en-US" altLang="ko-KR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ko-KR" altLang="en-US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설치는 무엇일까</a:t>
            </a:r>
            <a:r>
              <a:rPr lang="en-US" altLang="ko-KR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?</a:t>
            </a:r>
            <a:endParaRPr lang="en-US" altLang="ko-KR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endParaRPr lang="en-US" altLang="ko-KR" dirty="0">
              <a:solidFill>
                <a:srgbClr val="161616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ko-KR" altLang="en-US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게임 프로그램이 사용하는</a:t>
            </a:r>
            <a:r>
              <a:rPr lang="en-US" altLang="ko-KR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ko-KR" alt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라이브러리</a:t>
            </a:r>
            <a:r>
              <a:rPr lang="en-US" altLang="ko-KR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(</a:t>
            </a:r>
            <a:r>
              <a:rPr lang="en-US" altLang="ko-KR" dirty="0"/>
              <a:t>C </a:t>
            </a:r>
            <a:r>
              <a:rPr lang="ko-KR" altLang="en-US" dirty="0"/>
              <a:t>런타임 라이브러리 </a:t>
            </a:r>
            <a:r>
              <a:rPr lang="en-US" altLang="ko-KR" dirty="0"/>
              <a:t>(CRT),</a:t>
            </a:r>
            <a:r>
              <a:rPr lang="ko-KR" altLang="en-US" dirty="0"/>
              <a:t> 표준 </a:t>
            </a:r>
            <a:r>
              <a:rPr lang="en-US" altLang="ko-KR" dirty="0"/>
              <a:t>C++ </a:t>
            </a:r>
            <a:r>
              <a:rPr lang="ko-KR" altLang="en-US" dirty="0"/>
              <a:t>라이브러리 </a:t>
            </a:r>
            <a:r>
              <a:rPr lang="en-US" altLang="ko-KR" dirty="0"/>
              <a:t>(STL) </a:t>
            </a:r>
            <a:r>
              <a:rPr lang="ko-KR" altLang="en-US" dirty="0"/>
              <a:t>등 </a:t>
            </a:r>
            <a:r>
              <a:rPr lang="en-US" altLang="ko-KR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)</a:t>
            </a:r>
            <a:r>
              <a:rPr lang="ko-KR" alt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는 </a:t>
            </a:r>
            <a:r>
              <a:rPr lang="ko-KR" altLang="en-US" dirty="0"/>
              <a:t>기본적으로 프로젝트 설정이 동적링크 연결로 되어 있으며 코드가 담긴 </a:t>
            </a:r>
            <a:r>
              <a:rPr lang="en-US" altLang="ko-KR" dirty="0"/>
              <a:t>DLL</a:t>
            </a:r>
            <a:r>
              <a:rPr lang="ko-KR" altLang="en-US" dirty="0"/>
              <a:t>은 게임을 컴파일한 </a:t>
            </a:r>
            <a:r>
              <a:rPr lang="ko-KR" altLang="en-US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컴파일러에 따라 사용하는 </a:t>
            </a:r>
            <a:r>
              <a:rPr lang="en-US" altLang="ko-KR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DLL</a:t>
            </a:r>
            <a:r>
              <a:rPr lang="ko-KR" altLang="en-US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이름이 다르다</a:t>
            </a:r>
            <a:r>
              <a:rPr lang="en-US" altLang="ko-KR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.</a:t>
            </a:r>
          </a:p>
          <a:p>
            <a:endParaRPr lang="en-US" altLang="ko-KR" dirty="0">
              <a:solidFill>
                <a:srgbClr val="161616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ko-KR" altLang="en-US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따라서 컴파일러가 사용한 </a:t>
            </a:r>
            <a:r>
              <a:rPr lang="en-US" altLang="ko-KR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DLL</a:t>
            </a:r>
            <a:r>
              <a:rPr lang="ko-KR" altLang="en-US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을 따로 동봉 해주거나 해당 컴파일러가 사용하는 </a:t>
            </a:r>
            <a:r>
              <a:rPr lang="en-US" altLang="ko-KR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DLL</a:t>
            </a:r>
            <a:r>
              <a:rPr lang="ko-KR" altLang="en-US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을 따로 설치 하게한다</a:t>
            </a:r>
            <a:r>
              <a:rPr lang="en-US" altLang="ko-KR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F2A2FB2-12F9-ABAE-8937-7F9D8CB41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76212"/>
              </p:ext>
            </p:extLst>
          </p:nvPr>
        </p:nvGraphicFramePr>
        <p:xfrm>
          <a:off x="1008781" y="4513063"/>
          <a:ext cx="9202482" cy="1828800"/>
        </p:xfrm>
        <a:graphic>
          <a:graphicData uri="http://schemas.openxmlformats.org/drawingml/2006/table">
            <a:tbl>
              <a:tblPr/>
              <a:tblGrid>
                <a:gridCol w="1170126">
                  <a:extLst>
                    <a:ext uri="{9D8B030D-6E8A-4147-A177-3AD203B41FA5}">
                      <a16:colId xmlns:a16="http://schemas.microsoft.com/office/drawing/2014/main" val="591715393"/>
                    </a:ext>
                  </a:extLst>
                </a:gridCol>
                <a:gridCol w="2493832">
                  <a:extLst>
                    <a:ext uri="{9D8B030D-6E8A-4147-A177-3AD203B41FA5}">
                      <a16:colId xmlns:a16="http://schemas.microsoft.com/office/drawing/2014/main" val="3668660929"/>
                    </a:ext>
                  </a:extLst>
                </a:gridCol>
                <a:gridCol w="5538524">
                  <a:extLst>
                    <a:ext uri="{9D8B030D-6E8A-4147-A177-3AD203B41FA5}">
                      <a16:colId xmlns:a16="http://schemas.microsoft.com/office/drawing/2014/main" val="29249811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DLL </a:t>
                      </a:r>
                      <a:r>
                        <a:rPr lang="ko-KR" altLang="en-US" sz="1400"/>
                        <a:t>이름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역할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789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UCRT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ucrtbase.dll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Universal C Runtime (C </a:t>
                      </a:r>
                      <a:r>
                        <a:rPr lang="ko-KR" altLang="en-US" sz="1400" dirty="0"/>
                        <a:t>표준 함수</a:t>
                      </a:r>
                      <a:r>
                        <a:rPr lang="en-US" altLang="ko-KR" sz="1400" dirty="0"/>
                        <a:t>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97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CRT (C++)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vcruntime140.dll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VC++ </a:t>
                      </a:r>
                      <a:r>
                        <a:rPr lang="ko-KR" altLang="en-US" sz="1400" dirty="0"/>
                        <a:t>예외 처리</a:t>
                      </a:r>
                      <a:r>
                        <a:rPr lang="en-US" altLang="ko-KR" sz="1400" dirty="0"/>
                        <a:t>·RTTI </a:t>
                      </a:r>
                      <a:r>
                        <a:rPr lang="ko-KR" altLang="en-US" sz="1400" dirty="0"/>
                        <a:t>등 </a:t>
                      </a:r>
                      <a:r>
                        <a:rPr lang="en-US" altLang="ko-KR" sz="1400" dirty="0"/>
                        <a:t>C++ </a:t>
                      </a:r>
                      <a:r>
                        <a:rPr lang="ko-KR" altLang="en-US" sz="1400" dirty="0"/>
                        <a:t>런타임 핵심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79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vcruntime140_1.dll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VS 2019/2022 </a:t>
                      </a:r>
                      <a:r>
                        <a:rPr lang="ko-KR" altLang="en-US" sz="1400" dirty="0"/>
                        <a:t>버전의 업데이트된 </a:t>
                      </a:r>
                      <a:r>
                        <a:rPr lang="en-US" altLang="ko-KR" sz="1400" dirty="0"/>
                        <a:t>C++ </a:t>
                      </a:r>
                      <a:r>
                        <a:rPr lang="ko-KR" altLang="en-US" sz="1400" dirty="0"/>
                        <a:t>런타임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85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STL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msvcp140.dll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C++ </a:t>
                      </a:r>
                      <a:r>
                        <a:rPr lang="ko-KR" altLang="en-US" sz="1400" dirty="0"/>
                        <a:t>표준 라이브러리 구현 </a:t>
                      </a:r>
                      <a:r>
                        <a:rPr lang="en-US" altLang="ko-KR" sz="1400" dirty="0"/>
                        <a:t>(vector, map, string </a:t>
                      </a:r>
                      <a:r>
                        <a:rPr lang="ko-KR" altLang="en-US" sz="1400" dirty="0"/>
                        <a:t>등</a:t>
                      </a:r>
                      <a:r>
                        <a:rPr lang="en-US" altLang="ko-KR" sz="1400" dirty="0"/>
                        <a:t>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59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msvcp140_1.dll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VS 2019/2022</a:t>
                      </a:r>
                      <a:r>
                        <a:rPr lang="ko-KR" altLang="en-US" sz="1400" dirty="0"/>
                        <a:t>용 </a:t>
                      </a:r>
                      <a:r>
                        <a:rPr lang="en-US" altLang="ko-KR" sz="1400" dirty="0"/>
                        <a:t>STL ABI </a:t>
                      </a:r>
                      <a:r>
                        <a:rPr lang="ko-KR" altLang="en-US" sz="1400" dirty="0"/>
                        <a:t>확장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C++20/23 </a:t>
                      </a:r>
                      <a:r>
                        <a:rPr lang="ko-KR" altLang="en-US" sz="1400" dirty="0"/>
                        <a:t>기능 일부</a:t>
                      </a:r>
                      <a:r>
                        <a:rPr lang="en-US" altLang="ko-KR" sz="1400" dirty="0"/>
                        <a:t>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67103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2E0053C-3A6B-9A3E-CB61-E46B5434E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429" y="3866732"/>
            <a:ext cx="79448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릴리즈(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Release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빌드용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디버그용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DLL은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Redistributable에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포함되지 않음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5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21FE-ACB8-913F-AD9A-EE2EEA26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Direct2D </a:t>
            </a:r>
            <a:r>
              <a:rPr lang="ko-KR" altLang="en-US" dirty="0"/>
              <a:t>그래픽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1028" name="Picture 4" descr="Windows 그래픽 API를 보여 주는 다이어그램입니다.">
            <a:extLst>
              <a:ext uri="{FF2B5EF4-FFF2-40B4-BE49-F238E27FC236}">
                <a16:creationId xmlns:a16="http://schemas.microsoft.com/office/drawing/2014/main" id="{14875455-872C-2FA3-1B1F-0A7043AE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922" y="1578072"/>
            <a:ext cx="51435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96FD56-950C-A1B3-8541-B9486EDE2AE7}"/>
              </a:ext>
            </a:extLst>
          </p:cNvPr>
          <p:cNvSpPr txBox="1"/>
          <p:nvPr/>
        </p:nvSpPr>
        <p:spPr>
          <a:xfrm>
            <a:off x="544640" y="4600959"/>
            <a:ext cx="111027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Direct2D</a:t>
            </a:r>
            <a:r>
              <a:rPr lang="ko-KR" altLang="en-US" dirty="0"/>
              <a:t>는 </a:t>
            </a:r>
            <a:r>
              <a:rPr lang="en-US" altLang="ko-KR" dirty="0"/>
              <a:t>GDI</a:t>
            </a:r>
            <a:r>
              <a:rPr lang="ko-KR" altLang="en-US" dirty="0"/>
              <a:t>와 </a:t>
            </a:r>
            <a:r>
              <a:rPr lang="en-US" altLang="ko-KR" dirty="0"/>
              <a:t>GDI+</a:t>
            </a:r>
            <a:r>
              <a:rPr lang="ko-KR" altLang="en-US" dirty="0"/>
              <a:t>의 다음 버전인 </a:t>
            </a:r>
            <a:r>
              <a:rPr lang="en-US" altLang="ko-KR" dirty="0"/>
              <a:t>2D </a:t>
            </a:r>
            <a:r>
              <a:rPr lang="ko-KR" altLang="en-US" dirty="0"/>
              <a:t>그래픽 </a:t>
            </a:r>
            <a:r>
              <a:rPr lang="en-US" altLang="ko-KR" dirty="0"/>
              <a:t>API , Direct3D</a:t>
            </a:r>
            <a:r>
              <a:rPr lang="ko-KR" altLang="en-US" dirty="0"/>
              <a:t>의 삼각형과 그리기 명령으로 변환됨</a:t>
            </a:r>
            <a:endParaRPr lang="en-US" altLang="ko-KR" dirty="0"/>
          </a:p>
          <a:p>
            <a:r>
              <a:rPr lang="en-US" altLang="ko-KR" dirty="0"/>
              <a:t>GDI(</a:t>
            </a:r>
            <a:r>
              <a:rPr lang="en-US" altLang="ko-KR" dirty="0" err="1"/>
              <a:t>BitBlt</a:t>
            </a:r>
            <a:r>
              <a:rPr lang="ko-KR" altLang="en-US" dirty="0"/>
              <a:t>위주가속</a:t>
            </a:r>
            <a:r>
              <a:rPr lang="en-US" altLang="ko-KR" dirty="0"/>
              <a:t>)</a:t>
            </a:r>
            <a:r>
              <a:rPr lang="ko-KR" altLang="en-US" dirty="0"/>
              <a:t>와 비교하여 많은 부분</a:t>
            </a:r>
            <a:r>
              <a:rPr lang="en-US" altLang="ko-KR" dirty="0"/>
              <a:t>(</a:t>
            </a:r>
            <a:r>
              <a:rPr lang="ko-KR" altLang="en-US" dirty="0"/>
              <a:t>투명도</a:t>
            </a:r>
            <a:r>
              <a:rPr lang="en-US" altLang="ko-KR" dirty="0"/>
              <a:t>,</a:t>
            </a:r>
            <a:r>
              <a:rPr lang="ko-KR" altLang="en-US" dirty="0" err="1"/>
              <a:t>앤티앨리어싱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GPU H/W </a:t>
            </a:r>
            <a:r>
              <a:rPr lang="ko-KR" altLang="en-US" dirty="0"/>
              <a:t>가속을 최대한 활용함</a:t>
            </a:r>
            <a:endParaRPr lang="en-US" altLang="ko-KR" dirty="0"/>
          </a:p>
          <a:p>
            <a:r>
              <a:rPr lang="en-US" altLang="ko-KR" dirty="0"/>
              <a:t>GDI</a:t>
            </a:r>
            <a:r>
              <a:rPr lang="ko-KR" altLang="en-US" dirty="0"/>
              <a:t>는 시스템 메모리를 기본으로 사용하고 비디오메모리에 시스템 버스를 통해 업데이트함</a:t>
            </a:r>
            <a:endParaRPr lang="en-US" altLang="ko-KR" dirty="0"/>
          </a:p>
          <a:p>
            <a:r>
              <a:rPr lang="ko-KR" altLang="en-US" dirty="0"/>
              <a:t>반면 </a:t>
            </a:r>
            <a:r>
              <a:rPr lang="en-US" altLang="ko-KR" dirty="0"/>
              <a:t>Direct2D</a:t>
            </a:r>
            <a:r>
              <a:rPr lang="ko-KR" altLang="en-US" dirty="0"/>
              <a:t>는 비디오 메모리를 사용하여 간편하게 업데이트 할 수 있음</a:t>
            </a:r>
            <a:endParaRPr lang="en-US" altLang="ko-KR" dirty="0"/>
          </a:p>
          <a:p>
            <a:r>
              <a:rPr lang="en-US" altLang="ko-KR" dirty="0"/>
              <a:t> 2D</a:t>
            </a:r>
            <a:r>
              <a:rPr lang="ko-KR" altLang="en-US" dirty="0" err="1"/>
              <a:t>도형그리기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비트맵 포맷</a:t>
            </a:r>
            <a:r>
              <a:rPr lang="en-US" altLang="ko-KR" dirty="0"/>
              <a:t>,</a:t>
            </a:r>
            <a:r>
              <a:rPr lang="ko-KR" altLang="en-US" dirty="0"/>
              <a:t>텍스트 출력 지원 </a:t>
            </a:r>
            <a:r>
              <a:rPr lang="en-US" altLang="ko-KR" dirty="0"/>
              <a:t>, MFC</a:t>
            </a:r>
            <a:r>
              <a:rPr lang="ko-KR" altLang="en-US" dirty="0"/>
              <a:t>에도 통합됨  </a:t>
            </a:r>
            <a:r>
              <a:rPr lang="en-US" altLang="ko-KR" dirty="0"/>
              <a:t>,     </a:t>
            </a:r>
            <a:r>
              <a:rPr lang="ko-KR" altLang="en-US" dirty="0"/>
              <a:t>뭐 </a:t>
            </a:r>
            <a:r>
              <a:rPr lang="ko-KR" altLang="en-US" dirty="0" err="1"/>
              <a:t>좋다는얘기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https://learn.microsoft.com/ko-kr/windows/win32/direct2d/direct2d-portal</a:t>
            </a:r>
            <a:r>
              <a:rPr lang="en-US" altLang="ko-KR" dirty="0"/>
              <a:t>              [ko-</a:t>
            </a:r>
            <a:r>
              <a:rPr lang="en-US" altLang="ko-KR" dirty="0" err="1"/>
              <a:t>kr</a:t>
            </a:r>
            <a:r>
              <a:rPr lang="en-US" altLang="ko-KR" dirty="0"/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83487-C3CE-0D4D-4825-CF7974B51A6C}"/>
              </a:ext>
            </a:extLst>
          </p:cNvPr>
          <p:cNvSpPr txBox="1"/>
          <p:nvPr/>
        </p:nvSpPr>
        <p:spPr>
          <a:xfrm>
            <a:off x="2112485" y="1463276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SwapChain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더블 </a:t>
            </a:r>
            <a:r>
              <a:rPr lang="ko-KR" altLang="en-US" sz="1400" dirty="0" err="1"/>
              <a:t>버퍼링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수직동기화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037E01-4411-7C19-45A2-1DA0457C4D6F}"/>
              </a:ext>
            </a:extLst>
          </p:cNvPr>
          <p:cNvCxnSpPr>
            <a:cxnSpLocks/>
          </p:cNvCxnSpPr>
          <p:nvPr/>
        </p:nvCxnSpPr>
        <p:spPr>
          <a:xfrm flipH="1" flipV="1">
            <a:off x="3009900" y="2011979"/>
            <a:ext cx="1942079" cy="1233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69A0E-2A24-9901-98F5-396EB84018AA}"/>
              </a:ext>
            </a:extLst>
          </p:cNvPr>
          <p:cNvSpPr/>
          <p:nvPr/>
        </p:nvSpPr>
        <p:spPr>
          <a:xfrm>
            <a:off x="8290936" y="2828256"/>
            <a:ext cx="950260" cy="690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Windows</a:t>
            </a:r>
          </a:p>
          <a:p>
            <a:pPr algn="ctr"/>
            <a:r>
              <a:rPr lang="en-US" altLang="ko-KR" sz="1100" dirty="0"/>
              <a:t>Imaging</a:t>
            </a:r>
          </a:p>
          <a:p>
            <a:pPr algn="ctr"/>
            <a:r>
              <a:rPr lang="en-US" altLang="ko-KR" sz="1100" dirty="0"/>
              <a:t>Component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C1EE0-B818-8C39-40B6-9C2E50A98FE8}"/>
              </a:ext>
            </a:extLst>
          </p:cNvPr>
          <p:cNvSpPr txBox="1"/>
          <p:nvPr/>
        </p:nvSpPr>
        <p:spPr>
          <a:xfrm>
            <a:off x="9254644" y="309133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이미지 디코딩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AB12A-F28C-5109-68C2-3A1444A9D7A9}"/>
              </a:ext>
            </a:extLst>
          </p:cNvPr>
          <p:cNvSpPr txBox="1"/>
          <p:nvPr/>
        </p:nvSpPr>
        <p:spPr>
          <a:xfrm>
            <a:off x="7975344" y="2406300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err="1"/>
              <a:t>png,jpg</a:t>
            </a:r>
            <a:r>
              <a:rPr lang="en-US" altLang="ko-KR" sz="1400" dirty="0"/>
              <a:t>… </a:t>
            </a:r>
            <a:r>
              <a:rPr lang="ko-KR" altLang="en-US" sz="1400" dirty="0"/>
              <a:t>압축데이터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501C3-93D3-E14B-231C-BBFA486751D8}"/>
              </a:ext>
            </a:extLst>
          </p:cNvPr>
          <p:cNvSpPr txBox="1"/>
          <p:nvPr/>
        </p:nvSpPr>
        <p:spPr>
          <a:xfrm>
            <a:off x="7780422" y="3781930"/>
            <a:ext cx="267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가로</a:t>
            </a:r>
            <a:r>
              <a:rPr lang="en-US" altLang="ko-KR" sz="1400" dirty="0"/>
              <a:t>*</a:t>
            </a:r>
            <a:r>
              <a:rPr lang="ko-KR" altLang="en-US" sz="1400" dirty="0"/>
              <a:t>세로</a:t>
            </a:r>
            <a:r>
              <a:rPr lang="en-US" altLang="ko-KR" sz="1400" dirty="0"/>
              <a:t>* 32</a:t>
            </a:r>
            <a:r>
              <a:rPr lang="ko-KR" altLang="en-US" sz="1400" dirty="0"/>
              <a:t>비트</a:t>
            </a:r>
            <a:r>
              <a:rPr lang="en-US" altLang="ko-KR" sz="1400" dirty="0"/>
              <a:t>(R8G8B8A8) 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45C9A7-45B4-3243-508D-51844F6F6493}"/>
              </a:ext>
            </a:extLst>
          </p:cNvPr>
          <p:cNvCxnSpPr/>
          <p:nvPr/>
        </p:nvCxnSpPr>
        <p:spPr>
          <a:xfrm>
            <a:off x="8766066" y="2714077"/>
            <a:ext cx="0" cy="95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B064C2-AAD9-D17B-5DEC-D91D92F29073}"/>
              </a:ext>
            </a:extLst>
          </p:cNvPr>
          <p:cNvSpPr/>
          <p:nvPr/>
        </p:nvSpPr>
        <p:spPr>
          <a:xfrm>
            <a:off x="1411534" y="1443404"/>
            <a:ext cx="551422" cy="362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6E6200-3190-BB69-8A76-36C2C305A0A4}"/>
              </a:ext>
            </a:extLst>
          </p:cNvPr>
          <p:cNvSpPr/>
          <p:nvPr/>
        </p:nvSpPr>
        <p:spPr>
          <a:xfrm>
            <a:off x="1394188" y="1877512"/>
            <a:ext cx="551422" cy="362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335B14-EE56-D0F0-4FB7-8BFFBDFDA6F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60112" y="2058601"/>
            <a:ext cx="534076" cy="6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래픽 19" descr="모니터 윤곽선">
            <a:extLst>
              <a:ext uri="{FF2B5EF4-FFF2-40B4-BE49-F238E27FC236}">
                <a16:creationId xmlns:a16="http://schemas.microsoft.com/office/drawing/2014/main" id="{BCF75584-1261-8747-292A-925D6011D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5061" y="174474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51D77A-7F50-E766-1E78-175C3D5D8911}"/>
              </a:ext>
            </a:extLst>
          </p:cNvPr>
          <p:cNvSpPr txBox="1"/>
          <p:nvPr/>
        </p:nvSpPr>
        <p:spPr>
          <a:xfrm>
            <a:off x="-79862" y="1027906"/>
            <a:ext cx="10768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그릴 대상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BackBuffer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보여줄 대상</a:t>
            </a:r>
            <a:endParaRPr lang="en-US" altLang="ko-KR" sz="1200" dirty="0"/>
          </a:p>
          <a:p>
            <a:r>
              <a:rPr lang="en-US" altLang="ko-KR" sz="1200" dirty="0"/>
              <a:t>(Front Buffer)</a:t>
            </a:r>
            <a:r>
              <a:rPr lang="ko-KR" altLang="en-US" sz="1200" dirty="0"/>
              <a:t>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E193D6-6E45-566A-42DC-6C31F2840F3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60112" y="1624493"/>
            <a:ext cx="551422" cy="49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1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469DB-5744-EBB0-EEA3-E66AA3F0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0A79D-1E7C-EA06-05A1-638F1B378037}"/>
              </a:ext>
            </a:extLst>
          </p:cNvPr>
          <p:cNvSpPr txBox="1"/>
          <p:nvPr/>
        </p:nvSpPr>
        <p:spPr>
          <a:xfrm>
            <a:off x="564542" y="1606164"/>
            <a:ext cx="10861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 Windows7 </a:t>
            </a:r>
            <a:r>
              <a:rPr lang="ko-KR" altLang="en-US" dirty="0"/>
              <a:t>이상 </a:t>
            </a:r>
            <a:r>
              <a:rPr lang="en-US" altLang="ko-KR" dirty="0"/>
              <a:t>, Visual Studio 2010 , Windows 10 SDK </a:t>
            </a:r>
          </a:p>
          <a:p>
            <a:endParaRPr lang="en-US" altLang="ko-KR" dirty="0"/>
          </a:p>
          <a:p>
            <a:r>
              <a:rPr lang="ko-KR" altLang="en-US" dirty="0"/>
              <a:t>필요한 </a:t>
            </a:r>
            <a:r>
              <a:rPr lang="en-US" altLang="ko-KR" dirty="0"/>
              <a:t>DLL</a:t>
            </a:r>
            <a:r>
              <a:rPr lang="ko-KR" altLang="en-US" dirty="0"/>
              <a:t>들</a:t>
            </a:r>
            <a:r>
              <a:rPr lang="en-US" altLang="ko-KR" dirty="0"/>
              <a:t>   d2d1.dll dwrite.dll windowsCodecs.dll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dirty="0"/>
              <a:t>  C:\windows\system32</a:t>
            </a:r>
          </a:p>
          <a:p>
            <a:r>
              <a:rPr lang="en-US" altLang="ko-KR" dirty="0"/>
              <a:t>Header  C:\Program Files (x86)\Windows Kits\10\Include\10.0.22621.0\um</a:t>
            </a:r>
          </a:p>
          <a:p>
            <a:r>
              <a:rPr lang="en-US" altLang="ko-KR" dirty="0"/>
              <a:t>Library  C:\Program Files (x86)\Windows Kits\10\Lib\10.0.20348.0\um\x64</a:t>
            </a:r>
          </a:p>
          <a:p>
            <a:endParaRPr lang="en-US" altLang="ko-KR" dirty="0"/>
          </a:p>
          <a:p>
            <a:r>
              <a:rPr lang="ko-KR" altLang="en-US" dirty="0"/>
              <a:t>이 위치는 프로젝트 기본 설정에서 </a:t>
            </a:r>
            <a:r>
              <a:rPr lang="en-US" altLang="ko-KR" dirty="0" err="1"/>
              <a:t>WindowsSDK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기본 </a:t>
            </a:r>
            <a:r>
              <a:rPr lang="en-US" altLang="ko-KR" dirty="0" err="1"/>
              <a:t>Include,Library</a:t>
            </a:r>
            <a:r>
              <a:rPr lang="en-US" altLang="ko-KR" dirty="0"/>
              <a:t> </a:t>
            </a:r>
            <a:r>
              <a:rPr lang="ko-KR" altLang="en-US" dirty="0"/>
              <a:t>경로로 </a:t>
            </a:r>
            <a:r>
              <a:rPr lang="ko-KR" altLang="en-US" dirty="0" err="1"/>
              <a:t>설정되어있다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프로젝트에서  추가</a:t>
            </a:r>
            <a:endParaRPr lang="en-US" altLang="ko-KR" dirty="0"/>
          </a:p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#include &lt;d2d1.h&gt;   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최신 기능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인터페이스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을 쓴다면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d2d1_3.h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를 사용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프로젝트 속성에서 구성속성</a:t>
            </a:r>
            <a:r>
              <a:rPr lang="en-US" altLang="ko-KR" dirty="0"/>
              <a:t>-&gt;</a:t>
            </a:r>
            <a:r>
              <a:rPr lang="ko-KR" altLang="en-US" dirty="0" err="1"/>
              <a:t>링커</a:t>
            </a:r>
            <a:r>
              <a:rPr lang="en-US" altLang="ko-KR" dirty="0"/>
              <a:t>-&gt;</a:t>
            </a:r>
            <a:r>
              <a:rPr lang="ko-KR" altLang="en-US" dirty="0"/>
              <a:t>입력</a:t>
            </a:r>
            <a:r>
              <a:rPr lang="en-US" altLang="ko-KR" dirty="0"/>
              <a:t>-&gt;</a:t>
            </a:r>
            <a:r>
              <a:rPr lang="ko-KR" altLang="en-US" dirty="0"/>
              <a:t>추가종속성 에 추가 </a:t>
            </a:r>
            <a:endParaRPr lang="en-US" altLang="ko-KR" dirty="0"/>
          </a:p>
          <a:p>
            <a:r>
              <a:rPr lang="en-US" altLang="ko-KR" dirty="0"/>
              <a:t>d2d1.lib;dwrite.lib;windowscodecs.lib;</a:t>
            </a:r>
          </a:p>
          <a:p>
            <a:endParaRPr lang="en-US" altLang="ko-KR" dirty="0"/>
          </a:p>
          <a:p>
            <a:r>
              <a:rPr lang="ko-KR" altLang="en-US" dirty="0"/>
              <a:t>코드상에서 종속성 라이브러리 링크 추가한다면 </a:t>
            </a:r>
            <a:endParaRPr lang="en-US" altLang="ko-KR" dirty="0"/>
          </a:p>
          <a:p>
            <a:r>
              <a:rPr lang="fr-FR" altLang="ko-KR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#pragma comment(lib, "xxxx.lib")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01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8E9EBD-907A-1F97-4F7E-F0EE2B63E6DD}"/>
              </a:ext>
            </a:extLst>
          </p:cNvPr>
          <p:cNvSpPr/>
          <p:nvPr/>
        </p:nvSpPr>
        <p:spPr>
          <a:xfrm>
            <a:off x="146464" y="2258860"/>
            <a:ext cx="8174067" cy="45609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233991-7B21-CBBF-8430-16C5823B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Component</a:t>
            </a:r>
            <a:r>
              <a:rPr lang="ko-KR" altLang="en-US"/>
              <a:t> </a:t>
            </a:r>
            <a:r>
              <a:rPr lang="en-US" altLang="ko-KR"/>
              <a:t>Object</a:t>
            </a:r>
            <a:r>
              <a:rPr lang="ko-KR" altLang="en-US"/>
              <a:t> </a:t>
            </a:r>
            <a:r>
              <a:rPr lang="en-US" altLang="ko-KR"/>
              <a:t>Model)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009A8-6113-DEFC-F72C-9A1F22899D14}"/>
              </a:ext>
            </a:extLst>
          </p:cNvPr>
          <p:cNvSpPr txBox="1"/>
          <p:nvPr/>
        </p:nvSpPr>
        <p:spPr>
          <a:xfrm>
            <a:off x="229208" y="1563466"/>
            <a:ext cx="1176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동적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r>
              <a:rPr lang="en-US" altLang="ko-KR" dirty="0"/>
              <a:t>(DLL)</a:t>
            </a:r>
            <a:r>
              <a:rPr lang="ko-KR" altLang="en-US" dirty="0"/>
              <a:t> 에서 </a:t>
            </a:r>
            <a:r>
              <a:rPr lang="ko-KR" altLang="en-US" b="1" dirty="0" err="1"/>
              <a:t>팩토리</a:t>
            </a:r>
            <a:r>
              <a:rPr lang="ko-KR" altLang="en-US" dirty="0" err="1"/>
              <a:t>가</a:t>
            </a:r>
            <a:r>
              <a:rPr lang="ko-KR" altLang="en-US" dirty="0"/>
              <a:t> 있고 </a:t>
            </a:r>
            <a:r>
              <a:rPr lang="ko-KR" altLang="en-US" b="1" dirty="0"/>
              <a:t>개체</a:t>
            </a:r>
            <a:r>
              <a:rPr lang="en-US" altLang="ko-KR" b="1" dirty="0"/>
              <a:t>(Object)</a:t>
            </a:r>
            <a:r>
              <a:rPr lang="ko-KR" altLang="en-US" b="1" dirty="0"/>
              <a:t>를</a:t>
            </a:r>
            <a:r>
              <a:rPr lang="ko-KR" altLang="en-US" dirty="0"/>
              <a:t> </a:t>
            </a:r>
            <a:r>
              <a:rPr lang="ko-KR" altLang="en-US" b="1" dirty="0"/>
              <a:t>인터페이스</a:t>
            </a:r>
            <a:r>
              <a:rPr lang="en-US" altLang="ko-KR" b="1" dirty="0"/>
              <a:t>(Interface)</a:t>
            </a:r>
            <a:r>
              <a:rPr lang="ko-KR" altLang="en-US" dirty="0"/>
              <a:t> 기반으로 구현함 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사용하는 쪽</a:t>
            </a:r>
            <a:r>
              <a:rPr lang="en-US" altLang="ko-KR" dirty="0"/>
              <a:t>(Client)</a:t>
            </a:r>
            <a:r>
              <a:rPr lang="ko-KR" altLang="en-US" dirty="0"/>
              <a:t>은 메모리에 생성된 개체 인스턴스</a:t>
            </a:r>
            <a:r>
              <a:rPr lang="en-US" altLang="ko-KR" dirty="0"/>
              <a:t>(Server)</a:t>
            </a:r>
            <a:r>
              <a:rPr lang="ko-KR" altLang="en-US" dirty="0"/>
              <a:t>의 인터페이스 주소만을 얻고 함수를 호출하는 방식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2D2E96-1D33-A874-7739-97E42A8B8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908" y="4057650"/>
            <a:ext cx="3527628" cy="2639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4B7229-D69F-2590-896B-09F4F4D672DC}"/>
              </a:ext>
            </a:extLst>
          </p:cNvPr>
          <p:cNvSpPr txBox="1"/>
          <p:nvPr/>
        </p:nvSpPr>
        <p:spPr>
          <a:xfrm>
            <a:off x="196312" y="2409749"/>
            <a:ext cx="45926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sz="1400" noProof="1"/>
              <a:t>// IExample.h</a:t>
            </a:r>
          </a:p>
          <a:p>
            <a:r>
              <a:rPr lang="ko-KR" sz="1400" noProof="1"/>
              <a:t>#pragma once</a:t>
            </a:r>
          </a:p>
          <a:p>
            <a:endParaRPr lang="ko-KR" sz="1400" noProof="1"/>
          </a:p>
          <a:p>
            <a:r>
              <a:rPr lang="ko-KR" sz="1400" noProof="1"/>
              <a:t>// 구현이 없는 추상 클래스</a:t>
            </a:r>
          </a:p>
          <a:p>
            <a:r>
              <a:rPr lang="ko-KR" sz="1400" noProof="1"/>
              <a:t>class IExample {</a:t>
            </a:r>
          </a:p>
          <a:p>
            <a:r>
              <a:rPr lang="ko-KR" sz="1400" noProof="1"/>
              <a:t>public:</a:t>
            </a:r>
          </a:p>
          <a:p>
            <a:r>
              <a:rPr lang="ko-KR" sz="1400" noProof="1"/>
              <a:t>    virtual ~IExample() = default;</a:t>
            </a:r>
          </a:p>
          <a:p>
            <a:r>
              <a:rPr lang="ko-KR" sz="1400" noProof="1"/>
              <a:t>    virtual void DoSomething(int x) = 0;</a:t>
            </a:r>
          </a:p>
          <a:p>
            <a:r>
              <a:rPr lang="ko-KR" sz="1400" noProof="1"/>
              <a:t>    virtual int  GetValue() const = 0;</a:t>
            </a:r>
          </a:p>
          <a:p>
            <a:r>
              <a:rPr lang="ko-KR" sz="1400" noProof="1"/>
              <a:t>};</a:t>
            </a:r>
          </a:p>
          <a:p>
            <a:endParaRPr lang="ko-KR" sz="1400" noProof="1"/>
          </a:p>
          <a:p>
            <a:r>
              <a:rPr lang="ko-KR" sz="1400" noProof="1"/>
              <a:t>// </a:t>
            </a:r>
            <a:r>
              <a:rPr lang="ko-KR" altLang="en-US" sz="1400" noProof="1"/>
              <a:t>예</a:t>
            </a:r>
            <a:r>
              <a:rPr lang="en-US" altLang="ko-KR" sz="1400" noProof="1"/>
              <a:t>) </a:t>
            </a:r>
            <a:r>
              <a:rPr lang="ko-KR" sz="1400" noProof="1"/>
              <a:t>Factory 가 생성하고 인터페이스 알려준다</a:t>
            </a:r>
          </a:p>
          <a:p>
            <a:r>
              <a:rPr lang="ko-KR" sz="1400" noProof="1"/>
              <a:t>extern "C" __declspec(dllexport)</a:t>
            </a:r>
          </a:p>
          <a:p>
            <a:r>
              <a:rPr lang="ko-KR" sz="1400" noProof="1"/>
              <a:t>IExample* CreateExample(int initialValue) {</a:t>
            </a:r>
          </a:p>
          <a:p>
            <a:r>
              <a:rPr lang="ko-KR" sz="1400" noProof="1"/>
              <a:t>    return new ExampleImpl(initialValue);</a:t>
            </a:r>
          </a:p>
          <a:p>
            <a:r>
              <a:rPr lang="ko-KR" sz="1400" noProof="1"/>
              <a:t>}</a:t>
            </a:r>
          </a:p>
          <a:p>
            <a:r>
              <a:rPr lang="ko-KR" sz="1400" noProof="1"/>
              <a:t>extern "C" __declspec(dllexport)</a:t>
            </a:r>
          </a:p>
          <a:p>
            <a:r>
              <a:rPr lang="ko-KR" sz="1400" noProof="1"/>
              <a:t>void DestroyExample(IExample* p) {</a:t>
            </a:r>
          </a:p>
          <a:p>
            <a:r>
              <a:rPr lang="ko-KR" sz="1400" noProof="1"/>
              <a:t>    delete p;</a:t>
            </a:r>
          </a:p>
          <a:p>
            <a:r>
              <a:rPr lang="ko-KR" sz="1400" noProof="1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85E03C-8DBF-C64F-7571-16168D6E87FC}"/>
              </a:ext>
            </a:extLst>
          </p:cNvPr>
          <p:cNvSpPr txBox="1"/>
          <p:nvPr/>
        </p:nvSpPr>
        <p:spPr>
          <a:xfrm>
            <a:off x="4401520" y="2554188"/>
            <a:ext cx="3670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sz="1400" noProof="1"/>
              <a:t>// ExampleImpl.cpp </a:t>
            </a:r>
          </a:p>
          <a:p>
            <a:r>
              <a:rPr lang="ko-KR" sz="1400" noProof="1"/>
              <a:t>#include "IExample.h"</a:t>
            </a:r>
          </a:p>
          <a:p>
            <a:endParaRPr lang="ko-KR" sz="1400" noProof="1"/>
          </a:p>
          <a:p>
            <a:r>
              <a:rPr lang="ko-KR" sz="1400" noProof="1"/>
              <a:t>// 인터페이스를 구현한 클래스</a:t>
            </a:r>
          </a:p>
          <a:p>
            <a:r>
              <a:rPr lang="ko-KR" sz="1400" noProof="1"/>
              <a:t>class ExampleImpl : public IExample {</a:t>
            </a:r>
          </a:p>
          <a:p>
            <a:r>
              <a:rPr lang="ko-KR" sz="1400" noProof="1"/>
              <a:t>public:</a:t>
            </a:r>
          </a:p>
          <a:p>
            <a:r>
              <a:rPr lang="ko-KR" sz="1400" noProof="1"/>
              <a:t>    ExampleImpl(int initial) : _value(initial) {}</a:t>
            </a:r>
          </a:p>
          <a:p>
            <a:endParaRPr lang="ko-KR" sz="1400" noProof="1"/>
          </a:p>
          <a:p>
            <a:r>
              <a:rPr lang="ko-KR" sz="1400" noProof="1"/>
              <a:t>    void DoSomething(int x) override {</a:t>
            </a:r>
          </a:p>
          <a:p>
            <a:r>
              <a:rPr lang="ko-KR" sz="1400" noProof="1"/>
              <a:t>        _value += x;</a:t>
            </a:r>
          </a:p>
          <a:p>
            <a:r>
              <a:rPr lang="ko-KR" sz="1400" noProof="1"/>
              <a:t>    }</a:t>
            </a:r>
          </a:p>
          <a:p>
            <a:r>
              <a:rPr lang="ko-KR" sz="1400" noProof="1"/>
              <a:t>    int GetValue() const override {</a:t>
            </a:r>
          </a:p>
          <a:p>
            <a:r>
              <a:rPr lang="ko-KR" sz="1400" noProof="1"/>
              <a:t>        return _value;</a:t>
            </a:r>
          </a:p>
          <a:p>
            <a:r>
              <a:rPr lang="ko-KR" sz="1400" noProof="1"/>
              <a:t>    }</a:t>
            </a:r>
          </a:p>
          <a:p>
            <a:endParaRPr lang="ko-KR" sz="1400" noProof="1"/>
          </a:p>
          <a:p>
            <a:r>
              <a:rPr lang="ko-KR" sz="1400" noProof="1"/>
              <a:t>private:</a:t>
            </a:r>
          </a:p>
          <a:p>
            <a:r>
              <a:rPr lang="ko-KR" sz="1400" noProof="1"/>
              <a:t>    int _value;</a:t>
            </a:r>
          </a:p>
          <a:p>
            <a:r>
              <a:rPr lang="ko-KR" sz="1400" noProof="1"/>
              <a:t>};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638ED4-F4C9-A6F9-CEC9-D11EA45CFC88}"/>
              </a:ext>
            </a:extLst>
          </p:cNvPr>
          <p:cNvSpPr txBox="1"/>
          <p:nvPr/>
        </p:nvSpPr>
        <p:spPr>
          <a:xfrm>
            <a:off x="2232061" y="2224008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DLL</a:t>
            </a:r>
            <a:r>
              <a:rPr lang="ko-KR" altLang="en-US" dirty="0"/>
              <a:t>기반의 </a:t>
            </a:r>
            <a:r>
              <a:rPr lang="en-US" altLang="ko-KR" dirty="0"/>
              <a:t>Component Object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B3C84B-1774-3CFC-1BC3-4BCBF94E2809}"/>
              </a:ext>
            </a:extLst>
          </p:cNvPr>
          <p:cNvSpPr txBox="1"/>
          <p:nvPr/>
        </p:nvSpPr>
        <p:spPr>
          <a:xfrm>
            <a:off x="8445942" y="2408674"/>
            <a:ext cx="34243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구체적인 구현 클래스 </a:t>
            </a:r>
            <a:r>
              <a:rPr lang="en-US" altLang="ko-KR" sz="1400" dirty="0" err="1"/>
              <a:t>ExampleImpl</a:t>
            </a:r>
            <a:endParaRPr lang="en-US" altLang="ko-KR" sz="1400" dirty="0"/>
          </a:p>
          <a:p>
            <a:r>
              <a:rPr lang="ko-KR" altLang="en-US" sz="1400" dirty="0"/>
              <a:t>을 사용하지 않고 </a:t>
            </a:r>
            <a:r>
              <a:rPr lang="en-US" altLang="ko-KR" sz="1400" dirty="0" err="1"/>
              <a:t>IExample</a:t>
            </a:r>
            <a:r>
              <a:rPr lang="ko-KR" altLang="en-US" sz="1400" dirty="0"/>
              <a:t>만 사용한다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인터페이스가 추가되어도 하위호환성을</a:t>
            </a:r>
            <a:endParaRPr lang="en-US" altLang="ko-KR" sz="1400" dirty="0"/>
          </a:p>
          <a:p>
            <a:r>
              <a:rPr lang="ko-KR" altLang="en-US" sz="1400" dirty="0" err="1"/>
              <a:t>유지할수</a:t>
            </a:r>
            <a:r>
              <a:rPr lang="ko-KR" altLang="en-US" sz="1400" dirty="0"/>
              <a:t>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최신은 기능은 상위</a:t>
            </a:r>
            <a:endParaRPr lang="en-US" altLang="ko-KR" sz="1400" dirty="0"/>
          </a:p>
          <a:p>
            <a:r>
              <a:rPr lang="ko-KR" altLang="en-US" sz="1400" dirty="0"/>
              <a:t>인터페이스 버전을 사용해야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847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A6963-DD6A-56CC-372D-BB9B41511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EC44D-05C8-E678-EC68-D9C53604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사용패턴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31F1C-6707-F818-E69F-C423EC6C45F2}"/>
              </a:ext>
            </a:extLst>
          </p:cNvPr>
          <p:cNvSpPr txBox="1"/>
          <p:nvPr/>
        </p:nvSpPr>
        <p:spPr>
          <a:xfrm>
            <a:off x="184759" y="1690688"/>
            <a:ext cx="90924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CoInitiallize</a:t>
            </a:r>
            <a:r>
              <a:rPr lang="en-US" altLang="ko-KR" sz="1400" dirty="0"/>
              <a:t>();		// </a:t>
            </a:r>
            <a:r>
              <a:rPr lang="ko-KR" altLang="en-US" sz="1400" dirty="0"/>
              <a:t>프로그램 시작 시</a:t>
            </a:r>
            <a:r>
              <a:rPr lang="en-US" altLang="ko-KR" sz="1400" dirty="0"/>
              <a:t> COM </a:t>
            </a:r>
            <a:r>
              <a:rPr lang="ko-KR" altLang="en-US" sz="1400" dirty="0"/>
              <a:t>자체를 쓰기위한 준비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IXXX* </a:t>
            </a:r>
            <a:r>
              <a:rPr lang="en-US" altLang="ko-KR" sz="1400" dirty="0" err="1"/>
              <a:t>pIXXX</a:t>
            </a:r>
            <a:r>
              <a:rPr lang="en-US" altLang="ko-KR" sz="1400" dirty="0"/>
              <a:t>;		// </a:t>
            </a:r>
            <a:r>
              <a:rPr lang="ko-KR" altLang="en-US" sz="1400" dirty="0"/>
              <a:t>인터페이스 클래스 포인터 변수를 준비</a:t>
            </a:r>
            <a:endParaRPr lang="en-US" altLang="ko-KR" sz="1400" dirty="0"/>
          </a:p>
          <a:p>
            <a:r>
              <a:rPr lang="en-US" altLang="ko-KR" sz="1400" dirty="0"/>
              <a:t>HRESULT 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;		// </a:t>
            </a:r>
            <a:r>
              <a:rPr lang="ko-KR" altLang="en-US" sz="1400" dirty="0"/>
              <a:t>함수 호출 결과를 저장</a:t>
            </a:r>
            <a:endParaRPr lang="en-US" altLang="ko-KR" sz="1400" dirty="0"/>
          </a:p>
          <a:p>
            <a:r>
              <a:rPr lang="en-US" altLang="ko-KR" sz="1400" dirty="0"/>
              <a:t>                                            // COM</a:t>
            </a:r>
            <a:r>
              <a:rPr lang="ko-KR" altLang="en-US" sz="1400" dirty="0"/>
              <a:t>개체는 프로그래머가 직접적으로 </a:t>
            </a:r>
            <a:r>
              <a:rPr lang="en-US" altLang="ko-KR" sz="1400" dirty="0"/>
              <a:t>new </a:t>
            </a:r>
            <a:r>
              <a:rPr lang="ko-KR" altLang="en-US" sz="1400" dirty="0"/>
              <a:t>로 생성하지 않는다</a:t>
            </a:r>
            <a:endParaRPr lang="en-US" altLang="ko-KR" sz="1400" dirty="0"/>
          </a:p>
          <a:p>
            <a:r>
              <a:rPr lang="en-US" altLang="ko-KR" sz="1400" dirty="0" err="1"/>
              <a:t>hr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CreateXXX</a:t>
            </a:r>
            <a:r>
              <a:rPr lang="en-US" altLang="ko-KR" sz="1400" dirty="0"/>
              <a:t>(&amp;</a:t>
            </a:r>
            <a:r>
              <a:rPr lang="en-US" altLang="ko-KR" sz="1400" dirty="0" err="1"/>
              <a:t>pIXXX</a:t>
            </a:r>
            <a:r>
              <a:rPr lang="en-US" altLang="ko-KR" sz="1400" dirty="0"/>
              <a:t>); 	// </a:t>
            </a:r>
            <a:r>
              <a:rPr lang="ko-KR" altLang="en-US" sz="1400" dirty="0"/>
              <a:t>포인터 주소를 넘겨 포인터에 생성한 개체 주소 받기</a:t>
            </a:r>
            <a:endParaRPr lang="en-US" altLang="ko-KR" sz="1400" dirty="0"/>
          </a:p>
          <a:p>
            <a:r>
              <a:rPr lang="en-US" altLang="ko-KR" sz="1400" dirty="0" err="1"/>
              <a:t>hr</a:t>
            </a:r>
            <a:r>
              <a:rPr lang="en-US" altLang="ko-KR" sz="1400" dirty="0"/>
              <a:t> = IXXX-&gt;Method1();	// XXX </a:t>
            </a:r>
            <a:r>
              <a:rPr lang="ko-KR" altLang="en-US" sz="1400" dirty="0"/>
              <a:t>의 함수 호출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IOther</a:t>
            </a:r>
            <a:r>
              <a:rPr lang="en-US" altLang="ko-KR" sz="1400" dirty="0"/>
              <a:t>* </a:t>
            </a:r>
            <a:r>
              <a:rPr lang="en-US" altLang="ko-KR" sz="1400" dirty="0" err="1"/>
              <a:t>pIOther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// </a:t>
            </a:r>
            <a:r>
              <a:rPr lang="ko-KR" altLang="en-US" sz="1400" dirty="0"/>
              <a:t>인터페이스 </a:t>
            </a:r>
            <a:r>
              <a:rPr lang="en-US" altLang="ko-KR" sz="1400" dirty="0"/>
              <a:t>ID</a:t>
            </a:r>
            <a:r>
              <a:rPr lang="ko-KR" altLang="en-US" sz="1400" dirty="0"/>
              <a:t>기반으로 같은 구현클래스에서의 다른 인터페이스 주소를 얻는다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//  </a:t>
            </a:r>
            <a:r>
              <a:rPr lang="ko-KR" altLang="en-US" sz="1400" dirty="0"/>
              <a:t>내부적으로 참조 카운트 증가</a:t>
            </a:r>
            <a:endParaRPr lang="en-US" altLang="ko-KR" sz="1400" dirty="0"/>
          </a:p>
          <a:p>
            <a:r>
              <a:rPr lang="en-US" altLang="ko-KR" sz="1400" dirty="0" err="1"/>
              <a:t>Hr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pIXXX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QueryInterface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IID_Iother</a:t>
            </a:r>
            <a:r>
              <a:rPr lang="en-US" altLang="ko-KR" sz="1400" dirty="0"/>
              <a:t> , &amp;</a:t>
            </a:r>
            <a:r>
              <a:rPr lang="en-US" altLang="ko-KR" sz="1400" dirty="0" err="1"/>
              <a:t>pIOther</a:t>
            </a:r>
            <a:r>
              <a:rPr lang="en-US" altLang="ko-KR" sz="1400" dirty="0"/>
              <a:t>); </a:t>
            </a:r>
          </a:p>
          <a:p>
            <a:r>
              <a:rPr lang="en-US" altLang="ko-KR" sz="1400" dirty="0" err="1"/>
              <a:t>pIOther</a:t>
            </a:r>
            <a:r>
              <a:rPr lang="en-US" altLang="ko-KR" sz="1400" dirty="0"/>
              <a:t>-&gt;Method3();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pIXXX</a:t>
            </a:r>
            <a:r>
              <a:rPr lang="en-US" altLang="ko-KR" sz="1400" dirty="0"/>
              <a:t>-&gt;Release();		// </a:t>
            </a:r>
            <a:r>
              <a:rPr lang="ko-KR" altLang="en-US" sz="1400" dirty="0"/>
              <a:t>인스턴스</a:t>
            </a:r>
            <a:r>
              <a:rPr lang="en-US" altLang="ko-KR" sz="1400" dirty="0"/>
              <a:t> </a:t>
            </a:r>
            <a:r>
              <a:rPr lang="ko-KR" altLang="en-US" sz="1400" dirty="0"/>
              <a:t>해제를 위한 참조 카운트 감소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 err="1"/>
              <a:t>pIOther</a:t>
            </a:r>
            <a:r>
              <a:rPr lang="en-US" altLang="ko-KR" sz="1400" dirty="0"/>
              <a:t>-&gt;Release();		// </a:t>
            </a:r>
            <a:r>
              <a:rPr lang="ko-KR" altLang="en-US" sz="1400" dirty="0"/>
              <a:t>인스턴스 해제를 위한 참조 카운트 감소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CoUninitialize</a:t>
            </a:r>
            <a:r>
              <a:rPr lang="en-US" altLang="ko-KR" sz="1400" dirty="0"/>
              <a:t>();		// </a:t>
            </a:r>
            <a:r>
              <a:rPr lang="ko-KR" altLang="en-US" sz="1400" dirty="0"/>
              <a:t>프로그램 </a:t>
            </a:r>
            <a:r>
              <a:rPr lang="ko-KR" altLang="en-US" sz="1400" dirty="0" err="1"/>
              <a:t>종료전</a:t>
            </a:r>
            <a:r>
              <a:rPr lang="ko-KR" altLang="en-US" sz="1400" dirty="0"/>
              <a:t> </a:t>
            </a:r>
            <a:r>
              <a:rPr lang="en-US" altLang="ko-KR" sz="1400" dirty="0"/>
              <a:t>COM</a:t>
            </a:r>
            <a:r>
              <a:rPr lang="ko-KR" altLang="en-US" sz="1400" dirty="0"/>
              <a:t>쓰기 종료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372423-C9C4-1EE0-A7F7-13524735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513" y="2866475"/>
            <a:ext cx="3527628" cy="26390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BEF4765-6EB3-2F97-7A7C-E425D21AA4AE}"/>
              </a:ext>
            </a:extLst>
          </p:cNvPr>
          <p:cNvSpPr/>
          <p:nvPr/>
        </p:nvSpPr>
        <p:spPr>
          <a:xfrm>
            <a:off x="124047" y="1511300"/>
            <a:ext cx="7801577" cy="4228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E3086C-708F-47A9-5F1B-568BE796A6E5}"/>
              </a:ext>
            </a:extLst>
          </p:cNvPr>
          <p:cNvCxnSpPr>
            <a:cxnSpLocks/>
          </p:cNvCxnSpPr>
          <p:nvPr/>
        </p:nvCxnSpPr>
        <p:spPr>
          <a:xfrm flipH="1">
            <a:off x="7925624" y="3075167"/>
            <a:ext cx="44678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815230-F532-8A37-F436-07B5516CA6C6}"/>
              </a:ext>
            </a:extLst>
          </p:cNvPr>
          <p:cNvSpPr txBox="1"/>
          <p:nvPr/>
        </p:nvSpPr>
        <p:spPr>
          <a:xfrm>
            <a:off x="1325" y="6107143"/>
            <a:ext cx="414036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232629"/>
                </a:solidFill>
                <a:latin typeface="ui-monospace"/>
              </a:rPr>
              <a:t>H</a:t>
            </a:r>
            <a:r>
              <a:rPr lang="en-US" altLang="ko-KR" sz="1100" b="0" i="0" dirty="0">
                <a:solidFill>
                  <a:srgbClr val="232629"/>
                </a:solidFill>
                <a:effectLst/>
                <a:latin typeface="ui-monospace"/>
              </a:rPr>
              <a:t>RESULT </a:t>
            </a:r>
            <a:r>
              <a:rPr lang="ko-KR" altLang="en-US" sz="1100" b="0" i="0" dirty="0">
                <a:solidFill>
                  <a:srgbClr val="232629"/>
                </a:solidFill>
                <a:effectLst/>
                <a:latin typeface="ui-monospace"/>
              </a:rPr>
              <a:t> 에러 세부 설명 얻기 </a:t>
            </a:r>
            <a:endParaRPr lang="en-US" altLang="ko-KR" sz="1100" b="0" i="0" dirty="0">
              <a:solidFill>
                <a:srgbClr val="232629"/>
              </a:solidFill>
              <a:effectLst/>
              <a:latin typeface="ui-monospace"/>
            </a:endParaRPr>
          </a:p>
          <a:p>
            <a:r>
              <a:rPr lang="ko-KR" altLang="en-US" sz="1100" b="0" i="0" dirty="0">
                <a:solidFill>
                  <a:srgbClr val="232629"/>
                </a:solidFill>
                <a:effectLst/>
                <a:latin typeface="ui-monospace"/>
              </a:rPr>
              <a:t> </a:t>
            </a:r>
            <a:r>
              <a:rPr lang="en-US" altLang="ko-KR" sz="1100" b="0" i="0" dirty="0">
                <a:solidFill>
                  <a:srgbClr val="232629"/>
                </a:solidFill>
                <a:effectLst/>
                <a:latin typeface="ui-monospace"/>
              </a:rPr>
              <a:t>#</a:t>
            </a:r>
            <a:r>
              <a:rPr lang="en-US" altLang="ko-KR" sz="1100" dirty="0">
                <a:solidFill>
                  <a:srgbClr val="232629"/>
                </a:solidFill>
                <a:latin typeface="ui-monospace"/>
              </a:rPr>
              <a:t>include</a:t>
            </a:r>
            <a:r>
              <a:rPr lang="ko-KR" altLang="en-US" sz="1100" dirty="0">
                <a:solidFill>
                  <a:srgbClr val="232629"/>
                </a:solidFill>
                <a:latin typeface="ui-monospace"/>
              </a:rPr>
              <a:t> </a:t>
            </a:r>
            <a:r>
              <a:rPr lang="en-US" altLang="ko-KR" sz="1100" b="0" i="0" dirty="0" err="1">
                <a:solidFill>
                  <a:srgbClr val="232629"/>
                </a:solidFill>
                <a:effectLst/>
                <a:latin typeface="ui-monospace"/>
              </a:rPr>
              <a:t>comdef.h</a:t>
            </a:r>
            <a:endParaRPr lang="en-US" altLang="ko-KR" sz="1100" b="0" i="0" dirty="0">
              <a:solidFill>
                <a:srgbClr val="232629"/>
              </a:solidFill>
              <a:effectLst/>
              <a:latin typeface="ui-monospace"/>
            </a:endParaRPr>
          </a:p>
          <a:p>
            <a:r>
              <a:rPr lang="en-US" altLang="ko-KR" sz="1100" dirty="0"/>
              <a:t>_</a:t>
            </a:r>
            <a:r>
              <a:rPr lang="en-US" altLang="ko-KR" sz="1100" dirty="0" err="1"/>
              <a:t>com_error</a:t>
            </a:r>
            <a:r>
              <a:rPr lang="en-US" altLang="ko-KR" sz="1100" dirty="0"/>
              <a:t> err(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);    LPCTSTR </a:t>
            </a:r>
            <a:r>
              <a:rPr lang="en-US" altLang="ko-KR" sz="1100" dirty="0" err="1"/>
              <a:t>errMsg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err.ErrorMessage</a:t>
            </a:r>
            <a:r>
              <a:rPr lang="en-US" altLang="ko-KR" sz="1100" dirty="0"/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543E3-0EB4-01D0-3E5E-C12B259C96CB}"/>
              </a:ext>
            </a:extLst>
          </p:cNvPr>
          <p:cNvSpPr txBox="1"/>
          <p:nvPr/>
        </p:nvSpPr>
        <p:spPr>
          <a:xfrm>
            <a:off x="4437528" y="6267683"/>
            <a:ext cx="732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 Release</a:t>
            </a:r>
            <a:r>
              <a:rPr lang="ko-KR" altLang="en-US" sz="1400" dirty="0"/>
              <a:t>가 귀찮다면 </a:t>
            </a:r>
            <a:r>
              <a:rPr lang="en-US" altLang="ko-KR" sz="1400" dirty="0"/>
              <a:t>COM</a:t>
            </a:r>
            <a:r>
              <a:rPr lang="ko-KR" altLang="en-US" sz="1400" dirty="0"/>
              <a:t>개체 포인터를 다루는 </a:t>
            </a:r>
            <a:r>
              <a:rPr lang="ko-KR" altLang="en-US" sz="1400" dirty="0" err="1"/>
              <a:t>스마트포인터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ComPtr</a:t>
            </a:r>
            <a:r>
              <a:rPr lang="en-US" altLang="ko-KR" sz="1400" dirty="0"/>
              <a:t> </a:t>
            </a:r>
            <a:r>
              <a:rPr lang="ko-KR" altLang="en-US" sz="1400" dirty="0"/>
              <a:t>를 공부한다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1B856D-2715-A4EE-8773-C5ED9A3567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60" t="35975" r="59963" b="34612"/>
          <a:stretch/>
        </p:blipFill>
        <p:spPr>
          <a:xfrm>
            <a:off x="8027277" y="561854"/>
            <a:ext cx="41021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0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513A5-D68D-3E6C-D259-F7E3E6D6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19CBBA-7A49-8055-4178-F7BCBFF0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882" y="1965995"/>
            <a:ext cx="5896622" cy="4450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9A6C2-E7E9-EE50-3C15-DD1D2FE32FB3}"/>
              </a:ext>
            </a:extLst>
          </p:cNvPr>
          <p:cNvSpPr txBox="1"/>
          <p:nvPr/>
        </p:nvSpPr>
        <p:spPr>
          <a:xfrm>
            <a:off x="595005" y="3311236"/>
            <a:ext cx="1420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d2d1.h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0C3A4-1FDB-95E0-CE9A-EE9D9D777C85}"/>
              </a:ext>
            </a:extLst>
          </p:cNvPr>
          <p:cNvSpPr txBox="1"/>
          <p:nvPr/>
        </p:nvSpPr>
        <p:spPr>
          <a:xfrm>
            <a:off x="418528" y="5936672"/>
            <a:ext cx="1420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D2d1_3.h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16D7D-76CA-331D-341F-C00C4347FEFB}"/>
              </a:ext>
            </a:extLst>
          </p:cNvPr>
          <p:cNvSpPr txBox="1"/>
          <p:nvPr/>
        </p:nvSpPr>
        <p:spPr>
          <a:xfrm>
            <a:off x="515510" y="5025809"/>
            <a:ext cx="1420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D2d1_2.h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23394-8521-88CB-FEA8-1623A0125F52}"/>
              </a:ext>
            </a:extLst>
          </p:cNvPr>
          <p:cNvSpPr txBox="1"/>
          <p:nvPr/>
        </p:nvSpPr>
        <p:spPr>
          <a:xfrm>
            <a:off x="515509" y="4168522"/>
            <a:ext cx="1420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D2d1_1.h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FFB8B-9C93-B0CB-1899-6CDEB82CA795}"/>
              </a:ext>
            </a:extLst>
          </p:cNvPr>
          <p:cNvSpPr txBox="1"/>
          <p:nvPr/>
        </p:nvSpPr>
        <p:spPr>
          <a:xfrm>
            <a:off x="515509" y="1472999"/>
            <a:ext cx="9163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최신 기능</a:t>
            </a:r>
            <a:r>
              <a:rPr lang="en-US" altLang="ko-KR" sz="1400" dirty="0"/>
              <a:t>(</a:t>
            </a:r>
            <a:r>
              <a:rPr lang="ko-KR" altLang="en-US" sz="1400" dirty="0"/>
              <a:t>인터페이스</a:t>
            </a:r>
            <a:r>
              <a:rPr lang="en-US" altLang="ko-KR" sz="1400" dirty="0"/>
              <a:t>)</a:t>
            </a:r>
            <a:r>
              <a:rPr lang="ko-KR" altLang="en-US" sz="1400" dirty="0"/>
              <a:t>를 사용하려면 해당 인터페이스를 얻을 수 있는 </a:t>
            </a:r>
            <a:r>
              <a:rPr lang="ko-KR" altLang="en-US" sz="1400" dirty="0" err="1"/>
              <a:t>팩토리를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사용하는것</a:t>
            </a:r>
            <a:r>
              <a:rPr lang="ko-KR" altLang="en-US" sz="1400" dirty="0"/>
              <a:t> 부터 시작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 algn="l"/>
            <a:r>
              <a:rPr lang="ko-KR" altLang="en-US" sz="1400" dirty="0"/>
              <a:t>최신버전의 헤더는 이전 버전의 헤더를 포함한다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6A29EB6-5380-47E9-8675-957603C6B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762"/>
              </p:ext>
            </p:extLst>
          </p:nvPr>
        </p:nvGraphicFramePr>
        <p:xfrm>
          <a:off x="5291270" y="2983781"/>
          <a:ext cx="6385220" cy="3618113"/>
        </p:xfrm>
        <a:graphic>
          <a:graphicData uri="http://schemas.openxmlformats.org/drawingml/2006/table">
            <a:tbl>
              <a:tblPr/>
              <a:tblGrid>
                <a:gridCol w="754466">
                  <a:extLst>
                    <a:ext uri="{9D8B030D-6E8A-4147-A177-3AD203B41FA5}">
                      <a16:colId xmlns:a16="http://schemas.microsoft.com/office/drawing/2014/main" val="2907508688"/>
                    </a:ext>
                  </a:extLst>
                </a:gridCol>
                <a:gridCol w="1502099">
                  <a:extLst>
                    <a:ext uri="{9D8B030D-6E8A-4147-A177-3AD203B41FA5}">
                      <a16:colId xmlns:a16="http://schemas.microsoft.com/office/drawing/2014/main" val="3153982626"/>
                    </a:ext>
                  </a:extLst>
                </a:gridCol>
                <a:gridCol w="4128655">
                  <a:extLst>
                    <a:ext uri="{9D8B030D-6E8A-4147-A177-3AD203B41FA5}">
                      <a16:colId xmlns:a16="http://schemas.microsoft.com/office/drawing/2014/main" val="3403878190"/>
                    </a:ext>
                  </a:extLst>
                </a:gridCol>
              </a:tblGrid>
              <a:tr h="393908"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주요 추가 기능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8109"/>
                  </a:ext>
                </a:extLst>
              </a:tr>
              <a:tr h="46060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기본 </a:t>
                      </a:r>
                      <a:r>
                        <a:rPr lang="en-US" altLang="ko-KR" sz="1200" dirty="0"/>
                        <a:t>2</a:t>
                      </a:r>
                      <a:r>
                        <a:rPr lang="en-US" sz="1200" dirty="0"/>
                        <a:t>D </a:t>
                      </a:r>
                      <a:r>
                        <a:rPr lang="ko-KR" altLang="en-US" sz="1200" dirty="0"/>
                        <a:t>드로잉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sz="1200" dirty="0"/>
                        <a:t>ID2D1Factory/ID2D1RenderTarget </a:t>
                      </a:r>
                      <a:r>
                        <a:rPr lang="ko-KR" altLang="en-US" sz="1200" dirty="0"/>
                        <a:t>등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30408"/>
                  </a:ext>
                </a:extLst>
              </a:tr>
              <a:tr h="85540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2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GPU </a:t>
                      </a:r>
                      <a:r>
                        <a:rPr lang="ko-KR" altLang="en-US" sz="1200" dirty="0"/>
                        <a:t>기반 “</a:t>
                      </a:r>
                      <a:r>
                        <a:rPr lang="en-US" sz="1200" dirty="0"/>
                        <a:t>Device/</a:t>
                      </a:r>
                      <a:r>
                        <a:rPr lang="en-US" sz="1200" dirty="0" err="1"/>
                        <a:t>DeviceContext</a:t>
                      </a:r>
                      <a:r>
                        <a:rPr lang="en-US" sz="1200" dirty="0"/>
                        <a:t>” </a:t>
                      </a:r>
                      <a:r>
                        <a:rPr lang="ko-KR" altLang="en-US" sz="1200" dirty="0"/>
                        <a:t>모델 </a:t>
                      </a:r>
                      <a:endParaRPr lang="en-US" altLang="ko-KR" sz="12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/>
                        <a:t>CommandList</a:t>
                      </a:r>
                      <a:r>
                        <a:rPr lang="en-US" sz="1200" dirty="0"/>
                        <a:t> - </a:t>
                      </a:r>
                      <a:r>
                        <a:rPr lang="ko-KR" altLang="en-US" sz="1200" dirty="0" err="1"/>
                        <a:t>멀티스레드</a:t>
                      </a:r>
                      <a:r>
                        <a:rPr lang="ko-KR" altLang="en-US" sz="1200" dirty="0"/>
                        <a:t> 지원 </a:t>
                      </a:r>
                      <a:endParaRPr lang="en-US" altLang="ko-KR" sz="12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/>
                        <a:t>– </a:t>
                      </a:r>
                      <a:r>
                        <a:rPr lang="en-US" altLang="ko-KR" sz="1200" b="1" dirty="0"/>
                        <a:t>Effect</a:t>
                      </a:r>
                      <a:r>
                        <a:rPr lang="en-US" altLang="ko-KR" sz="1200" dirty="0"/>
                        <a:t> (</a:t>
                      </a:r>
                      <a:r>
                        <a:rPr lang="en-US" sz="1200" dirty="0"/>
                        <a:t>Blur, Composite </a:t>
                      </a:r>
                      <a:r>
                        <a:rPr lang="ko-KR" altLang="en-US" sz="1200" dirty="0"/>
                        <a:t>등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667703"/>
                  </a:ext>
                </a:extLst>
              </a:tr>
              <a:tr h="85540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2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dirty="0"/>
                        <a:t>Windows Ink</a:t>
                      </a:r>
                      <a:r>
                        <a:rPr lang="ko-KR" altLang="en-US" sz="1200" dirty="0"/>
                        <a:t>용 </a:t>
                      </a:r>
                      <a:r>
                        <a:rPr lang="en-US" altLang="ko-KR" sz="1200" dirty="0"/>
                        <a:t>ID2D1Ink* </a:t>
                      </a:r>
                      <a:r>
                        <a:rPr lang="ko-KR" altLang="en-US" sz="1200" dirty="0"/>
                        <a:t>인터페이스 </a:t>
                      </a:r>
                      <a:endParaRPr lang="en-US" altLang="ko-KR" sz="12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dirty="0"/>
                        <a:t>고급 비트맵 </a:t>
                      </a:r>
                      <a:r>
                        <a:rPr lang="ko-KR" altLang="en-US" sz="1200" dirty="0" err="1"/>
                        <a:t>래핑</a:t>
                      </a:r>
                      <a:r>
                        <a:rPr lang="ko-KR" altLang="en-US" sz="1200" dirty="0"/>
                        <a:t> 옵션 </a:t>
                      </a:r>
                      <a:endParaRPr lang="en-US" altLang="ko-KR" sz="12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/>
                        <a:t>- DPI/</a:t>
                      </a:r>
                      <a:r>
                        <a:rPr lang="ko-KR" altLang="en-US" sz="1200" dirty="0"/>
                        <a:t>테마 대응 강화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확장 효과 및 </a:t>
                      </a:r>
                      <a:r>
                        <a:rPr lang="en-US" altLang="ko-KR" sz="1200" b="1" dirty="0"/>
                        <a:t>SpriteBatch1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447624"/>
                  </a:ext>
                </a:extLst>
              </a:tr>
              <a:tr h="105280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/>
                        <a:t>GPU </a:t>
                      </a:r>
                      <a:r>
                        <a:rPr lang="ko-KR" altLang="en-US" sz="1200" dirty="0"/>
                        <a:t>가속 이펙트 라이브러리 확대 </a:t>
                      </a:r>
                      <a:endParaRPr lang="en-US" altLang="ko-KR" sz="12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/>
                        <a:t>Gradient Mesh, Ink, Blend </a:t>
                      </a:r>
                      <a:r>
                        <a:rPr lang="ko-KR" altLang="en-US" sz="1200" dirty="0"/>
                        <a:t>등 고급 도형 </a:t>
                      </a:r>
                      <a:endParaRPr lang="en-US" altLang="ko-KR" sz="12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/>
                        <a:t>DirectComposition</a:t>
                      </a:r>
                      <a:r>
                        <a:rPr lang="en-US" sz="1200" dirty="0"/>
                        <a:t>/UWP </a:t>
                      </a:r>
                      <a:r>
                        <a:rPr lang="ko-KR" altLang="en-US" sz="1200" dirty="0"/>
                        <a:t>통합 </a:t>
                      </a:r>
                      <a:endParaRPr lang="en-US" altLang="ko-KR" sz="12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76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1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92218-1664-6FC1-E5D6-F61105FEE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8D25C-4749-4F42-04CC-34CDDC36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Direct2D </a:t>
            </a:r>
            <a:r>
              <a:rPr lang="ko-KR" altLang="en-US" dirty="0"/>
              <a:t>기본 사용법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2F29E1-0E50-14F7-0ACD-241D0E5D0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26" y="1690688"/>
            <a:ext cx="8033664" cy="47792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A9C87-2F92-1522-1CD6-682E69BCEEB4}"/>
              </a:ext>
            </a:extLst>
          </p:cNvPr>
          <p:cNvSpPr txBox="1"/>
          <p:nvPr/>
        </p:nvSpPr>
        <p:spPr>
          <a:xfrm>
            <a:off x="1059873" y="1780309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1. D3D11 Device</a:t>
            </a:r>
            <a:r>
              <a:rPr lang="ko-KR" altLang="en-US" sz="1400" dirty="0"/>
              <a:t>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9216-98CB-BAF7-D103-61292F96913A}"/>
              </a:ext>
            </a:extLst>
          </p:cNvPr>
          <p:cNvSpPr txBox="1"/>
          <p:nvPr/>
        </p:nvSpPr>
        <p:spPr>
          <a:xfrm>
            <a:off x="1059872" y="3352800"/>
            <a:ext cx="307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2. D2D1 </a:t>
            </a:r>
            <a:r>
              <a:rPr lang="en-US" altLang="ko-KR" sz="1400" dirty="0" err="1"/>
              <a:t>Device,DeviceContext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805F33-3A74-6CCF-178A-0BA8B44DEACB}"/>
              </a:ext>
            </a:extLst>
          </p:cNvPr>
          <p:cNvSpPr txBox="1"/>
          <p:nvPr/>
        </p:nvSpPr>
        <p:spPr>
          <a:xfrm>
            <a:off x="1059871" y="5322689"/>
            <a:ext cx="2161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3. DXGI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SwapChain</a:t>
            </a:r>
            <a:r>
              <a:rPr lang="ko-KR" altLang="en-US" sz="1400" dirty="0"/>
              <a:t>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1D1B9-92DD-CF11-A8C7-9DC4E72F1009}"/>
              </a:ext>
            </a:extLst>
          </p:cNvPr>
          <p:cNvSpPr txBox="1"/>
          <p:nvPr/>
        </p:nvSpPr>
        <p:spPr>
          <a:xfrm>
            <a:off x="1056979" y="6428040"/>
            <a:ext cx="886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4. </a:t>
            </a:r>
            <a:r>
              <a:rPr lang="en-US" altLang="ko-KR" sz="1400" dirty="0" err="1"/>
              <a:t>SwapChain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BackBuffer</a:t>
            </a:r>
            <a:r>
              <a:rPr lang="ko-KR" altLang="en-US" sz="1400" dirty="0"/>
              <a:t>를 연결한 </a:t>
            </a:r>
            <a:r>
              <a:rPr lang="en-US" altLang="ko-KR" sz="1400" dirty="0"/>
              <a:t>Bitmap </a:t>
            </a:r>
            <a:r>
              <a:rPr lang="ko-KR" altLang="en-US" sz="1400" dirty="0"/>
              <a:t>인터페이스 생성하여 </a:t>
            </a:r>
            <a:r>
              <a:rPr lang="en-US" altLang="ko-KR" sz="1400" dirty="0" err="1"/>
              <a:t>DeviceContext</a:t>
            </a:r>
            <a:r>
              <a:rPr lang="ko-KR" altLang="en-US" sz="1400" dirty="0"/>
              <a:t>의 </a:t>
            </a:r>
            <a:r>
              <a:rPr lang="en-US" altLang="ko-KR" sz="1400" dirty="0"/>
              <a:t>Target</a:t>
            </a:r>
            <a:r>
              <a:rPr lang="ko-KR" altLang="en-US" sz="1400" dirty="0"/>
              <a:t>으로 설정하기</a:t>
            </a:r>
          </a:p>
        </p:txBody>
      </p:sp>
    </p:spTree>
    <p:extLst>
      <p:ext uri="{BB962C8B-B14F-4D97-AF65-F5344CB8AC3E}">
        <p14:creationId xmlns:p14="http://schemas.microsoft.com/office/powerpoint/2010/main" val="74395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2B107-7C3A-5FCB-1B5D-1B2B6EC2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화면 지우기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75461F-76E3-7301-DC87-6D3B6FFE5130}"/>
              </a:ext>
            </a:extLst>
          </p:cNvPr>
          <p:cNvSpPr txBox="1"/>
          <p:nvPr/>
        </p:nvSpPr>
        <p:spPr>
          <a:xfrm>
            <a:off x="1739220" y="2091670"/>
            <a:ext cx="602125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While(true)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	// </a:t>
            </a:r>
            <a:r>
              <a:rPr lang="en-US" altLang="ko-KR" sz="1400" dirty="0" err="1"/>
              <a:t>PeekMessage</a:t>
            </a:r>
            <a:r>
              <a:rPr lang="ko-KR" altLang="en-US" sz="1400" dirty="0"/>
              <a:t>로 바꾸고</a:t>
            </a:r>
            <a:endParaRPr lang="en-US" altLang="ko-KR" sz="1400" dirty="0"/>
          </a:p>
          <a:p>
            <a:r>
              <a:rPr lang="en-US" altLang="ko-KR" sz="1400" dirty="0"/>
              <a:t>	// </a:t>
            </a:r>
            <a:r>
              <a:rPr lang="ko-KR" altLang="en-US" sz="1400" dirty="0"/>
              <a:t>윈도우 메시지</a:t>
            </a:r>
            <a:r>
              <a:rPr lang="en-US" altLang="ko-KR" sz="1400" dirty="0"/>
              <a:t> </a:t>
            </a:r>
            <a:r>
              <a:rPr lang="ko-KR" altLang="en-US" sz="1400" dirty="0"/>
              <a:t>처리 이후 호출한다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pDeviceContext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BeginDraw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	 </a:t>
            </a:r>
            <a:r>
              <a:rPr lang="en-US" altLang="ko-KR" sz="1400" dirty="0" err="1"/>
              <a:t>pDeviceContext</a:t>
            </a:r>
            <a:r>
              <a:rPr lang="en-US" altLang="ko-KR" sz="1400" dirty="0"/>
              <a:t>- &gt;Clear()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	 </a:t>
            </a:r>
            <a:r>
              <a:rPr lang="en-US" altLang="ko-KR" sz="1400" dirty="0" err="1"/>
              <a:t>pDeviceContext</a:t>
            </a:r>
            <a:r>
              <a:rPr lang="en-US" altLang="ko-KR" sz="1400" dirty="0"/>
              <a:t>- &gt;Draw()….</a:t>
            </a:r>
          </a:p>
          <a:p>
            <a:endParaRPr lang="en-US" altLang="ko-KR" sz="1400" dirty="0"/>
          </a:p>
          <a:p>
            <a:r>
              <a:rPr lang="en-US" altLang="ko-KR" sz="1400" dirty="0"/>
              <a:t>	 </a:t>
            </a:r>
            <a:r>
              <a:rPr lang="en-US" altLang="ko-KR" sz="1400" dirty="0" err="1"/>
              <a:t>pDeviceContext</a:t>
            </a:r>
            <a:r>
              <a:rPr lang="en-US" altLang="ko-KR" sz="1400" dirty="0"/>
              <a:t>- &gt;</a:t>
            </a:r>
            <a:r>
              <a:rPr lang="en-US" altLang="ko-KR" sz="1400" dirty="0" err="1"/>
              <a:t>EndDraw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pD</a:t>
            </a:r>
            <a:r>
              <a:rPr lang="en-US" altLang="ko-KR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xgiSwapChain</a:t>
            </a:r>
            <a:r>
              <a:rPr lang="en-US" altLang="ko-KR" sz="1800" b="0" dirty="0">
                <a:solidFill>
                  <a:srgbClr val="0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b="0" i="1" dirty="0">
                <a:solidFill>
                  <a:srgbClr val="88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Present()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1980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25B4F70-5BA9-94E3-B730-CCF96DBEA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90" y="2668809"/>
            <a:ext cx="5232478" cy="39607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DE0B4E-A9A6-4487-38AA-4ADD1DC5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기하도형 출력하기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0AD4D55-2FF8-0AAD-A02B-11CBD43C7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" y="3525252"/>
            <a:ext cx="2943225" cy="2247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3DF41E-F3DF-78FE-DCF2-8AF2E1791580}"/>
              </a:ext>
            </a:extLst>
          </p:cNvPr>
          <p:cNvSpPr txBox="1"/>
          <p:nvPr/>
        </p:nvSpPr>
        <p:spPr>
          <a:xfrm>
            <a:off x="628153" y="1562467"/>
            <a:ext cx="8901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RenderTarget</a:t>
            </a:r>
            <a:r>
              <a:rPr lang="en-US" altLang="ko-KR" dirty="0"/>
              <a:t>(</a:t>
            </a:r>
            <a:r>
              <a:rPr lang="en-US" altLang="ko-KR" dirty="0" err="1"/>
              <a:t>DeviceContext</a:t>
            </a:r>
            <a:r>
              <a:rPr lang="en-US" altLang="ko-KR" dirty="0"/>
              <a:t>)</a:t>
            </a:r>
            <a:r>
              <a:rPr lang="ko-KR" altLang="en-US" dirty="0"/>
              <a:t>에 간단한 도형을 그릴 때 </a:t>
            </a:r>
            <a:r>
              <a:rPr lang="en-US" altLang="ko-KR" dirty="0"/>
              <a:t>Brush </a:t>
            </a:r>
            <a:r>
              <a:rPr lang="ko-KR" altLang="en-US" dirty="0"/>
              <a:t>생략 불가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출력 색상이나 두께를 설정하고 그린다</a:t>
            </a:r>
            <a:r>
              <a:rPr lang="en-US" altLang="ko-KR" dirty="0"/>
              <a:t>. </a:t>
            </a:r>
            <a:r>
              <a:rPr lang="ko-KR" altLang="en-US" dirty="0"/>
              <a:t>주로 툴이나 충돌영역 디버깅 용도 사용한다</a:t>
            </a:r>
            <a:endParaRPr lang="en-US" altLang="ko-KR" dirty="0"/>
          </a:p>
          <a:p>
            <a:r>
              <a:rPr lang="en-US" altLang="ko-KR" dirty="0"/>
              <a:t>SimpleDirect2DApplication </a:t>
            </a:r>
            <a:r>
              <a:rPr lang="ko-KR" altLang="en-US" dirty="0"/>
              <a:t>프로젝트 참고한다</a:t>
            </a:r>
            <a:r>
              <a:rPr lang="en-US" altLang="ko-KR" dirty="0"/>
              <a:t>.   </a:t>
            </a:r>
            <a:r>
              <a:rPr lang="ko-KR" altLang="en-US" dirty="0">
                <a:hlinkClick r:id="rId4"/>
              </a:rPr>
              <a:t>문서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en-US" altLang="ko-KR" dirty="0" err="1">
                <a:hlinkClick r:id="rId5"/>
              </a:rPr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65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1EE9C-3B51-1D99-8C7D-A4AB82F1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E2264-1D10-B699-05DB-C092BD29282A}"/>
              </a:ext>
            </a:extLst>
          </p:cNvPr>
          <p:cNvSpPr txBox="1"/>
          <p:nvPr/>
        </p:nvSpPr>
        <p:spPr>
          <a:xfrm>
            <a:off x="1073425" y="1956021"/>
            <a:ext cx="9398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게임 엔진의 정의와 툴에 대해서 알아본다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코드 재사용 위한 정적 링크와 동적 링크에 대해 알아본다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Direct2D </a:t>
            </a:r>
            <a:r>
              <a:rPr lang="ko-KR" altLang="en-US" dirty="0"/>
              <a:t>를 사용하여 간단한 도형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이미지 출력 하는 방법을 알아본다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Windows </a:t>
            </a:r>
            <a:r>
              <a:rPr lang="ko-KR" altLang="en-US" dirty="0"/>
              <a:t>와 </a:t>
            </a:r>
            <a:r>
              <a:rPr lang="en-US" altLang="ko-KR" dirty="0"/>
              <a:t>Direct2D </a:t>
            </a:r>
            <a:r>
              <a:rPr lang="ko-KR" altLang="en-US" dirty="0"/>
              <a:t>관련 함수를 </a:t>
            </a:r>
            <a:r>
              <a:rPr lang="en-US" altLang="ko-KR" dirty="0"/>
              <a:t>Class Wrapping </a:t>
            </a:r>
            <a:r>
              <a:rPr lang="ko-KR" altLang="en-US" dirty="0"/>
              <a:t>하여 </a:t>
            </a:r>
            <a:r>
              <a:rPr lang="en-US" altLang="ko-KR" dirty="0" err="1"/>
              <a:t>DemoApp</a:t>
            </a:r>
            <a:r>
              <a:rPr lang="ko-KR" altLang="en-US" dirty="0"/>
              <a:t>을 만들어보자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3534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1F0DB-8171-0497-EB88-225B3BB1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en-US" altLang="ko-KR" dirty="0"/>
              <a:t>( </a:t>
            </a:r>
            <a:r>
              <a:rPr lang="en-US" altLang="ko-KR" dirty="0" err="1"/>
              <a:t>DirectWrite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6D23D-D0F2-7888-DFBA-BA451C21BFF5}"/>
              </a:ext>
            </a:extLst>
          </p:cNvPr>
          <p:cNvSpPr txBox="1"/>
          <p:nvPr/>
        </p:nvSpPr>
        <p:spPr>
          <a:xfrm>
            <a:off x="4422825" y="2190956"/>
            <a:ext cx="440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Include:</a:t>
            </a:r>
            <a:r>
              <a:rPr lang="ko-KR" altLang="en-US" dirty="0"/>
              <a:t> </a:t>
            </a:r>
            <a:r>
              <a:rPr lang="en-US" altLang="ko-KR" dirty="0" err="1"/>
              <a:t>Dwrite.h</a:t>
            </a:r>
            <a:r>
              <a:rPr lang="en-US" altLang="ko-KR" dirty="0"/>
              <a:t>, import lib:</a:t>
            </a:r>
            <a:r>
              <a:rPr lang="ko-KR" altLang="en-US" dirty="0"/>
              <a:t> </a:t>
            </a:r>
            <a:r>
              <a:rPr lang="en-US" altLang="ko-KR" dirty="0"/>
              <a:t>Dwrite.lib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8D6EC1-F6B4-202A-1E0F-B19E723C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89" y="5252224"/>
            <a:ext cx="3533775" cy="685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DCDFB7-52EC-9261-E2C4-07C2C456D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20" y="2209022"/>
            <a:ext cx="3383898" cy="2893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BDBED-EA40-73AE-651B-B790DEC33CFB}"/>
              </a:ext>
            </a:extLst>
          </p:cNvPr>
          <p:cNvSpPr txBox="1"/>
          <p:nvPr/>
        </p:nvSpPr>
        <p:spPr>
          <a:xfrm>
            <a:off x="4422825" y="2690336"/>
            <a:ext cx="77047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DWriteFactory</a:t>
            </a:r>
            <a:r>
              <a:rPr lang="en-US" altLang="ko-KR" dirty="0"/>
              <a:t> </a:t>
            </a:r>
            <a:r>
              <a:rPr lang="ko-KR" altLang="en-US" dirty="0"/>
              <a:t>생성한다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rgbClr val="FF0000"/>
                </a:solidFill>
              </a:rPr>
              <a:t>DWriteFactory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 err="1">
                <a:solidFill>
                  <a:srgbClr val="FF0000"/>
                </a:solidFill>
              </a:rPr>
              <a:t>DWriteTextFormat</a:t>
            </a:r>
            <a:r>
              <a:rPr lang="ko-KR" altLang="en-US" dirty="0"/>
              <a:t>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en-US" altLang="ko-KR" dirty="0" err="1"/>
              <a:t>DWriteTextFormat</a:t>
            </a:r>
            <a:r>
              <a:rPr lang="ko-KR" altLang="en-US" dirty="0"/>
              <a:t>에 텍스트 형식 </a:t>
            </a:r>
            <a:r>
              <a:rPr lang="en-US" altLang="ko-KR" dirty="0"/>
              <a:t>( </a:t>
            </a:r>
            <a:r>
              <a:rPr lang="ko-KR" altLang="en-US" dirty="0"/>
              <a:t>폰트이름</a:t>
            </a:r>
            <a:r>
              <a:rPr lang="en-US" altLang="ko-KR" dirty="0"/>
              <a:t>,</a:t>
            </a:r>
            <a:r>
              <a:rPr lang="ko-KR" altLang="en-US" dirty="0"/>
              <a:t>사이즈</a:t>
            </a:r>
            <a:r>
              <a:rPr lang="en-US" altLang="ko-KR" dirty="0"/>
              <a:t>,.. ) </a:t>
            </a:r>
            <a:r>
              <a:rPr lang="ko-KR" altLang="en-US" dirty="0"/>
              <a:t>를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en-US" altLang="ko-KR" dirty="0" err="1"/>
              <a:t>RenderTarget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DrawText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호출할때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DWriteTextFormat</a:t>
            </a:r>
            <a:r>
              <a:rPr lang="ko-KR" altLang="en-US" dirty="0">
                <a:solidFill>
                  <a:srgbClr val="FF0000"/>
                </a:solidFill>
              </a:rPr>
              <a:t>를 인자로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ko-KR" altLang="en-US" dirty="0">
                <a:solidFill>
                  <a:srgbClr val="FF0000"/>
                </a:solidFill>
              </a:rPr>
              <a:t>사용한다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dirty="0"/>
              <a:t>5. </a:t>
            </a:r>
            <a:r>
              <a:rPr lang="ko-KR" altLang="en-US" dirty="0" err="1"/>
              <a:t>종료할때</a:t>
            </a:r>
            <a:r>
              <a:rPr lang="ko-KR" altLang="en-US" dirty="0"/>
              <a:t> </a:t>
            </a:r>
            <a:r>
              <a:rPr lang="en-US" altLang="ko-KR" dirty="0" err="1"/>
              <a:t>DWriteTextFormat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DWriteFactory</a:t>
            </a:r>
            <a:r>
              <a:rPr lang="ko-KR" altLang="en-US" dirty="0"/>
              <a:t>를 </a:t>
            </a:r>
            <a:r>
              <a:rPr lang="en-US" altLang="ko-KR" dirty="0"/>
              <a:t>Release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F1F154-0E70-8809-F9AE-F368AAEC4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340" y="4731944"/>
            <a:ext cx="3455998" cy="185060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C2DAF49-592A-5BE7-34C4-DFE014260205}"/>
              </a:ext>
            </a:extLst>
          </p:cNvPr>
          <p:cNvCxnSpPr/>
          <p:nvPr/>
        </p:nvCxnSpPr>
        <p:spPr>
          <a:xfrm flipV="1">
            <a:off x="6255339" y="5938024"/>
            <a:ext cx="581466" cy="3234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4E288-94F4-3566-A410-02AF6791DC46}"/>
              </a:ext>
            </a:extLst>
          </p:cNvPr>
          <p:cNvSpPr/>
          <p:nvPr/>
        </p:nvSpPr>
        <p:spPr>
          <a:xfrm>
            <a:off x="6794415" y="5722571"/>
            <a:ext cx="1065791" cy="215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4245D-F94B-B6F9-449B-73957831D6B5}"/>
              </a:ext>
            </a:extLst>
          </p:cNvPr>
          <p:cNvSpPr txBox="1"/>
          <p:nvPr/>
        </p:nvSpPr>
        <p:spPr>
          <a:xfrm>
            <a:off x="622407" y="1696049"/>
            <a:ext cx="11176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RenderTarget</a:t>
            </a:r>
            <a:r>
              <a:rPr lang="en-US" altLang="ko-KR" dirty="0"/>
              <a:t>(</a:t>
            </a:r>
            <a:r>
              <a:rPr lang="en-US" altLang="ko-KR" dirty="0" err="1"/>
              <a:t>DeviceContext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 err="1"/>
              <a:t>DrawText</a:t>
            </a:r>
            <a:r>
              <a:rPr lang="ko-KR" altLang="en-US" dirty="0"/>
              <a:t>를 </a:t>
            </a:r>
            <a:r>
              <a:rPr lang="ko-KR" altLang="en-US" dirty="0" err="1"/>
              <a:t>사용할때</a:t>
            </a:r>
            <a:r>
              <a:rPr lang="ko-KR" altLang="en-US" dirty="0"/>
              <a:t> </a:t>
            </a:r>
            <a:r>
              <a:rPr lang="en-US" altLang="ko-KR" dirty="0" err="1"/>
              <a:t>TextFormat</a:t>
            </a:r>
            <a:r>
              <a:rPr lang="ko-KR" altLang="en-US" dirty="0"/>
              <a:t>생략 불가</a:t>
            </a:r>
            <a:r>
              <a:rPr lang="en-US" altLang="ko-KR" dirty="0"/>
              <a:t>. </a:t>
            </a:r>
            <a:r>
              <a:rPr lang="ko-KR" altLang="en-US" dirty="0">
                <a:hlinkClick r:id="rId5"/>
              </a:rPr>
              <a:t>Direct2DHelloWorld</a:t>
            </a:r>
            <a:r>
              <a:rPr lang="ko-KR" altLang="en-US" dirty="0"/>
              <a:t> 프로젝트를 참고한다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6301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F6857-C6B1-C93F-05DE-98BC8E93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18" y="381682"/>
            <a:ext cx="11534978" cy="1325563"/>
          </a:xfrm>
        </p:spPr>
        <p:txBody>
          <a:bodyPr/>
          <a:lstStyle/>
          <a:p>
            <a:r>
              <a:rPr lang="ko-KR" altLang="en-US" dirty="0"/>
              <a:t>이미지 </a:t>
            </a:r>
            <a:r>
              <a:rPr lang="en-US" altLang="ko-KR" dirty="0"/>
              <a:t>(Windows Imaging Component)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61CBF-8F1C-62FF-CF49-42774AB750D4}"/>
              </a:ext>
            </a:extLst>
          </p:cNvPr>
          <p:cNvSpPr txBox="1"/>
          <p:nvPr/>
        </p:nvSpPr>
        <p:spPr>
          <a:xfrm>
            <a:off x="380104" y="2117399"/>
            <a:ext cx="8103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WindowsImageComponent</a:t>
            </a:r>
            <a:r>
              <a:rPr lang="en-US" altLang="ko-KR" sz="1400" dirty="0"/>
              <a:t> </a:t>
            </a:r>
            <a:r>
              <a:rPr lang="ko-KR" altLang="en-US" sz="1400" dirty="0"/>
              <a:t>를 활용하여 이미지 파일로 </a:t>
            </a:r>
            <a:r>
              <a:rPr lang="en-US" altLang="ko-KR" sz="1400" dirty="0"/>
              <a:t>D2D1Bitmap </a:t>
            </a:r>
            <a:r>
              <a:rPr lang="ko-KR" altLang="en-US" sz="1400" dirty="0"/>
              <a:t>생성하는 함수를 만들어보자</a:t>
            </a:r>
            <a:endParaRPr lang="en-US" altLang="ko-KR" sz="1400" dirty="0"/>
          </a:p>
          <a:p>
            <a:r>
              <a:rPr lang="en-US" altLang="ko-KR" sz="1400" dirty="0"/>
              <a:t>Include: </a:t>
            </a:r>
            <a:r>
              <a:rPr lang="en-US" altLang="ko-KR" sz="1400" dirty="0" err="1"/>
              <a:t>wincodec.h</a:t>
            </a:r>
            <a:r>
              <a:rPr lang="en-US" altLang="ko-KR" sz="1400" dirty="0"/>
              <a:t> , Import Library: windowscodecs.lib windowscodecs.dll</a:t>
            </a:r>
          </a:p>
          <a:p>
            <a:endParaRPr lang="en-US" altLang="ko-KR" sz="1400" dirty="0"/>
          </a:p>
          <a:p>
            <a:r>
              <a:rPr lang="ko-KR" altLang="en-US" sz="1400" dirty="0">
                <a:hlinkClick r:id="rId2"/>
              </a:rPr>
              <a:t>문서</a:t>
            </a:r>
            <a:r>
              <a:rPr lang="en-US" altLang="ko-KR" sz="1400" dirty="0"/>
              <a:t>, </a:t>
            </a:r>
            <a:r>
              <a:rPr lang="en-US" altLang="ko-KR" sz="1400" dirty="0">
                <a:hlinkClick r:id="rId3"/>
              </a:rPr>
              <a:t>GitHub</a:t>
            </a:r>
            <a:r>
              <a:rPr lang="ko-KR" altLang="en-US" sz="1400" dirty="0"/>
              <a:t>  </a:t>
            </a:r>
            <a:r>
              <a:rPr lang="en-US" altLang="ko-KR" sz="1400" dirty="0"/>
              <a:t>BMP,GIF,ICO,JPG,PNG,TIF,DDS </a:t>
            </a:r>
            <a:r>
              <a:rPr lang="ko-KR" altLang="en-US" sz="1400" dirty="0"/>
              <a:t>포맷 읽기</a:t>
            </a:r>
            <a:r>
              <a:rPr lang="en-US" altLang="ko-KR" sz="1400" dirty="0"/>
              <a:t>,</a:t>
            </a:r>
            <a:r>
              <a:rPr lang="ko-KR" altLang="en-US" sz="1400" dirty="0"/>
              <a:t>쓰기 가능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353A1-19C9-3809-2AA8-8097A2AFA584}"/>
              </a:ext>
            </a:extLst>
          </p:cNvPr>
          <p:cNvSpPr txBox="1"/>
          <p:nvPr/>
        </p:nvSpPr>
        <p:spPr>
          <a:xfrm>
            <a:off x="6770049" y="4306570"/>
            <a:ext cx="5145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WICBitmapDecoder</a:t>
            </a:r>
            <a:r>
              <a:rPr lang="ko-KR" altLang="en-US" sz="1400" dirty="0"/>
              <a:t>로 </a:t>
            </a:r>
            <a:r>
              <a:rPr lang="en-US" altLang="ko-KR" sz="1400" dirty="0"/>
              <a:t>0 Frame </a:t>
            </a:r>
            <a:r>
              <a:rPr lang="ko-KR" altLang="en-US" sz="1400" dirty="0"/>
              <a:t>얻기 </a:t>
            </a:r>
            <a:endParaRPr lang="en-US" altLang="ko-KR" sz="1400" dirty="0"/>
          </a:p>
          <a:p>
            <a:r>
              <a:rPr lang="en-US" altLang="ko-KR" sz="1400" dirty="0"/>
              <a:t>Decode(</a:t>
            </a:r>
            <a:r>
              <a:rPr lang="ko-KR" altLang="en-US" sz="1400" dirty="0"/>
              <a:t>파일 포맷에 따른 압축</a:t>
            </a:r>
            <a:r>
              <a:rPr lang="en-US" altLang="ko-KR" sz="1400" dirty="0"/>
              <a:t> </a:t>
            </a:r>
            <a:r>
              <a:rPr lang="ko-KR" altLang="en-US" sz="1400" dirty="0"/>
              <a:t>해제 후 메모리에 비트맵 생성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05C6BBC-2ADF-3881-C942-57C22AF77FD5}"/>
              </a:ext>
            </a:extLst>
          </p:cNvPr>
          <p:cNvCxnSpPr>
            <a:cxnSpLocks/>
          </p:cNvCxnSpPr>
          <p:nvPr/>
        </p:nvCxnSpPr>
        <p:spPr>
          <a:xfrm>
            <a:off x="9157471" y="3784657"/>
            <a:ext cx="7735" cy="4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94FA282-6E69-7D74-1320-8F88DEA2439F}"/>
              </a:ext>
            </a:extLst>
          </p:cNvPr>
          <p:cNvCxnSpPr>
            <a:cxnSpLocks/>
          </p:cNvCxnSpPr>
          <p:nvPr/>
        </p:nvCxnSpPr>
        <p:spPr>
          <a:xfrm>
            <a:off x="9136893" y="4885134"/>
            <a:ext cx="7735" cy="41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F4ADA1-5352-B215-73F1-1B6A6CEE470C}"/>
              </a:ext>
            </a:extLst>
          </p:cNvPr>
          <p:cNvSpPr txBox="1"/>
          <p:nvPr/>
        </p:nvSpPr>
        <p:spPr>
          <a:xfrm>
            <a:off x="6096000" y="5392511"/>
            <a:ext cx="5537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WICFormatConverter</a:t>
            </a:r>
            <a:r>
              <a:rPr lang="ko-KR" altLang="en-US" sz="1400" dirty="0"/>
              <a:t>에서 </a:t>
            </a:r>
            <a:r>
              <a:rPr lang="en-US" altLang="ko-KR" sz="1400" dirty="0"/>
              <a:t>Frame</a:t>
            </a:r>
            <a:r>
              <a:rPr lang="ko-KR" altLang="en-US" sz="1400" dirty="0"/>
              <a:t>소스로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픽셀 포맷 변환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675BA5-5626-3291-54B2-7F6B464DBF86}"/>
              </a:ext>
            </a:extLst>
          </p:cNvPr>
          <p:cNvSpPr txBox="1"/>
          <p:nvPr/>
        </p:nvSpPr>
        <p:spPr>
          <a:xfrm>
            <a:off x="7010112" y="6180891"/>
            <a:ext cx="458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1400" dirty="0" err="1"/>
              <a:t>RenderTarget</a:t>
            </a:r>
            <a:r>
              <a:rPr lang="ko-KR" altLang="en-US" sz="1400" dirty="0"/>
              <a:t>이 </a:t>
            </a:r>
            <a:r>
              <a:rPr lang="en-US" altLang="ko-KR" sz="1400" dirty="0"/>
              <a:t>Converter</a:t>
            </a:r>
            <a:r>
              <a:rPr lang="ko-KR" altLang="en-US" sz="1400" dirty="0"/>
              <a:t>소스로 </a:t>
            </a:r>
            <a:r>
              <a:rPr lang="en-US" altLang="ko-KR" sz="1400" dirty="0"/>
              <a:t>D2D1Bitmap</a:t>
            </a:r>
            <a:r>
              <a:rPr lang="ko-KR" altLang="en-US" sz="1400" dirty="0"/>
              <a:t>생성</a:t>
            </a:r>
            <a:r>
              <a:rPr lang="en-US" altLang="ko-KR" sz="1400" dirty="0"/>
              <a:t>    </a:t>
            </a:r>
            <a:endParaRPr lang="ko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B00175-7AA6-C108-949C-96550A4919B1}"/>
              </a:ext>
            </a:extLst>
          </p:cNvPr>
          <p:cNvCxnSpPr>
            <a:cxnSpLocks/>
          </p:cNvCxnSpPr>
          <p:nvPr/>
        </p:nvCxnSpPr>
        <p:spPr>
          <a:xfrm>
            <a:off x="9157471" y="5797903"/>
            <a:ext cx="0" cy="30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0B89928-9112-01C3-02D0-CA618F5D9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18" y="3273758"/>
            <a:ext cx="4446673" cy="322275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A409F6-F3D5-7F3E-C324-EF488FA440AE}"/>
              </a:ext>
            </a:extLst>
          </p:cNvPr>
          <p:cNvSpPr/>
          <p:nvPr/>
        </p:nvSpPr>
        <p:spPr>
          <a:xfrm>
            <a:off x="1411761" y="5363079"/>
            <a:ext cx="3903086" cy="11726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EB609-1159-9462-093C-1B0200B1BB0F}"/>
              </a:ext>
            </a:extLst>
          </p:cNvPr>
          <p:cNvSpPr txBox="1"/>
          <p:nvPr/>
        </p:nvSpPr>
        <p:spPr>
          <a:xfrm>
            <a:off x="380104" y="1638576"/>
            <a:ext cx="10024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RenderTarget</a:t>
            </a:r>
            <a:r>
              <a:rPr lang="en-US" altLang="ko-KR" dirty="0"/>
              <a:t>(</a:t>
            </a:r>
            <a:r>
              <a:rPr lang="en-US" altLang="ko-KR" dirty="0" err="1"/>
              <a:t>DeviceContext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 err="1"/>
              <a:t>DrawBitmap</a:t>
            </a:r>
            <a:r>
              <a:rPr lang="ko-KR" altLang="en-US" dirty="0"/>
              <a:t>함수는 </a:t>
            </a:r>
            <a:r>
              <a:rPr lang="en-US" altLang="ko-KR" dirty="0"/>
              <a:t>D2D1Bitmap 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endParaRPr lang="en-US" altLang="ko-KR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064FA-8618-9683-6CC1-B5DBE15EB0E0}"/>
              </a:ext>
            </a:extLst>
          </p:cNvPr>
          <p:cNvSpPr txBox="1"/>
          <p:nvPr/>
        </p:nvSpPr>
        <p:spPr>
          <a:xfrm>
            <a:off x="4124526" y="3352867"/>
            <a:ext cx="7687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HRESULT CreateD2DBitmapFromFile(const WCHAR szFilePath,ID2D1Bitmap** pID2D1Bitmap)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6947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F66AE-B9E6-721A-36F5-C34A28F1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DemoApp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7D021-78A6-C8BA-555F-6D39385B3EC6}"/>
              </a:ext>
            </a:extLst>
          </p:cNvPr>
          <p:cNvSpPr txBox="1"/>
          <p:nvPr/>
        </p:nvSpPr>
        <p:spPr>
          <a:xfrm>
            <a:off x="3704220" y="1690688"/>
            <a:ext cx="820161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/>
              <a:t>Direct2D</a:t>
            </a:r>
            <a:r>
              <a:rPr lang="ko-KR" altLang="en-US" dirty="0"/>
              <a:t>관련 코드를 </a:t>
            </a:r>
            <a:r>
              <a:rPr lang="en-US" altLang="ko-KR" dirty="0"/>
              <a:t>Class</a:t>
            </a:r>
            <a:r>
              <a:rPr lang="ko-KR" altLang="en-US" dirty="0"/>
              <a:t> 로 </a:t>
            </a:r>
            <a:r>
              <a:rPr lang="ko-KR" altLang="en-US" dirty="0" err="1"/>
              <a:t>래핑한다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게임 처리에 맞는 윈도우 생성과 메시지 처리 루프를  </a:t>
            </a:r>
            <a:r>
              <a:rPr lang="en-US" altLang="ko-KR" dirty="0" err="1"/>
              <a:t>GameApp</a:t>
            </a:r>
            <a:r>
              <a:rPr lang="en-US" altLang="ko-KR" dirty="0"/>
              <a:t> Class </a:t>
            </a:r>
            <a:r>
              <a:rPr lang="ko-KR" altLang="en-US" dirty="0"/>
              <a:t>로 </a:t>
            </a:r>
            <a:r>
              <a:rPr lang="ko-KR" altLang="en-US" dirty="0" err="1"/>
              <a:t>래핑한다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솔루션에 새로운 </a:t>
            </a:r>
            <a:r>
              <a:rPr lang="en-US" altLang="ko-KR" dirty="0" err="1"/>
              <a:t>DemoApp</a:t>
            </a:r>
            <a:r>
              <a:rPr lang="en-US" altLang="ko-KR" dirty="0"/>
              <a:t> </a:t>
            </a:r>
            <a:r>
              <a:rPr lang="ko-KR" altLang="en-US" dirty="0"/>
              <a:t>프로젝트를 추가하고 </a:t>
            </a:r>
            <a:r>
              <a:rPr lang="en-US" altLang="ko-KR" dirty="0"/>
              <a:t>1,2</a:t>
            </a:r>
            <a:r>
              <a:rPr lang="ko-KR" altLang="en-US" dirty="0"/>
              <a:t>번을 이용하여</a:t>
            </a:r>
            <a:endParaRPr lang="en-US" altLang="ko-KR" dirty="0"/>
          </a:p>
          <a:p>
            <a:r>
              <a:rPr lang="en-US" altLang="ko-KR" dirty="0" err="1"/>
              <a:t>DemoApp</a:t>
            </a:r>
            <a:r>
              <a:rPr lang="ko-KR" altLang="en-US" dirty="0"/>
              <a:t>을 만든다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4. </a:t>
            </a:r>
            <a:r>
              <a:rPr lang="en-US" altLang="ko-KR" dirty="0" err="1"/>
              <a:t>DemoApp</a:t>
            </a:r>
            <a:r>
              <a:rPr lang="ko-KR" altLang="en-US" dirty="0"/>
              <a:t>의 </a:t>
            </a:r>
            <a:r>
              <a:rPr lang="en-US" altLang="ko-KR" dirty="0"/>
              <a:t>Update</a:t>
            </a:r>
            <a:r>
              <a:rPr lang="ko-KR" altLang="en-US" dirty="0"/>
              <a:t>와 </a:t>
            </a:r>
            <a:r>
              <a:rPr lang="en-US" altLang="ko-KR" dirty="0"/>
              <a:t>Render</a:t>
            </a:r>
            <a:r>
              <a:rPr lang="ko-KR" altLang="en-US" dirty="0"/>
              <a:t>에 고유한 컨텐츠를 구현한다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화면을 특정한 색으로 지우거나 이미지를 출력해본다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400" dirty="0" err="1"/>
              <a:t>Winmain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DemoApp</a:t>
            </a:r>
            <a:r>
              <a:rPr lang="en-US" altLang="ko-KR" sz="1400" dirty="0"/>
              <a:t> App;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App.Initialize</a:t>
            </a:r>
            <a:r>
              <a:rPr lang="en-US" altLang="ko-KR" sz="1400" dirty="0"/>
              <a:t>();         // </a:t>
            </a:r>
            <a:r>
              <a:rPr lang="ko-KR" altLang="en-US" sz="1400" dirty="0"/>
              <a:t>윈도우 생성</a:t>
            </a:r>
            <a:r>
              <a:rPr lang="en-US" altLang="ko-KR" sz="1400" dirty="0"/>
              <a:t>, D2DRenderer </a:t>
            </a:r>
            <a:r>
              <a:rPr lang="ko-KR" altLang="en-US" sz="1400" dirty="0"/>
              <a:t>초기화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App.Run</a:t>
            </a:r>
            <a:r>
              <a:rPr lang="en-US" altLang="ko-KR" sz="1400" dirty="0"/>
              <a:t>();       // </a:t>
            </a:r>
            <a:r>
              <a:rPr lang="ko-KR" altLang="en-US" sz="1400" dirty="0"/>
              <a:t>게임 루프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App.Uninitialize</a:t>
            </a:r>
            <a:r>
              <a:rPr lang="en-US" altLang="ko-KR" sz="1400" dirty="0"/>
              <a:t>();     // D2DRenderer </a:t>
            </a:r>
            <a:r>
              <a:rPr lang="ko-KR" altLang="en-US" sz="1400" dirty="0"/>
              <a:t>해제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9F7FE7-E6D6-C6E1-1409-EA4B4F50D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60" y="2983584"/>
            <a:ext cx="2676525" cy="2038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B12227-E699-FACE-A9AD-9EDD410BAE18}"/>
              </a:ext>
            </a:extLst>
          </p:cNvPr>
          <p:cNvSpPr txBox="1"/>
          <p:nvPr/>
        </p:nvSpPr>
        <p:spPr>
          <a:xfrm>
            <a:off x="140339" y="6462452"/>
            <a:ext cx="75569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/>
              <a:t>사용한</a:t>
            </a:r>
            <a:r>
              <a:rPr lang="en-US" altLang="ko-KR" sz="1400" dirty="0"/>
              <a:t> Direct2D </a:t>
            </a:r>
            <a:r>
              <a:rPr lang="ko-KR" altLang="en-US" sz="1400" dirty="0"/>
              <a:t>공식 예제 </a:t>
            </a:r>
            <a:r>
              <a:rPr lang="ko-KR" altLang="en-US" sz="1400" dirty="0">
                <a:hlinkClick r:id="rId3"/>
              </a:rPr>
              <a:t>https://github.com/microsoft/Windows-classic-samples.git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3CFD12-B485-8767-8A01-2F5FA66A066E}"/>
              </a:ext>
            </a:extLst>
          </p:cNvPr>
          <p:cNvSpPr txBox="1"/>
          <p:nvPr/>
        </p:nvSpPr>
        <p:spPr>
          <a:xfrm>
            <a:off x="7697295" y="6461711"/>
            <a:ext cx="42085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\</a:t>
            </a:r>
            <a:r>
              <a:rPr lang="ko-KR" altLang="en-US" sz="1400" dirty="0" err="1"/>
              <a:t>Samples</a:t>
            </a:r>
            <a:r>
              <a:rPr lang="ko-KR" altLang="en-US" sz="1400" dirty="0"/>
              <a:t>\Win7Samples\</a:t>
            </a:r>
            <a:r>
              <a:rPr lang="ko-KR" altLang="en-US" sz="1400" dirty="0" err="1"/>
              <a:t>multimedia</a:t>
            </a:r>
            <a:r>
              <a:rPr lang="ko-KR" altLang="en-US" sz="1400" dirty="0"/>
              <a:t>\Direct2D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EE67DA-1707-AF0A-8515-0DB0543516D5}"/>
              </a:ext>
            </a:extLst>
          </p:cNvPr>
          <p:cNvSpPr txBox="1"/>
          <p:nvPr/>
        </p:nvSpPr>
        <p:spPr>
          <a:xfrm>
            <a:off x="744276" y="5514624"/>
            <a:ext cx="1051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참고소스</a:t>
            </a:r>
            <a:r>
              <a:rPr lang="ko-KR" alt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6A2FB5-6863-6BD2-B81F-98C8FA6BACD1}"/>
              </a:ext>
            </a:extLst>
          </p:cNvPr>
          <p:cNvSpPr txBox="1"/>
          <p:nvPr/>
        </p:nvSpPr>
        <p:spPr>
          <a:xfrm>
            <a:off x="360460" y="2675806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Static Library </a:t>
            </a:r>
            <a:r>
              <a:rPr lang="ko-KR" altLang="en-US" sz="1400" dirty="0">
                <a:solidFill>
                  <a:srgbClr val="FF0000"/>
                </a:solidFill>
              </a:rPr>
              <a:t>프로젝트의 </a:t>
            </a:r>
            <a:r>
              <a:rPr lang="en-US" altLang="ko-KR" sz="1400" dirty="0">
                <a:solidFill>
                  <a:srgbClr val="FF0000"/>
                </a:solidFill>
              </a:rPr>
              <a:t> Class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C88DE-0F22-0DFA-470D-7D56B451BE50}"/>
              </a:ext>
            </a:extLst>
          </p:cNvPr>
          <p:cNvSpPr txBox="1"/>
          <p:nvPr/>
        </p:nvSpPr>
        <p:spPr>
          <a:xfrm>
            <a:off x="360460" y="4170556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게임 프로젝트의 </a:t>
            </a:r>
            <a:r>
              <a:rPr lang="en-US" altLang="ko-KR" sz="1400" dirty="0">
                <a:solidFill>
                  <a:srgbClr val="FF0000"/>
                </a:solidFill>
              </a:rPr>
              <a:t>Class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9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0343-F458-C678-E682-7424E245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엔진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B01FE-821B-F9B3-87B2-61CB34B47CC9}"/>
              </a:ext>
            </a:extLst>
          </p:cNvPr>
          <p:cNvSpPr txBox="1"/>
          <p:nvPr/>
        </p:nvSpPr>
        <p:spPr>
          <a:xfrm>
            <a:off x="437322" y="1690688"/>
            <a:ext cx="11042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게임 개발의 생산성 향상을 위한 </a:t>
            </a:r>
            <a:r>
              <a:rPr lang="ko-KR" altLang="en-US" dirty="0">
                <a:solidFill>
                  <a:srgbClr val="FF0000"/>
                </a:solidFill>
              </a:rPr>
              <a:t>재사용 가능한 코드</a:t>
            </a:r>
            <a:r>
              <a:rPr lang="ko-KR" altLang="en-US" dirty="0"/>
              <a:t>나 </a:t>
            </a:r>
            <a:r>
              <a:rPr lang="ko-KR" altLang="en-US" dirty="0">
                <a:solidFill>
                  <a:srgbClr val="FF0000"/>
                </a:solidFill>
              </a:rPr>
              <a:t>도구</a:t>
            </a:r>
            <a:r>
              <a:rPr lang="ko-KR" altLang="en-US" dirty="0"/>
              <a:t>들을 의미한다</a:t>
            </a:r>
            <a:r>
              <a:rPr lang="en-US" altLang="ko-KR" dirty="0"/>
              <a:t>.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,</a:t>
            </a:r>
            <a:r>
              <a:rPr lang="ko-KR" altLang="en-US" dirty="0"/>
              <a:t>충돌</a:t>
            </a:r>
            <a:r>
              <a:rPr lang="en-US" altLang="ko-KR" dirty="0"/>
              <a:t>,</a:t>
            </a:r>
            <a:r>
              <a:rPr lang="ko-KR" altLang="en-US" dirty="0"/>
              <a:t>애니메이션 등</a:t>
            </a:r>
            <a:r>
              <a:rPr lang="en-US" altLang="ko-KR" dirty="0"/>
              <a:t>)</a:t>
            </a:r>
            <a:r>
              <a:rPr lang="ko-KR" altLang="en-US" dirty="0"/>
              <a:t>과 컨텐츠를 분리하여 또 다른 게임개발 에도 사용하기 위한 목적이다</a:t>
            </a:r>
            <a:r>
              <a:rPr lang="en-US" altLang="ko-KR" dirty="0"/>
              <a:t>. </a:t>
            </a:r>
            <a:r>
              <a:rPr lang="ko-KR" altLang="en-US" dirty="0"/>
              <a:t>분리가 되어 있으면 콘텐츠 변화에 유연하게 대응할 수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* </a:t>
            </a:r>
            <a:r>
              <a:rPr lang="ko-KR" altLang="en-US" dirty="0"/>
              <a:t>콘텐츠가 대폭 변경되면 최소한 이전에 구현한 기능은 재사용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코드를 재사용 하기 위해 </a:t>
            </a:r>
            <a:r>
              <a:rPr lang="en-US" altLang="ko-KR" dirty="0"/>
              <a:t>C++</a:t>
            </a:r>
            <a:r>
              <a:rPr lang="ko-KR" altLang="en-US" dirty="0"/>
              <a:t> 의 특징 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캡슐화</a:t>
            </a:r>
            <a:r>
              <a:rPr lang="en-US" altLang="ko-KR" dirty="0"/>
              <a:t>(Encapsulation) : Class</a:t>
            </a:r>
            <a:r>
              <a:rPr lang="ko-KR" altLang="en-US" dirty="0"/>
              <a:t>를 작성하여 멤버 변수</a:t>
            </a:r>
            <a:r>
              <a:rPr lang="en-US" altLang="ko-KR" dirty="0"/>
              <a:t>(</a:t>
            </a:r>
            <a:r>
              <a:rPr lang="ko-KR" altLang="en-US" dirty="0"/>
              <a:t>멤버변수</a:t>
            </a:r>
            <a:r>
              <a:rPr lang="en-US" altLang="ko-KR" dirty="0"/>
              <a:t>)</a:t>
            </a:r>
            <a:r>
              <a:rPr lang="ko-KR" altLang="en-US" dirty="0"/>
              <a:t>는 가능한 숨기고</a:t>
            </a:r>
            <a:r>
              <a:rPr lang="en-US" altLang="ko-KR" dirty="0"/>
              <a:t>(</a:t>
            </a:r>
            <a:r>
              <a:rPr lang="ko-KR" altLang="en-US" dirty="0"/>
              <a:t>임의수정</a:t>
            </a:r>
            <a:r>
              <a:rPr lang="en-US" altLang="ko-KR" dirty="0"/>
              <a:t>x)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                       </a:t>
            </a:r>
            <a:r>
              <a:rPr lang="ko-KR" altLang="en-US" dirty="0"/>
              <a:t>멤버 함수는 노출하여 클래스 간의 멤버함수 호출로 프로그램을 작성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상속</a:t>
            </a:r>
            <a:r>
              <a:rPr lang="en-US" altLang="ko-KR" dirty="0"/>
              <a:t>(Inheritance): </a:t>
            </a:r>
            <a:r>
              <a:rPr lang="ko-KR" altLang="en-US" dirty="0"/>
              <a:t>추상화</a:t>
            </a:r>
            <a:r>
              <a:rPr lang="en-US" altLang="ko-KR" dirty="0"/>
              <a:t>(</a:t>
            </a:r>
            <a:r>
              <a:rPr lang="ko-KR" altLang="en-US" dirty="0"/>
              <a:t>일반화</a:t>
            </a:r>
            <a:r>
              <a:rPr lang="en-US" altLang="ko-KR" dirty="0"/>
              <a:t>)</a:t>
            </a:r>
            <a:r>
              <a:rPr lang="ko-KR" altLang="en-US" dirty="0"/>
              <a:t>된 </a:t>
            </a:r>
            <a:r>
              <a:rPr lang="en-US" altLang="ko-KR" dirty="0"/>
              <a:t>Class</a:t>
            </a:r>
            <a:r>
              <a:rPr lang="ko-KR" altLang="en-US" dirty="0"/>
              <a:t>를 재사용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,</a:t>
            </a:r>
            <a:r>
              <a:rPr lang="ko-KR" altLang="en-US" dirty="0"/>
              <a:t>함수 물려받음</a:t>
            </a:r>
            <a:r>
              <a:rPr lang="en-US" altLang="ko-KR" dirty="0"/>
              <a:t>)</a:t>
            </a:r>
            <a:r>
              <a:rPr lang="ko-KR" altLang="en-US" dirty="0"/>
              <a:t>하여 또 다른 </a:t>
            </a:r>
            <a:r>
              <a:rPr lang="en-US" altLang="ko-KR" dirty="0"/>
              <a:t>Class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다형성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Polymorphysm</a:t>
            </a:r>
            <a:r>
              <a:rPr lang="en-US" altLang="ko-KR" dirty="0">
                <a:solidFill>
                  <a:srgbClr val="FF0000"/>
                </a:solidFill>
              </a:rPr>
              <a:t>): </a:t>
            </a:r>
            <a:r>
              <a:rPr lang="ko-KR" altLang="en-US" dirty="0">
                <a:solidFill>
                  <a:srgbClr val="FF0000"/>
                </a:solidFill>
              </a:rPr>
              <a:t>동일한 함수 이름 호출에 상황에 따라 다르게 작동하는 것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                 (virtual </a:t>
            </a:r>
            <a:r>
              <a:rPr lang="ko-KR" altLang="en-US" dirty="0">
                <a:solidFill>
                  <a:srgbClr val="FF0000"/>
                </a:solidFill>
              </a:rPr>
              <a:t>키워드로 함수 재정의 필요함 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어디까지나 모두 유지보수 용이함으로 </a:t>
            </a:r>
            <a:r>
              <a:rPr lang="ko-KR" altLang="en-US" dirty="0">
                <a:solidFill>
                  <a:srgbClr val="FF0000"/>
                </a:solidFill>
              </a:rPr>
              <a:t>생산성</a:t>
            </a:r>
            <a:r>
              <a:rPr lang="ko-KR" altLang="en-US" dirty="0"/>
              <a:t>을 높이기 위한 수단에 불과하다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4136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286FC-915B-DE10-2EC5-B83A2D8B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스프라이트</a:t>
            </a:r>
            <a:r>
              <a:rPr lang="ko-KR" altLang="en-US" dirty="0"/>
              <a:t> 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5FC6C-1BD1-E6E5-CB19-278879A83F61}"/>
              </a:ext>
            </a:extLst>
          </p:cNvPr>
          <p:cNvSpPr txBox="1"/>
          <p:nvPr/>
        </p:nvSpPr>
        <p:spPr>
          <a:xfrm>
            <a:off x="351182" y="1426653"/>
            <a:ext cx="111384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스프라이트</a:t>
            </a:r>
            <a:r>
              <a:rPr lang="ko-KR" altLang="en-US" dirty="0"/>
              <a:t> 이미지</a:t>
            </a:r>
            <a:r>
              <a:rPr lang="en-US" altLang="ko-KR" dirty="0"/>
              <a:t>: </a:t>
            </a:r>
            <a:r>
              <a:rPr lang="ko-KR" altLang="en-US" dirty="0"/>
              <a:t> 투명 처리할 색상을 배경을 애니메이션의 각 프레임이 저장된 이미지</a:t>
            </a:r>
            <a:endParaRPr lang="en-US" altLang="ko-KR" dirty="0"/>
          </a:p>
          <a:p>
            <a:r>
              <a:rPr lang="ko-KR" altLang="en-US" dirty="0"/>
              <a:t> 툴에서는  각 프레임을 선택하고 프레임 마다  정보를 입력하여 하나의 동작을 구성 </a:t>
            </a:r>
            <a:r>
              <a:rPr lang="en-US" altLang="ko-KR" dirty="0"/>
              <a:t>( </a:t>
            </a:r>
            <a:r>
              <a:rPr lang="en-US" altLang="ko-KR" dirty="0" err="1"/>
              <a:t>Idle,Attack,Run,Walk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그리고 동작들의 세트를 파일 로 저장하거나 이미지를 개별 </a:t>
            </a:r>
            <a:r>
              <a:rPr lang="ko-KR" altLang="en-US" dirty="0" err="1"/>
              <a:t>파일으로</a:t>
            </a:r>
            <a:r>
              <a:rPr lang="ko-KR" altLang="en-US" dirty="0"/>
              <a:t> 분리한다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프레임 정보</a:t>
            </a:r>
            <a:r>
              <a:rPr lang="en-US" altLang="ko-KR" dirty="0"/>
              <a:t>: </a:t>
            </a:r>
            <a:r>
              <a:rPr lang="ko-KR" altLang="en-US" dirty="0"/>
              <a:t>각 프레임에서의 이미지</a:t>
            </a:r>
            <a:r>
              <a:rPr lang="en-US" altLang="ko-KR" dirty="0"/>
              <a:t>,</a:t>
            </a:r>
            <a:r>
              <a:rPr lang="ko-KR" altLang="en-US" dirty="0"/>
              <a:t>원점 좌표</a:t>
            </a:r>
            <a:r>
              <a:rPr lang="en-US" altLang="ko-KR" dirty="0"/>
              <a:t>,</a:t>
            </a:r>
            <a:r>
              <a:rPr lang="ko-KR" altLang="en-US" dirty="0"/>
              <a:t>충돌 박스 위치</a:t>
            </a:r>
            <a:r>
              <a:rPr lang="en-US" altLang="ko-KR" dirty="0"/>
              <a:t>,</a:t>
            </a:r>
            <a:r>
              <a:rPr lang="ko-KR" altLang="en-US" dirty="0"/>
              <a:t>소비 시간</a:t>
            </a:r>
            <a:r>
              <a:rPr lang="en-US" altLang="ko-KR" dirty="0"/>
              <a:t>,</a:t>
            </a:r>
            <a:r>
              <a:rPr lang="ko-KR" altLang="en-US" dirty="0"/>
              <a:t>트리거 이벤트 등</a:t>
            </a:r>
            <a:r>
              <a:rPr lang="en-US" altLang="ko-KR" dirty="0"/>
              <a:t>.</a:t>
            </a:r>
          </a:p>
        </p:txBody>
      </p:sp>
      <p:pic>
        <p:nvPicPr>
          <p:cNvPr id="7" name="그림 6" descr="만화 영화, 댄스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9C926FBE-4299-8AA2-BBD5-8B8BBAB6C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1" y="2903980"/>
            <a:ext cx="5238585" cy="39289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59E43B-8B1B-3F48-86C5-5721CBB05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2886365"/>
            <a:ext cx="5303520" cy="393306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2113D1E-C5D7-B002-45E9-FDAA141E45F3}"/>
              </a:ext>
            </a:extLst>
          </p:cNvPr>
          <p:cNvSpPr/>
          <p:nvPr/>
        </p:nvSpPr>
        <p:spPr>
          <a:xfrm>
            <a:off x="2775006" y="4794637"/>
            <a:ext cx="683812" cy="445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605539-6B5C-9C22-B451-A2C9DBAEAA4B}"/>
              </a:ext>
            </a:extLst>
          </p:cNvPr>
          <p:cNvSpPr/>
          <p:nvPr/>
        </p:nvSpPr>
        <p:spPr>
          <a:xfrm>
            <a:off x="523461" y="4663041"/>
            <a:ext cx="512859" cy="576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6142ED-436A-3FA5-88EA-765FA621E533}"/>
              </a:ext>
            </a:extLst>
          </p:cNvPr>
          <p:cNvSpPr/>
          <p:nvPr/>
        </p:nvSpPr>
        <p:spPr>
          <a:xfrm>
            <a:off x="1266910" y="4715127"/>
            <a:ext cx="512859" cy="524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5BCACD-B42F-A9A4-D007-7A82A4C12285}"/>
              </a:ext>
            </a:extLst>
          </p:cNvPr>
          <p:cNvSpPr/>
          <p:nvPr/>
        </p:nvSpPr>
        <p:spPr>
          <a:xfrm>
            <a:off x="1916929" y="4728838"/>
            <a:ext cx="683812" cy="511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68DBF1-0357-A7D2-DF14-D657BD51E46F}"/>
              </a:ext>
            </a:extLst>
          </p:cNvPr>
          <p:cNvSpPr/>
          <p:nvPr/>
        </p:nvSpPr>
        <p:spPr>
          <a:xfrm>
            <a:off x="3633083" y="4715127"/>
            <a:ext cx="612914" cy="524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BB34A4-12F9-5205-6174-32FC1B19D850}"/>
              </a:ext>
            </a:extLst>
          </p:cNvPr>
          <p:cNvSpPr/>
          <p:nvPr/>
        </p:nvSpPr>
        <p:spPr>
          <a:xfrm>
            <a:off x="4420262" y="4689083"/>
            <a:ext cx="612914" cy="550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9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1F93E-7603-E929-A384-D371F9F1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에디터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1BA1A4-C9E4-BADC-188A-4F94FE94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80" y="2821240"/>
            <a:ext cx="6248705" cy="3896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7FAA6A-25A0-7425-4F64-B2F89C67D8E2}"/>
              </a:ext>
            </a:extLst>
          </p:cNvPr>
          <p:cNvSpPr txBox="1"/>
          <p:nvPr/>
        </p:nvSpPr>
        <p:spPr>
          <a:xfrm>
            <a:off x="745955" y="1538052"/>
            <a:ext cx="11125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주요 기능은 월드에 </a:t>
            </a:r>
            <a:r>
              <a:rPr lang="ko-KR" altLang="en-US" dirty="0">
                <a:solidFill>
                  <a:srgbClr val="FF0000"/>
                </a:solidFill>
              </a:rPr>
              <a:t>게임 오브젝트 배치와 속성 변경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멤버변수 값 변경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을 하고 파일로 저장</a:t>
            </a:r>
            <a:r>
              <a:rPr lang="ko-KR" altLang="en-US" dirty="0"/>
              <a:t>하는 작업이다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파일에는 게임 오브젝트의 종류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r>
              <a:rPr lang="en-US" altLang="ko-KR" dirty="0"/>
              <a:t>, </a:t>
            </a:r>
            <a:r>
              <a:rPr lang="ko-KR" altLang="en-US" dirty="0"/>
              <a:t>각 오브젝트 속성이 저장되어 있으므로 </a:t>
            </a:r>
            <a:r>
              <a:rPr lang="ko-KR" altLang="en-US" dirty="0" err="1"/>
              <a:t>로딩할때</a:t>
            </a:r>
            <a:r>
              <a:rPr lang="ko-KR" altLang="en-US" dirty="0"/>
              <a:t> 월드를 복구한다</a:t>
            </a:r>
            <a:r>
              <a:rPr lang="en-US" altLang="ko-KR" dirty="0"/>
              <a:t>. </a:t>
            </a:r>
            <a:r>
              <a:rPr lang="ko-KR" altLang="en-US" dirty="0"/>
              <a:t> 예를 들어 게임에서 미사일 </a:t>
            </a:r>
            <a:r>
              <a:rPr lang="ko-KR" altLang="en-US" dirty="0" err="1"/>
              <a:t>터렛의</a:t>
            </a:r>
            <a:r>
              <a:rPr lang="ko-KR" altLang="en-US" dirty="0"/>
              <a:t> 위치와 </a:t>
            </a:r>
            <a:r>
              <a:rPr lang="ko-KR" altLang="en-US" dirty="0" err="1"/>
              <a:t>터렛</a:t>
            </a:r>
            <a:r>
              <a:rPr lang="ko-KR" altLang="en-US" dirty="0"/>
              <a:t> 속성 변경이 게임의 중요한 디자인 작업이라면 이런 툴이 필요 할 수도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48B4B-93BD-C48E-70B8-D2C4B581FF04}"/>
              </a:ext>
            </a:extLst>
          </p:cNvPr>
          <p:cNvSpPr txBox="1"/>
          <p:nvPr/>
        </p:nvSpPr>
        <p:spPr>
          <a:xfrm>
            <a:off x="119510" y="3115322"/>
            <a:ext cx="1732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월드에 </a:t>
            </a:r>
            <a:r>
              <a:rPr lang="ko-KR" altLang="en-US" sz="1600" dirty="0" err="1"/>
              <a:t>배치할수</a:t>
            </a:r>
            <a:r>
              <a:rPr lang="ko-KR" altLang="en-US" sz="1600" dirty="0"/>
              <a:t> 있는 엔진의 모든 오브젝트를</a:t>
            </a:r>
            <a:endParaRPr lang="en-US" altLang="ko-KR" sz="1600" dirty="0"/>
          </a:p>
          <a:p>
            <a:r>
              <a:rPr lang="ko-KR" altLang="en-US" sz="1600" dirty="0"/>
              <a:t>보여준다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4134E8-1D01-C325-F588-79A694B10F0E}"/>
              </a:ext>
            </a:extLst>
          </p:cNvPr>
          <p:cNvGrpSpPr/>
          <p:nvPr/>
        </p:nvGrpSpPr>
        <p:grpSpPr>
          <a:xfrm>
            <a:off x="1575225" y="3611638"/>
            <a:ext cx="833040" cy="366120"/>
            <a:chOff x="1741085" y="3029165"/>
            <a:chExt cx="83304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962B01F-C98B-C9DE-0156-DF529454B16F}"/>
                    </a:ext>
                  </a:extLst>
                </p14:cNvPr>
                <p14:cNvContentPartPr/>
                <p14:nvPr/>
              </p14:nvContentPartPr>
              <p14:xfrm>
                <a:off x="1741085" y="3109445"/>
                <a:ext cx="740160" cy="285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962B01F-C98B-C9DE-0156-DF529454B1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32085" y="3100445"/>
                  <a:ext cx="7578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A64E429-435F-30EF-8D82-CAB505E9B24A}"/>
                    </a:ext>
                  </a:extLst>
                </p14:cNvPr>
                <p14:cNvContentPartPr/>
                <p14:nvPr/>
              </p14:nvContentPartPr>
              <p14:xfrm>
                <a:off x="2448845" y="3029165"/>
                <a:ext cx="125280" cy="1612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A64E429-435F-30EF-8D82-CAB505E9B24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39845" y="3020165"/>
                  <a:ext cx="14292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8106055-B6CB-DF19-0C03-CE81005248B0}"/>
              </a:ext>
            </a:extLst>
          </p:cNvPr>
          <p:cNvGrpSpPr/>
          <p:nvPr/>
        </p:nvGrpSpPr>
        <p:grpSpPr>
          <a:xfrm>
            <a:off x="8374239" y="3029446"/>
            <a:ext cx="925765" cy="528971"/>
            <a:chOff x="8604845" y="2368565"/>
            <a:chExt cx="1270800" cy="72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76A66BE-4857-FE9E-87FA-10269CE3DF2D}"/>
                    </a:ext>
                  </a:extLst>
                </p14:cNvPr>
                <p14:cNvContentPartPr/>
                <p14:nvPr/>
              </p14:nvContentPartPr>
              <p14:xfrm>
                <a:off x="8619245" y="2368565"/>
                <a:ext cx="1256400" cy="7167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76A66BE-4857-FE9E-87FA-10269CE3DF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06893" y="2356207"/>
                  <a:ext cx="1280609" cy="740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CEFFBA8-B493-0B49-E2DE-34E43605D078}"/>
                    </a:ext>
                  </a:extLst>
                </p14:cNvPr>
                <p14:cNvContentPartPr/>
                <p14:nvPr/>
              </p14:nvContentPartPr>
              <p14:xfrm>
                <a:off x="8604845" y="2894165"/>
                <a:ext cx="207720" cy="200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CEFFBA8-B493-0B49-E2DE-34E43605D0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92510" y="2881818"/>
                  <a:ext cx="231896" cy="22472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B6A2722-0A1A-41E6-CB29-BFE7C127565D}"/>
              </a:ext>
            </a:extLst>
          </p:cNvPr>
          <p:cNvSpPr txBox="1"/>
          <p:nvPr/>
        </p:nvSpPr>
        <p:spPr>
          <a:xfrm>
            <a:off x="9533285" y="282124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배치된 오브젝트들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8529D6-AAD7-E5E7-51DC-90DD53B6F57E}"/>
              </a:ext>
            </a:extLst>
          </p:cNvPr>
          <p:cNvSpPr txBox="1"/>
          <p:nvPr/>
        </p:nvSpPr>
        <p:spPr>
          <a:xfrm>
            <a:off x="9197733" y="4890356"/>
            <a:ext cx="260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배치된 오브젝트</a:t>
            </a:r>
            <a:endParaRPr lang="en-US" altLang="ko-KR" dirty="0"/>
          </a:p>
          <a:p>
            <a:r>
              <a:rPr lang="ko-KR" altLang="en-US" dirty="0"/>
              <a:t>멤버 변수의 기본값을 </a:t>
            </a:r>
            <a:endParaRPr lang="en-US" altLang="ko-KR" dirty="0"/>
          </a:p>
          <a:p>
            <a:r>
              <a:rPr lang="ko-KR" altLang="en-US" dirty="0"/>
              <a:t>변경하는 </a:t>
            </a:r>
            <a:r>
              <a:rPr lang="ko-KR" altLang="en-US" dirty="0" err="1"/>
              <a:t>입력창</a:t>
            </a: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56FD18B-C80F-FF3C-02F4-E8145DD59728}"/>
              </a:ext>
            </a:extLst>
          </p:cNvPr>
          <p:cNvGrpSpPr/>
          <p:nvPr/>
        </p:nvGrpSpPr>
        <p:grpSpPr>
          <a:xfrm>
            <a:off x="8384729" y="4904087"/>
            <a:ext cx="643727" cy="135006"/>
            <a:chOff x="9166805" y="4770485"/>
            <a:chExt cx="73296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B63B2B5-C632-F3F1-73E9-4A07C7006257}"/>
                    </a:ext>
                  </a:extLst>
                </p14:cNvPr>
                <p14:cNvContentPartPr/>
                <p14:nvPr/>
              </p14:nvContentPartPr>
              <p14:xfrm>
                <a:off x="9166805" y="4770485"/>
                <a:ext cx="732960" cy="126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B63B2B5-C632-F3F1-73E9-4A07C70062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56557" y="4760639"/>
                  <a:ext cx="753047" cy="146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458EE37-E5CF-15CD-1F49-36439B877B92}"/>
                    </a:ext>
                  </a:extLst>
                </p14:cNvPr>
                <p14:cNvContentPartPr/>
                <p14:nvPr/>
              </p14:nvContentPartPr>
              <p14:xfrm>
                <a:off x="9168965" y="4810085"/>
                <a:ext cx="157320" cy="1141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458EE37-E5CF-15CD-1F49-36439B877B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9132" y="4799859"/>
                  <a:ext cx="177395" cy="1341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746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01ED5-E50A-193C-30FA-B7C91B0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툴</a:t>
            </a:r>
          </a:p>
        </p:txBody>
      </p:sp>
      <p:pic>
        <p:nvPicPr>
          <p:cNvPr id="1028" name="Picture 4" descr="Map">
            <a:extLst>
              <a:ext uri="{FF2B5EF4-FFF2-40B4-BE49-F238E27FC236}">
                <a16:creationId xmlns:a16="http://schemas.microsoft.com/office/drawing/2014/main" id="{B35532BE-8F2C-779E-7037-AD2122411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00" y="2552292"/>
            <a:ext cx="5346988" cy="377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0A1CBB-396F-A365-1033-44C8CC6AF050}"/>
              </a:ext>
            </a:extLst>
          </p:cNvPr>
          <p:cNvSpPr txBox="1"/>
          <p:nvPr/>
        </p:nvSpPr>
        <p:spPr>
          <a:xfrm>
            <a:off x="838200" y="1621481"/>
            <a:ext cx="1059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레벨 에디터의 기능 중에서도 </a:t>
            </a:r>
            <a:r>
              <a:rPr lang="ko-KR" altLang="en-US" dirty="0">
                <a:solidFill>
                  <a:srgbClr val="FF0000"/>
                </a:solidFill>
              </a:rPr>
              <a:t>배경을 타일 </a:t>
            </a:r>
            <a:r>
              <a:rPr lang="ko-KR" altLang="en-US" dirty="0" err="1">
                <a:solidFill>
                  <a:srgbClr val="FF0000"/>
                </a:solidFill>
              </a:rPr>
              <a:t>맵으로</a:t>
            </a:r>
            <a:r>
              <a:rPr lang="ko-KR" altLang="en-US" dirty="0">
                <a:solidFill>
                  <a:srgbClr val="FF0000"/>
                </a:solidFill>
              </a:rPr>
              <a:t> 만들기 위해  타일을 배치 하기 위한 전용 에디터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타일</a:t>
            </a:r>
            <a:r>
              <a:rPr lang="ko-KR" altLang="en-US" dirty="0">
                <a:solidFill>
                  <a:srgbClr val="FF0000"/>
                </a:solidFill>
              </a:rPr>
              <a:t> 이미지 </a:t>
            </a:r>
            <a:r>
              <a:rPr lang="ko-KR" altLang="en-US" dirty="0"/>
              <a:t>와 타일 </a:t>
            </a:r>
            <a:r>
              <a:rPr lang="ko-KR" altLang="en-US" dirty="0">
                <a:solidFill>
                  <a:srgbClr val="FF0000"/>
                </a:solidFill>
              </a:rPr>
              <a:t>인덱스</a:t>
            </a:r>
            <a:r>
              <a:rPr lang="ko-KR" altLang="en-US" dirty="0"/>
              <a:t>를 연결하여 </a:t>
            </a:r>
            <a:r>
              <a:rPr lang="ko-KR" altLang="en-US" dirty="0">
                <a:solidFill>
                  <a:srgbClr val="FF0000"/>
                </a:solidFill>
              </a:rPr>
              <a:t>맵 파일</a:t>
            </a:r>
            <a:r>
              <a:rPr lang="ko-KR" altLang="en-US" dirty="0"/>
              <a:t>에 인덱스를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97AC4-B559-BB87-51CC-ABA95BB45ABF}"/>
              </a:ext>
            </a:extLst>
          </p:cNvPr>
          <p:cNvSpPr txBox="1"/>
          <p:nvPr/>
        </p:nvSpPr>
        <p:spPr>
          <a:xfrm>
            <a:off x="2121584" y="6465008"/>
            <a:ext cx="212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스팀의 </a:t>
            </a:r>
            <a:r>
              <a:rPr lang="en-US" altLang="ko-KR" dirty="0"/>
              <a:t>RPG Maker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36D9F-4D91-B5F3-8CF3-FF9EC83582A2}"/>
              </a:ext>
            </a:extLst>
          </p:cNvPr>
          <p:cNvSpPr txBox="1"/>
          <p:nvPr/>
        </p:nvSpPr>
        <p:spPr>
          <a:xfrm>
            <a:off x="6595010" y="6372933"/>
            <a:ext cx="4507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오픈소스</a:t>
            </a:r>
            <a:r>
              <a:rPr lang="en-US" altLang="ko-KR" dirty="0"/>
              <a:t>) </a:t>
            </a:r>
            <a:r>
              <a:rPr lang="ko-KR" altLang="en-US" dirty="0"/>
              <a:t>https://www.mapeditor.org/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161BA4-D31A-BF31-EBE3-E8EE19B6E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914" y="2628981"/>
            <a:ext cx="5559503" cy="36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5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BDB41-7FDA-1346-DF50-55AA54A1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코드 재사용 어떻게 할까</a:t>
            </a:r>
            <a:r>
              <a:rPr lang="en-US" altLang="ko-KR" dirty="0"/>
              <a:t>?</a:t>
            </a:r>
            <a:r>
              <a:rPr lang="ko-KR" altLang="en-US" dirty="0"/>
              <a:t>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ADBF0D-2449-3C72-D331-EBDD54A0BD30}"/>
              </a:ext>
            </a:extLst>
          </p:cNvPr>
          <p:cNvSpPr/>
          <p:nvPr/>
        </p:nvSpPr>
        <p:spPr>
          <a:xfrm>
            <a:off x="10071672" y="5104648"/>
            <a:ext cx="1396426" cy="903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프로그램 </a:t>
            </a:r>
            <a:r>
              <a:rPr lang="en-US" altLang="ko-KR" sz="1400" dirty="0"/>
              <a:t>A</a:t>
            </a:r>
          </a:p>
          <a:p>
            <a:endParaRPr lang="en-US" altLang="ko-KR" sz="1400" dirty="0"/>
          </a:p>
          <a:p>
            <a:r>
              <a:rPr lang="en-US" altLang="ko-KR" sz="1400" dirty="0"/>
              <a:t>character</a:t>
            </a:r>
          </a:p>
          <a:p>
            <a:r>
              <a:rPr lang="en-US" altLang="ko-KR" sz="1400" dirty="0" err="1"/>
              <a:t>monsterA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C4FAA-3035-B376-2E04-FB03D1E51172}"/>
              </a:ext>
            </a:extLst>
          </p:cNvPr>
          <p:cNvSpPr/>
          <p:nvPr/>
        </p:nvSpPr>
        <p:spPr>
          <a:xfrm>
            <a:off x="10071672" y="3860528"/>
            <a:ext cx="1396426" cy="1015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프로그램 </a:t>
            </a:r>
            <a:r>
              <a:rPr lang="en-US" altLang="ko-KR" sz="1400" dirty="0"/>
              <a:t>B</a:t>
            </a:r>
          </a:p>
          <a:p>
            <a:pPr algn="ctr"/>
            <a:endParaRPr lang="en-US" altLang="ko-KR" sz="1400" dirty="0"/>
          </a:p>
          <a:p>
            <a:r>
              <a:rPr lang="en-US" altLang="ko-KR" sz="1400" dirty="0"/>
              <a:t>character</a:t>
            </a:r>
          </a:p>
          <a:p>
            <a:r>
              <a:rPr lang="en-US" altLang="ko-KR" sz="1400" dirty="0" err="1"/>
              <a:t>monsterB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CE67C-C6F4-A905-980D-42451718FFE0}"/>
              </a:ext>
            </a:extLst>
          </p:cNvPr>
          <p:cNvSpPr txBox="1"/>
          <p:nvPr/>
        </p:nvSpPr>
        <p:spPr>
          <a:xfrm>
            <a:off x="691654" y="1835059"/>
            <a:ext cx="983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동일한 코드 사용</a:t>
            </a:r>
            <a:r>
              <a:rPr lang="en-US" altLang="ko-KR" dirty="0"/>
              <a:t> </a:t>
            </a:r>
            <a:r>
              <a:rPr lang="ko-KR" altLang="en-US" dirty="0"/>
              <a:t>한다면 지금 까지는 </a:t>
            </a:r>
            <a:r>
              <a:rPr lang="en-US" altLang="ko-KR" dirty="0"/>
              <a:t>Character</a:t>
            </a:r>
            <a:r>
              <a:rPr lang="ko-KR" altLang="en-US" dirty="0"/>
              <a:t>의 </a:t>
            </a:r>
            <a:r>
              <a:rPr lang="en-US" altLang="ko-KR" dirty="0" err="1"/>
              <a:t>cpp,h</a:t>
            </a:r>
            <a:r>
              <a:rPr lang="en-US" altLang="ko-KR" dirty="0"/>
              <a:t> </a:t>
            </a:r>
            <a:r>
              <a:rPr lang="ko-KR" altLang="en-US" dirty="0"/>
              <a:t>파일 복사해서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5DADF-40B7-5234-AD6A-1BC035E6466F}"/>
              </a:ext>
            </a:extLst>
          </p:cNvPr>
          <p:cNvSpPr txBox="1"/>
          <p:nvPr/>
        </p:nvSpPr>
        <p:spPr>
          <a:xfrm>
            <a:off x="2225427" y="3429000"/>
            <a:ext cx="21335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솔루션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프로젝트 </a:t>
            </a:r>
            <a:r>
              <a:rPr lang="en-US" altLang="ko-KR" dirty="0"/>
              <a:t>B</a:t>
            </a:r>
          </a:p>
          <a:p>
            <a:r>
              <a:rPr lang="en-US" altLang="ko-KR" dirty="0"/>
              <a:t>    - character.cpp</a:t>
            </a:r>
          </a:p>
          <a:p>
            <a:r>
              <a:rPr lang="en-US" altLang="ko-KR" dirty="0"/>
              <a:t>    - monsterB.cpp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프로젝트 </a:t>
            </a:r>
            <a:r>
              <a:rPr lang="en-US" altLang="ko-KR" dirty="0"/>
              <a:t>A</a:t>
            </a:r>
          </a:p>
          <a:p>
            <a:r>
              <a:rPr lang="en-US" altLang="ko-KR" dirty="0"/>
              <a:t>    - character.cpp</a:t>
            </a:r>
          </a:p>
          <a:p>
            <a:r>
              <a:rPr lang="en-US" altLang="ko-KR" dirty="0"/>
              <a:t>    - monsterA.cpp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E8F56-FA2A-B2B2-CAB9-3D497AF128AD}"/>
              </a:ext>
            </a:extLst>
          </p:cNvPr>
          <p:cNvSpPr txBox="1"/>
          <p:nvPr/>
        </p:nvSpPr>
        <p:spPr>
          <a:xfrm>
            <a:off x="6521664" y="5269732"/>
            <a:ext cx="165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character.obj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monsterA.obj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73C400-1F7D-2C0A-305D-8E7CE4B0558F}"/>
              </a:ext>
            </a:extLst>
          </p:cNvPr>
          <p:cNvCxnSpPr>
            <a:cxnSpLocks/>
          </p:cNvCxnSpPr>
          <p:nvPr/>
        </p:nvCxnSpPr>
        <p:spPr>
          <a:xfrm>
            <a:off x="4623531" y="4540123"/>
            <a:ext cx="143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A16555-81C0-3252-54B5-5F5C33BB21E3}"/>
              </a:ext>
            </a:extLst>
          </p:cNvPr>
          <p:cNvCxnSpPr>
            <a:cxnSpLocks/>
          </p:cNvCxnSpPr>
          <p:nvPr/>
        </p:nvCxnSpPr>
        <p:spPr>
          <a:xfrm>
            <a:off x="8326307" y="5592897"/>
            <a:ext cx="1006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AD70BB-BDC4-1DD5-A33B-B0D8BEE38660}"/>
              </a:ext>
            </a:extLst>
          </p:cNvPr>
          <p:cNvSpPr txBox="1"/>
          <p:nvPr/>
        </p:nvSpPr>
        <p:spPr>
          <a:xfrm>
            <a:off x="6499997" y="4229273"/>
            <a:ext cx="1641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character.obj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monsterB.obj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AB79C-DE12-0A09-F377-B182DBED043D}"/>
              </a:ext>
            </a:extLst>
          </p:cNvPr>
          <p:cNvSpPr txBox="1"/>
          <p:nvPr/>
        </p:nvSpPr>
        <p:spPr>
          <a:xfrm>
            <a:off x="4915583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F2BD18-01E9-DA11-16C7-81FE2957582B}"/>
              </a:ext>
            </a:extLst>
          </p:cNvPr>
          <p:cNvSpPr txBox="1"/>
          <p:nvPr/>
        </p:nvSpPr>
        <p:spPr>
          <a:xfrm>
            <a:off x="8326307" y="33516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링크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750576-D172-D45C-60B0-0C35A1C133B6}"/>
              </a:ext>
            </a:extLst>
          </p:cNvPr>
          <p:cNvCxnSpPr>
            <a:cxnSpLocks/>
          </p:cNvCxnSpPr>
          <p:nvPr/>
        </p:nvCxnSpPr>
        <p:spPr>
          <a:xfrm>
            <a:off x="8326307" y="4540123"/>
            <a:ext cx="104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AE1341-A8B9-92AA-73B5-E9847D56F06F}"/>
              </a:ext>
            </a:extLst>
          </p:cNvPr>
          <p:cNvCxnSpPr>
            <a:cxnSpLocks/>
          </p:cNvCxnSpPr>
          <p:nvPr/>
        </p:nvCxnSpPr>
        <p:spPr>
          <a:xfrm>
            <a:off x="4623531" y="5593721"/>
            <a:ext cx="143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0119CC7A-5441-8DDD-C610-E147628B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8" y="4308869"/>
            <a:ext cx="1879284" cy="142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8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BDB41-7FDA-1346-DF50-55AA54A1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링크 라이브러리 </a:t>
            </a:r>
            <a:r>
              <a:rPr lang="en-US" altLang="ko-KR" dirty="0"/>
              <a:t>( Static Library 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ED5AA-38DC-65F1-DCDF-E54644358C5F}"/>
              </a:ext>
            </a:extLst>
          </p:cNvPr>
          <p:cNvSpPr txBox="1"/>
          <p:nvPr/>
        </p:nvSpPr>
        <p:spPr>
          <a:xfrm>
            <a:off x="347546" y="5013068"/>
            <a:ext cx="108432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Roboto" panose="020B0604020202020204" pitchFamily="2" charset="0"/>
              </a:rPr>
              <a:t>h</a:t>
            </a:r>
            <a:r>
              <a:rPr lang="ko-KR" altLang="en-US" b="0" i="0" dirty="0">
                <a:effectLst/>
                <a:latin typeface="Roboto" panose="020B0604020202020204" pitchFamily="2" charset="0"/>
              </a:rPr>
              <a:t>처리</a:t>
            </a:r>
            <a:r>
              <a:rPr lang="en-US" altLang="ko-KR" b="0" i="0" dirty="0">
                <a:effectLst/>
                <a:latin typeface="Roboto" panose="020B0604020202020204" pitchFamily="2" charset="0"/>
              </a:rPr>
              <a:t>: </a:t>
            </a:r>
            <a:r>
              <a:rPr lang="ko-KR" altLang="en-US" b="0" i="0" dirty="0">
                <a:effectLst/>
                <a:latin typeface="Roboto" panose="020B0604020202020204" pitchFamily="2" charset="0"/>
              </a:rPr>
              <a:t>상대경로로 헤더 </a:t>
            </a:r>
            <a:r>
              <a:rPr lang="ko-KR" altLang="en-US" b="0" i="0" dirty="0" err="1">
                <a:effectLst/>
                <a:latin typeface="Roboto" panose="020B0604020202020204" pitchFamily="2" charset="0"/>
              </a:rPr>
              <a:t>인클루드</a:t>
            </a:r>
            <a:r>
              <a:rPr lang="ko-KR" altLang="en-US" b="0" i="0" dirty="0">
                <a:effectLst/>
                <a:latin typeface="Roboto" panose="020B0604020202020204" pitchFamily="2" charset="0"/>
              </a:rPr>
              <a:t>   </a:t>
            </a:r>
            <a:r>
              <a:rPr lang="en-US" altLang="ko-KR" b="0" i="0" dirty="0">
                <a:effectLst/>
                <a:latin typeface="Roboto" panose="020B0604020202020204" pitchFamily="2" charset="0"/>
              </a:rPr>
              <a:t>#include "../</a:t>
            </a:r>
            <a:r>
              <a:rPr lang="en-US" altLang="ko-KR" dirty="0"/>
              <a:t>Character </a:t>
            </a:r>
            <a:r>
              <a:rPr lang="en-US" altLang="ko-KR" b="0" i="0" dirty="0">
                <a:effectLst/>
                <a:latin typeface="Roboto" panose="020B0604020202020204" pitchFamily="2" charset="0"/>
              </a:rPr>
              <a:t>/</a:t>
            </a:r>
            <a:r>
              <a:rPr lang="en-US" altLang="ko-KR" dirty="0" err="1"/>
              <a:t>character</a:t>
            </a:r>
            <a:r>
              <a:rPr lang="en-US" altLang="ko-KR" b="0" i="0" dirty="0" err="1">
                <a:effectLst/>
                <a:latin typeface="Roboto" panose="020B0604020202020204" pitchFamily="2" charset="0"/>
              </a:rPr>
              <a:t>.h</a:t>
            </a:r>
            <a:r>
              <a:rPr lang="en-US" altLang="ko-KR" b="0" i="0" dirty="0">
                <a:effectLst/>
                <a:latin typeface="Roboto" panose="020B0604020202020204" pitchFamily="2" charset="0"/>
              </a:rPr>
              <a:t>" </a:t>
            </a:r>
            <a:endParaRPr lang="en-US" altLang="ko-KR" dirty="0">
              <a:latin typeface="Roboto" panose="020B0604020202020204" pitchFamily="2" charset="0"/>
            </a:endParaRPr>
          </a:p>
          <a:p>
            <a:r>
              <a:rPr lang="en-US" altLang="ko-KR" b="0" i="0" dirty="0">
                <a:effectLst/>
                <a:latin typeface="Roboto" panose="020B0604020202020204" pitchFamily="2" charset="0"/>
              </a:rPr>
              <a:t>Lib</a:t>
            </a:r>
            <a:r>
              <a:rPr lang="ko-KR" altLang="en-US" b="0" i="0" dirty="0">
                <a:effectLst/>
                <a:latin typeface="Roboto" panose="020B0604020202020204" pitchFamily="2" charset="0"/>
              </a:rPr>
              <a:t>처리</a:t>
            </a:r>
            <a:r>
              <a:rPr lang="en-US" altLang="ko-KR" b="0" i="0" dirty="0">
                <a:effectLst/>
                <a:latin typeface="Roboto" panose="020B0604020202020204" pitchFamily="2" charset="0"/>
              </a:rPr>
              <a:t>: </a:t>
            </a:r>
            <a:r>
              <a:rPr lang="ko-KR" altLang="en-US" b="0" i="0" dirty="0">
                <a:effectLst/>
                <a:latin typeface="Roboto" panose="020B0604020202020204" pitchFamily="2" charset="0"/>
              </a:rPr>
              <a:t>사용할 프로젝트의 참고에 직접 추가하여 링크 걸기</a:t>
            </a:r>
            <a:endParaRPr lang="en-US" altLang="ko-KR" dirty="0">
              <a:latin typeface="Roboto" panose="020B0604020202020204" pitchFamily="2" charset="0"/>
            </a:endParaRPr>
          </a:p>
          <a:p>
            <a:endParaRPr lang="en-US" altLang="ko-KR" dirty="0">
              <a:latin typeface="Roboto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하나의 실행 파일을 여러 개의 프로젝트 나누어 특정 프로젝트 만 </a:t>
            </a:r>
            <a:r>
              <a:rPr lang="ko-KR" altLang="en-US" dirty="0" err="1"/>
              <a:t>재빌드</a:t>
            </a:r>
            <a:r>
              <a:rPr lang="ko-KR" altLang="en-US" dirty="0"/>
              <a:t> </a:t>
            </a:r>
            <a:r>
              <a:rPr lang="ko-KR" altLang="en-US" dirty="0" err="1"/>
              <a:t>할수</a:t>
            </a:r>
            <a:r>
              <a:rPr lang="ko-KR" altLang="en-US" dirty="0"/>
              <a:t> 있고 </a:t>
            </a:r>
            <a:r>
              <a:rPr lang="en-US" altLang="ko-KR" dirty="0"/>
              <a:t>Lib</a:t>
            </a:r>
            <a:r>
              <a:rPr lang="ko-KR" altLang="en-US" dirty="0"/>
              <a:t>를 배포할 수 도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공유된 코드는 </a:t>
            </a:r>
            <a:r>
              <a:rPr lang="en-US" altLang="ko-KR" dirty="0"/>
              <a:t>EXE </a:t>
            </a:r>
            <a:r>
              <a:rPr lang="ko-KR" altLang="en-US" dirty="0"/>
              <a:t>파일마다 중복된 코드의 명령어를 갖게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4D09A09-FAC7-DA7F-173D-83144274513E}"/>
              </a:ext>
            </a:extLst>
          </p:cNvPr>
          <p:cNvGrpSpPr/>
          <p:nvPr/>
        </p:nvGrpSpPr>
        <p:grpSpPr>
          <a:xfrm>
            <a:off x="838200" y="1958312"/>
            <a:ext cx="8417699" cy="2724223"/>
            <a:chOff x="820144" y="1653512"/>
            <a:chExt cx="8417699" cy="27242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ADBF0D-2449-3C72-D331-EBDD54A0BD30}"/>
                </a:ext>
              </a:extLst>
            </p:cNvPr>
            <p:cNvSpPr/>
            <p:nvPr/>
          </p:nvSpPr>
          <p:spPr>
            <a:xfrm>
              <a:off x="7409925" y="2327824"/>
              <a:ext cx="1827918" cy="9329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프로그램 </a:t>
              </a:r>
              <a:r>
                <a:rPr lang="en-US" altLang="ko-KR" sz="1400" dirty="0"/>
                <a:t>A</a:t>
              </a:r>
            </a:p>
            <a:p>
              <a:pPr algn="ctr"/>
              <a:endParaRPr lang="en-US" altLang="ko-KR" sz="1400" dirty="0"/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character</a:t>
              </a:r>
            </a:p>
            <a:p>
              <a:r>
                <a:rPr lang="en-US" altLang="ko-KR" sz="1400" dirty="0" err="1"/>
                <a:t>monsterA</a:t>
              </a:r>
              <a:endParaRPr lang="ko-KR" alt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85DADF-40B7-5234-AD6A-1BC035E6466F}"/>
                </a:ext>
              </a:extLst>
            </p:cNvPr>
            <p:cNvSpPr txBox="1"/>
            <p:nvPr/>
          </p:nvSpPr>
          <p:spPr>
            <a:xfrm>
              <a:off x="820144" y="2189965"/>
              <a:ext cx="3163815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솔루션</a:t>
              </a:r>
              <a:endParaRPr lang="en-US" altLang="ko-KR" sz="1600" dirty="0"/>
            </a:p>
            <a:p>
              <a:r>
                <a:rPr lang="en-US" altLang="ko-KR" sz="1600" dirty="0"/>
                <a:t> - </a:t>
              </a:r>
              <a:r>
                <a:rPr lang="ko-KR" altLang="en-US" sz="1600" dirty="0"/>
                <a:t>프로젝트 </a:t>
              </a:r>
              <a:r>
                <a:rPr lang="en-US" altLang="ko-KR" sz="1600" dirty="0"/>
                <a:t>Character (</a:t>
              </a:r>
              <a:r>
                <a:rPr lang="en-US" altLang="ko-KR" sz="1600" dirty="0" err="1"/>
                <a:t>StaticLib</a:t>
              </a:r>
              <a:r>
                <a:rPr lang="en-US" altLang="ko-KR" sz="1600" dirty="0"/>
                <a:t>)</a:t>
              </a:r>
            </a:p>
            <a:p>
              <a:r>
                <a:rPr lang="en-US" altLang="ko-KR" sz="1600" dirty="0"/>
                <a:t>    - character.cpp</a:t>
              </a:r>
            </a:p>
            <a:p>
              <a:r>
                <a:rPr lang="en-US" altLang="ko-KR" sz="1600" dirty="0"/>
                <a:t> - </a:t>
              </a:r>
              <a:r>
                <a:rPr lang="ko-KR" altLang="en-US" sz="1600" dirty="0"/>
                <a:t>프로젝트 </a:t>
              </a:r>
              <a:r>
                <a:rPr lang="en-US" altLang="ko-KR" sz="1600" dirty="0"/>
                <a:t>A  </a:t>
              </a:r>
            </a:p>
            <a:p>
              <a:r>
                <a:rPr lang="en-US" altLang="ko-KR" sz="1600" dirty="0"/>
                <a:t>    - monsterA.cpp</a:t>
              </a:r>
            </a:p>
            <a:p>
              <a:r>
                <a:rPr lang="en-US" altLang="ko-KR" sz="1600" dirty="0"/>
                <a:t> - </a:t>
              </a:r>
              <a:r>
                <a:rPr lang="ko-KR" altLang="en-US" sz="1600" dirty="0"/>
                <a:t>프로젝트 </a:t>
              </a:r>
              <a:r>
                <a:rPr lang="en-US" altLang="ko-KR" sz="1600" dirty="0"/>
                <a:t>B</a:t>
              </a:r>
            </a:p>
            <a:p>
              <a:r>
                <a:rPr lang="en-US" altLang="ko-KR" sz="1600" dirty="0"/>
                <a:t>    - monsterB.cpp</a:t>
              </a:r>
            </a:p>
            <a:p>
              <a:endParaRPr lang="en-US" altLang="ko-K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7E8F56-FA2A-B2B2-CAB9-3D497AF128AD}"/>
                </a:ext>
              </a:extLst>
            </p:cNvPr>
            <p:cNvSpPr txBox="1"/>
            <p:nvPr/>
          </p:nvSpPr>
          <p:spPr>
            <a:xfrm>
              <a:off x="4580444" y="2589260"/>
              <a:ext cx="14973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sz="1600" dirty="0" err="1">
                  <a:solidFill>
                    <a:srgbClr val="FF0000"/>
                  </a:solidFill>
                </a:rPr>
                <a:t>character.Lib</a:t>
              </a:r>
              <a:endParaRPr lang="en-US" altLang="ko-KR" sz="1600" dirty="0">
                <a:solidFill>
                  <a:srgbClr val="FF0000"/>
                </a:solidFill>
              </a:endParaRPr>
            </a:p>
            <a:p>
              <a:r>
                <a:rPr lang="ko-KR" altLang="en-US" sz="1600" dirty="0"/>
                <a:t> </a:t>
              </a:r>
              <a:r>
                <a:rPr lang="en-US" altLang="ko-KR" sz="1600" dirty="0"/>
                <a:t>monsterA.obj</a:t>
              </a:r>
              <a:endParaRPr lang="ko-KR" altLang="en-US" sz="16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8A16555-81C0-3252-54B5-5F5C33BB2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28482" y="2912425"/>
              <a:ext cx="807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D16E19-5340-0ABA-8CB7-DADA77973941}"/>
                </a:ext>
              </a:extLst>
            </p:cNvPr>
            <p:cNvSpPr txBox="1"/>
            <p:nvPr/>
          </p:nvSpPr>
          <p:spPr>
            <a:xfrm>
              <a:off x="1437585" y="168126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소스 컴파일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B72887-E802-4376-3AE5-7F26A150EF96}"/>
                </a:ext>
              </a:extLst>
            </p:cNvPr>
            <p:cNvSpPr txBox="1"/>
            <p:nvPr/>
          </p:nvSpPr>
          <p:spPr>
            <a:xfrm>
              <a:off x="4998764" y="17057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링크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F46799-8A20-7B10-5405-55867C509216}"/>
                </a:ext>
              </a:extLst>
            </p:cNvPr>
            <p:cNvSpPr txBox="1"/>
            <p:nvPr/>
          </p:nvSpPr>
          <p:spPr>
            <a:xfrm>
              <a:off x="4580445" y="3316512"/>
              <a:ext cx="148297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sz="1600" dirty="0" err="1">
                  <a:solidFill>
                    <a:srgbClr val="FF0000"/>
                  </a:solidFill>
                </a:rPr>
                <a:t>character.Lib</a:t>
              </a:r>
              <a:endParaRPr lang="en-US" altLang="ko-KR" sz="1600" dirty="0">
                <a:solidFill>
                  <a:srgbClr val="FF0000"/>
                </a:solidFill>
              </a:endParaRPr>
            </a:p>
            <a:p>
              <a:r>
                <a:rPr lang="ko-KR" altLang="en-US" sz="1600" dirty="0"/>
                <a:t> </a:t>
              </a:r>
              <a:r>
                <a:rPr lang="en-US" altLang="ko-KR" sz="1600" dirty="0"/>
                <a:t>monsterB.obj</a:t>
              </a:r>
              <a:endParaRPr lang="ko-KR" altLang="en-US" sz="16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DD0A90-FBBA-1B5F-ADE7-6495745CDE72}"/>
                </a:ext>
              </a:extLst>
            </p:cNvPr>
            <p:cNvSpPr/>
            <p:nvPr/>
          </p:nvSpPr>
          <p:spPr>
            <a:xfrm>
              <a:off x="7409925" y="3367376"/>
              <a:ext cx="1827918" cy="1010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프로그램 </a:t>
              </a:r>
              <a:r>
                <a:rPr lang="en-US" altLang="ko-KR" sz="1400" dirty="0"/>
                <a:t>B</a:t>
              </a:r>
            </a:p>
            <a:p>
              <a:pPr algn="ctr"/>
              <a:endParaRPr lang="en-US" altLang="ko-KR" sz="1400" dirty="0"/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character</a:t>
              </a:r>
            </a:p>
            <a:p>
              <a:r>
                <a:rPr lang="en-US" altLang="ko-KR" sz="1400" dirty="0" err="1"/>
                <a:t>monsterB</a:t>
              </a:r>
              <a:endParaRPr lang="ko-KR" altLang="en-US" sz="1400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DA0E006-E7E9-7788-C8EA-E64B568E9ED5}"/>
                </a:ext>
              </a:extLst>
            </p:cNvPr>
            <p:cNvCxnSpPr>
              <a:cxnSpLocks/>
            </p:cNvCxnSpPr>
            <p:nvPr/>
          </p:nvCxnSpPr>
          <p:spPr>
            <a:xfrm>
              <a:off x="6328482" y="3666578"/>
              <a:ext cx="807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999011-A2B2-3D2D-B366-09C77AD456AC}"/>
                </a:ext>
              </a:extLst>
            </p:cNvPr>
            <p:cNvSpPr txBox="1"/>
            <p:nvPr/>
          </p:nvSpPr>
          <p:spPr>
            <a:xfrm>
              <a:off x="7696795" y="165351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실행파일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31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BE9DE-695D-349E-1F8D-A3E9B99F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엔진 </a:t>
            </a:r>
            <a:r>
              <a:rPr lang="en-US" altLang="ko-KR" dirty="0"/>
              <a:t>/ </a:t>
            </a:r>
            <a:r>
              <a:rPr lang="ko-KR" altLang="en-US" dirty="0"/>
              <a:t>컨텐츠 코드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90909-C100-BBB6-64E4-D1AC956C10E7}"/>
              </a:ext>
            </a:extLst>
          </p:cNvPr>
          <p:cNvSpPr txBox="1"/>
          <p:nvPr/>
        </p:nvSpPr>
        <p:spPr>
          <a:xfrm>
            <a:off x="901700" y="2152650"/>
            <a:ext cx="15985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Application</a:t>
            </a:r>
          </a:p>
          <a:p>
            <a:pPr algn="l"/>
            <a:r>
              <a:rPr lang="en-US" altLang="ko-KR" sz="1400" dirty="0" err="1"/>
              <a:t>SceneManager</a:t>
            </a:r>
            <a:endParaRPr lang="en-US" altLang="ko-KR" sz="1400" dirty="0"/>
          </a:p>
          <a:p>
            <a:pPr algn="l"/>
            <a:r>
              <a:rPr lang="en-US" altLang="ko-KR" sz="1400" dirty="0" err="1"/>
              <a:t>CollisionManager</a:t>
            </a:r>
            <a:endParaRPr lang="en-US" altLang="ko-KR" sz="1400" dirty="0"/>
          </a:p>
          <a:p>
            <a:pPr algn="l"/>
            <a:r>
              <a:rPr lang="en-US" altLang="ko-KR" sz="1400" dirty="0" err="1"/>
              <a:t>RenderManager</a:t>
            </a:r>
            <a:endParaRPr lang="en-US" altLang="ko-KR" sz="1400" dirty="0"/>
          </a:p>
          <a:p>
            <a:pPr algn="l"/>
            <a:r>
              <a:rPr lang="en-US" altLang="ko-KR" sz="1400" dirty="0"/>
              <a:t>Scene</a:t>
            </a:r>
          </a:p>
          <a:p>
            <a:pPr algn="l"/>
            <a:r>
              <a:rPr lang="en-US" altLang="ko-KR" sz="1400" dirty="0" err="1"/>
              <a:t>GameObject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88A4D-0171-6640-2C48-C44F20651A20}"/>
              </a:ext>
            </a:extLst>
          </p:cNvPr>
          <p:cNvSpPr txBox="1"/>
          <p:nvPr/>
        </p:nvSpPr>
        <p:spPr>
          <a:xfrm>
            <a:off x="5289550" y="2051049"/>
            <a:ext cx="18325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/>
              <a:t>MyGameApplication</a:t>
            </a:r>
            <a:endParaRPr lang="en-US" altLang="ko-KR" sz="1400" dirty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err="1"/>
              <a:t>PlayScene</a:t>
            </a:r>
            <a:endParaRPr lang="en-US" altLang="ko-KR" sz="1400" dirty="0"/>
          </a:p>
          <a:p>
            <a:pPr algn="l"/>
            <a:r>
              <a:rPr lang="en-US" altLang="ko-KR" sz="1400" dirty="0" err="1"/>
              <a:t>MenuScene</a:t>
            </a:r>
            <a:endParaRPr lang="en-US" altLang="ko-KR" sz="1400" dirty="0"/>
          </a:p>
          <a:p>
            <a:pPr algn="l"/>
            <a:endParaRPr lang="en-US" altLang="ko-KR" sz="1400" dirty="0"/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err="1"/>
              <a:t>PlayerCharacter</a:t>
            </a:r>
            <a:endParaRPr lang="en-US" altLang="ko-KR" sz="1400" dirty="0"/>
          </a:p>
          <a:p>
            <a:pPr algn="l"/>
            <a:r>
              <a:rPr lang="en-US" altLang="ko-KR" sz="1400" dirty="0" err="1"/>
              <a:t>MonsterCharacter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619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5488</TotalTime>
  <Words>2199</Words>
  <Application>Microsoft Office PowerPoint</Application>
  <PresentationFormat>와이드스크린</PresentationFormat>
  <Paragraphs>346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Helvetica Neue</vt:lpstr>
      <vt:lpstr>ui-monospace</vt:lpstr>
      <vt:lpstr>돋움체</vt:lpstr>
      <vt:lpstr>맑은 고딕</vt:lpstr>
      <vt:lpstr>맑은 고딕</vt:lpstr>
      <vt:lpstr>Arial</vt:lpstr>
      <vt:lpstr>Arial</vt:lpstr>
      <vt:lpstr>Roboto</vt:lpstr>
      <vt:lpstr>Segoe UI</vt:lpstr>
      <vt:lpstr>Office 테마</vt:lpstr>
      <vt:lpstr>2D게임 프로그래밍</vt:lpstr>
      <vt:lpstr>학습목표</vt:lpstr>
      <vt:lpstr>게임 엔진</vt:lpstr>
      <vt:lpstr>스프라이트 툴</vt:lpstr>
      <vt:lpstr>레벨 에디터</vt:lpstr>
      <vt:lpstr>맵 툴</vt:lpstr>
      <vt:lpstr>프로젝트 코드 재사용 어떻게 할까?  </vt:lpstr>
      <vt:lpstr>정적 링크 라이브러리 ( Static Library )</vt:lpstr>
      <vt:lpstr>엔진 / 컨텐츠 코드 </vt:lpstr>
      <vt:lpstr>동적 링크 라이브러리 (DLL)</vt:lpstr>
      <vt:lpstr>Visual Studio 2022 Redistribution</vt:lpstr>
      <vt:lpstr>Direct2D 그래픽 API</vt:lpstr>
      <vt:lpstr>개발환경</vt:lpstr>
      <vt:lpstr>COM ( Component Object Model)</vt:lpstr>
      <vt:lpstr>사용패턴</vt:lpstr>
      <vt:lpstr>인터페이스</vt:lpstr>
      <vt:lpstr>Direct2D 기본 사용법</vt:lpstr>
      <vt:lpstr>기본 화면 지우기</vt:lpstr>
      <vt:lpstr>기하도형 출력하기</vt:lpstr>
      <vt:lpstr>텍스트 ( DirectWrite )</vt:lpstr>
      <vt:lpstr>이미지 (Windows Imaging Component) </vt:lpstr>
      <vt:lpstr>DemoApp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Direct2D</dc:title>
  <dc:creator>Andrea Long</dc:creator>
  <cp:lastModifiedBy>Dongwon Lee</cp:lastModifiedBy>
  <cp:revision>911</cp:revision>
  <dcterms:created xsi:type="dcterms:W3CDTF">2023-05-31T15:48:22Z</dcterms:created>
  <dcterms:modified xsi:type="dcterms:W3CDTF">2025-06-01T19:34:40Z</dcterms:modified>
</cp:coreProperties>
</file>