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78" r:id="rId6"/>
    <p:sldId id="263" r:id="rId7"/>
    <p:sldId id="264" r:id="rId8"/>
    <p:sldId id="281" r:id="rId9"/>
    <p:sldId id="284" r:id="rId10"/>
    <p:sldId id="285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자원 공유 </a:t>
            </a:r>
            <a:r>
              <a:rPr lang="en-US" altLang="ko-KR" dirty="0"/>
              <a:t>(</a:t>
            </a:r>
            <a:r>
              <a:rPr lang="en-US" altLang="ko-KR" dirty="0" err="1"/>
              <a:t>ResourceManager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B0A2-660E-38E3-6E15-3E0D4C2C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IDXGIDevice3::Trim()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BED34-5B24-8DA1-EF71-15512AAB136B}"/>
              </a:ext>
            </a:extLst>
          </p:cNvPr>
          <p:cNvSpPr txBox="1"/>
          <p:nvPr/>
        </p:nvSpPr>
        <p:spPr>
          <a:xfrm>
            <a:off x="103334" y="1690688"/>
            <a:ext cx="120741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Release()</a:t>
            </a:r>
            <a:r>
              <a:rPr lang="ko-KR" altLang="en-US" dirty="0"/>
              <a:t>가 의미하는 것은 단지 </a:t>
            </a:r>
            <a:r>
              <a:rPr lang="en-US" altLang="ko-KR" dirty="0"/>
              <a:t>COM</a:t>
            </a:r>
            <a:r>
              <a:rPr lang="ko-KR" altLang="en-US" dirty="0"/>
              <a:t>객체를 사용하는 </a:t>
            </a:r>
            <a:r>
              <a:rPr lang="en-US" altLang="ko-KR" dirty="0"/>
              <a:t>Client</a:t>
            </a:r>
            <a:r>
              <a:rPr lang="ko-KR" altLang="en-US" dirty="0"/>
              <a:t>입장에서 더 이상 사용하지 않는다고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r>
              <a:rPr lang="ko-KR" altLang="en-US" dirty="0"/>
              <a:t> 인스턴스는 소멸하지만 드라이버는 내부의 실제 리소스를 바로 해제 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  <a:r>
              <a:rPr lang="ko-KR" altLang="en-US" dirty="0"/>
              <a:t>가 사용하는 중 일수</a:t>
            </a:r>
            <a:r>
              <a:rPr lang="en-US" altLang="ko-KR" dirty="0"/>
              <a:t> </a:t>
            </a:r>
            <a:r>
              <a:rPr lang="ko-KR" altLang="en-US" dirty="0"/>
              <a:t>있으며</a:t>
            </a:r>
            <a:endParaRPr lang="en-US" altLang="ko-KR" dirty="0"/>
          </a:p>
          <a:p>
            <a:r>
              <a:rPr lang="ko-KR" altLang="en-US" dirty="0"/>
              <a:t>같은 타입 내부 리소스는 드라이버 수준에서 동일 포맷</a:t>
            </a:r>
            <a:r>
              <a:rPr lang="en-US" altLang="ko-KR" dirty="0"/>
              <a:t>/</a:t>
            </a:r>
            <a:r>
              <a:rPr lang="ko-KR" altLang="en-US" dirty="0"/>
              <a:t>사이즈의 리소스를 빠르게 재사용 가능하다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또한 메모리가 여유 있는 상황에서는 최대한 지연 전략으로 나중에 해제를 처리한다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IDXGIDevice3::Trim() </a:t>
            </a:r>
            <a:r>
              <a:rPr lang="ko-KR" altLang="en-US" b="1" dirty="0"/>
              <a:t>함수는 드라이버에게 </a:t>
            </a:r>
            <a:r>
              <a:rPr lang="en-US" altLang="ko-KR" b="1" dirty="0"/>
              <a:t>VRAM/DRAM/pagefile.sys </a:t>
            </a:r>
            <a:r>
              <a:rPr lang="ko-KR" altLang="en-US" b="1" dirty="0"/>
              <a:t>에서 리소스 제거를 요청한다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</a:t>
            </a:r>
            <a:r>
              <a:rPr lang="ko-KR" altLang="en-US" dirty="0"/>
              <a:t>이 요청이 없으면 사용하지 않는 리소스가 계속 남아 있으면서 </a:t>
            </a:r>
            <a:r>
              <a:rPr lang="en-US" altLang="ko-KR" dirty="0"/>
              <a:t>GPU </a:t>
            </a:r>
            <a:r>
              <a:rPr lang="ko-KR" altLang="en-US" dirty="0"/>
              <a:t>메모리 퇴출</a:t>
            </a:r>
            <a:r>
              <a:rPr lang="en-US" altLang="ko-KR" dirty="0"/>
              <a:t>(eviction)</a:t>
            </a:r>
            <a:r>
              <a:rPr lang="ko-KR" altLang="en-US" dirty="0"/>
              <a:t>과  </a:t>
            </a:r>
            <a:endParaRPr lang="en-US" altLang="ko-KR" dirty="0"/>
          </a:p>
          <a:p>
            <a:r>
              <a:rPr lang="en-US" altLang="ko-KR" dirty="0" err="1"/>
              <a:t>DRAM↔Pagefile</a:t>
            </a:r>
            <a:r>
              <a:rPr lang="en-US" altLang="ko-KR" dirty="0"/>
              <a:t> </a:t>
            </a:r>
            <a:r>
              <a:rPr lang="ko-KR" altLang="en-US" dirty="0"/>
              <a:t>간 페이지 이동이 잦아질 수 있다</a:t>
            </a:r>
            <a:r>
              <a:rPr lang="en-US" altLang="ko-KR" dirty="0"/>
              <a:t>.  </a:t>
            </a:r>
            <a:r>
              <a:rPr lang="ko-KR" altLang="en-US" dirty="0"/>
              <a:t>따라서 대규모 리소스 해제 후</a:t>
            </a:r>
            <a:r>
              <a:rPr lang="en-US" altLang="ko-KR" dirty="0"/>
              <a:t>(Scene</a:t>
            </a:r>
            <a:r>
              <a:rPr lang="ko-KR" altLang="en-US" dirty="0"/>
              <a:t>전환</a:t>
            </a:r>
            <a:r>
              <a:rPr lang="en-US" altLang="ko-KR" dirty="0"/>
              <a:t>) </a:t>
            </a:r>
            <a:r>
              <a:rPr lang="ko-KR" altLang="en-US" dirty="0"/>
              <a:t>사용을 권장함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앱이 </a:t>
            </a:r>
            <a:r>
              <a:rPr lang="en-US" altLang="ko-KR" sz="1400" dirty="0"/>
              <a:t>Release </a:t>
            </a:r>
            <a:r>
              <a:rPr lang="ko-KR" altLang="en-US" sz="1400" dirty="0"/>
              <a:t>호출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  ↓</a:t>
            </a:r>
          </a:p>
          <a:p>
            <a:r>
              <a:rPr lang="en-US" altLang="ko-KR" sz="1400" dirty="0"/>
              <a:t>[COM </a:t>
            </a:r>
            <a:r>
              <a:rPr lang="ko-KR" altLang="en-US" sz="1400" dirty="0"/>
              <a:t>객체 소멸 </a:t>
            </a:r>
            <a:r>
              <a:rPr lang="en-US" altLang="ko-KR" sz="1400" dirty="0"/>
              <a:t>(C++ delete this)]</a:t>
            </a:r>
          </a:p>
          <a:p>
            <a:r>
              <a:rPr lang="en-US" altLang="ko-KR" sz="1400" dirty="0"/>
              <a:t>        ↓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드라이버</a:t>
            </a:r>
            <a:r>
              <a:rPr lang="en-US" altLang="ko-KR" sz="1400" dirty="0"/>
              <a:t>: "</a:t>
            </a:r>
            <a:r>
              <a:rPr lang="ko-KR" altLang="en-US" sz="1400" dirty="0"/>
              <a:t>이 리소스는 누가 쓰고 있진 않구나</a:t>
            </a:r>
            <a:r>
              <a:rPr lang="en-US" altLang="ko-KR" sz="1400" dirty="0"/>
              <a:t>"]</a:t>
            </a:r>
          </a:p>
          <a:p>
            <a:r>
              <a:rPr lang="en-US" altLang="ko-KR" sz="1400" dirty="0"/>
              <a:t>        ↓</a:t>
            </a:r>
          </a:p>
          <a:p>
            <a:r>
              <a:rPr lang="en-US" altLang="ko-KR" sz="1400" dirty="0"/>
              <a:t>[Trim </a:t>
            </a:r>
            <a:r>
              <a:rPr lang="ko-KR" altLang="en-US" sz="1400" dirty="0"/>
              <a:t>호출 전까지 캐시 상태로 보류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  ↓</a:t>
            </a:r>
          </a:p>
          <a:p>
            <a:r>
              <a:rPr lang="en-US" altLang="ko-KR" sz="1400" dirty="0"/>
              <a:t>[Trim </a:t>
            </a:r>
            <a:r>
              <a:rPr lang="ko-KR" altLang="en-US" sz="1400" dirty="0"/>
              <a:t>호출 </a:t>
            </a:r>
            <a:r>
              <a:rPr lang="en-US" altLang="ko-KR" sz="1400" dirty="0"/>
              <a:t>or </a:t>
            </a:r>
            <a:r>
              <a:rPr lang="ko-KR" altLang="en-US" sz="1400" dirty="0"/>
              <a:t>메모리 부족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/>
              <a:t>        ↓</a:t>
            </a:r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드라이버가 실제 </a:t>
            </a:r>
            <a:r>
              <a:rPr lang="en-US" altLang="ko-KR" sz="1400" dirty="0"/>
              <a:t>GPU/</a:t>
            </a:r>
            <a:r>
              <a:rPr lang="ko-KR" altLang="en-US" sz="1400" dirty="0"/>
              <a:t>시스템 메모리에서 리소스 제거</a:t>
            </a:r>
            <a:r>
              <a:rPr lang="en-US" altLang="ko-KR" sz="1400" dirty="0"/>
              <a:t>] 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20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err="1"/>
              <a:t>DemoResourceSharing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클래스를 사용하여 비트맵을 출력하는 되는 장면을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공유하는 클래스 설계를 하고 키보드 특정 키로 오브젝트 수를 늘리고 줄이면서</a:t>
            </a:r>
            <a:endParaRPr lang="en-US" altLang="ko-KR" dirty="0"/>
          </a:p>
          <a:p>
            <a:r>
              <a:rPr lang="ko-KR" altLang="en-US" dirty="0"/>
              <a:t>비디오 램의 사용량을 출력한다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D2DRender::</a:t>
            </a:r>
            <a:r>
              <a:rPr lang="en-US" altLang="ko-KR" sz="180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GetUsedVRAM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참고한다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309563" y="1949497"/>
            <a:ext cx="1177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자원 공유가 필요한 상황을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스마트 포인터 </a:t>
            </a:r>
            <a:r>
              <a:rPr lang="en-US" altLang="ko-KR" dirty="0"/>
              <a:t>( </a:t>
            </a:r>
            <a:r>
              <a:rPr lang="en-US" altLang="ko-KR" dirty="0" err="1"/>
              <a:t>shared_ptr</a:t>
            </a:r>
            <a:r>
              <a:rPr lang="en-US" altLang="ko-KR" dirty="0"/>
              <a:t> , </a:t>
            </a:r>
            <a:r>
              <a:rPr lang="en-US" altLang="ko-KR" dirty="0" err="1"/>
              <a:t>weak_ptr</a:t>
            </a:r>
            <a:r>
              <a:rPr lang="en-US" altLang="ko-KR" dirty="0"/>
              <a:t> ) </a:t>
            </a:r>
            <a:r>
              <a:rPr lang="ko-KR" altLang="en-US" dirty="0"/>
              <a:t>를 통한 일관된 클래스 인스턴스 참조카운트 관리 방식을 알아봅니다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이미지를 생성하고 공유할 때 </a:t>
            </a:r>
            <a:r>
              <a:rPr lang="ko-KR" altLang="en-US" b="1" dirty="0"/>
              <a:t>참조 카운터로 수명을 관리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BE2B-1670-7B74-A061-F114780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데이터와  공유데이터</a:t>
            </a:r>
          </a:p>
        </p:txBody>
      </p:sp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2FA18418-9A86-B99F-927A-BFE6CB32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3" y="254849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8EF07-56E1-7662-B1E9-F11D6F659972}"/>
              </a:ext>
            </a:extLst>
          </p:cNvPr>
          <p:cNvSpPr txBox="1"/>
          <p:nvPr/>
        </p:nvSpPr>
        <p:spPr>
          <a:xfrm>
            <a:off x="5378215" y="2619610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37AB6-4AB1-E225-B3C4-9FFACBFC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0" y="4006028"/>
            <a:ext cx="1505160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90DA-FF36-E33A-CB5F-F05D0E234C31}"/>
              </a:ext>
            </a:extLst>
          </p:cNvPr>
          <p:cNvSpPr/>
          <p:nvPr/>
        </p:nvSpPr>
        <p:spPr>
          <a:xfrm>
            <a:off x="8874760" y="414528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9A91E-6F1B-C0FD-6EC0-BFE48FC29431}"/>
              </a:ext>
            </a:extLst>
          </p:cNvPr>
          <p:cNvSpPr/>
          <p:nvPr/>
        </p:nvSpPr>
        <p:spPr>
          <a:xfrm>
            <a:off x="8874760" y="47904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1C90C8-FD91-2618-0BEA-2A3EFE17E002}"/>
              </a:ext>
            </a:extLst>
          </p:cNvPr>
          <p:cNvSpPr/>
          <p:nvPr/>
        </p:nvSpPr>
        <p:spPr>
          <a:xfrm>
            <a:off x="8874760" y="53492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76901-6F2B-543C-5935-B7F91B4BED67}"/>
              </a:ext>
            </a:extLst>
          </p:cNvPr>
          <p:cNvSpPr/>
          <p:nvPr/>
        </p:nvSpPr>
        <p:spPr>
          <a:xfrm>
            <a:off x="8874760" y="5935061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B9D415-2969-8347-AC14-C01AC038F8BD}"/>
              </a:ext>
            </a:extLst>
          </p:cNvPr>
          <p:cNvSpPr/>
          <p:nvPr/>
        </p:nvSpPr>
        <p:spPr>
          <a:xfrm>
            <a:off x="482166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걷기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100,0,40,30</a:t>
            </a:r>
          </a:p>
          <a:p>
            <a:r>
              <a:rPr lang="en-US" altLang="ko-KR" sz="1200" dirty="0"/>
              <a:t>140,0,40,30</a:t>
            </a:r>
          </a:p>
          <a:p>
            <a:r>
              <a:rPr lang="en-US" altLang="ko-KR" sz="1200" dirty="0"/>
              <a:t>180,0,40,30</a:t>
            </a:r>
          </a:p>
          <a:p>
            <a:r>
              <a:rPr lang="en-US" altLang="ko-KR" sz="1200" dirty="0"/>
              <a:t>200,0,40,30</a:t>
            </a:r>
          </a:p>
          <a:p>
            <a:r>
              <a:rPr lang="en-US" altLang="ko-KR" sz="1200" dirty="0"/>
              <a:t>240,0,40,30</a:t>
            </a:r>
          </a:p>
          <a:p>
            <a:r>
              <a:rPr lang="en-US" altLang="ko-KR" sz="1200" dirty="0"/>
              <a:t>280,0,40,30</a:t>
            </a:r>
          </a:p>
          <a:p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A7E22-7A44-6B29-9A01-CFE160D19E1E}"/>
              </a:ext>
            </a:extLst>
          </p:cNvPr>
          <p:cNvSpPr txBox="1"/>
          <p:nvPr/>
        </p:nvSpPr>
        <p:spPr>
          <a:xfrm>
            <a:off x="10483949" y="3675920"/>
            <a:ext cx="1577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Monster</a:t>
            </a:r>
          </a:p>
          <a:p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;      //</a:t>
            </a:r>
            <a:r>
              <a:rPr lang="ko-KR" altLang="en-US" sz="1100" dirty="0"/>
              <a:t>위치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hp;      //</a:t>
            </a:r>
            <a:r>
              <a:rPr lang="ko-KR" altLang="en-US" sz="1100" dirty="0"/>
              <a:t>체력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F1D7F-3991-3536-1C34-F3EFF84202F2}"/>
              </a:ext>
            </a:extLst>
          </p:cNvPr>
          <p:cNvSpPr txBox="1"/>
          <p:nvPr/>
        </p:nvSpPr>
        <p:spPr>
          <a:xfrm>
            <a:off x="1005840" y="1722889"/>
            <a:ext cx="1028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오브젝트를 만들 때 어떤 데이터가 공유가 가능하고 불가능 할까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읽기 전용으로 공유가능한 데이터라면 한번만 </a:t>
            </a:r>
            <a:r>
              <a:rPr lang="ko-KR" altLang="en-US" dirty="0" err="1"/>
              <a:t>로딩하고</a:t>
            </a:r>
            <a:r>
              <a:rPr lang="ko-KR" altLang="en-US" dirty="0"/>
              <a:t> 참조 </a:t>
            </a:r>
            <a:r>
              <a:rPr lang="ko-KR" altLang="en-US" dirty="0" err="1"/>
              <a:t>하도록한다</a:t>
            </a:r>
            <a:r>
              <a:rPr lang="en-US" altLang="ko-KR" dirty="0"/>
              <a:t>. </a:t>
            </a:r>
            <a:r>
              <a:rPr lang="ko-KR" altLang="en-US" dirty="0"/>
              <a:t>참조가 모두 끝나면 해제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6FF2E6-DC3B-B19A-AFBB-5F4EF6A6C849}"/>
              </a:ext>
            </a:extLst>
          </p:cNvPr>
          <p:cNvSpPr/>
          <p:nvPr/>
        </p:nvSpPr>
        <p:spPr>
          <a:xfrm>
            <a:off x="654812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대기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300,0,40,30</a:t>
            </a:r>
          </a:p>
          <a:p>
            <a:r>
              <a:rPr lang="en-US" altLang="ko-KR" sz="1200" dirty="0"/>
              <a:t>340,0,40,30</a:t>
            </a:r>
          </a:p>
          <a:p>
            <a:r>
              <a:rPr lang="en-US" altLang="ko-KR" sz="1200" dirty="0"/>
              <a:t>380,0,40,30</a:t>
            </a:r>
          </a:p>
          <a:p>
            <a:r>
              <a:rPr lang="en-US" altLang="ko-KR" sz="1200" dirty="0"/>
              <a:t>400,0,40,30</a:t>
            </a:r>
          </a:p>
          <a:p>
            <a:r>
              <a:rPr lang="en-US" altLang="ko-KR" sz="1200" dirty="0"/>
              <a:t>440,0,40,30</a:t>
            </a:r>
          </a:p>
          <a:p>
            <a:r>
              <a:rPr lang="en-US" altLang="ko-KR" sz="1200" dirty="0"/>
              <a:t>480,0,40,30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55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12A2-29F8-6123-92BC-B889841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77DD-234A-3DEA-7942-5B1551A52D42}"/>
              </a:ext>
            </a:extLst>
          </p:cNvPr>
          <p:cNvSpPr txBox="1"/>
          <p:nvPr/>
        </p:nvSpPr>
        <p:spPr>
          <a:xfrm>
            <a:off x="296350" y="1624840"/>
            <a:ext cx="1001460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&lt;T&gt;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멤버: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>
                <a:latin typeface="Arial Unicode MS"/>
              </a:rPr>
              <a:t> 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단독 소유권(</a:t>
            </a:r>
            <a:r>
              <a:rPr lang="ko-KR" altLang="ko-KR" sz="1400" dirty="0" err="1">
                <a:latin typeface="Arial" panose="020B0604020202020204" pitchFamily="34" charset="0"/>
              </a:rPr>
              <a:t>ownership</a:t>
            </a:r>
            <a:r>
              <a:rPr lang="ko-KR" altLang="ko-KR" sz="1400" dirty="0">
                <a:latin typeface="Arial" panose="020B0604020202020204" pitchFamily="34" charset="0"/>
              </a:rPr>
              <a:t>)만 관리하며, 소멸자에서 </a:t>
            </a:r>
            <a:r>
              <a:rPr lang="ko-KR" altLang="ko-KR" sz="1400" dirty="0" err="1">
                <a:latin typeface="Arial Unicode MS"/>
              </a:rPr>
              <a:t>delete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호출</a:t>
            </a:r>
            <a:endParaRPr lang="en-US" altLang="ko-KR" dirty="0"/>
          </a:p>
          <a:p>
            <a:r>
              <a:rPr lang="ko-KR" altLang="en-US" sz="1400" dirty="0"/>
              <a:t>오직 하나의 </a:t>
            </a:r>
            <a:r>
              <a:rPr lang="en-US" altLang="ko-KR" sz="1400" dirty="0" err="1"/>
              <a:t>unique_ptr</a:t>
            </a:r>
            <a:r>
              <a:rPr lang="ko-KR" altLang="en-US" sz="1400" dirty="0"/>
              <a:t>만이 객체를 소유</a:t>
            </a:r>
            <a:r>
              <a:rPr lang="en-US" altLang="ko-KR" sz="1400" dirty="0"/>
              <a:t>. std::move</a:t>
            </a:r>
            <a:r>
              <a:rPr lang="ko-KR" altLang="en-US" sz="1400" dirty="0"/>
              <a:t>로 전달은 가능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shared_ptr</a:t>
            </a:r>
            <a:r>
              <a:rPr lang="en-US" altLang="ko-KR" dirty="0"/>
              <a:t>&lt;T&gt;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/>
              <a:t>멤버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실제 인스턴스를 가리키는 포인터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 Unicode MS"/>
              </a:rPr>
              <a:t>멤버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en-US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참조 카운트(</a:t>
            </a:r>
            <a:r>
              <a:rPr lang="ko-KR" altLang="ko-KR" sz="1400" dirty="0" err="1"/>
              <a:t>Strong</a:t>
            </a:r>
            <a:r>
              <a:rPr lang="ko-KR" altLang="ko-KR" sz="1400" dirty="0"/>
              <a:t>/</a:t>
            </a:r>
            <a:r>
              <a:rPr lang="ko-KR" altLang="ko-KR" sz="1400" dirty="0" err="1"/>
              <a:t>Weak</a:t>
            </a:r>
            <a:r>
              <a:rPr lang="ko-KR" altLang="ko-KR" sz="1400" dirty="0"/>
              <a:t>)와 삭제자를 담은 별도의 구조체</a:t>
            </a:r>
            <a:endParaRPr lang="en-US" altLang="ko-KR" sz="1400" dirty="0"/>
          </a:p>
          <a:p>
            <a:endParaRPr lang="en-US" altLang="ko-KR" sz="1400" i="1" dirty="0">
              <a:latin typeface="+mn-ea"/>
            </a:endParaRPr>
          </a:p>
          <a:p>
            <a:r>
              <a:rPr lang="en-US" altLang="ko-KR" sz="1400" i="1" dirty="0">
                <a:latin typeface="+mn-ea"/>
              </a:rPr>
              <a:t>std</a:t>
            </a:r>
            <a:r>
              <a:rPr lang="en-US" altLang="ko-KR" sz="1400" dirty="0">
                <a:latin typeface="+mn-ea"/>
              </a:rPr>
              <a:t>::</a:t>
            </a:r>
            <a:r>
              <a:rPr lang="en-US" altLang="ko-KR" sz="1400" i="1" dirty="0" err="1">
                <a:latin typeface="+mn-ea"/>
              </a:rPr>
              <a:t>make_shared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>
                <a:latin typeface="+mn-ea"/>
              </a:rPr>
              <a:t>로 </a:t>
            </a:r>
            <a:r>
              <a:rPr lang="ko-KR" altLang="en-US" sz="1400" dirty="0"/>
              <a:t>인스턴스를 생성할 때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함께 생성하여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와 </a:t>
            </a:r>
            <a:r>
              <a:rPr lang="en-US" altLang="ko-KR" sz="1400" dirty="0"/>
              <a:t>_Weaks</a:t>
            </a:r>
            <a:r>
              <a:rPr lang="ko-KR" altLang="en-US" sz="1400" dirty="0"/>
              <a:t>를 기록한다</a:t>
            </a:r>
            <a:r>
              <a:rPr lang="en-US" altLang="ko-KR" sz="1400" dirty="0"/>
              <a:t>.</a:t>
            </a:r>
          </a:p>
          <a:p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 </a:t>
            </a:r>
            <a:r>
              <a:rPr lang="ko-KR" altLang="ko-KR" sz="1400" dirty="0" err="1">
                <a:latin typeface="Arial Unicode MS"/>
              </a:rPr>
              <a:t>p</a:t>
            </a:r>
            <a:r>
              <a:rPr lang="ko-KR" altLang="ko-KR" sz="1400" dirty="0">
                <a:latin typeface="Arial Unicode MS"/>
              </a:rPr>
              <a:t>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,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 사용 시엔 </a:t>
            </a:r>
            <a:r>
              <a:rPr lang="ko-KR" altLang="ko-KR" sz="1400" dirty="0" err="1"/>
              <a:t>ControlBlock</a:t>
            </a:r>
            <a:r>
              <a:rPr lang="ko-KR" altLang="en-US" sz="1400" dirty="0" err="1"/>
              <a:t>만</a:t>
            </a:r>
            <a:r>
              <a:rPr lang="ko-KR" altLang="ko-KR" sz="1400" dirty="0"/>
              <a:t> 별도 할당 </a:t>
            </a:r>
            <a:endParaRPr lang="en-US" altLang="ko-KR" sz="1400" dirty="0"/>
          </a:p>
          <a:p>
            <a:r>
              <a:rPr lang="en-US" altLang="ko-KR" sz="1400" dirty="0" err="1"/>
              <a:t>shared_ptr</a:t>
            </a:r>
            <a:r>
              <a:rPr lang="en-US" altLang="ko-KR" sz="1400" dirty="0"/>
              <a:t>&lt;T&gt; </a:t>
            </a:r>
            <a:r>
              <a:rPr lang="ko-KR" altLang="en-US" sz="1400" dirty="0"/>
              <a:t>값을 복사 </a:t>
            </a:r>
            <a:r>
              <a:rPr lang="ko-KR" altLang="en-US" sz="1400" dirty="0" err="1"/>
              <a:t>할때마다</a:t>
            </a:r>
            <a:r>
              <a:rPr lang="ko-KR" altLang="en-US" sz="1400" dirty="0"/>
              <a:t> </a:t>
            </a:r>
            <a:r>
              <a:rPr lang="en-US" altLang="ko-KR" sz="1400" dirty="0"/>
              <a:t>_Used </a:t>
            </a:r>
            <a:r>
              <a:rPr lang="ko-KR" altLang="en-US" sz="1400" dirty="0"/>
              <a:t>증가하며 소멸되면 감소한다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되면 클래스의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를 삭제한다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&lt;T&gt;          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latin typeface="Arial" panose="020B0604020202020204" pitchFamily="34" charset="0"/>
              </a:rPr>
              <a:t>멤버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/>
              <a:t>   </a:t>
            </a:r>
            <a:r>
              <a:rPr lang="ko-KR" altLang="en-US" sz="1400" dirty="0"/>
              <a:t>직</a:t>
            </a:r>
            <a:r>
              <a:rPr lang="ko-KR" altLang="ko-KR" sz="1400" dirty="0">
                <a:latin typeface="Arial" panose="020B0604020202020204" pitchFamily="34" charset="0"/>
              </a:rPr>
              <a:t>접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</a:t>
            </a:r>
            <a:r>
              <a:rPr lang="ko-KR" altLang="ko-KR" sz="1400" dirty="0"/>
              <a:t>를 들고 있진 않지만, </a:t>
            </a:r>
            <a:r>
              <a:rPr lang="ko-KR" altLang="ko-KR" sz="1400" dirty="0" err="1">
                <a:latin typeface="Arial Unicode MS"/>
              </a:rPr>
              <a:t>lock</a:t>
            </a:r>
            <a:r>
              <a:rPr lang="ko-KR" altLang="ko-KR" sz="1400" dirty="0">
                <a:latin typeface="Arial Unicode MS"/>
              </a:rPr>
              <a:t>()</a:t>
            </a:r>
            <a:r>
              <a:rPr lang="ko-KR" altLang="ko-KR" sz="1400" dirty="0"/>
              <a:t> 시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-&gt;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을 꺼내서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/>
              <a:t> 생성</a:t>
            </a:r>
            <a:endParaRPr lang="ko-KR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인스턴스로 초기화하며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ControlBlock</a:t>
            </a:r>
            <a:r>
              <a:rPr lang="ko-KR" altLang="en-US" sz="1400" dirty="0"/>
              <a:t>을 참조하여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로 인스턴스가 해제 되었는지 확인한다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isExpired</a:t>
            </a:r>
            <a:r>
              <a:rPr lang="en-US" altLang="ko-KR" sz="1400" dirty="0"/>
              <a:t>()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로 승격하여 인스턴스에 </a:t>
            </a:r>
            <a:r>
              <a:rPr lang="ko-KR" altLang="en-US" sz="1400" dirty="0" err="1"/>
              <a:t>접근할수있다</a:t>
            </a:r>
            <a:r>
              <a:rPr lang="en-US" altLang="ko-KR" sz="1400" dirty="0"/>
              <a:t>. ( Lock() ) _Used </a:t>
            </a:r>
            <a:r>
              <a:rPr lang="ko-KR" altLang="en-US" sz="1400" dirty="0"/>
              <a:t>가</a:t>
            </a:r>
            <a:r>
              <a:rPr lang="en-US" altLang="ko-KR" sz="1400" dirty="0"/>
              <a:t> 0</a:t>
            </a:r>
            <a:r>
              <a:rPr lang="ko-KR" altLang="en-US" sz="1400" dirty="0"/>
              <a:t>이면 승격하더라도 </a:t>
            </a:r>
            <a:r>
              <a:rPr lang="en-US" altLang="ko-KR" sz="1400" dirty="0" err="1"/>
              <a:t>nullptr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클래스 인스턴스가 소멸된 </a:t>
            </a:r>
            <a:r>
              <a:rPr lang="ko-KR" altLang="en-US" sz="1400" dirty="0" err="1"/>
              <a:t>상태고</a:t>
            </a:r>
            <a:r>
              <a:rPr lang="ko-KR" altLang="en-US" sz="1400" dirty="0"/>
              <a:t> </a:t>
            </a:r>
            <a:r>
              <a:rPr lang="en-US" altLang="ko-KR" sz="1400" dirty="0"/>
              <a:t>_Weaks 0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또한 소멸한다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E18267-CD0B-2F2A-9A83-450BEF4FEC18}"/>
              </a:ext>
            </a:extLst>
          </p:cNvPr>
          <p:cNvSpPr/>
          <p:nvPr/>
        </p:nvSpPr>
        <p:spPr>
          <a:xfrm>
            <a:off x="9076511" y="2781003"/>
            <a:ext cx="2538888" cy="1188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ControlBlock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</a:t>
            </a:r>
          </a:p>
          <a:p>
            <a:r>
              <a:rPr lang="en-US" altLang="ko-KR" sz="1400" dirty="0"/>
              <a:t>T* instance</a:t>
            </a:r>
          </a:p>
          <a:p>
            <a:r>
              <a:rPr lang="en-US" altLang="ko-KR" sz="1200" dirty="0" err="1"/>
              <a:t>uint</a:t>
            </a:r>
            <a:r>
              <a:rPr lang="en-US" altLang="ko-KR" sz="1200" dirty="0"/>
              <a:t> _Used (</a:t>
            </a:r>
            <a:r>
              <a:rPr lang="en-US" altLang="ko-KR" sz="1200" dirty="0" err="1"/>
              <a:t>SharedPtr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uint</a:t>
            </a:r>
            <a:r>
              <a:rPr lang="en-US" altLang="ko-KR" sz="1200" dirty="0"/>
              <a:t> _Weaks (</a:t>
            </a:r>
            <a:r>
              <a:rPr lang="en-US" altLang="ko-KR" sz="1200" dirty="0" err="1"/>
              <a:t>WeakPtr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97E7F-E953-CA03-2E3E-9CB0D13E49B0}"/>
              </a:ext>
            </a:extLst>
          </p:cNvPr>
          <p:cNvSpPr/>
          <p:nvPr/>
        </p:nvSpPr>
        <p:spPr>
          <a:xfrm>
            <a:off x="9076510" y="2226378"/>
            <a:ext cx="2538887" cy="48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Instance</a:t>
            </a:r>
            <a:endParaRPr lang="ko-KR" altLang="en-US" sz="1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2AE10F-2736-0A50-5C95-7DBD7B4E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D785-0D0D-8ED1-B562-DB15164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3670F-333A-4ABF-8452-8FBBAA6C8A4C}"/>
              </a:ext>
            </a:extLst>
          </p:cNvPr>
          <p:cNvSpPr txBox="1"/>
          <p:nvPr/>
        </p:nvSpPr>
        <p:spPr>
          <a:xfrm>
            <a:off x="603922" y="2278141"/>
            <a:ext cx="106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씬에서</a:t>
            </a:r>
            <a:r>
              <a:rPr lang="ko-KR" altLang="en-US" dirty="0"/>
              <a:t> 미리 로드 하지 않아도 어느곳에서 리소스를 먼저 사용해도 올바르게 작동해야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643CD-C1B6-6211-F7D3-45EA90BC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39" y="2826045"/>
            <a:ext cx="7209801" cy="37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1A59-D87B-4213-A961-4412B95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리소스매니저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4DC67-B41E-4360-822B-B4A04929919D}"/>
              </a:ext>
            </a:extLst>
          </p:cNvPr>
          <p:cNvSpPr txBox="1"/>
          <p:nvPr/>
        </p:nvSpPr>
        <p:spPr>
          <a:xfrm>
            <a:off x="510540" y="1690688"/>
            <a:ext cx="1176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리소스 생성을 리소스 매니저를 통해서 생성한다</a:t>
            </a:r>
            <a:r>
              <a:rPr lang="en-US" altLang="ko-KR" dirty="0"/>
              <a:t>. </a:t>
            </a:r>
            <a:r>
              <a:rPr lang="ko-KR" altLang="en-US" dirty="0"/>
              <a:t>파일 경로를 키로 사용하여 컨테이너에서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없으면 생성하여 내부에서는 리소스를 </a:t>
            </a:r>
            <a:r>
              <a:rPr lang="en-US" altLang="ko-KR" dirty="0" err="1"/>
              <a:t>weak_ptr</a:t>
            </a:r>
            <a:r>
              <a:rPr lang="en-US" altLang="ko-KR" dirty="0"/>
              <a:t> </a:t>
            </a:r>
            <a:r>
              <a:rPr lang="ko-KR" altLang="en-US" dirty="0"/>
              <a:t>로 소유하고 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</a:t>
            </a:r>
            <a:r>
              <a:rPr lang="en-US" altLang="ko-KR" dirty="0"/>
              <a:t>(</a:t>
            </a:r>
            <a:r>
              <a:rPr lang="ko-KR" altLang="en-US" dirty="0" err="1"/>
              <a:t>참조카운터</a:t>
            </a:r>
            <a:r>
              <a:rPr lang="ko-KR" altLang="en-US" dirty="0"/>
              <a:t> 증가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있으면 메모리에 아직 유효한지 확인후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전달하여 공유한다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6C966-5003-87EF-5A1A-EAC1BFA5064D}"/>
              </a:ext>
            </a:extLst>
          </p:cNvPr>
          <p:cNvGrpSpPr/>
          <p:nvPr/>
        </p:nvGrpSpPr>
        <p:grpSpPr>
          <a:xfrm>
            <a:off x="1358516" y="2952235"/>
            <a:ext cx="7448933" cy="1714500"/>
            <a:chOff x="4685916" y="3734494"/>
            <a:chExt cx="7448933" cy="1714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8F7BDA-C7CE-842A-C4E9-219A0632C9E3}"/>
                </a:ext>
              </a:extLst>
            </p:cNvPr>
            <p:cNvSpPr/>
            <p:nvPr/>
          </p:nvSpPr>
          <p:spPr>
            <a:xfrm>
              <a:off x="4685916" y="3734494"/>
              <a:ext cx="7321933" cy="171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65ECDB-13DA-4EF1-8621-522A6A78C998}"/>
                </a:ext>
              </a:extLst>
            </p:cNvPr>
            <p:cNvSpPr/>
            <p:nvPr/>
          </p:nvSpPr>
          <p:spPr>
            <a:xfrm>
              <a:off x="4812916" y="3806914"/>
              <a:ext cx="732193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class ResourceManager</a:t>
              </a:r>
            </a:p>
            <a:p>
              <a:r>
                <a:rPr lang="ko-KR" altLang="en-US" sz="1200" dirty="0"/>
                <a:t>{</a:t>
              </a:r>
            </a:p>
            <a:p>
              <a:r>
                <a:rPr lang="ko-KR" altLang="en-US" sz="1200" dirty="0"/>
                <a:t>     // Container</a:t>
              </a:r>
            </a:p>
            <a:p>
              <a:r>
                <a:rPr lang="ko-KR" altLang="en-US" sz="1200" dirty="0"/>
                <a:t>     std::map&lt;std::string, std::</a:t>
              </a:r>
              <a:r>
                <a:rPr lang="ko-KR" altLang="en-US" sz="1200" dirty="0" err="1"/>
                <a:t>weak_ptr</a:t>
              </a:r>
              <a:r>
                <a:rPr lang="ko-KR" altLang="en-US" sz="1200" dirty="0"/>
                <a:t>&lt;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m</a:t>
              </a:r>
              <a:r>
                <a:rPr lang="ko-KR" altLang="en-US" sz="1200" dirty="0"/>
                <a:t>_</a:t>
              </a:r>
              <a:r>
                <a:rPr lang="en-US" altLang="ko-KR" sz="1200" dirty="0" err="1"/>
                <a:t>mapBitmaps</a:t>
              </a:r>
              <a:r>
                <a:rPr lang="ko-KR" altLang="en-US" sz="1200" dirty="0"/>
                <a:t>;</a:t>
              </a:r>
            </a:p>
            <a:p>
              <a:r>
                <a:rPr lang="ko-KR" altLang="en-US" sz="1200" dirty="0"/>
                <a:t>     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// </a:t>
              </a:r>
              <a:r>
                <a:rPr lang="en-US" altLang="ko-KR" sz="1200" dirty="0"/>
                <a:t>bitmap</a:t>
              </a:r>
              <a:r>
                <a:rPr lang="ko-KR" altLang="en-US" sz="1200" dirty="0"/>
                <a:t> 파일 경로로 </a:t>
              </a:r>
              <a:r>
                <a:rPr lang="en-US" altLang="ko-KR" sz="1200" dirty="0" err="1"/>
                <a:t>shared_ptr</a:t>
              </a:r>
              <a:r>
                <a:rPr lang="ko-KR" altLang="en-US" sz="1200" dirty="0"/>
                <a:t>얻기</a:t>
              </a:r>
            </a:p>
            <a:p>
              <a:r>
                <a:rPr lang="ko-KR" altLang="en-US" sz="1200" dirty="0"/>
                <a:t>     std::</a:t>
              </a:r>
              <a:r>
                <a:rPr lang="ko-KR" altLang="en-US" sz="1200" dirty="0" err="1"/>
                <a:t>shared_ptr</a:t>
              </a:r>
              <a:r>
                <a:rPr lang="ko-KR" altLang="en-US" sz="1200" dirty="0"/>
                <a:t>&lt;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BitmapResource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Create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(std::string filePath);</a:t>
              </a:r>
            </a:p>
            <a:p>
              <a:r>
                <a:rPr lang="ko-KR" altLang="en-US" sz="1200" dirty="0"/>
                <a:t>}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C2C8CC-E24C-27EF-3FA4-BE3C54F97821}"/>
              </a:ext>
            </a:extLst>
          </p:cNvPr>
          <p:cNvSpPr txBox="1"/>
          <p:nvPr/>
        </p:nvSpPr>
        <p:spPr>
          <a:xfrm>
            <a:off x="979900" y="5167312"/>
            <a:ext cx="10240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en-US" altLang="ko-KR" sz="1200" dirty="0"/>
              <a:t>resource = </a:t>
            </a:r>
            <a:r>
              <a:rPr lang="en-US" altLang="ko-KR" sz="1200" dirty="0" err="1"/>
              <a:t>ResourceManager</a:t>
            </a:r>
            <a:r>
              <a:rPr lang="en-US" altLang="ko-KR" sz="1200" dirty="0"/>
              <a:t>::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(“../Resource/</a:t>
            </a:r>
            <a:r>
              <a:rPr lang="en-US" altLang="ko-KR" sz="1200" dirty="0" err="1"/>
              <a:t>test.fbx</a:t>
            </a:r>
            <a:r>
              <a:rPr lang="en-US" altLang="ko-KR" sz="1200" dirty="0"/>
              <a:t>“);</a:t>
            </a:r>
          </a:p>
          <a:p>
            <a:endParaRPr lang="en-US" altLang="ko-KR" sz="1200" dirty="0"/>
          </a:p>
          <a:p>
            <a:r>
              <a:rPr lang="ko-KR" altLang="en-US" sz="1200" dirty="0"/>
              <a:t>대입연산자로 </a:t>
            </a:r>
            <a:r>
              <a:rPr lang="ko-KR" altLang="en-US" sz="1200" dirty="0" err="1"/>
              <a:t>복사할때</a:t>
            </a:r>
            <a:r>
              <a:rPr lang="ko-KR" altLang="en-US" sz="1200" dirty="0"/>
              <a:t> 레퍼런스 카운터 증가 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ko-KR" altLang="en-US" sz="1200" dirty="0" err="1"/>
              <a:t>파괴될때</a:t>
            </a:r>
            <a:r>
              <a:rPr lang="ko-KR" altLang="en-US" sz="1200" dirty="0"/>
              <a:t> 레퍼런스 카운터 감소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게임 오브젝트 또는 컴포넌트 또는 월드</a:t>
            </a:r>
            <a:r>
              <a:rPr lang="en-US" altLang="ko-KR" sz="1200" dirty="0"/>
              <a:t>(Scene)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첫번째만 실제로 파일 읽어 처리하고 이후에는 </a:t>
            </a:r>
            <a:r>
              <a:rPr lang="en-US" altLang="ko-KR" sz="1200" dirty="0" err="1"/>
              <a:t>weak_ptr</a:t>
            </a:r>
            <a:r>
              <a:rPr lang="en-US" altLang="ko-KR" sz="1200" dirty="0"/>
              <a:t>::lock 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 </a:t>
            </a:r>
            <a:r>
              <a:rPr lang="ko-KR" altLang="en-US" sz="1200" dirty="0"/>
              <a:t>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shared_ptr</a:t>
            </a:r>
            <a:r>
              <a:rPr lang="ko-KR" altLang="en-US" sz="1200" dirty="0"/>
              <a:t> 객체 중에서 가장 마지막에 파괴되는 순간에 실제 메모리를 해제한다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2CBA4-17F2-CDD9-5F7A-57362CBDCFE1}"/>
              </a:ext>
            </a:extLst>
          </p:cNvPr>
          <p:cNvSpPr/>
          <p:nvPr/>
        </p:nvSpPr>
        <p:spPr>
          <a:xfrm>
            <a:off x="838200" y="1474311"/>
            <a:ext cx="9186333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A5E00-9831-47FC-84D1-8D75062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매니저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39BFD-0F98-4581-AD1E-2DF94C103D4D}"/>
              </a:ext>
            </a:extLst>
          </p:cNvPr>
          <p:cNvSpPr/>
          <p:nvPr/>
        </p:nvSpPr>
        <p:spPr>
          <a:xfrm>
            <a:off x="895994" y="1474311"/>
            <a:ext cx="9585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ResourceManager::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(std::string filePath)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// 키로 이미 만들어진 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 가 있는지 찾는다.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::string key = filePath;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 it 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.find(key);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(it !=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   {</a:t>
            </a:r>
          </a:p>
          <a:p>
            <a:r>
              <a:rPr lang="en-US" altLang="ko-KR" sz="1200" dirty="0"/>
              <a:t>          if (!it-&gt;</a:t>
            </a:r>
            <a:r>
              <a:rPr lang="en-US" altLang="ko-KR" sz="1200" dirty="0" err="1"/>
              <a:t>second.expired</a:t>
            </a:r>
            <a:r>
              <a:rPr lang="en-US" altLang="ko-KR" sz="1200" dirty="0"/>
              <a:t>())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!=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std::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 = it-&gt;</a:t>
            </a:r>
            <a:r>
              <a:rPr lang="en-US" altLang="ko-KR" sz="1200" dirty="0" err="1"/>
              <a:t>second.lock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   return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  else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==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m_ </a:t>
            </a:r>
            <a:r>
              <a:rPr lang="en-US" altLang="ko-KR" sz="1200" dirty="0" err="1"/>
              <a:t>mapBitmaps.erase</a:t>
            </a:r>
            <a:r>
              <a:rPr lang="en-US" altLang="ko-KR" sz="1200" dirty="0"/>
              <a:t>(it);</a:t>
            </a:r>
          </a:p>
          <a:p>
            <a:r>
              <a:rPr lang="en-US" altLang="ko-KR" sz="1200" dirty="0"/>
              <a:t>               // </a:t>
            </a:r>
            <a:r>
              <a:rPr lang="ko-KR" altLang="en-US" sz="1200" dirty="0" err="1"/>
              <a:t>리턴하지</a:t>
            </a:r>
            <a:r>
              <a:rPr lang="ko-KR" altLang="en-US" sz="1200" dirty="0"/>
              <a:t> 않고 아래에서 새로 만들어서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          }</a:t>
            </a:r>
          </a:p>
          <a:p>
            <a:r>
              <a:rPr lang="ko-KR" altLang="en-US" sz="1200" dirty="0"/>
              <a:t>     }</a:t>
            </a:r>
          </a:p>
          <a:p>
            <a:r>
              <a:rPr lang="ko-KR" altLang="en-US" sz="1200" dirty="0"/>
              <a:t>     // 없거나 유효하지 않으면 새로 만든다.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::filesystem::path path = ToWString(string(filePath));	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= std::</a:t>
            </a:r>
            <a:r>
              <a:rPr lang="ko-KR" altLang="en-US" sz="1200" dirty="0" err="1"/>
              <a:t>make_shared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&gt;();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&gt;Create(filePath.c_str()); </a:t>
            </a:r>
            <a:r>
              <a:rPr lang="en-US" altLang="ko-KR" sz="1200" dirty="0"/>
              <a:t>// </a:t>
            </a:r>
            <a:r>
              <a:rPr lang="ko-KR" altLang="en-US" sz="1200" dirty="0"/>
              <a:t>내부에서 파일을 읽고 데이터를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[key] =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1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5162F-5244-65E5-2766-EAE217EA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메모리</a:t>
            </a:r>
          </a:p>
        </p:txBody>
      </p:sp>
      <p:pic>
        <p:nvPicPr>
          <p:cNvPr id="1026" name="Picture 2" descr="Can You Add Vram To Graphics Card">
            <a:extLst>
              <a:ext uri="{FF2B5EF4-FFF2-40B4-BE49-F238E27FC236}">
                <a16:creationId xmlns:a16="http://schemas.microsoft.com/office/drawing/2014/main" id="{A0335833-1B40-EE76-519B-093A50A2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0" y="3445665"/>
            <a:ext cx="3790845" cy="25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C10459-7CB7-8722-592C-D159D7DFF07F}"/>
              </a:ext>
            </a:extLst>
          </p:cNvPr>
          <p:cNvSpPr txBox="1"/>
          <p:nvPr/>
        </p:nvSpPr>
        <p:spPr>
          <a:xfrm>
            <a:off x="214631" y="2250327"/>
            <a:ext cx="37176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effectLst/>
                <a:latin typeface="Arial" panose="020B0604020202020204" pitchFamily="34" charset="0"/>
              </a:rPr>
              <a:t>비디오 랜덤 액세스 메모리</a:t>
            </a:r>
            <a:endParaRPr lang="en-US" altLang="ko-KR" sz="1400" b="0" i="0" dirty="0">
              <a:effectLst/>
              <a:latin typeface="Arial" panose="020B0604020202020204" pitchFamily="34" charset="0"/>
            </a:endParaRPr>
          </a:p>
          <a:p>
            <a:r>
              <a:rPr lang="en-US" altLang="ko-KR" sz="1400" b="0" i="0" dirty="0">
                <a:effectLst/>
                <a:latin typeface="Arial" panose="020B0604020202020204" pitchFamily="34" charset="0"/>
              </a:rPr>
              <a:t>(Video Random Access Memory)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VRAM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/>
              <a:t>GPU </a:t>
            </a:r>
            <a:r>
              <a:rPr lang="ko-KR" altLang="en-US" sz="1400" dirty="0"/>
              <a:t>전용 메모리 </a:t>
            </a:r>
            <a:r>
              <a:rPr lang="en-US" altLang="ko-KR" sz="1400" dirty="0"/>
              <a:t>(</a:t>
            </a:r>
            <a:r>
              <a:rPr lang="ko-KR" altLang="en-US" sz="1400" dirty="0"/>
              <a:t>텍스처</a:t>
            </a:r>
            <a:r>
              <a:rPr lang="en-US" altLang="ko-KR" sz="1400" dirty="0"/>
              <a:t>, </a:t>
            </a:r>
            <a:r>
              <a:rPr lang="ko-KR" altLang="en-US" sz="1400" dirty="0"/>
              <a:t>버퍼 등</a:t>
            </a:r>
            <a:r>
              <a:rPr lang="en-US" altLang="ko-KR" dirty="0"/>
              <a:t>)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A6552-A39A-FE90-AF2A-8F4D10208A34}"/>
              </a:ext>
            </a:extLst>
          </p:cNvPr>
          <p:cNvSpPr txBox="1"/>
          <p:nvPr/>
        </p:nvSpPr>
        <p:spPr>
          <a:xfrm>
            <a:off x="4708049" y="4095746"/>
            <a:ext cx="690054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DXGI_QUERY_VIDEO_MEMORY_INFO</a:t>
            </a:r>
            <a:endParaRPr lang="en-US" altLang="ko-KR" sz="1400" i="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UINT64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i="1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Budget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OS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앱에게 허용한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VRAM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총량</a:t>
            </a:r>
            <a:endParaRPr lang="en-US" altLang="ko-KR" sz="1400" i="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UINT64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1" u="sng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CurrentUsage</a:t>
            </a:r>
            <a:r>
              <a:rPr lang="en-US" altLang="ko-KR" sz="1400" b="1" i="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400" i="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실제 커밋된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 중인</a:t>
            </a:r>
            <a:r>
              <a:rPr lang="en-US" altLang="ko-KR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VRAM </a:t>
            </a:r>
            <a:r>
              <a:rPr lang="ko-KR" altLang="en-US" sz="14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양</a:t>
            </a:r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UINT64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i="1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AvailableForReservation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예약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공간만 확보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 수 있는 여유 공간</a:t>
            </a:r>
            <a:endParaRPr lang="en-US" altLang="ko-KR" sz="1400" i="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UINT64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i="1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CurrentReservation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예약 중인 메모리 양</a:t>
            </a:r>
            <a:endParaRPr lang="en-US" altLang="ko-KR" sz="1400" i="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4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DXGI_QUERY_VIDEO_MEMORY_INFO</a:t>
            </a:r>
            <a:r>
              <a:rPr lang="en-US" altLang="ko-KR" sz="14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   </a:t>
            </a:r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75AB9-496F-C6EA-8678-CA413D83C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00248"/>
              </p:ext>
            </p:extLst>
          </p:nvPr>
        </p:nvGraphicFramePr>
        <p:xfrm>
          <a:off x="4064527" y="2243229"/>
          <a:ext cx="8029842" cy="1127760"/>
        </p:xfrm>
        <a:graphic>
          <a:graphicData uri="http://schemas.openxmlformats.org/drawingml/2006/table">
            <a:tbl>
              <a:tblPr/>
              <a:tblGrid>
                <a:gridCol w="1635794">
                  <a:extLst>
                    <a:ext uri="{9D8B030D-6E8A-4147-A177-3AD203B41FA5}">
                      <a16:colId xmlns:a16="http://schemas.microsoft.com/office/drawing/2014/main" val="961318250"/>
                    </a:ext>
                  </a:extLst>
                </a:gridCol>
                <a:gridCol w="6394048">
                  <a:extLst>
                    <a:ext uri="{9D8B030D-6E8A-4147-A177-3AD203B41FA5}">
                      <a16:colId xmlns:a16="http://schemas.microsoft.com/office/drawing/2014/main" val="2317434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의미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59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예약</a:t>
                      </a:r>
                      <a:r>
                        <a:rPr lang="en-US" altLang="ko-KR" sz="1400"/>
                        <a:t>(</a:t>
                      </a:r>
                      <a:r>
                        <a:rPr lang="en-US" sz="1400"/>
                        <a:t>Reservation)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드라이버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앱이 </a:t>
                      </a:r>
                      <a:r>
                        <a:rPr lang="en-US" altLang="ko-KR" sz="1400" b="1" dirty="0"/>
                        <a:t>VRAM Budget </a:t>
                      </a:r>
                      <a:r>
                        <a:rPr lang="ko-KR" altLang="en-US" sz="1400" b="1" dirty="0"/>
                        <a:t>내에서 특정 크기의 </a:t>
                      </a:r>
                      <a:r>
                        <a:rPr lang="en-US" altLang="ko-KR" sz="1400" b="1" dirty="0"/>
                        <a:t>VRAM</a:t>
                      </a:r>
                      <a:r>
                        <a:rPr lang="ko-KR" altLang="en-US" sz="1400" b="1" dirty="0"/>
                        <a:t>을 미리 확보해두는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/>
                        <a:t> 요청 다른 앱이 사용하는 것을 방지</a:t>
                      </a:r>
                      <a:r>
                        <a:rPr lang="ko-KR" altLang="en-US" sz="1400" dirty="0"/>
                        <a:t>하려는 목적 </a:t>
                      </a:r>
                      <a:r>
                        <a:rPr lang="en-US" altLang="ko-KR" sz="1400" dirty="0"/>
                        <a:t>( DRAM </a:t>
                      </a:r>
                      <a:r>
                        <a:rPr lang="ko-KR" altLang="en-US" sz="1400" dirty="0"/>
                        <a:t>퇴출방지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4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커밋</a:t>
                      </a:r>
                      <a:r>
                        <a:rPr lang="en-US" altLang="ko-KR" sz="1400"/>
                        <a:t>(</a:t>
                      </a:r>
                      <a:r>
                        <a:rPr lang="en-US" sz="1400"/>
                        <a:t>Committed)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실제로 </a:t>
                      </a:r>
                      <a:r>
                        <a:rPr lang="en-US" altLang="ko-KR" sz="1400" dirty="0"/>
                        <a:t>GPU</a:t>
                      </a:r>
                      <a:r>
                        <a:rPr lang="ko-KR" altLang="en-US" sz="1400" dirty="0"/>
                        <a:t>에 </a:t>
                      </a:r>
                      <a:r>
                        <a:rPr lang="ko-KR" altLang="en-US" sz="1400" b="1" dirty="0"/>
                        <a:t>리소스를 생성하고</a:t>
                      </a:r>
                      <a:r>
                        <a:rPr lang="en-US" altLang="ko-KR" sz="1400" b="1" dirty="0"/>
                        <a:t>, VRAM</a:t>
                      </a:r>
                      <a:r>
                        <a:rPr lang="ko-KR" altLang="en-US" sz="1400" b="1" dirty="0"/>
                        <a:t>에 올려진 상태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487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9DA2368-79EC-E2E9-85AE-A5A06E1CD5BA}"/>
              </a:ext>
            </a:extLst>
          </p:cNvPr>
          <p:cNvSpPr txBox="1"/>
          <p:nvPr/>
        </p:nvSpPr>
        <p:spPr>
          <a:xfrm>
            <a:off x="385763" y="1506022"/>
            <a:ext cx="1158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비트맵 생성이나 </a:t>
            </a:r>
            <a:r>
              <a:rPr lang="ko-KR" altLang="en-US" dirty="0" err="1"/>
              <a:t>렌더</a:t>
            </a:r>
            <a:r>
              <a:rPr lang="ko-KR" altLang="en-US" dirty="0"/>
              <a:t> 타겟 바인딩 시 </a:t>
            </a:r>
            <a:r>
              <a:rPr lang="en-US" altLang="ko-KR" b="1" dirty="0"/>
              <a:t>VRAM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  <a:r>
              <a:rPr lang="ko-KR" altLang="en-US" dirty="0"/>
              <a:t> 사용량이 많아지면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en-US" altLang="ko-KR" b="1" dirty="0"/>
              <a:t>Shared DRAM</a:t>
            </a:r>
            <a:r>
              <a:rPr lang="ko-KR" altLang="en-US" dirty="0"/>
              <a:t>으로 이동시킨다</a:t>
            </a:r>
            <a:r>
              <a:rPr lang="en-US" altLang="ko-KR" dirty="0"/>
              <a:t>.</a:t>
            </a:r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166B27DD-AD13-5F0F-9986-FEAA9C5ECCF7}"/>
              </a:ext>
            </a:extLst>
          </p:cNvPr>
          <p:cNvSpPr/>
          <p:nvPr/>
        </p:nvSpPr>
        <p:spPr>
          <a:xfrm flipV="1">
            <a:off x="4807744" y="1161815"/>
            <a:ext cx="4007644" cy="32005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아래로 구부러짐 19">
            <a:extLst>
              <a:ext uri="{FF2B5EF4-FFF2-40B4-BE49-F238E27FC236}">
                <a16:creationId xmlns:a16="http://schemas.microsoft.com/office/drawing/2014/main" id="{F2CD35AB-B871-187D-0E89-3847BF8E6CBB}"/>
              </a:ext>
            </a:extLst>
          </p:cNvPr>
          <p:cNvSpPr/>
          <p:nvPr/>
        </p:nvSpPr>
        <p:spPr>
          <a:xfrm flipH="1" flipV="1">
            <a:off x="4708049" y="1866582"/>
            <a:ext cx="4057333" cy="3941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ED956-42B1-ABB1-C460-B1752E55C9D8}"/>
              </a:ext>
            </a:extLst>
          </p:cNvPr>
          <p:cNvSpPr txBox="1"/>
          <p:nvPr/>
        </p:nvSpPr>
        <p:spPr>
          <a:xfrm>
            <a:off x="5932884" y="1882674"/>
            <a:ext cx="1853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승급</a:t>
            </a:r>
            <a:r>
              <a:rPr lang="en-US" altLang="ko-KR" sz="1400" dirty="0"/>
              <a:t>(</a:t>
            </a:r>
            <a:r>
              <a:rPr lang="ko-KR" altLang="en-US" sz="1400" dirty="0" err="1"/>
              <a:t>Promotion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F0712-A045-92AD-2887-561D149C81C4}"/>
              </a:ext>
            </a:extLst>
          </p:cNvPr>
          <p:cNvSpPr txBox="1"/>
          <p:nvPr/>
        </p:nvSpPr>
        <p:spPr>
          <a:xfrm>
            <a:off x="6217741" y="860419"/>
            <a:ext cx="16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퇴출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Eviction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549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5AE904-FD7A-2CD7-171D-10AB692C52F0}"/>
              </a:ext>
            </a:extLst>
          </p:cNvPr>
          <p:cNvSpPr txBox="1"/>
          <p:nvPr/>
        </p:nvSpPr>
        <p:spPr>
          <a:xfrm>
            <a:off x="6556524" y="2690207"/>
            <a:ext cx="609719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_PROCESS_MEMORY_COUNTERS_EX</a:t>
            </a:r>
            <a:r>
              <a:rPr lang="en-US" altLang="ko-KR" sz="12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20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cb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DWORD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PageFaultCount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PeakWorkingSetSize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i="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WorkingSetSize; //</a:t>
            </a:r>
            <a:r>
              <a:rPr lang="ko-KR" altLang="en-US" sz="120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>
                <a:solidFill>
                  <a:srgbClr val="FF0000"/>
                </a:solidFill>
              </a:rPr>
              <a:t>DRAM</a:t>
            </a:r>
            <a:r>
              <a:rPr lang="ko-KR" altLang="en-US" sz="1200" dirty="0">
                <a:solidFill>
                  <a:srgbClr val="FF0000"/>
                </a:solidFill>
              </a:rPr>
              <a:t>에서 사용 중인 메모리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QuotaPeakPagedPoolUsage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QuotaPagedPoolUsage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QuotaPeakNonPagedPoolUsage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QuotaNonPagedPoolUsage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1" i="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PagefileUsage</a:t>
            </a:r>
            <a:r>
              <a:rPr lang="en-US" altLang="ko-KR" sz="1200" b="1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200" i="0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</a:rPr>
              <a:t>DRAM +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Pagefile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포함한 커밋된 전체 가상 메모리</a:t>
            </a:r>
            <a:endParaRPr lang="en-US" altLang="ko-KR" sz="1200" i="0" dirty="0">
              <a:solidFill>
                <a:srgbClr val="FF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PeakPagefileUsage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SIZE_T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b="0" i="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PrivateUsage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  <a:r>
              <a:rPr lang="en-US" altLang="ko-KR" sz="1200" b="0" i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PROCESS_MEMORY_COUNTERS_EX</a:t>
            </a:r>
            <a:r>
              <a:rPr lang="en-US" altLang="ko-KR" sz="1200" b="0" i="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75A2AF-7EF1-4F8A-F39A-0F8BDBEF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메모리</a:t>
            </a:r>
          </a:p>
        </p:txBody>
      </p:sp>
      <p:pic>
        <p:nvPicPr>
          <p:cNvPr id="1034" name="Picture 10" descr="Put Computer Memory In The Slot Of Motherboard Stock Photo - Download Image  Now - iStock">
            <a:extLst>
              <a:ext uri="{FF2B5EF4-FFF2-40B4-BE49-F238E27FC236}">
                <a16:creationId xmlns:a16="http://schemas.microsoft.com/office/drawing/2014/main" id="{BA6D9364-C970-1DEC-EC12-033369DF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9" y="3661254"/>
            <a:ext cx="2737514" cy="18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SD와 HDD 비교: SSD와 HDD 간의 주요 차이점 | Dell 대한민국">
            <a:extLst>
              <a:ext uri="{FF2B5EF4-FFF2-40B4-BE49-F238E27FC236}">
                <a16:creationId xmlns:a16="http://schemas.microsoft.com/office/drawing/2014/main" id="{0960EFC2-D6AD-E6CA-7689-66CA0506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31" y="3661254"/>
            <a:ext cx="3709687" cy="18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DAC1C-7BA9-C09A-F242-79DFC9D96AC6}"/>
              </a:ext>
            </a:extLst>
          </p:cNvPr>
          <p:cNvSpPr txBox="1"/>
          <p:nvPr/>
        </p:nvSpPr>
        <p:spPr>
          <a:xfrm>
            <a:off x="25832" y="2343830"/>
            <a:ext cx="3893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Arial" panose="020B0604020202020204" pitchFamily="34" charset="0"/>
              </a:rPr>
              <a:t>동적 랜덤 액세스 메모리</a:t>
            </a:r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Dynamic Random Access Memory)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DRAM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ko-KR" altLang="en-US" sz="1200" dirty="0"/>
              <a:t>시스템 </a:t>
            </a:r>
            <a:r>
              <a:rPr lang="en-US" altLang="ko-KR" sz="1200" dirty="0"/>
              <a:t>RAM (</a:t>
            </a:r>
            <a:r>
              <a:rPr lang="ko-KR" altLang="en-US" sz="1200" dirty="0"/>
              <a:t>주 기억장치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r>
              <a:rPr lang="en-US" altLang="ko-KR" sz="1200" dirty="0"/>
              <a:t>DRAM</a:t>
            </a:r>
            <a:r>
              <a:rPr lang="ko-KR" altLang="en-US" sz="1200" dirty="0"/>
              <a:t>의 일부는 </a:t>
            </a:r>
            <a:r>
              <a:rPr lang="en-US" altLang="ko-KR" sz="1200" dirty="0"/>
              <a:t>GPU/CPU </a:t>
            </a:r>
            <a:r>
              <a:rPr lang="ko-KR" altLang="en-US" sz="1200" dirty="0"/>
              <a:t>모두 접근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EDC88-0D64-B6E7-572E-4855A361E710}"/>
              </a:ext>
            </a:extLst>
          </p:cNvPr>
          <p:cNvSpPr txBox="1"/>
          <p:nvPr/>
        </p:nvSpPr>
        <p:spPr>
          <a:xfrm>
            <a:off x="3270883" y="2474236"/>
            <a:ext cx="3987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Arial" panose="020B0604020202020204" pitchFamily="34" charset="0"/>
              </a:rPr>
              <a:t>하드 디스크 드라이브</a:t>
            </a:r>
            <a:r>
              <a:rPr lang="en-US" altLang="ko-KR" sz="1200" b="0" i="0" dirty="0">
                <a:effectLst/>
                <a:latin typeface="Arial" panose="020B0604020202020204" pitchFamily="34" charset="0"/>
              </a:rPr>
              <a:t>(Hard Disk Drive)</a:t>
            </a:r>
          </a:p>
          <a:p>
            <a:r>
              <a:rPr lang="en-US" altLang="ko-KR" sz="1200" dirty="0"/>
              <a:t>SSD(Solid State Drive)</a:t>
            </a:r>
          </a:p>
          <a:p>
            <a:r>
              <a:rPr lang="en-US" altLang="ko-KR" sz="1200" dirty="0"/>
              <a:t>C:\pagefile.sys</a:t>
            </a:r>
          </a:p>
          <a:p>
            <a:endParaRPr lang="en-US" altLang="ko-KR" sz="1200" dirty="0"/>
          </a:p>
          <a:p>
            <a:r>
              <a:rPr lang="ko-KR" altLang="en-US" sz="1200" dirty="0"/>
              <a:t>디스크 공간을 가상 메모리로 사용 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상대적 가장 느림</a:t>
            </a:r>
            <a:r>
              <a:rPr lang="en-US" altLang="ko-KR" sz="1200" dirty="0"/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9AD4A1-802B-FF8B-B2DA-FB6B8F176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6568"/>
              </p:ext>
            </p:extLst>
          </p:nvPr>
        </p:nvGraphicFramePr>
        <p:xfrm>
          <a:off x="169959" y="5846246"/>
          <a:ext cx="8454247" cy="914400"/>
        </p:xfrm>
        <a:graphic>
          <a:graphicData uri="http://schemas.openxmlformats.org/drawingml/2006/table">
            <a:tbl>
              <a:tblPr/>
              <a:tblGrid>
                <a:gridCol w="1722250">
                  <a:extLst>
                    <a:ext uri="{9D8B030D-6E8A-4147-A177-3AD203B41FA5}">
                      <a16:colId xmlns:a16="http://schemas.microsoft.com/office/drawing/2014/main" val="961318250"/>
                    </a:ext>
                  </a:extLst>
                </a:gridCol>
                <a:gridCol w="6731997">
                  <a:extLst>
                    <a:ext uri="{9D8B030D-6E8A-4147-A177-3AD203B41FA5}">
                      <a16:colId xmlns:a16="http://schemas.microsoft.com/office/drawing/2014/main" val="2317434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의미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59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예약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Reservation)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가상 주소만 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실제 메모리 없음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46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커밋</a:t>
                      </a:r>
                      <a:r>
                        <a:rPr lang="en-US" altLang="ko-KR" sz="1400"/>
                        <a:t>(</a:t>
                      </a:r>
                      <a:r>
                        <a:rPr lang="en-US" sz="1400"/>
                        <a:t>Committed)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실제 </a:t>
                      </a:r>
                      <a:r>
                        <a:rPr lang="en-US" altLang="ko-KR" sz="1400" dirty="0"/>
                        <a:t>DRAM </a:t>
                      </a:r>
                      <a:r>
                        <a:rPr lang="ko-KR" altLang="en-US" sz="1400" dirty="0"/>
                        <a:t>또는 </a:t>
                      </a:r>
                      <a:r>
                        <a:rPr lang="en-US" altLang="ko-KR" sz="1400" dirty="0" err="1"/>
                        <a:t>PageFile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할당됨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487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B6251F-D877-6B44-48F7-924B9F4529C8}"/>
              </a:ext>
            </a:extLst>
          </p:cNvPr>
          <p:cNvSpPr txBox="1"/>
          <p:nvPr/>
        </p:nvSpPr>
        <p:spPr>
          <a:xfrm>
            <a:off x="128589" y="1506022"/>
            <a:ext cx="11765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프로세스를 위한 논리적인 주소공간 가상메모리 시스템을 사용한다</a:t>
            </a:r>
            <a:r>
              <a:rPr lang="en-US" altLang="ko-KR" dirty="0"/>
              <a:t>. 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프로세스마다  논리주소공간은 다른</a:t>
            </a:r>
            <a:endParaRPr lang="en-US" altLang="ko-KR" dirty="0"/>
          </a:p>
          <a:p>
            <a:r>
              <a:rPr lang="en-US" altLang="ko-KR" dirty="0"/>
              <a:t>DRAM </a:t>
            </a:r>
            <a:r>
              <a:rPr lang="ko-KR" altLang="en-US" dirty="0"/>
              <a:t>영역과 </a:t>
            </a:r>
            <a:r>
              <a:rPr lang="en-US" altLang="ko-KR" dirty="0"/>
              <a:t>Pagefile.sys</a:t>
            </a:r>
            <a:r>
              <a:rPr lang="ko-KR" altLang="en-US" dirty="0"/>
              <a:t>에 매핑</a:t>
            </a:r>
            <a:r>
              <a:rPr lang="en-US" altLang="ko-KR" dirty="0"/>
              <a:t>(Page 4KB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b="1" dirty="0"/>
              <a:t>DRAM</a:t>
            </a:r>
            <a:r>
              <a:rPr lang="en-US" altLang="ko-KR" dirty="0"/>
              <a:t> </a:t>
            </a:r>
            <a:r>
              <a:rPr lang="ko-KR" altLang="en-US" dirty="0"/>
              <a:t>사용량이 많아지면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en-US" altLang="ko-KR" b="1" dirty="0"/>
              <a:t>Pagefile.sys 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</a:p>
        </p:txBody>
      </p:sp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B1BF585B-8899-80B4-B712-321560A02886}"/>
              </a:ext>
            </a:extLst>
          </p:cNvPr>
          <p:cNvSpPr/>
          <p:nvPr/>
        </p:nvSpPr>
        <p:spPr>
          <a:xfrm flipV="1">
            <a:off x="5878113" y="1360725"/>
            <a:ext cx="3787381" cy="48044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9FA8AB3D-8C4C-32A9-F2D0-2DF520C4C4CF}"/>
              </a:ext>
            </a:extLst>
          </p:cNvPr>
          <p:cNvSpPr/>
          <p:nvPr/>
        </p:nvSpPr>
        <p:spPr>
          <a:xfrm flipH="1" flipV="1">
            <a:off x="5878113" y="2132982"/>
            <a:ext cx="3658791" cy="26541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84BEA-BA21-3F0E-2B93-67144BA9F0CB}"/>
              </a:ext>
            </a:extLst>
          </p:cNvPr>
          <p:cNvSpPr txBox="1"/>
          <p:nvPr/>
        </p:nvSpPr>
        <p:spPr>
          <a:xfrm>
            <a:off x="7199781" y="1043029"/>
            <a:ext cx="1853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Page-out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1AC64-D302-94D9-CE73-0A7E98A8E31D}"/>
              </a:ext>
            </a:extLst>
          </p:cNvPr>
          <p:cNvSpPr txBox="1"/>
          <p:nvPr/>
        </p:nvSpPr>
        <p:spPr>
          <a:xfrm>
            <a:off x="7199781" y="2130326"/>
            <a:ext cx="16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Page-in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6E631-16B2-2188-A94A-B99BD4559C5C}"/>
              </a:ext>
            </a:extLst>
          </p:cNvPr>
          <p:cNvSpPr txBox="1"/>
          <p:nvPr/>
        </p:nvSpPr>
        <p:spPr>
          <a:xfrm>
            <a:off x="5518619" y="630535"/>
            <a:ext cx="6722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PageFault</a:t>
            </a:r>
            <a:r>
              <a:rPr lang="en-US" altLang="ko-KR" sz="1400" dirty="0"/>
              <a:t>: </a:t>
            </a:r>
            <a:r>
              <a:rPr lang="ko-KR" altLang="en-US" sz="1400" dirty="0"/>
              <a:t>필요한 페이지가 </a:t>
            </a:r>
            <a:r>
              <a:rPr lang="en-US" altLang="ko-KR" sz="1400" dirty="0"/>
              <a:t>DRAM</a:t>
            </a:r>
            <a:r>
              <a:rPr lang="ko-KR" altLang="en-US" sz="1400" dirty="0"/>
              <a:t>에 없어 디스크에서 다시 </a:t>
            </a:r>
            <a:r>
              <a:rPr lang="en-US" altLang="ko-KR" sz="1400" dirty="0"/>
              <a:t>Page-in </a:t>
            </a:r>
            <a:r>
              <a:rPr lang="ko-KR" altLang="en-US" sz="1400" dirty="0"/>
              <a:t>하는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1437</Words>
  <Application>Microsoft Office PowerPoint</Application>
  <PresentationFormat>와이드스크린</PresentationFormat>
  <Paragraphs>195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돋움체</vt:lpstr>
      <vt:lpstr>맑은 고딕</vt:lpstr>
      <vt:lpstr>Arial</vt:lpstr>
      <vt:lpstr>Cascadia Mono</vt:lpstr>
      <vt:lpstr>Office 테마</vt:lpstr>
      <vt:lpstr>2D 게임 프로그래밍</vt:lpstr>
      <vt:lpstr>학습목표</vt:lpstr>
      <vt:lpstr>인스턴스 데이터와  공유데이터</vt:lpstr>
      <vt:lpstr>스마트 포인터</vt:lpstr>
      <vt:lpstr>PowerPoint 프레젠테이션</vt:lpstr>
      <vt:lpstr>리소스매니저</vt:lpstr>
      <vt:lpstr>리소스 매니저</vt:lpstr>
      <vt:lpstr>비디오 메모리</vt:lpstr>
      <vt:lpstr>시스템 메모리</vt:lpstr>
      <vt:lpstr>IDXGIDevice3::Trim()</vt:lpstr>
      <vt:lpstr>실습 DemoResourceSharing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692</cp:revision>
  <dcterms:created xsi:type="dcterms:W3CDTF">2023-06-10T16:15:34Z</dcterms:created>
  <dcterms:modified xsi:type="dcterms:W3CDTF">2025-06-26T21:00:13Z</dcterms:modified>
</cp:coreProperties>
</file>