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6" r:id="rId5"/>
    <p:sldId id="260" r:id="rId6"/>
    <p:sldId id="262" r:id="rId7"/>
    <p:sldId id="259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8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2T17:42:31.9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5714 0 24575,'-7'0'0,"0"1"0,0-1 0,1 1 0,-1 1 0,1-1 0,-1 1 0,1 0 0,-1 0 0,1 1 0,-7 4 0,-2 3 0,0 0 0,-21 20 0,31-26 0,-165 118-1524,53-41 674,12-13 850,66-45 0,-47 36 0,54-35-359,-53 29 0,-23 17-820,-2 8-1740,-158 85 0,129-82 2785,-153 79-356,62-38 373,56-26 38,35-24-231,-125 57-509,78-48 726,-119 47 8,44-19-990,50-19 285,36-16 476,98-41 308,-8 2 518,-104 49 1387,-214 102-2134,400-185 235,-619 237-622,565-219 1164,-118 33 1452,74-25-1102,60-15 147,0-2 0,-1-1 0,-82 6-1,106-15-619,1 2 0,-35 6-1,31-3-4581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2T17:42:32.3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24575,'41'-1'0,"34"1"0,-67 1 0,0-1 0,0 2 0,-1-1 0,1 1 0,0 0 0,-1 1 0,8 3 0,68 43-401,-56-31 96,55 26 0,-43-26-935,0 2 0,-2 2 1,61 46-1,-72-50 1184,2-2 1,0-1-1,50 19 1,8 4 135,173 93-1702,39 19-3953,-94-55 4863,41 10 701,169 77 640,-342-148-577,656 294-39,-585-270-443,265 92-1366,-278-110 1927,182 81-1,204 66 458,-77-44-197,-322-104 198,92 26 538,-88-28 84,9 1-590,-105-32-375,0-1 0,1-2 0,34 1 0,-27-1 337,0 0 0,0 3 1,39 10-1,-11-2-927,-34-8-44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2T17:42:32.9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3635 0 24575,'-7'0'0,"1"1"0,-1-1 0,0 1 0,1 1 0,-1-1 0,1 1 0,-1 0 0,1 0 0,0 1 0,-8 4 0,-1 2 0,0 2 0,-20 18 0,30-24 0,-20 13-174,0 0 0,-1-2 0,-29 15 0,24-15-22,1 1 0,-28 22-1,14-8 197,-86 46 0,47-30 0,24-12-1693,-1-3 0,-93 37 0,-114 54 1693,181-79 0,-109 39 0,129-59 0,0 2 0,2 4 0,-67 41 0,112-60-19,-19 14-206,-1-2-1,-1-2 0,0-1 1,-50 15-1,54-21 142,0 1-1,1 2 1,1 1 0,-39 29 0,1-3-131,-158 84 1729,157-80-1428,55-35-88,1-1 0,-2 0 0,-35 15 0,-187 85 513,78-32-474,22-25 268,140-55-305,-24 7 250,1 2 0,0 0 0,1 1 0,-44 26 0,55-28-100,-1 0 0,-18 7 0,-16 10 195,8-5-1101,22-13-3022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2T17:42:33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24575,'12'0'-97,"0"1"0,0-1-1,-1 2 1,1 0-1,-1 0 1,1 1 0,-1 0-1,0 1 1,0 1 0,0-1-1,-1 2 1,16 9-1,29 21-176,-5-5-476,60 51 0,-86-61 663,0-1 1,2-1 0,0-1 0,34 16 0,30 15-2479,89 64-1,22 14 719,-114-79 1700,243 151-1067,-89-47 299,12-19-638,-73-40 1042,174 79-13,-255-126 451,-12-5 6,171 82-293,104 49 33,-245-124 302,298 131 320,-189-84-295,-82-36 0,265 95 632,-302-117-554,178 47 1610,-140-45-674,-74-18-382,98 25 397,-130-38-686,-4 0 1028,1-1-1,54 3 0,-89-10-1274,0 0 0,1 0 0,-1 0 0,0 0 0,0 0 0,0 0 0,0 0 0,1-1 0,-1 1-1,0 0 1,0 0 0,0-1 0,0 1 0,0-1 0,1 0 0,-1 1-59,-1-1 0,0 1 0,0 0 0,0-1 0,0 1 0,0 0 0,0-1 0,0 1 0,0-1 0,0 1 0,-1 0 0,1-1 0,0 1 0,0 0 0,0-1 0,0 1 0,0 0 0,-1 0 0,1-1 0,0 1 0,0 0 0,0-1 0,-1 1 0,1 0 0,0 0 0,0 0 0,-1-1 0,1 1 0,0 0 0,-1 0 0,-33-21 562,33 20-643,-25-12-333,2-1-4331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2T17:42:33.8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3273 0 24575,'-1'7'0,"1"1"0,-2-1 0,1 1 0,-1-1 0,0 0 0,0 0 0,-1 0 0,0 0 0,0 0 0,-1-1 0,0 0 0,-5 7 0,-9 10 0,-37 36 0,34-37 0,-140 129-627,-62 49-2520,94-89-115,-146 110 2812,160-123 270,20-15-1370,17-32 1550,10-7 0,-38 37-346,47-35-74,-2-2 0,-77 42 0,79-55 685,2 1 0,-66 50-1,-104 74-1019,136-96 576,-122 74 840,-36 46-533,86-64 514,92-67-642,41-30 0,-38 32 0,39-25 1549,-2-2 0,-61 38 1,54-35-998,30-21-186,1 0 1,-1-1-1,0 0 0,0 0 1,-10 3-1,17-7-363,0-1 0,0 0 1,0 1-1,-1-1 0,1 0 1,0 0-1,0 0 0,0 0 1,0 0-1,0 0 0,-1 0 0,1 0 1,0 0-1,0 0 0,0-1 1,0 1-1,0 0 0,0-1 1,0 1-1,0-1 0,0 1 0,0-1 1,-2-1-1,-6-8-6140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2T17:42:34.1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24575,'32'0'-186,"0"1"0,40 6 0,-61-4 136,0-1-1,-1 1 0,1 1 1,0 0-1,-1 0 0,0 1 1,0 1-1,0-1 0,-1 2 0,10 7 1,17 13-943,1-3 1,0 0-1,55 23 1,-28-14-116,118 60-2013,108 60 1061,300 143-285,20-40 224,-124-85 1572,-209-79 555,-37-10-6,141 50 0,-234-82 0,174 37 0,155 47 0,55-3 0,-372-96 0,321 90 206,-58-13-237,8-27 320,-180-37 805,54 25-1138,19 4 626,-101-43 1086,-134-22 455,-39-5 987,80 2 0,-123-9-2374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2T17:42:34.7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1736 0 24575,'-2'0'0,"0"1"0,0-1 0,1 0 0,-1 1 0,0-1 0,1 1 0,-1 0 0,1 0 0,-1-1 0,1 1 0,-1 0 0,1 0 0,-1 0 0,1 1 0,0-1 0,-2 2 0,-18 26 0,16-21 0,-34 57 0,-6 11 0,21-43 0,-61 96 0,73-106-56,-1-1-1,-1-1 0,-33 40 1,28-39-357,1 2 0,-24 39 0,28-39 439,-1-1 1,-1-1-1,-26 27 0,4-7-26,-46 66 0,31-38 0,45-62-48,0 0 0,-14 12 0,16-15 17,0 0-1,1 0 1,-1 0-1,1 1 1,0 0-1,0 0 1,-6 12-1,1-1-101,0-1-1,-2 0 1,0 0-1,0-1 1,-30 25-1,-17 22-181,-11 13-272,45-50 235,0 1 0,-27 40 0,39-49 352,-32 33 0,30-34 0,0 1 0,-15 21 0,-58 73 5,59-77-38,-39 59 1,53-69 24,0 2 7,-1-1 0,-1-1 0,-1 0 0,-28 28 0,39-45 18,1 1 0,1 0 0,-1 0-1,1 0 1,1 0 0,0 1-1,0 0 1,-5 15 0,-14 32 840,6-26-925,2-1 1039,-1-2 0,-31 42 0,42-63-963,0 1 0,1 0-1,0 1 1,1-1 0,-1 1-1,2-1 1,-1 1 0,-3 16-1,1-3-792,-2 1-5955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2T17:42:35.1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24575,'13'0'-133,"-1"1"0,1 1-1,-1 0 1,0 1 0,0 0 0,0 0-1,0 2 1,0-1 0,-1 1 0,0 1-1,0 0 1,0 1 0,-1 0 0,0 1-1,0 0 1,10 11 0,9 6 33,1-1 1,2-1 0,33 18-1,-39-25 62,-6-3-76,10 5-646,-1 2 0,34 29 1,-13-9 759,1-2 0,105 57 0,-105-66 0,429 262-5306,18 4 1844,-11-45 2303,12-30 1,-269-117 1401,131 54 561,-237-110-662,653 230-338,-103-115 1140,-580-139-592,25 4 1501,373 55 607,-421-69-1834,0-4 0,102 2 0,-148-12 243,1 1 1,0 1-1,-1 2 0,44 9 1,-50-7-5709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192B6-4AC4-4314-B024-56476DBB971D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03586-D3DF-485B-B1C4-A44DB1D82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8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9D3AD-DC28-ABC5-0526-E0EBC5B3E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FAE43C-6B7D-9274-5DB4-249A7427E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E17AB-5FB4-9E37-DC3A-F9384FBD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0E2F2B-D5FA-082A-4093-9060676D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FFBA2-C002-FFFF-7E94-0CF6D1F8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51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699CD-967C-9A3C-F4F3-EF9DB986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0AAF77-DB20-A9FC-8092-465026B69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DD8C7E-93F4-C104-B5E2-5119AB74B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D4C486-AA10-7FBC-B60E-3F6E95CE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5E088-AE2E-9BDB-F98C-F7B9CA81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5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FD126B-E9E4-4778-C231-3B2E41A8E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940F0B-EC86-7302-CEBA-B62B2F26C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44A5F-5EF2-596B-47AA-11BC5F85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7F1D91-0021-3E07-5EFF-4EC1B570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46DA8F-9036-C2DF-1E82-722723AD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8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018E9-A8D8-2FA5-9ACD-F7A59CA1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A6FAD-2140-4D54-7B7C-FA24D38B3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A6A006-5EC3-9990-6A56-1ACC8A0C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FFBB64-1060-15F0-E804-41AF68EA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69AB48-1400-7478-39DF-DF3903B7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69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D12E2-AC53-7CE0-35DE-095565BA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7E3343-5EB7-66AF-3A7E-7679115F2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133FA3-9A50-9B6E-B3CB-AC99C611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12295C-18DA-22BE-AC85-B1C5C855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A9B8CE-16B4-5339-E476-A5D335C7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81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08174-5120-ACB2-63FC-C519A307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3307D-A95D-DF64-06A0-8BDEBE062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E4CC5A-958B-E2BD-D06D-7121AD24B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A7A5DB-E442-C25E-E01C-A77DA6A1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2E7A38-6A51-D933-FDE2-E9E355E5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11D2A5-F4BF-2198-3B59-D1C71C17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85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72FC7-1459-C44E-9CC8-C092F613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B7244-F343-AE7E-5B0F-E5166EECF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95406A-5637-D25B-076E-744F1BA57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31B191-6856-A2E0-8358-25A44A69D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6E9AEC-223A-96D5-8C92-B68001D3B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A39E2C-CCBC-3BD8-09AF-F61E0AB4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1AD4AD-B672-EF2F-C609-680CEC05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3F678E-331E-A664-4113-3E5057AA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92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CEDA2-E9B2-A384-38BC-D9D0E726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8833BA-600A-17AE-2870-E4505F3F0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F9F66D-6511-4D2D-1684-FC0957F66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D89717-667F-E0F5-E4EA-9DA3EF1A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2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D21E86-8224-4FFD-A3EE-D2D965D46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E1FB9D-024F-CDA2-0BE6-C013D899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319648-754E-D117-D7BA-E2E483AD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18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E7718-C1BD-1057-601A-3F4AAF9C0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455BF6-DB09-7C9A-DCEB-CE8B0E1D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FE8039-88DB-FE8F-DD0D-8EEFE172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6923B0-7DC6-5B37-99A3-43B0C216F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D9979B-9598-B383-BD6D-2650FB8C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B8A671-AA7E-A159-4F04-10DB2A06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0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5BFD0-62BC-E2BC-568B-B2F166C41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0376EE-63D7-AD9B-905B-F7D66E021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47D00B-B840-88DD-B841-C88186466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0F493D-0E9B-E33F-FC6E-431D14A18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39058D-48BA-769D-5CF2-B154ABA6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99F933-ECE7-0A8D-A324-AC388809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27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D72D51-9EAD-A8B5-8A55-EF44BB825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2F2541-ABFF-C884-85BE-132E90CDB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05FFD-BA3F-CA6D-9B33-CC658E0B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6D795-C01F-44D1-9CCD-9B77C4474E7E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C6A06-6B8B-705E-959D-3A0DCB4C6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490F2F-D1F0-E5F9-A7C4-D351DAD40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62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74F13-FABE-4F41-9183-708A2ED4F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</a:t>
            </a:r>
            <a:r>
              <a:rPr lang="ko-KR" altLang="en-US" dirty="0"/>
              <a:t> 게임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CBFCCD-EF17-6C6A-16A9-FE14FEF0A2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객체 통신</a:t>
            </a:r>
          </a:p>
        </p:txBody>
      </p:sp>
    </p:spTree>
    <p:extLst>
      <p:ext uri="{BB962C8B-B14F-4D97-AF65-F5344CB8AC3E}">
        <p14:creationId xmlns:p14="http://schemas.microsoft.com/office/powerpoint/2010/main" val="86551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4EED-0829-A4C8-1066-A41C3BFA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759B6D-DCE5-BF9D-02B5-CE3FA19337F0}"/>
              </a:ext>
            </a:extLst>
          </p:cNvPr>
          <p:cNvSpPr txBox="1"/>
          <p:nvPr/>
        </p:nvSpPr>
        <p:spPr>
          <a:xfrm>
            <a:off x="220132" y="1614488"/>
            <a:ext cx="115908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인터페이스 또는 </a:t>
            </a:r>
            <a:r>
              <a:rPr lang="en-US" altLang="ko-KR" dirty="0"/>
              <a:t>std::function</a:t>
            </a:r>
            <a:r>
              <a:rPr lang="ko-KR" altLang="en-US" dirty="0"/>
              <a:t> </a:t>
            </a:r>
            <a:r>
              <a:rPr lang="en-US" altLang="ko-KR" dirty="0"/>
              <a:t>+ std::bind </a:t>
            </a:r>
            <a:r>
              <a:rPr lang="ko-KR" altLang="en-US" dirty="0"/>
              <a:t>기반의 </a:t>
            </a:r>
            <a:r>
              <a:rPr lang="en-US" altLang="ko-KR" dirty="0" err="1"/>
              <a:t>MultiDelegate</a:t>
            </a:r>
            <a:r>
              <a:rPr lang="en-US" altLang="ko-KR" dirty="0"/>
              <a:t> </a:t>
            </a:r>
            <a:r>
              <a:rPr lang="ko-KR" altLang="en-US" dirty="0"/>
              <a:t>객체를 활용하여 위임을 엔진과 컨텐츠에 적용합니다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컨텐츠는 </a:t>
            </a:r>
            <a:r>
              <a:rPr lang="en-US" altLang="ko-KR" dirty="0" err="1"/>
              <a:t>StatComponent</a:t>
            </a:r>
            <a:r>
              <a:rPr lang="ko-KR" altLang="en-US" dirty="0"/>
              <a:t>를 제작하여 </a:t>
            </a:r>
            <a:r>
              <a:rPr lang="en-US" altLang="ko-KR" dirty="0" err="1"/>
              <a:t>OnChangeHealth</a:t>
            </a:r>
            <a:r>
              <a:rPr lang="en-US" altLang="ko-KR" dirty="0"/>
              <a:t> </a:t>
            </a:r>
            <a:r>
              <a:rPr lang="ko-KR" altLang="en-US" dirty="0"/>
              <a:t>이벤트에 다른 컴포넌트가 반응하도록 하여</a:t>
            </a:r>
            <a:endParaRPr lang="en-US" altLang="ko-KR" dirty="0"/>
          </a:p>
          <a:p>
            <a:r>
              <a:rPr lang="ko-KR" altLang="en-US" dirty="0"/>
              <a:t>이미지</a:t>
            </a:r>
            <a:r>
              <a:rPr lang="en-US" altLang="ko-KR" dirty="0"/>
              <a:t>(UI)</a:t>
            </a:r>
            <a:r>
              <a:rPr lang="ko-KR" altLang="en-US" dirty="0"/>
              <a:t>를 변경하거나 캐릭터의 죽음</a:t>
            </a:r>
            <a:r>
              <a:rPr lang="en-US" altLang="ko-KR" dirty="0"/>
              <a:t>(</a:t>
            </a:r>
            <a:r>
              <a:rPr lang="ko-KR" altLang="en-US" dirty="0" err="1"/>
              <a:t>이전값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 err="1"/>
              <a:t>보다큼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현재값</a:t>
            </a:r>
            <a:r>
              <a:rPr lang="ko-KR" altLang="en-US" dirty="0"/>
              <a:t> </a:t>
            </a:r>
            <a:r>
              <a:rPr lang="en-US" altLang="ko-KR" dirty="0"/>
              <a:t>0 )</a:t>
            </a:r>
            <a:r>
              <a:rPr lang="ko-KR" altLang="en-US" dirty="0"/>
              <a:t>을 처리합니다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40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0300E-7B30-41DD-8FB3-F0995E18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4F620C-8C71-4B4A-42B6-5816C330FAE2}"/>
              </a:ext>
            </a:extLst>
          </p:cNvPr>
          <p:cNvSpPr txBox="1"/>
          <p:nvPr/>
        </p:nvSpPr>
        <p:spPr>
          <a:xfrm>
            <a:off x="598996" y="2306230"/>
            <a:ext cx="114473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객체 간 통신이 필요한 이유와 배경에 대해서 알아 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위임</a:t>
            </a:r>
            <a:r>
              <a:rPr lang="en-US" altLang="ko-KR" dirty="0"/>
              <a:t>(Delegation)</a:t>
            </a:r>
            <a:r>
              <a:rPr lang="ko-KR" altLang="en-US" dirty="0"/>
              <a:t>을 하기위한 다양한 방법 </a:t>
            </a:r>
            <a:r>
              <a:rPr lang="en-US" altLang="ko-KR" dirty="0"/>
              <a:t>( </a:t>
            </a:r>
            <a:r>
              <a:rPr lang="ko-KR" altLang="en-US" dirty="0" err="1"/>
              <a:t>함수포인터</a:t>
            </a:r>
            <a:r>
              <a:rPr lang="en-US" altLang="ko-KR" dirty="0"/>
              <a:t>,</a:t>
            </a:r>
            <a:r>
              <a:rPr lang="ko-KR" altLang="en-US" dirty="0"/>
              <a:t>인터페이스 포인터</a:t>
            </a:r>
            <a:r>
              <a:rPr lang="en-US" altLang="ko-KR" dirty="0"/>
              <a:t>,std::function)</a:t>
            </a:r>
            <a:r>
              <a:rPr lang="ko-KR" altLang="en-US" dirty="0"/>
              <a:t>에 대해 알아본다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위임 디자인 </a:t>
            </a:r>
            <a:r>
              <a:rPr lang="ko-KR" altLang="en-US" dirty="0" err="1"/>
              <a:t>패턴중</a:t>
            </a:r>
            <a:r>
              <a:rPr lang="ko-KR" altLang="en-US" dirty="0"/>
              <a:t> </a:t>
            </a:r>
            <a:r>
              <a:rPr lang="en-US" altLang="ko-KR" dirty="0"/>
              <a:t>Event – Subscriber(</a:t>
            </a:r>
            <a:r>
              <a:rPr lang="en-US" altLang="ko-KR" dirty="0" err="1"/>
              <a:t>Listener,observer</a:t>
            </a:r>
            <a:r>
              <a:rPr lang="en-US" altLang="ko-KR" dirty="0"/>
              <a:t>) </a:t>
            </a:r>
            <a:r>
              <a:rPr lang="ko-KR" altLang="en-US" dirty="0"/>
              <a:t>에 대해 알아본다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다른 엔진이 사용하는 예를 알아본다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5.  </a:t>
            </a:r>
            <a:r>
              <a:rPr lang="ko-KR" altLang="en-US" dirty="0"/>
              <a:t>자신의 엔진에 </a:t>
            </a:r>
            <a:r>
              <a:rPr lang="en-US" altLang="ko-KR" dirty="0" err="1"/>
              <a:t>MultiDelegate</a:t>
            </a:r>
            <a:r>
              <a:rPr lang="ko-KR" altLang="en-US" dirty="0"/>
              <a:t>를 적용합니다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406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A7C72-D107-8DBD-EA65-BCAF30B9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간 통신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2D803C-21BE-49BA-356D-0E8D90EAC8EB}"/>
              </a:ext>
            </a:extLst>
          </p:cNvPr>
          <p:cNvSpPr txBox="1"/>
          <p:nvPr/>
        </p:nvSpPr>
        <p:spPr>
          <a:xfrm>
            <a:off x="477520" y="1579131"/>
            <a:ext cx="11482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클래스 내부에서 일어나는 이벤트를 처리하는 컨텐츠 코드가 같은 클래스에 있다면 더 이상 재활용은 어렵다  또한 단지 이벤트를 처리하기 위해 또다른 가상함수를 재정의 하기위한 클래스 생성은 낭비다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따라서 실제 이벤트</a:t>
            </a:r>
            <a:r>
              <a:rPr lang="en-US" altLang="ko-KR" dirty="0"/>
              <a:t>,</a:t>
            </a:r>
            <a:r>
              <a:rPr lang="ko-KR" altLang="en-US" dirty="0"/>
              <a:t>상태</a:t>
            </a:r>
            <a:r>
              <a:rPr lang="en-US" altLang="ko-KR" dirty="0"/>
              <a:t>,</a:t>
            </a:r>
            <a:r>
              <a:rPr lang="ko-KR" altLang="en-US" dirty="0"/>
              <a:t>데이터 변화 등에 대한 처리를 다른 클래스에게 맡긴다</a:t>
            </a:r>
            <a:r>
              <a:rPr lang="en-US" altLang="ko-KR" dirty="0"/>
              <a:t>.</a:t>
            </a:r>
            <a:r>
              <a:rPr lang="ko-KR" altLang="en-US" dirty="0"/>
              <a:t> 위임</a:t>
            </a:r>
            <a:r>
              <a:rPr lang="en-US" altLang="ko-KR" dirty="0"/>
              <a:t>(Delegation)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38B416F-7712-4108-F95E-99548922D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35" y="2656023"/>
            <a:ext cx="8553827" cy="3953031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8D3784FB-A84A-CF88-969B-A47AC0B7DA8B}"/>
              </a:ext>
            </a:extLst>
          </p:cNvPr>
          <p:cNvGrpSpPr/>
          <p:nvPr/>
        </p:nvGrpSpPr>
        <p:grpSpPr>
          <a:xfrm>
            <a:off x="658556" y="5456710"/>
            <a:ext cx="9447120" cy="1161720"/>
            <a:chOff x="658556" y="5456710"/>
            <a:chExt cx="9447120" cy="116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B4B621D5-6F95-84FB-2C6A-C37F6B802FE9}"/>
                    </a:ext>
                  </a:extLst>
                </p14:cNvPr>
                <p14:cNvContentPartPr/>
                <p14:nvPr/>
              </p14:nvContentPartPr>
              <p14:xfrm>
                <a:off x="7706636" y="5456710"/>
                <a:ext cx="2057040" cy="97020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B4B621D5-6F95-84FB-2C6A-C37F6B802FE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00516" y="5450590"/>
                  <a:ext cx="2069280" cy="9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DC031F8A-DA2A-DEB0-4AE1-26DF675E91B6}"/>
                    </a:ext>
                  </a:extLst>
                </p14:cNvPr>
                <p14:cNvContentPartPr/>
                <p14:nvPr/>
              </p14:nvContentPartPr>
              <p14:xfrm>
                <a:off x="7953956" y="5692150"/>
                <a:ext cx="2151720" cy="8449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DC031F8A-DA2A-DEB0-4AE1-26DF675E91B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47836" y="5686030"/>
                  <a:ext cx="2163960" cy="85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AD605504-2930-E6AC-CDD6-1D73D06197BB}"/>
                    </a:ext>
                  </a:extLst>
                </p14:cNvPr>
                <p14:cNvContentPartPr/>
                <p14:nvPr/>
              </p14:nvContentPartPr>
              <p14:xfrm>
                <a:off x="5426396" y="5791150"/>
                <a:ext cx="1308960" cy="6670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AD605504-2930-E6AC-CDD6-1D73D06197B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20276" y="5785030"/>
                  <a:ext cx="1321200" cy="67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9B1B7486-FCF2-03C8-EAC9-DDC7FA35972B}"/>
                    </a:ext>
                  </a:extLst>
                </p14:cNvPr>
                <p14:cNvContentPartPr/>
                <p14:nvPr/>
              </p14:nvContentPartPr>
              <p14:xfrm>
                <a:off x="5525396" y="5692510"/>
                <a:ext cx="2004120" cy="92592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9B1B7486-FCF2-03C8-EAC9-DDC7FA35972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19276" y="5686390"/>
                  <a:ext cx="2016360" cy="9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4E4BD025-7E55-E351-1AE3-7AB75166828C}"/>
                    </a:ext>
                  </a:extLst>
                </p14:cNvPr>
                <p14:cNvContentPartPr/>
                <p14:nvPr/>
              </p14:nvContentPartPr>
              <p14:xfrm>
                <a:off x="3157676" y="5683150"/>
                <a:ext cx="1178280" cy="9014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4E4BD025-7E55-E351-1AE3-7AB75166828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51556" y="5677030"/>
                  <a:ext cx="1190520" cy="9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92B24ACD-06EA-8A18-9323-D27B8F257064}"/>
                    </a:ext>
                  </a:extLst>
                </p14:cNvPr>
                <p14:cNvContentPartPr/>
                <p14:nvPr/>
              </p14:nvContentPartPr>
              <p14:xfrm>
                <a:off x="3156236" y="5643190"/>
                <a:ext cx="2850480" cy="90576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92B24ACD-06EA-8A18-9323-D27B8F25706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150116" y="5637070"/>
                  <a:ext cx="2862720" cy="9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CDAAA35D-05CF-D680-FF21-7EBF2F40E403}"/>
                    </a:ext>
                  </a:extLst>
                </p14:cNvPr>
                <p14:cNvContentPartPr/>
                <p14:nvPr/>
              </p14:nvContentPartPr>
              <p14:xfrm>
                <a:off x="1086236" y="5683150"/>
                <a:ext cx="624960" cy="85392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CDAAA35D-05CF-D680-FF21-7EBF2F40E40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0116" y="5677030"/>
                  <a:ext cx="637200" cy="86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F4305CB4-8850-6226-1D64-8C6CC41530F2}"/>
                    </a:ext>
                  </a:extLst>
                </p14:cNvPr>
                <p14:cNvContentPartPr/>
                <p14:nvPr/>
              </p14:nvContentPartPr>
              <p14:xfrm>
                <a:off x="658556" y="5683150"/>
                <a:ext cx="2223720" cy="90288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F4305CB4-8850-6226-1D64-8C6CC41530F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52436" y="5677030"/>
                  <a:ext cx="2235960" cy="915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77F9FD8-8451-664E-E7C7-AB13FB4E0170}"/>
              </a:ext>
            </a:extLst>
          </p:cNvPr>
          <p:cNvSpPr/>
          <p:nvPr/>
        </p:nvSpPr>
        <p:spPr>
          <a:xfrm>
            <a:off x="9029816" y="2823832"/>
            <a:ext cx="2233591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HPBarComponent</a:t>
            </a:r>
            <a:endParaRPr lang="en-US" altLang="ko-KR" dirty="0"/>
          </a:p>
          <a:p>
            <a:pPr algn="ctr"/>
            <a:r>
              <a:rPr lang="en-US" altLang="ko-KR" dirty="0"/>
              <a:t>---------------------</a:t>
            </a:r>
          </a:p>
          <a:p>
            <a:pPr algn="ctr"/>
            <a:r>
              <a:rPr lang="en-US" altLang="ko-KR" dirty="0" err="1"/>
              <a:t>OnChangeHealth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9966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768D4-6896-04D6-0E25-E7BD8042E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92F5FC8-6509-C8FB-1B59-EB919B129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016018"/>
            <a:ext cx="113284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책임 분산(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Responsibility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하나의 객체가 모든 기능을 처리하면 단일 책임 원칙(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Single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Responsibility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Principle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)을 위반하게 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객체가 자신만의 역할(데이터 관리, 비즈니스 로직 등)을 가지고, 필요한 정보를 주고받음으로써 협업하여 전체 시스템 동작을 완성할 수 있습니다.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캡슐화와 정보 은닉(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Encapsulation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Information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Hiding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객체는 내부 상태(필드)와 행동(메서드)을 감추고, 외부에는 정해진 인터페이스(메서드 호출)만 노출합니다.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통신을 통해 필요한 데이터만 주고받음으로써 내부 구현을 변경해도 외부 영향은 최소화할 수 있습니다.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유연성과 재사용성 향상(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Flexibility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Reusability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객체 간에 느슨하게 결합(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loose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coupling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)된 구조를 만들면, 한 객체를 수정하거나 교체할 때 다른 객체에 미치는 영향을 줄일 수 있습니다.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재사용 가능한 컴포넌트 단위로 설계하여, 다양한 상황에서 조합(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composition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)만으로 새로운 기능을 구현할 수 있습니다.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관심사의 분리(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Separation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Concerns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 처리, 데이터베이스 접근, 비즈니스 로직 등 서로 다른 관심사를 각기 다른 객체에 맡기고, 통신을 통해 통합합니다.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코드 유지보수성과 가독성이 높아지며, 테스트도 독립적으로 진행할 수 있습니다.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패턴 적용과 확장성(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Patterns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Mediator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같은 설계 패턴은 모두 객체 간 통신 메커니즘을 활용해 복잡도를 관리합니다.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추후 요구사항 변화나 기능 확장 시, 객체 간 통신 구조만 수정하거나 새로운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리스너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listener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추가하는 식으로 시스템을 확장할 수 있습니다.</a:t>
            </a:r>
          </a:p>
        </p:txBody>
      </p:sp>
    </p:spTree>
    <p:extLst>
      <p:ext uri="{BB962C8B-B14F-4D97-AF65-F5344CB8AC3E}">
        <p14:creationId xmlns:p14="http://schemas.microsoft.com/office/powerpoint/2010/main" val="293682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8BE34-89BD-8662-5F75-B06BB1AD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런타임 인터페이스 위임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DCD716-9A1F-3C6E-46E0-A1BBBBE57164}"/>
              </a:ext>
            </a:extLst>
          </p:cNvPr>
          <p:cNvSpPr txBox="1"/>
          <p:nvPr/>
        </p:nvSpPr>
        <p:spPr>
          <a:xfrm>
            <a:off x="599846" y="1690688"/>
            <a:ext cx="1091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 포인터를 등록하고 호출 해준다</a:t>
            </a:r>
            <a:r>
              <a:rPr lang="en-US" altLang="ko-KR" dirty="0"/>
              <a:t>.  </a:t>
            </a:r>
            <a:r>
              <a:rPr lang="ko-KR" altLang="en-US" dirty="0"/>
              <a:t>공통 인터페이스를 구현한 클래스라면 동적 교체 가능하다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CD1FE6-40E1-DE1C-3F35-CA4D5B073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190" y="2060020"/>
            <a:ext cx="4851222" cy="471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7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23182-C6CF-9B08-93E8-D5D57677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포인터 </a:t>
            </a:r>
            <a:r>
              <a:rPr lang="en-US" altLang="ko-KR" dirty="0"/>
              <a:t>/ std::function </a:t>
            </a:r>
            <a:r>
              <a:rPr lang="ko-KR" altLang="en-US" dirty="0"/>
              <a:t>위임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04CB6C-C9CC-3728-3351-1DF9B8AE7356}"/>
              </a:ext>
            </a:extLst>
          </p:cNvPr>
          <p:cNvSpPr txBox="1"/>
          <p:nvPr/>
        </p:nvSpPr>
        <p:spPr>
          <a:xfrm>
            <a:off x="575734" y="1879600"/>
            <a:ext cx="1167018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 포인터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변수 뿐만 아니라 전역함수도 주소 값을 갖는다</a:t>
            </a:r>
            <a:r>
              <a:rPr lang="en-US" altLang="ko-KR" dirty="0"/>
              <a:t>.</a:t>
            </a:r>
            <a:r>
              <a:rPr lang="ko-KR" altLang="en-US" dirty="0"/>
              <a:t> 함수에 대한 주소 값을 갖는 포인터 변수를 선언하고 호출한다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전역함수</a:t>
            </a:r>
            <a:r>
              <a:rPr lang="en-US" altLang="ko-KR" dirty="0"/>
              <a:t>, static </a:t>
            </a:r>
            <a:r>
              <a:rPr lang="ko-KR" altLang="en-US" dirty="0"/>
              <a:t>멤버 함수만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std::function</a:t>
            </a:r>
          </a:p>
          <a:p>
            <a:r>
              <a:rPr lang="ko-KR" altLang="en-US" dirty="0"/>
              <a:t>함수 포인터</a:t>
            </a:r>
            <a:r>
              <a:rPr lang="en-US" altLang="ko-KR" dirty="0"/>
              <a:t> , </a:t>
            </a:r>
            <a:r>
              <a:rPr lang="ko-KR" altLang="en-US" dirty="0"/>
              <a:t>멤버함수</a:t>
            </a:r>
            <a:r>
              <a:rPr lang="en-US" altLang="ko-KR" dirty="0"/>
              <a:t>(Bind</a:t>
            </a:r>
            <a:r>
              <a:rPr lang="ko-KR" altLang="en-US" dirty="0"/>
              <a:t>필요</a:t>
            </a:r>
            <a:r>
              <a:rPr lang="en-US" altLang="ko-KR" dirty="0"/>
              <a:t>) , </a:t>
            </a:r>
            <a:r>
              <a:rPr lang="ko-KR" altLang="en-US" dirty="0"/>
              <a:t>클래스에 대한 멤버함수는 인스턴스화 되었을 때만 호출이 가능하다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std::bind</a:t>
            </a:r>
          </a:p>
          <a:p>
            <a:r>
              <a:rPr lang="en-US" altLang="ko-KR" dirty="0"/>
              <a:t> std::function</a:t>
            </a:r>
            <a:r>
              <a:rPr lang="ko-KR" altLang="en-US" dirty="0"/>
              <a:t>에 함수를 등록하는 시점에서의 각종 </a:t>
            </a:r>
            <a:r>
              <a:rPr lang="ko-KR" altLang="en-US" dirty="0" err="1"/>
              <a:t>값들를</a:t>
            </a:r>
            <a:r>
              <a:rPr lang="ko-KR" altLang="en-US" dirty="0"/>
              <a:t> 함께 저장하기 위한 클래스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189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7C023-14FD-A501-BA46-E9E87777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 – Subscriber(</a:t>
            </a:r>
            <a:r>
              <a:rPr lang="en-US" altLang="ko-KR" dirty="0" err="1"/>
              <a:t>Listener,observer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30" name="Picture 6" descr="옵서버 디자인 패턴 구조">
            <a:extLst>
              <a:ext uri="{FF2B5EF4-FFF2-40B4-BE49-F238E27FC236}">
                <a16:creationId xmlns:a16="http://schemas.microsoft.com/office/drawing/2014/main" id="{BCC35858-A37C-3200-19FA-465A95E09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752173"/>
            <a:ext cx="58102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9C26F2-3D7A-280F-4273-AF91376D43A1}"/>
              </a:ext>
            </a:extLst>
          </p:cNvPr>
          <p:cNvSpPr txBox="1"/>
          <p:nvPr/>
        </p:nvSpPr>
        <p:spPr>
          <a:xfrm>
            <a:off x="506008" y="1690688"/>
            <a:ext cx="115274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　            이벤트가 일어났을 때 구독자에게 상황을        전파한다</a:t>
            </a:r>
            <a:r>
              <a:rPr lang="en-US" altLang="ko-KR" dirty="0"/>
              <a:t>.       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유니티는</a:t>
            </a:r>
            <a:r>
              <a:rPr lang="en-US" altLang="ko-KR" dirty="0"/>
              <a:t>) </a:t>
            </a:r>
            <a:r>
              <a:rPr lang="en-US" altLang="ko-KR" dirty="0" err="1"/>
              <a:t>UnityEvent</a:t>
            </a:r>
            <a:r>
              <a:rPr lang="en-US" altLang="ko-KR" dirty="0"/>
              <a:t>               .</a:t>
            </a:r>
            <a:r>
              <a:rPr lang="en-US" altLang="ko-KR" dirty="0" err="1"/>
              <a:t>AddListener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           Invoke()-&gt;</a:t>
            </a:r>
            <a:r>
              <a:rPr lang="ko-KR" altLang="en-US" dirty="0"/>
              <a:t>등록한 함수실행</a:t>
            </a:r>
            <a:r>
              <a:rPr lang="en-US" altLang="ko-KR" dirty="0"/>
              <a:t>    (</a:t>
            </a:r>
            <a:r>
              <a:rPr lang="ko-KR" altLang="en-US" dirty="0" err="1"/>
              <a:t>인스펙터</a:t>
            </a:r>
            <a:r>
              <a:rPr lang="ko-KR" altLang="en-US" dirty="0"/>
              <a:t> 이용가능</a:t>
            </a:r>
            <a:r>
              <a:rPr lang="en-US" altLang="ko-KR" dirty="0"/>
              <a:t>)       </a:t>
            </a:r>
          </a:p>
          <a:p>
            <a:r>
              <a:rPr lang="en-US" altLang="ko-KR" dirty="0"/>
              <a:t>(C#)         Action/delegate          +,- </a:t>
            </a:r>
            <a:r>
              <a:rPr lang="ko-KR" altLang="en-US" dirty="0"/>
              <a:t>연산자                   </a:t>
            </a:r>
            <a:r>
              <a:rPr lang="en-US" altLang="ko-KR" dirty="0"/>
              <a:t>Invoke()-&gt;</a:t>
            </a:r>
            <a:r>
              <a:rPr lang="ko-KR" altLang="en-US" dirty="0"/>
              <a:t>등록한 함수실행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C++</a:t>
            </a:r>
            <a:r>
              <a:rPr lang="ko-KR" altLang="en-US" dirty="0"/>
              <a:t> 은 인터페이스 포인터</a:t>
            </a:r>
            <a:r>
              <a:rPr lang="en-US" altLang="ko-KR" dirty="0"/>
              <a:t>, std::function </a:t>
            </a:r>
            <a:r>
              <a:rPr lang="ko-KR" altLang="en-US" dirty="0"/>
              <a:t>등을 이용해 직접구현 필요</a:t>
            </a:r>
            <a:endParaRPr lang="en-US" altLang="ko-KR" dirty="0"/>
          </a:p>
          <a:p>
            <a:r>
              <a:rPr lang="en-US" altLang="ko-KR" dirty="0"/>
              <a:t>  </a:t>
            </a:r>
            <a:endParaRPr lang="ko-KR" altLang="en-US" dirty="0"/>
          </a:p>
        </p:txBody>
      </p:sp>
      <p:pic>
        <p:nvPicPr>
          <p:cNvPr id="1032" name="Picture 8" descr="잡지 및 신문 구독">
            <a:extLst>
              <a:ext uri="{FF2B5EF4-FFF2-40B4-BE49-F238E27FC236}">
                <a16:creationId xmlns:a16="http://schemas.microsoft.com/office/drawing/2014/main" id="{29A0E569-037C-983E-8AFD-6BAA29E6C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99798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76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10EDE-3DAE-3072-58A1-F49CE308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657"/>
            <a:ext cx="10515600" cy="1325563"/>
          </a:xfrm>
        </p:spPr>
        <p:txBody>
          <a:bodyPr/>
          <a:lstStyle/>
          <a:p>
            <a:r>
              <a:rPr lang="ko-KR" altLang="en-US" dirty="0"/>
              <a:t>유니티 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19BA46-DF92-1C16-861F-D7415EED94D8}"/>
              </a:ext>
            </a:extLst>
          </p:cNvPr>
          <p:cNvSpPr txBox="1"/>
          <p:nvPr/>
        </p:nvSpPr>
        <p:spPr>
          <a:xfrm>
            <a:off x="245533" y="2981110"/>
            <a:ext cx="5300133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// 에디터 </a:t>
            </a:r>
            <a:r>
              <a:rPr lang="ko-KR" altLang="en-US" sz="1400" dirty="0" err="1"/>
              <a:t>인스펙터에서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 컴포넌트의 </a:t>
            </a:r>
            <a:r>
              <a:rPr lang="ko-KR" altLang="en-US" sz="1400" dirty="0" err="1"/>
              <a:t>OnClick</a:t>
            </a:r>
            <a:r>
              <a:rPr lang="ko-KR" altLang="en-US" sz="1400" dirty="0"/>
              <a:t>() 이벤트에</a:t>
            </a:r>
          </a:p>
          <a:p>
            <a:r>
              <a:rPr lang="ko-KR" altLang="en-US" sz="1400" dirty="0"/>
              <a:t>// 특정 메서드를 </a:t>
            </a:r>
            <a:r>
              <a:rPr lang="ko-KR" altLang="en-US" sz="1400" dirty="0" err="1"/>
              <a:t>Drag&amp;Drop으로</a:t>
            </a:r>
            <a:r>
              <a:rPr lang="ko-KR" altLang="en-US" sz="1400" dirty="0"/>
              <a:t> 연결할 수 있는데,</a:t>
            </a:r>
          </a:p>
          <a:p>
            <a:r>
              <a:rPr lang="ko-KR" altLang="en-US" sz="1400" dirty="0"/>
              <a:t>// 그게 내부적으로는 </a:t>
            </a:r>
            <a:r>
              <a:rPr lang="ko-KR" altLang="en-US" sz="1400" dirty="0" err="1"/>
              <a:t>UnityEvent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델리게이트</a:t>
            </a:r>
            <a:r>
              <a:rPr lang="ko-KR" altLang="en-US" sz="1400" dirty="0"/>
              <a:t> 기반입니다.</a:t>
            </a:r>
          </a:p>
          <a:p>
            <a:r>
              <a:rPr lang="ko-KR" altLang="en-US" sz="1400" dirty="0" err="1"/>
              <a:t>using</a:t>
            </a:r>
            <a:r>
              <a:rPr lang="ko-KR" altLang="en-US" sz="1400" dirty="0"/>
              <a:t> </a:t>
            </a:r>
            <a:r>
              <a:rPr lang="ko-KR" altLang="en-US" sz="1400" dirty="0" err="1"/>
              <a:t>UnityEngine</a:t>
            </a:r>
            <a:r>
              <a:rPr lang="ko-KR" altLang="en-US" sz="1400" dirty="0"/>
              <a:t>;</a:t>
            </a:r>
          </a:p>
          <a:p>
            <a:r>
              <a:rPr lang="ko-KR" altLang="en-US" sz="1400" dirty="0" err="1"/>
              <a:t>using</a:t>
            </a:r>
            <a:r>
              <a:rPr lang="ko-KR" altLang="en-US" sz="1400" dirty="0"/>
              <a:t> </a:t>
            </a:r>
            <a:r>
              <a:rPr lang="ko-KR" altLang="en-US" sz="1400" dirty="0" err="1"/>
              <a:t>UnityEngine.UI</a:t>
            </a:r>
            <a:r>
              <a:rPr lang="ko-KR" altLang="en-US" sz="1400" dirty="0"/>
              <a:t>;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public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class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MyUI</a:t>
            </a:r>
            <a:r>
              <a:rPr lang="ko-KR" altLang="en-US" sz="1400" dirty="0"/>
              <a:t> : </a:t>
            </a:r>
            <a:r>
              <a:rPr lang="ko-KR" altLang="en-US" sz="1400" dirty="0" err="1"/>
              <a:t>MonoBehaviour</a:t>
            </a:r>
            <a:r>
              <a:rPr lang="ko-KR" altLang="en-US" sz="1400" dirty="0"/>
              <a:t> {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public</a:t>
            </a:r>
            <a:r>
              <a:rPr lang="ko-KR" altLang="en-US" sz="1400" dirty="0"/>
              <a:t> 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myButton</a:t>
            </a:r>
            <a:r>
              <a:rPr lang="ko-KR" altLang="en-US" sz="1400" dirty="0"/>
              <a:t>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Start</a:t>
            </a:r>
            <a:r>
              <a:rPr lang="ko-KR" altLang="en-US" sz="1400" dirty="0"/>
              <a:t>() {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myButton.onClick.AddListener</a:t>
            </a:r>
            <a:r>
              <a:rPr lang="ko-KR" altLang="en-US" sz="1400" dirty="0"/>
              <a:t>(</a:t>
            </a:r>
            <a:r>
              <a:rPr lang="ko-KR" altLang="en-US" sz="1400" dirty="0" err="1"/>
              <a:t>OnButtonClicked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    }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OnButtonClicked</a:t>
            </a:r>
            <a:r>
              <a:rPr lang="ko-KR" altLang="en-US" sz="1400" dirty="0"/>
              <a:t>() {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Debug.Log</a:t>
            </a:r>
            <a:r>
              <a:rPr lang="ko-KR" altLang="en-US" sz="1400" dirty="0"/>
              <a:t>("버튼이 클릭되었음!");</a:t>
            </a:r>
          </a:p>
          <a:p>
            <a:r>
              <a:rPr lang="ko-KR" altLang="en-US" sz="1400" dirty="0"/>
              <a:t>    }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38E53-607E-3EF3-18C2-4CF08AB19CFA}"/>
              </a:ext>
            </a:extLst>
          </p:cNvPr>
          <p:cNvSpPr txBox="1"/>
          <p:nvPr/>
        </p:nvSpPr>
        <p:spPr>
          <a:xfrm>
            <a:off x="5960534" y="3346440"/>
            <a:ext cx="60960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새 </a:t>
            </a:r>
            <a:r>
              <a:rPr lang="en-US" altLang="ko-KR" sz="1400" dirty="0"/>
              <a:t>Input System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콜백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// C# Action/Delegate </a:t>
            </a:r>
            <a:r>
              <a:rPr lang="ko-KR" altLang="en-US" sz="1400" dirty="0"/>
              <a:t>기반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 err="1"/>
              <a:t>void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OnEnable</a:t>
            </a:r>
            <a:r>
              <a:rPr lang="ko-KR" altLang="en-US" sz="1400" dirty="0"/>
              <a:t>() {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playerInput.actions</a:t>
            </a:r>
            <a:r>
              <a:rPr lang="ko-KR" altLang="en-US" sz="1400" dirty="0"/>
              <a:t>["</a:t>
            </a:r>
            <a:r>
              <a:rPr lang="ko-KR" altLang="en-US" sz="1400" dirty="0" err="1"/>
              <a:t>Jump</a:t>
            </a:r>
            <a:r>
              <a:rPr lang="ko-KR" altLang="en-US" sz="1400" dirty="0"/>
              <a:t>"].</a:t>
            </a:r>
            <a:r>
              <a:rPr lang="ko-KR" altLang="en-US" sz="1400" dirty="0" err="1"/>
              <a:t>performed</a:t>
            </a:r>
            <a:r>
              <a:rPr lang="ko-KR" altLang="en-US" sz="1400" dirty="0"/>
              <a:t> += </a:t>
            </a:r>
            <a:r>
              <a:rPr lang="ko-KR" altLang="en-US" sz="1400" dirty="0" err="1"/>
              <a:t>OnJumpPerformed</a:t>
            </a:r>
            <a:r>
              <a:rPr lang="ko-KR" altLang="en-US" sz="1400" dirty="0"/>
              <a:t>;</a:t>
            </a:r>
          </a:p>
          <a:p>
            <a:r>
              <a:rPr lang="ko-KR" altLang="en-US" sz="1400" dirty="0"/>
              <a:t>}</a:t>
            </a:r>
          </a:p>
          <a:p>
            <a:r>
              <a:rPr lang="ko-KR" altLang="en-US" sz="1400" dirty="0" err="1"/>
              <a:t>void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OnDisable</a:t>
            </a:r>
            <a:r>
              <a:rPr lang="ko-KR" altLang="en-US" sz="1400" dirty="0"/>
              <a:t>() {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playerInput.actions</a:t>
            </a:r>
            <a:r>
              <a:rPr lang="ko-KR" altLang="en-US" sz="1400" dirty="0"/>
              <a:t>["</a:t>
            </a:r>
            <a:r>
              <a:rPr lang="ko-KR" altLang="en-US" sz="1400" dirty="0" err="1"/>
              <a:t>Jump</a:t>
            </a:r>
            <a:r>
              <a:rPr lang="ko-KR" altLang="en-US" sz="1400" dirty="0"/>
              <a:t>"].</a:t>
            </a:r>
            <a:r>
              <a:rPr lang="ko-KR" altLang="en-US" sz="1400" dirty="0" err="1"/>
              <a:t>performed</a:t>
            </a:r>
            <a:r>
              <a:rPr lang="ko-KR" altLang="en-US" sz="1400" dirty="0"/>
              <a:t> -= </a:t>
            </a:r>
            <a:r>
              <a:rPr lang="ko-KR" altLang="en-US" sz="1400" dirty="0" err="1"/>
              <a:t>OnJumpPerformed</a:t>
            </a:r>
            <a:r>
              <a:rPr lang="ko-KR" altLang="en-US" sz="1400" dirty="0"/>
              <a:t>;</a:t>
            </a:r>
          </a:p>
          <a:p>
            <a:r>
              <a:rPr lang="ko-KR" altLang="en-US" sz="1400" dirty="0"/>
              <a:t>}</a:t>
            </a:r>
          </a:p>
          <a:p>
            <a:r>
              <a:rPr lang="ko-KR" altLang="en-US" sz="1400" dirty="0" err="1"/>
              <a:t>void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OnJumpPerformed</a:t>
            </a:r>
            <a:r>
              <a:rPr lang="ko-KR" altLang="en-US" sz="1400" dirty="0"/>
              <a:t>(</a:t>
            </a:r>
            <a:r>
              <a:rPr lang="ko-KR" altLang="en-US" sz="1400" dirty="0" err="1"/>
              <a:t>InputAction.CallbackContext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ctx</a:t>
            </a:r>
            <a:r>
              <a:rPr lang="ko-KR" altLang="en-US" sz="1400" dirty="0"/>
              <a:t>) {</a:t>
            </a:r>
          </a:p>
          <a:p>
            <a:r>
              <a:rPr lang="ko-KR" altLang="en-US" sz="1400" dirty="0"/>
              <a:t>    // 점프 처리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7AF7C8-C1EF-2257-2D61-0227226DBBC3}"/>
              </a:ext>
            </a:extLst>
          </p:cNvPr>
          <p:cNvSpPr txBox="1"/>
          <p:nvPr/>
        </p:nvSpPr>
        <p:spPr>
          <a:xfrm>
            <a:off x="152400" y="1673220"/>
            <a:ext cx="11887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사용자 코드는 UI, 입력, 애니메이션, 커스텀 이벤트 등 “발생 시점에 </a:t>
            </a:r>
            <a:r>
              <a:rPr lang="ko-KR" altLang="en-US" dirty="0" err="1"/>
              <a:t>반응”이</a:t>
            </a:r>
            <a:r>
              <a:rPr lang="ko-KR" altLang="en-US" dirty="0"/>
              <a:t> 필요한 거의 모든 곳에 </a:t>
            </a:r>
            <a:r>
              <a:rPr lang="ko-KR" altLang="en-US" dirty="0" err="1"/>
              <a:t>델리게이트</a:t>
            </a:r>
            <a:r>
              <a:rPr lang="ko-KR" altLang="en-US" dirty="0"/>
              <a:t>/이벤트 패턴을 활용한다</a:t>
            </a:r>
            <a:r>
              <a:rPr lang="en-US" altLang="ko-KR" dirty="0"/>
              <a:t>.  </a:t>
            </a:r>
            <a:r>
              <a:rPr lang="ko-KR" altLang="en-US" dirty="0"/>
              <a:t>이벤트를 누가 반응할 것인가 를 동적으로 연결</a:t>
            </a:r>
            <a:r>
              <a:rPr lang="en-US" altLang="ko-KR" dirty="0"/>
              <a:t>·</a:t>
            </a:r>
            <a:r>
              <a:rPr lang="ko-KR" altLang="en-US" dirty="0"/>
              <a:t>해제할 수 있게 해 주는 핵심 설계 기법</a:t>
            </a:r>
            <a:endParaRPr lang="en-US" altLang="ko-KR" dirty="0"/>
          </a:p>
          <a:p>
            <a:r>
              <a:rPr lang="en-US" altLang="ko-KR" b="1" dirty="0"/>
              <a:t> </a:t>
            </a:r>
            <a:r>
              <a:rPr lang="ko-KR" altLang="en-US" dirty="0"/>
              <a:t>유니티가 제공하는 </a:t>
            </a:r>
            <a:r>
              <a:rPr lang="en-US" altLang="ko-KR" dirty="0"/>
              <a:t>U</a:t>
            </a:r>
            <a:r>
              <a:rPr lang="ko-KR" altLang="en-US" dirty="0" err="1"/>
              <a:t>nityEvent</a:t>
            </a:r>
            <a:r>
              <a:rPr lang="ko-KR" altLang="en-US" dirty="0"/>
              <a:t> 와 </a:t>
            </a:r>
            <a:r>
              <a:rPr lang="en-US" altLang="ko-KR" dirty="0"/>
              <a:t>C#</a:t>
            </a:r>
            <a:r>
              <a:rPr lang="ko-KR" altLang="en-US" dirty="0"/>
              <a:t>문법</a:t>
            </a:r>
            <a:r>
              <a:rPr lang="en-US" altLang="ko-KR" dirty="0"/>
              <a:t>(</a:t>
            </a:r>
            <a:r>
              <a:rPr lang="ko-KR" altLang="en-US" dirty="0"/>
              <a:t>더 가벼움</a:t>
            </a:r>
            <a:r>
              <a:rPr lang="en-US" altLang="ko-KR" dirty="0"/>
              <a:t>) Action/Delegate </a:t>
            </a:r>
            <a:r>
              <a:rPr lang="ko-KR" altLang="en-US" dirty="0"/>
              <a:t>을 둘 다 사용한다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111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0B49A-FA5D-6226-35C0-4B92B1E8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언리얼</a:t>
            </a:r>
            <a:r>
              <a:rPr lang="ko-KR" altLang="en-US" dirty="0"/>
              <a:t> 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692068-663A-4A9A-F1E2-DD54CB38B96F}"/>
              </a:ext>
            </a:extLst>
          </p:cNvPr>
          <p:cNvSpPr txBox="1"/>
          <p:nvPr/>
        </p:nvSpPr>
        <p:spPr>
          <a:xfrm>
            <a:off x="465667" y="1581077"/>
            <a:ext cx="11125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Unreal Engine</a:t>
            </a:r>
            <a:r>
              <a:rPr lang="ko-KR" altLang="en-US" dirty="0"/>
              <a:t>은 </a:t>
            </a:r>
            <a:r>
              <a:rPr lang="ko-KR" altLang="en-US" dirty="0" err="1"/>
              <a:t>액터</a:t>
            </a:r>
            <a:r>
              <a:rPr lang="ko-KR" altLang="en-US" dirty="0"/>
              <a:t> 라이프사이클과 물리</a:t>
            </a:r>
            <a:r>
              <a:rPr lang="en-US" altLang="ko-KR" dirty="0"/>
              <a:t>·</a:t>
            </a:r>
            <a:r>
              <a:rPr lang="ko-KR" altLang="en-US" dirty="0"/>
              <a:t>데미지 등 핵심 이벤트마다 </a:t>
            </a:r>
            <a:r>
              <a:rPr lang="en-US" altLang="ko-KR" b="1" dirty="0"/>
              <a:t>Dynamic Multicast Delegate</a:t>
            </a:r>
            <a:r>
              <a:rPr lang="ko-KR" altLang="en-US" dirty="0"/>
              <a:t>를 제공해서</a:t>
            </a:r>
            <a:r>
              <a:rPr lang="en-US" altLang="ko-KR" dirty="0"/>
              <a:t>, </a:t>
            </a:r>
            <a:r>
              <a:rPr lang="ko-KR" altLang="en-US" dirty="0"/>
              <a:t>필요한 시점에 원하는 </a:t>
            </a:r>
            <a:r>
              <a:rPr lang="ko-KR" altLang="en-US" dirty="0" err="1"/>
              <a:t>콜백을</a:t>
            </a:r>
            <a:r>
              <a:rPr lang="ko-KR" altLang="en-US" dirty="0"/>
              <a:t> 자유롭게 등록</a:t>
            </a:r>
            <a:r>
              <a:rPr lang="en-US" altLang="ko-KR" dirty="0"/>
              <a:t>·</a:t>
            </a:r>
            <a:r>
              <a:rPr lang="ko-KR" altLang="en-US" dirty="0"/>
              <a:t>해제할 수 있도록 설계되어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</a:t>
            </a:r>
            <a:r>
              <a:rPr lang="en-US" altLang="ko-KR" sz="1200" dirty="0"/>
              <a:t>* </a:t>
            </a:r>
            <a:r>
              <a:rPr lang="ko-KR" altLang="en-US" sz="1200" dirty="0"/>
              <a:t>유니티는 물리 이벤트 처리를 함수등록 방식이 아닌 </a:t>
            </a:r>
            <a:r>
              <a:rPr lang="ko-KR" altLang="en-US" sz="1200" b="1" dirty="0"/>
              <a:t>이벤트에 대응되는 정해진 </a:t>
            </a:r>
            <a:r>
              <a:rPr lang="en-US" altLang="ko-KR" sz="1200" b="1" dirty="0" err="1"/>
              <a:t>Monibehavior</a:t>
            </a:r>
            <a:r>
              <a:rPr lang="ko-KR" altLang="en-US" sz="1200" b="1" dirty="0"/>
              <a:t>의 함수</a:t>
            </a:r>
            <a:r>
              <a:rPr lang="ko-KR" altLang="en-US" sz="1200" dirty="0"/>
              <a:t>를 호출한다</a:t>
            </a:r>
            <a:r>
              <a:rPr lang="en-US" altLang="ko-KR" sz="1200" dirty="0"/>
              <a:t>.</a:t>
            </a:r>
            <a:r>
              <a:rPr lang="ko-KR" altLang="en-US" sz="1200" dirty="0"/>
              <a:t>   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F02DB94-7247-38B3-B3A5-C6F8D45F1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076439"/>
              </p:ext>
            </p:extLst>
          </p:nvPr>
        </p:nvGraphicFramePr>
        <p:xfrm>
          <a:off x="465667" y="4701158"/>
          <a:ext cx="9990665" cy="2054183"/>
        </p:xfrm>
        <a:graphic>
          <a:graphicData uri="http://schemas.openxmlformats.org/drawingml/2006/table">
            <a:tbl>
              <a:tblPr/>
              <a:tblGrid>
                <a:gridCol w="5325533">
                  <a:extLst>
                    <a:ext uri="{9D8B030D-6E8A-4147-A177-3AD203B41FA5}">
                      <a16:colId xmlns:a16="http://schemas.microsoft.com/office/drawing/2014/main" val="1716325728"/>
                    </a:ext>
                  </a:extLst>
                </a:gridCol>
                <a:gridCol w="4665132">
                  <a:extLst>
                    <a:ext uri="{9D8B030D-6E8A-4147-A177-3AD203B41FA5}">
                      <a16:colId xmlns:a16="http://schemas.microsoft.com/office/drawing/2014/main" val="1824874283"/>
                    </a:ext>
                  </a:extLst>
                </a:gridCol>
              </a:tblGrid>
              <a:tr h="197841">
                <a:tc>
                  <a:txBody>
                    <a:bodyPr/>
                    <a:lstStyle/>
                    <a:p>
                      <a:r>
                        <a:rPr lang="ko-KR" altLang="en-US" sz="1200" b="0" dirty="0"/>
                        <a:t>이벤트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/>
                        <a:t>설명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048129"/>
                  </a:ext>
                </a:extLst>
              </a:tr>
              <a:tr h="33633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OnComponentBeginOverlap</a:t>
                      </a:r>
                      <a:endParaRPr lang="en-US" sz="12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/>
                        <a:t>다른 컴포넌트</a:t>
                      </a:r>
                      <a:r>
                        <a:rPr lang="en-US" altLang="ko-KR" sz="1200" b="0"/>
                        <a:t>/</a:t>
                      </a:r>
                      <a:r>
                        <a:rPr lang="ko-KR" altLang="en-US" sz="1200" b="0"/>
                        <a:t>액터와 겹침이 시작될 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181028"/>
                  </a:ext>
                </a:extLst>
              </a:tr>
              <a:tr h="434543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OnComponentEndOverlap</a:t>
                      </a:r>
                      <a:endParaRPr lang="en-US" sz="12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 dirty="0"/>
                        <a:t>다른 컴포넌트</a:t>
                      </a:r>
                      <a:r>
                        <a:rPr lang="en-US" altLang="ko-KR" sz="1200" b="0" dirty="0"/>
                        <a:t>/</a:t>
                      </a:r>
                      <a:r>
                        <a:rPr lang="ko-KR" altLang="en-US" sz="1200" b="0" dirty="0" err="1"/>
                        <a:t>액터와</a:t>
                      </a:r>
                      <a:r>
                        <a:rPr lang="ko-KR" altLang="en-US" sz="1200" b="0" dirty="0"/>
                        <a:t> 겹침이 종료될 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625643"/>
                  </a:ext>
                </a:extLst>
              </a:tr>
              <a:tr h="33633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OnComponentHit</a:t>
                      </a:r>
                      <a:endParaRPr lang="en-US" sz="12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 dirty="0"/>
                        <a:t>물리 충돌</a:t>
                      </a:r>
                      <a:r>
                        <a:rPr lang="en-US" altLang="ko-KR" sz="1200" b="0" dirty="0"/>
                        <a:t>(Hit)</a:t>
                      </a:r>
                      <a:r>
                        <a:rPr lang="ko-KR" altLang="en-US" sz="1200" b="0" dirty="0"/>
                        <a:t>이 발생했을 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842597"/>
                  </a:ext>
                </a:extLst>
              </a:tr>
              <a:tr h="33633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OnClicked</a:t>
                      </a:r>
                      <a:endParaRPr lang="en-US" sz="12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/>
                        <a:t>마우스 클릭</a:t>
                      </a:r>
                      <a:r>
                        <a:rPr lang="en-US" altLang="ko-KR" sz="1200" b="0"/>
                        <a:t>(</a:t>
                      </a:r>
                      <a:r>
                        <a:rPr lang="ko-KR" altLang="en-US" sz="1200" b="0"/>
                        <a:t>또는 터치</a:t>
                      </a:r>
                      <a:r>
                        <a:rPr lang="en-US" altLang="ko-KR" sz="1200" b="0"/>
                        <a:t>) </a:t>
                      </a:r>
                      <a:r>
                        <a:rPr lang="ko-KR" altLang="en-US" sz="1200" b="0"/>
                        <a:t>이벤트가 발생했을 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44594"/>
                  </a:ext>
                </a:extLst>
              </a:tr>
              <a:tr h="33633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OnComponentActivated</a:t>
                      </a:r>
                      <a:endParaRPr lang="en-US" sz="12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/>
                        <a:t>Activate() </a:t>
                      </a:r>
                      <a:r>
                        <a:rPr lang="ko-KR" altLang="en-US" sz="1200" b="0" dirty="0"/>
                        <a:t>호출로 컴포넌트가 활성화될 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06804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A2A6A2A-57C1-F562-1495-882AD637E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751499"/>
              </p:ext>
            </p:extLst>
          </p:nvPr>
        </p:nvGraphicFramePr>
        <p:xfrm>
          <a:off x="465667" y="2606040"/>
          <a:ext cx="10515600" cy="164592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26325341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608866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이벤트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설명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705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OnActorBeginOverlap</a:t>
                      </a:r>
                      <a:endParaRPr 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다른 액터와 겹침</a:t>
                      </a:r>
                      <a:r>
                        <a:rPr lang="en-US" altLang="ko-KR" sz="1200"/>
                        <a:t>(Overlap)</a:t>
                      </a:r>
                      <a:r>
                        <a:rPr lang="ko-KR" altLang="en-US" sz="1200"/>
                        <a:t>이 시작될 때 호출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347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OnActorEndOverlap</a:t>
                      </a:r>
                      <a:endParaRPr 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다른 액터와 겹침이 종료될 때 호출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232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OnActorHit</a:t>
                      </a:r>
                      <a:endParaRPr 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물리 충돌</a:t>
                      </a:r>
                      <a:r>
                        <a:rPr lang="en-US" altLang="ko-KR" sz="1200" dirty="0"/>
                        <a:t>(Hit)</a:t>
                      </a:r>
                      <a:r>
                        <a:rPr lang="ko-KR" altLang="en-US" sz="1200" dirty="0"/>
                        <a:t>이 발생했을 때 호출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68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/>
                        <a:t>OnTakeAnyDamage</a:t>
                      </a:r>
                      <a:endParaRPr lang="en-US" sz="1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/>
                        <a:t>액터가</a:t>
                      </a:r>
                      <a:r>
                        <a:rPr lang="ko-KR" altLang="en-US" sz="1200" dirty="0"/>
                        <a:t> 어떤 형태의 피해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데미지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를 받을 때 호출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1042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/>
                        <a:t>OnDestroyed</a:t>
                      </a:r>
                      <a:endParaRPr lang="en-US" sz="1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/>
                        <a:t>액터가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Destroy() </a:t>
                      </a:r>
                      <a:r>
                        <a:rPr lang="ko-KR" altLang="en-US" sz="1200" dirty="0"/>
                        <a:t>되어 소멸될 때 호출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451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995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3031</TotalTime>
  <Words>908</Words>
  <Application>Microsoft Office PowerPoint</Application>
  <PresentationFormat>와이드스크린</PresentationFormat>
  <Paragraphs>122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2D 게임 프로그래밍</vt:lpstr>
      <vt:lpstr>학습목표</vt:lpstr>
      <vt:lpstr>객체 간 통신</vt:lpstr>
      <vt:lpstr>PowerPoint 프레젠테이션</vt:lpstr>
      <vt:lpstr>런타임 인터페이스 위임　</vt:lpstr>
      <vt:lpstr>함수 포인터 / std::function 위임 </vt:lpstr>
      <vt:lpstr>Event – Subscriber(Listener,observer)</vt:lpstr>
      <vt:lpstr>유니티 예</vt:lpstr>
      <vt:lpstr>언리얼 예</vt:lpstr>
      <vt:lpstr>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</dc:title>
  <dc:creator>Andrea Long</dc:creator>
  <cp:lastModifiedBy>Dongwon Lee</cp:lastModifiedBy>
  <cp:revision>751</cp:revision>
  <dcterms:created xsi:type="dcterms:W3CDTF">2023-07-12T23:53:37Z</dcterms:created>
  <dcterms:modified xsi:type="dcterms:W3CDTF">2025-06-23T04:11:11Z</dcterms:modified>
</cp:coreProperties>
</file>