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7" r:id="rId10"/>
    <p:sldId id="264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83E18-F836-67B7-709B-749C983D8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64B710-E119-131B-F415-52EBE464E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5F849-1274-AA34-563A-4C447EA5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9DB6D-CA23-5B2D-869F-A100ADA4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636D3-6A22-918F-0418-ACD0093F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1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0069E-3A82-A7D3-EBE8-A5C9333D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996EC-13C2-E310-A753-040519A3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53806-4635-8EF0-E47E-1A5A215C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6B1B-B1A1-EBF4-26C2-CB5976AF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295E4-3799-C548-B5EE-E3386C33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5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9C0F0-BDD4-F123-1DA1-4EAD7C1B0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A4F9C6-06B4-4449-B50F-3EA4321D9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E3C4F-3C81-3B87-7376-2D5D78CD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44DB8-E0AE-41BF-20C1-EEBC28F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ACF77-5CDA-82CA-2907-AB26E4F5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EDE02-8E8E-8522-085D-26CA4296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9715E-B1C5-45CF-E7CF-01B1D9B3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96987-AA79-D506-441E-CA21B370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2FE9D-A2A9-20C7-0AFD-715130D6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0B457-6698-3505-E38E-22DE9B7D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7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713BA-819B-DD71-98ED-4C794087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F25A0-8BC5-4237-F6C7-D0EDB4C1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4BED2-5A80-77BA-2393-F6D5BCC5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AF6A6-E158-956F-3567-2376F40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F16AD-4CA3-DE76-A282-3C03D275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604DF-D7EB-D4AB-07FF-57AD71EE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0B30B-68EA-1AED-B186-6CEE833B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12AB0F-AFC1-1116-5200-CFEF9214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5B4E6-2BC2-2B9F-6789-43C8AFA2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E6820-9880-23D7-E54E-121741B1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DB458-FDD0-28A8-5794-95454349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4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DCDEC-C9AE-480C-1EE7-E8A5175A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8E3E1-81E0-4E57-296F-D4B77EFD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659933-A196-FDA9-5142-64D87A32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7DA2FC-E336-334F-C267-F2AD83BC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C57D74-1B2E-FB6A-BBDD-4B5DE32FB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3B87B-C45E-13CC-D7F3-9F7405E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B6583-ACF1-CFEC-F668-6668D130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F73F03-9661-94A0-8038-1BDFD65B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E210A-FE1F-0C75-03CA-F85837B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8750B-681A-C1B8-5304-BB733909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1F5BD-85D2-B15B-9B44-3EC5385B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E973F-05A3-A6ED-E547-7CB814A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0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377E1A-6DD3-3607-80DD-3C894049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E4BE01-B21B-E9BE-CAEE-E729A3AC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87C4B-C366-B07D-D644-EBFE7C27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9DAFE-5A54-902D-3CE0-C027AA19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7B340-C81E-C225-D72D-C76D3B57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FD498-A087-6F79-264E-6F032D5D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3C8400-5B45-6519-22C2-2E88E6BD6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91322-D933-AD2D-3A0E-6DBF9F45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EC1E3-301B-C0A3-2472-1286484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0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B767-C0DA-EB89-4BA8-F788B19C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EF5488-6CD9-F5C6-4447-771C371D6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1EEB3-4681-FFA5-C91B-3B448868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C2EDF-2ABB-8021-E60F-8FE3B084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6F43-6954-0819-BBD5-80F2D496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D08D72-20E5-619E-DE25-AED4B07F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6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BD296-047D-90F8-3245-60467EEA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68A0-B16A-90B1-7185-6BEFB5A7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B911C-8E44-B39E-23B6-DCC58BC5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2949-F22A-4584-8087-B9BFEEE2315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4B15B-1ED7-89DF-AC4D-59CDF1B3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CF751-281C-91F7-E6CA-8CD290502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7BC6-1E3F-4E41-B4D0-00A027037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gpugems/gpugems3/part-v-physics-simulation/chapter-32-broad-phase-collision-detection-cud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cs.unity3d.com/kr/2021.3/Manual/ContinuousCollisionDetection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w9981/D2DEngine/blob/main/D2DRenderer/MovementComponent.cp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BF6AF-17AB-B649-E779-B8FEE46FF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02702A-8AF5-8222-6BDF-DEF340735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6) </a:t>
            </a:r>
            <a:r>
              <a:rPr lang="ko-KR" altLang="en-US" dirty="0"/>
              <a:t>게임 물리</a:t>
            </a:r>
          </a:p>
        </p:txBody>
      </p:sp>
    </p:spTree>
    <p:extLst>
      <p:ext uri="{BB962C8B-B14F-4D97-AF65-F5344CB8AC3E}">
        <p14:creationId xmlns:p14="http://schemas.microsoft.com/office/powerpoint/2010/main" val="366286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19855-87ED-CE39-0918-893B32E8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World</a:t>
            </a:r>
            <a:r>
              <a:rPr lang="ko-KR" altLang="en-US" dirty="0"/>
              <a:t>에서의 처리 참고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7DE3F-41C4-8D9F-032B-BB5A9483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" y="2501238"/>
            <a:ext cx="6018101" cy="4150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36976-5C70-7389-9E4B-2F00F2F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2501238"/>
            <a:ext cx="5748449" cy="41364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9172B-64DC-1191-7E96-C7A615DB42A9}"/>
              </a:ext>
            </a:extLst>
          </p:cNvPr>
          <p:cNvSpPr txBox="1"/>
          <p:nvPr/>
        </p:nvSpPr>
        <p:spPr>
          <a:xfrm>
            <a:off x="206342" y="1919221"/>
            <a:ext cx="1100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위치갱신 </a:t>
            </a:r>
            <a:r>
              <a:rPr lang="en-US" altLang="ko-KR" dirty="0"/>
              <a:t>-&gt; </a:t>
            </a:r>
            <a:r>
              <a:rPr lang="en-US" altLang="ko-KR" dirty="0" err="1"/>
              <a:t>ColliderComponent</a:t>
            </a:r>
            <a:r>
              <a:rPr lang="en-US" altLang="ko-KR" dirty="0"/>
              <a:t> </a:t>
            </a:r>
            <a:r>
              <a:rPr lang="ko-KR" altLang="en-US" dirty="0"/>
              <a:t>수집 </a:t>
            </a:r>
            <a:r>
              <a:rPr lang="en-US" altLang="ko-KR" dirty="0"/>
              <a:t>-&gt; </a:t>
            </a:r>
            <a:r>
              <a:rPr lang="ko-KR" altLang="en-US" dirty="0"/>
              <a:t>충돌검사 </a:t>
            </a:r>
            <a:r>
              <a:rPr lang="en-US" altLang="ko-KR" dirty="0"/>
              <a:t>-&gt; </a:t>
            </a:r>
            <a:r>
              <a:rPr lang="ko-KR" altLang="en-US" dirty="0"/>
              <a:t>게임 오브젝트에 </a:t>
            </a:r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en-US" altLang="ko-KR" dirty="0" err="1"/>
              <a:t>OverlapBegin</a:t>
            </a:r>
            <a:r>
              <a:rPr lang="en-US" altLang="ko-KR" dirty="0"/>
              <a:t>-End </a:t>
            </a:r>
            <a:r>
              <a:rPr lang="ko-KR" altLang="en-US" dirty="0"/>
              <a:t>통보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7494F-8FF0-D091-E250-C4086E1FE168}"/>
              </a:ext>
            </a:extLst>
          </p:cNvPr>
          <p:cNvSpPr txBox="1"/>
          <p:nvPr/>
        </p:nvSpPr>
        <p:spPr>
          <a:xfrm>
            <a:off x="11029053" y="1194566"/>
            <a:ext cx="1162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7030A0"/>
                </a:solidFill>
              </a:rPr>
              <a:t>A,B,C,D,E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[</a:t>
            </a:r>
            <a:r>
              <a:rPr lang="en-US" altLang="ko-KR" sz="1200" dirty="0" err="1">
                <a:solidFill>
                  <a:srgbClr val="7030A0"/>
                </a:solidFill>
              </a:rPr>
              <a:t>src</a:t>
            </a:r>
            <a:r>
              <a:rPr lang="en-US" altLang="ko-KR" sz="1200" dirty="0">
                <a:solidFill>
                  <a:srgbClr val="7030A0"/>
                </a:solidFill>
              </a:rPr>
              <a:t>] – [target]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A – B,C,D,E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B – C,D,E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C – D,E</a:t>
            </a:r>
          </a:p>
          <a:p>
            <a:r>
              <a:rPr lang="en-US" altLang="ko-KR" sz="1200" dirty="0">
                <a:solidFill>
                  <a:srgbClr val="7030A0"/>
                </a:solidFill>
              </a:rPr>
              <a:t>D -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2A717-FD2E-000B-6E94-1FC81FB4FFDB}"/>
              </a:ext>
            </a:extLst>
          </p:cNvPr>
          <p:cNvSpPr txBox="1"/>
          <p:nvPr/>
        </p:nvSpPr>
        <p:spPr>
          <a:xfrm>
            <a:off x="2883169" y="3198167"/>
            <a:ext cx="2470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00"/>
                </a:solidFill>
              </a:rPr>
              <a:t>무브먼트로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RootScene</a:t>
            </a:r>
            <a:r>
              <a:rPr lang="ko-KR" altLang="en-US" sz="1200" dirty="0">
                <a:solidFill>
                  <a:srgbClr val="FF0000"/>
                </a:solidFill>
              </a:rPr>
              <a:t> 이동 뒤에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Collider</a:t>
            </a:r>
            <a:r>
              <a:rPr lang="ko-KR" altLang="en-US" sz="1200" dirty="0">
                <a:solidFill>
                  <a:srgbClr val="FF0000"/>
                </a:solidFill>
              </a:rPr>
              <a:t>의 위치 이동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BC818-CF86-2C90-A89A-F06127C3658C}"/>
              </a:ext>
            </a:extLst>
          </p:cNvPr>
          <p:cNvSpPr txBox="1"/>
          <p:nvPr/>
        </p:nvSpPr>
        <p:spPr>
          <a:xfrm>
            <a:off x="1083934" y="6374653"/>
            <a:ext cx="258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Block </a:t>
            </a:r>
            <a:r>
              <a:rPr lang="ko-KR" altLang="en-US" sz="1200" dirty="0">
                <a:solidFill>
                  <a:srgbClr val="FF0000"/>
                </a:solidFill>
              </a:rPr>
              <a:t>또는 </a:t>
            </a:r>
            <a:r>
              <a:rPr lang="en-US" altLang="ko-KR" sz="1200" dirty="0">
                <a:solidFill>
                  <a:srgbClr val="FF0000"/>
                </a:solidFill>
              </a:rPr>
              <a:t>Overlap </a:t>
            </a:r>
            <a:r>
              <a:rPr lang="ko-KR" altLang="en-US" sz="1200" dirty="0" err="1">
                <a:solidFill>
                  <a:srgbClr val="FF0000"/>
                </a:solidFill>
              </a:rPr>
              <a:t>설정된것</a:t>
            </a:r>
            <a:r>
              <a:rPr lang="ko-KR" altLang="en-US" sz="1200" dirty="0">
                <a:solidFill>
                  <a:srgbClr val="FF0000"/>
                </a:solidFill>
              </a:rPr>
              <a:t> 수집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5CC70-8655-EC85-A082-AB70EC19E7C9}"/>
              </a:ext>
            </a:extLst>
          </p:cNvPr>
          <p:cNvSpPr txBox="1"/>
          <p:nvPr/>
        </p:nvSpPr>
        <p:spPr>
          <a:xfrm>
            <a:off x="3968563" y="6032215"/>
            <a:ext cx="1927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겹침 상태를 </a:t>
            </a:r>
            <a:r>
              <a:rPr lang="en-US" altLang="ko-KR" sz="1200" dirty="0">
                <a:solidFill>
                  <a:srgbClr val="FF0000"/>
                </a:solidFill>
              </a:rPr>
              <a:t>Prev </a:t>
            </a:r>
            <a:r>
              <a:rPr lang="ko-KR" altLang="en-US" sz="1200" dirty="0">
                <a:solidFill>
                  <a:srgbClr val="FF0000"/>
                </a:solidFill>
              </a:rPr>
              <a:t>로 백업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EAED2-9D39-EBDD-4D4C-3830A61ABD63}"/>
              </a:ext>
            </a:extLst>
          </p:cNvPr>
          <p:cNvSpPr txBox="1"/>
          <p:nvPr/>
        </p:nvSpPr>
        <p:spPr>
          <a:xfrm>
            <a:off x="7837057" y="2461342"/>
            <a:ext cx="4547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이중 루프이므로 </a:t>
            </a:r>
            <a:r>
              <a:rPr lang="ko-KR" altLang="en-US" sz="1200" dirty="0" err="1">
                <a:solidFill>
                  <a:srgbClr val="FF0000"/>
                </a:solidFill>
              </a:rPr>
              <a:t>시간복잡도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n*n  -&gt; </a:t>
            </a:r>
            <a:r>
              <a:rPr lang="ko-KR" altLang="en-US" sz="1200" dirty="0">
                <a:solidFill>
                  <a:srgbClr val="FF0000"/>
                </a:solidFill>
              </a:rPr>
              <a:t>공간분할 난이도 있음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B6AB1-116C-D7C9-A2CA-3707AC2B5258}"/>
              </a:ext>
            </a:extLst>
          </p:cNvPr>
          <p:cNvSpPr txBox="1"/>
          <p:nvPr/>
        </p:nvSpPr>
        <p:spPr>
          <a:xfrm>
            <a:off x="9240034" y="6323114"/>
            <a:ext cx="2396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겹침 상태 </a:t>
            </a:r>
            <a:r>
              <a:rPr lang="en-US" altLang="ko-KR" sz="1200" dirty="0" err="1">
                <a:solidFill>
                  <a:srgbClr val="FF0000"/>
                </a:solidFill>
              </a:rPr>
              <a:t>Prev,Curr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를 비교 </a:t>
            </a:r>
          </a:p>
        </p:txBody>
      </p:sp>
    </p:spTree>
    <p:extLst>
      <p:ext uri="{BB962C8B-B14F-4D97-AF65-F5344CB8AC3E}">
        <p14:creationId xmlns:p14="http://schemas.microsoft.com/office/powerpoint/2010/main" val="2934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BB0FC-44F6-F7F5-95A7-A60F098A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HashMap</a:t>
            </a:r>
            <a:r>
              <a:rPr lang="ko-KR" altLang="en-US" dirty="0"/>
              <a:t>을 응용한 </a:t>
            </a:r>
            <a:r>
              <a:rPr lang="en-US" altLang="ko-KR" dirty="0"/>
              <a:t>Grid </a:t>
            </a:r>
            <a:r>
              <a:rPr lang="ko-KR" altLang="en-US" dirty="0"/>
              <a:t>공간 분할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F06C61-2A2F-0B72-7E45-0B5B02701A89}"/>
              </a:ext>
            </a:extLst>
          </p:cNvPr>
          <p:cNvSpPr/>
          <p:nvPr/>
        </p:nvSpPr>
        <p:spPr>
          <a:xfrm>
            <a:off x="544268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0D8598-A5D9-F598-1652-8ABFE71BA5DD}"/>
              </a:ext>
            </a:extLst>
          </p:cNvPr>
          <p:cNvSpPr/>
          <p:nvPr/>
        </p:nvSpPr>
        <p:spPr>
          <a:xfrm>
            <a:off x="370278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EC9BE-7AB5-46B2-1A1E-7FF333D58972}"/>
              </a:ext>
            </a:extLst>
          </p:cNvPr>
          <p:cNvSpPr/>
          <p:nvPr/>
        </p:nvSpPr>
        <p:spPr>
          <a:xfrm>
            <a:off x="325828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B47363-34AC-7E96-2ECB-55A81A76C4A2}"/>
              </a:ext>
            </a:extLst>
          </p:cNvPr>
          <p:cNvSpPr/>
          <p:nvPr/>
        </p:nvSpPr>
        <p:spPr>
          <a:xfrm>
            <a:off x="1669196" y="5549899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FC030E-E968-7CB9-4D1B-70729FCEF8C7}"/>
              </a:ext>
            </a:extLst>
          </p:cNvPr>
          <p:cNvSpPr/>
          <p:nvPr/>
        </p:nvSpPr>
        <p:spPr>
          <a:xfrm>
            <a:off x="723840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B97782-4D16-D600-1218-4E3CA6649BFE}"/>
              </a:ext>
            </a:extLst>
          </p:cNvPr>
          <p:cNvSpPr/>
          <p:nvPr/>
        </p:nvSpPr>
        <p:spPr>
          <a:xfrm>
            <a:off x="501723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6C02C6-8BEA-6322-8787-08415F674FA2}"/>
              </a:ext>
            </a:extLst>
          </p:cNvPr>
          <p:cNvSpPr/>
          <p:nvPr/>
        </p:nvSpPr>
        <p:spPr>
          <a:xfrm>
            <a:off x="1185803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BBC513-5CBB-D84D-8CA8-108937A4263E}"/>
              </a:ext>
            </a:extLst>
          </p:cNvPr>
          <p:cNvSpPr/>
          <p:nvPr/>
        </p:nvSpPr>
        <p:spPr>
          <a:xfrm>
            <a:off x="4579082" y="5541168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4416BC-5C57-ED54-9B22-EB3DF068A549}"/>
              </a:ext>
            </a:extLst>
          </p:cNvPr>
          <p:cNvSpPr/>
          <p:nvPr/>
        </p:nvSpPr>
        <p:spPr>
          <a:xfrm>
            <a:off x="414728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ADE791-43E6-C16F-E9AE-BFCB881A6E4F}"/>
              </a:ext>
            </a:extLst>
          </p:cNvPr>
          <p:cNvSpPr/>
          <p:nvPr/>
        </p:nvSpPr>
        <p:spPr>
          <a:xfrm>
            <a:off x="257114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3E7ABE2-8A6A-49A0-1D78-035DF36FF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8" t="15097" r="58683" b="41554"/>
          <a:stretch/>
        </p:blipFill>
        <p:spPr>
          <a:xfrm>
            <a:off x="779745" y="4702176"/>
            <a:ext cx="440646" cy="8191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277485-0F08-60B7-2F94-DEEC522E4C2A}"/>
              </a:ext>
            </a:extLst>
          </p:cNvPr>
          <p:cNvSpPr/>
          <p:nvPr/>
        </p:nvSpPr>
        <p:spPr>
          <a:xfrm>
            <a:off x="632533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B372EA-A06E-DC54-8146-FC0E23A2A64F}"/>
              </a:ext>
            </a:extLst>
          </p:cNvPr>
          <p:cNvSpPr/>
          <p:nvPr/>
        </p:nvSpPr>
        <p:spPr>
          <a:xfrm>
            <a:off x="5880832" y="5546724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F5FF82D-161A-EA72-E5D4-81DEA2B6E262}"/>
              </a:ext>
            </a:extLst>
          </p:cNvPr>
          <p:cNvCxnSpPr>
            <a:cxnSpLocks/>
          </p:cNvCxnSpPr>
          <p:nvPr/>
        </p:nvCxnSpPr>
        <p:spPr>
          <a:xfrm>
            <a:off x="2324039" y="2009775"/>
            <a:ext cx="24607" cy="47117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9A82FD6-B473-5DD5-774D-75D759E3C482}"/>
              </a:ext>
            </a:extLst>
          </p:cNvPr>
          <p:cNvCxnSpPr>
            <a:cxnSpLocks/>
          </p:cNvCxnSpPr>
          <p:nvPr/>
        </p:nvCxnSpPr>
        <p:spPr>
          <a:xfrm>
            <a:off x="3747235" y="2009775"/>
            <a:ext cx="24607" cy="47117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DB85FD-FE96-FE0D-6896-2B4092C41FC8}"/>
              </a:ext>
            </a:extLst>
          </p:cNvPr>
          <p:cNvCxnSpPr>
            <a:cxnSpLocks/>
          </p:cNvCxnSpPr>
          <p:nvPr/>
        </p:nvCxnSpPr>
        <p:spPr>
          <a:xfrm>
            <a:off x="5095813" y="2009775"/>
            <a:ext cx="24607" cy="47117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DF0CCD0-5157-EAC0-6816-C2017555597F}"/>
              </a:ext>
            </a:extLst>
          </p:cNvPr>
          <p:cNvCxnSpPr>
            <a:cxnSpLocks/>
          </p:cNvCxnSpPr>
          <p:nvPr/>
        </p:nvCxnSpPr>
        <p:spPr>
          <a:xfrm>
            <a:off x="6345972" y="2009775"/>
            <a:ext cx="24607" cy="471170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A1BAD3-B787-69D9-5222-B64C1C444DA0}"/>
              </a:ext>
            </a:extLst>
          </p:cNvPr>
          <p:cNvCxnSpPr>
            <a:cxnSpLocks/>
          </p:cNvCxnSpPr>
          <p:nvPr/>
        </p:nvCxnSpPr>
        <p:spPr>
          <a:xfrm>
            <a:off x="871478" y="1987550"/>
            <a:ext cx="36911" cy="479186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2A501A-0C3C-6EC1-AFA1-8A413A8DD720}"/>
              </a:ext>
            </a:extLst>
          </p:cNvPr>
          <p:cNvCxnSpPr>
            <a:cxnSpLocks/>
          </p:cNvCxnSpPr>
          <p:nvPr/>
        </p:nvCxnSpPr>
        <p:spPr>
          <a:xfrm>
            <a:off x="257114" y="2740025"/>
            <a:ext cx="65151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33B4128-EF4E-E190-6BCE-B31BC0A776C4}"/>
              </a:ext>
            </a:extLst>
          </p:cNvPr>
          <p:cNvCxnSpPr>
            <a:cxnSpLocks/>
          </p:cNvCxnSpPr>
          <p:nvPr/>
        </p:nvCxnSpPr>
        <p:spPr>
          <a:xfrm>
            <a:off x="257114" y="4060825"/>
            <a:ext cx="65151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279D66-B7C7-B9EB-5573-BDAF36A55893}"/>
              </a:ext>
            </a:extLst>
          </p:cNvPr>
          <p:cNvCxnSpPr>
            <a:cxnSpLocks/>
          </p:cNvCxnSpPr>
          <p:nvPr/>
        </p:nvCxnSpPr>
        <p:spPr>
          <a:xfrm>
            <a:off x="257114" y="5305426"/>
            <a:ext cx="6515100" cy="1269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3A816B3-5197-921E-1CD3-8EDA4C24E2DE}"/>
              </a:ext>
            </a:extLst>
          </p:cNvPr>
          <p:cNvCxnSpPr>
            <a:cxnSpLocks/>
          </p:cNvCxnSpPr>
          <p:nvPr/>
        </p:nvCxnSpPr>
        <p:spPr>
          <a:xfrm>
            <a:off x="301564" y="6505575"/>
            <a:ext cx="651510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C318F47-5607-4BF6-5708-31067EB095AD}"/>
              </a:ext>
            </a:extLst>
          </p:cNvPr>
          <p:cNvSpPr txBox="1"/>
          <p:nvPr/>
        </p:nvSpPr>
        <p:spPr>
          <a:xfrm>
            <a:off x="602653" y="1411843"/>
            <a:ext cx="110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구역</a:t>
            </a:r>
            <a:r>
              <a:rPr lang="en-US" altLang="ko-KR" dirty="0"/>
              <a:t>(Cell)</a:t>
            </a:r>
            <a:r>
              <a:rPr lang="ko-KR" altLang="en-US" dirty="0"/>
              <a:t>별로 </a:t>
            </a:r>
            <a:r>
              <a:rPr lang="en-US" altLang="ko-KR" dirty="0"/>
              <a:t>Collider</a:t>
            </a:r>
            <a:r>
              <a:rPr lang="ko-KR" altLang="en-US" dirty="0"/>
              <a:t>의 목록을 보관하고 하나의 </a:t>
            </a:r>
            <a:r>
              <a:rPr lang="en-US" altLang="ko-KR" dirty="0"/>
              <a:t>Collider</a:t>
            </a:r>
            <a:r>
              <a:rPr lang="ko-KR" altLang="en-US" dirty="0"/>
              <a:t>는 주위 </a:t>
            </a:r>
            <a:r>
              <a:rPr lang="en-US" altLang="ko-KR" dirty="0"/>
              <a:t>Cell</a:t>
            </a:r>
            <a:r>
              <a:rPr lang="ko-KR" altLang="en-US" dirty="0"/>
              <a:t>의 목록을 가져와 충돌 검사한다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72BCE0-52CA-840D-D702-13216EE04C5B}"/>
              </a:ext>
            </a:extLst>
          </p:cNvPr>
          <p:cNvSpPr txBox="1"/>
          <p:nvPr/>
        </p:nvSpPr>
        <p:spPr>
          <a:xfrm>
            <a:off x="859890" y="27495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Cell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2944A738-D31F-B433-8172-D91893F8F34B}"/>
              </a:ext>
            </a:extLst>
          </p:cNvPr>
          <p:cNvSpPr/>
          <p:nvPr/>
        </p:nvSpPr>
        <p:spPr>
          <a:xfrm>
            <a:off x="950853" y="5443576"/>
            <a:ext cx="133346" cy="12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54B0B4E-B8A4-C880-C0CD-4CE226CF84DE}"/>
              </a:ext>
            </a:extLst>
          </p:cNvPr>
          <p:cNvSpPr/>
          <p:nvPr/>
        </p:nvSpPr>
        <p:spPr>
          <a:xfrm>
            <a:off x="1643732" y="4514852"/>
            <a:ext cx="438150" cy="361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33BEEB-03E9-B218-6975-0BF70DB50395}"/>
              </a:ext>
            </a:extLst>
          </p:cNvPr>
          <p:cNvSpPr txBox="1"/>
          <p:nvPr/>
        </p:nvSpPr>
        <p:spPr>
          <a:xfrm>
            <a:off x="6136356" y="3675180"/>
            <a:ext cx="5900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월드를 적당한 크기로 나누어 </a:t>
            </a:r>
            <a:r>
              <a:rPr lang="en-US" altLang="ko-KR" sz="1200" dirty="0"/>
              <a:t>Cell</a:t>
            </a:r>
            <a:r>
              <a:rPr lang="ko-KR" altLang="en-US" sz="1200" dirty="0"/>
              <a:t>을 고정 크기 배열이나 </a:t>
            </a:r>
            <a:r>
              <a:rPr lang="en-US" altLang="ko-KR" sz="1200" dirty="0"/>
              <a:t>new[]</a:t>
            </a:r>
            <a:r>
              <a:rPr lang="ko-KR" altLang="en-US" sz="1200" dirty="0"/>
              <a:t>로 할당</a:t>
            </a:r>
            <a:endParaRPr lang="en-US" altLang="ko-KR" sz="1200" dirty="0"/>
          </a:p>
          <a:p>
            <a:r>
              <a:rPr lang="en-US" altLang="ko-KR" sz="1200" dirty="0"/>
              <a:t>-  Collider</a:t>
            </a:r>
            <a:r>
              <a:rPr lang="ko-KR" altLang="en-US" sz="1200" dirty="0"/>
              <a:t>에는 </a:t>
            </a:r>
            <a:r>
              <a:rPr lang="en-US" altLang="ko-KR" sz="1200" dirty="0"/>
              <a:t>Cell Index</a:t>
            </a:r>
            <a:r>
              <a:rPr lang="ko-KR" altLang="en-US" sz="1200" dirty="0"/>
              <a:t> 와 </a:t>
            </a:r>
            <a:r>
              <a:rPr lang="en-US" altLang="ko-KR" sz="1200" dirty="0"/>
              <a:t>Cell</a:t>
            </a:r>
            <a:r>
              <a:rPr lang="ko-KR" altLang="en-US" sz="1200" dirty="0"/>
              <a:t>에서의 </a:t>
            </a:r>
            <a:r>
              <a:rPr lang="en-US" altLang="ko-KR" sz="1200" dirty="0"/>
              <a:t>std::list::Iterator </a:t>
            </a:r>
            <a:r>
              <a:rPr lang="ko-KR" altLang="en-US" sz="1200" dirty="0"/>
              <a:t>를 보관한다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움직이는 </a:t>
            </a:r>
            <a:r>
              <a:rPr lang="en-US" altLang="ko-KR" sz="1200" dirty="0"/>
              <a:t>Collider</a:t>
            </a:r>
            <a:r>
              <a:rPr lang="ko-KR" altLang="en-US" sz="1200" dirty="0"/>
              <a:t>는 매 프레임 어느 구역에 있는지 갱신 해야함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하나의 </a:t>
            </a:r>
            <a:r>
              <a:rPr lang="en-US" altLang="ko-KR" sz="1200" dirty="0"/>
              <a:t>Collider</a:t>
            </a:r>
            <a:r>
              <a:rPr lang="ko-KR" altLang="en-US" sz="1200" dirty="0"/>
              <a:t> 충돌검사는 자신이 속한 구역 뿐만 아니라 주위 구역의 목록사용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구역별로 골고루 배치 되어있는 경우가 이상적 </a:t>
            </a:r>
            <a:r>
              <a:rPr lang="en-US" altLang="ko-KR" sz="1200" dirty="0"/>
              <a:t>,  </a:t>
            </a:r>
            <a:r>
              <a:rPr lang="ko-KR" altLang="en-US" sz="1200" dirty="0"/>
              <a:t>한 구역에 있다면 최악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17E3AB1B-DDEE-E040-4B28-598C1083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54" y="2126412"/>
            <a:ext cx="4479130" cy="1023801"/>
          </a:xfrm>
          <a:prstGeom prst="rect">
            <a:avLst/>
          </a:prstGeom>
        </p:spPr>
      </p:pic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6D33190-EAF7-1F44-36C3-80D67F2AA5D7}"/>
              </a:ext>
            </a:extLst>
          </p:cNvPr>
          <p:cNvCxnSpPr>
            <a:cxnSpLocks/>
          </p:cNvCxnSpPr>
          <p:nvPr/>
        </p:nvCxnSpPr>
        <p:spPr>
          <a:xfrm>
            <a:off x="8763000" y="2990850"/>
            <a:ext cx="1016000" cy="25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AA19989-FE26-294F-F73B-3AEFE01FD7D7}"/>
              </a:ext>
            </a:extLst>
          </p:cNvPr>
          <p:cNvSpPr txBox="1"/>
          <p:nvPr/>
        </p:nvSpPr>
        <p:spPr>
          <a:xfrm>
            <a:off x="9779000" y="3090961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Hash Function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63DDEF4-29D2-D2A7-B531-1E4F9D6C3988}"/>
              </a:ext>
            </a:extLst>
          </p:cNvPr>
          <p:cNvCxnSpPr>
            <a:cxnSpLocks/>
          </p:cNvCxnSpPr>
          <p:nvPr/>
        </p:nvCxnSpPr>
        <p:spPr>
          <a:xfrm flipV="1">
            <a:off x="8211795" y="2031775"/>
            <a:ext cx="468655" cy="5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127360E-0996-B3D8-70B3-CE5B03F08869}"/>
              </a:ext>
            </a:extLst>
          </p:cNvPr>
          <p:cNvSpPr txBox="1"/>
          <p:nvPr/>
        </p:nvSpPr>
        <p:spPr>
          <a:xfrm>
            <a:off x="8680450" y="1884504"/>
            <a:ext cx="6462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Bucket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726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FAC97-78DC-6197-5E52-8FC0DFD4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703CB-B5A1-BC3B-A8FD-57EB89869EAA}"/>
              </a:ext>
            </a:extLst>
          </p:cNvPr>
          <p:cNvSpPr txBox="1"/>
          <p:nvPr/>
        </p:nvSpPr>
        <p:spPr>
          <a:xfrm>
            <a:off x="537883" y="1909483"/>
            <a:ext cx="103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이동 로직을 처리하는 </a:t>
            </a:r>
            <a:r>
              <a:rPr lang="en-US" altLang="ko-KR" dirty="0"/>
              <a:t>Movement </a:t>
            </a:r>
            <a:r>
              <a:rPr lang="ko-KR" altLang="en-US" dirty="0"/>
              <a:t>컴포넌트와 충돌영역을 의미하는 </a:t>
            </a:r>
            <a:r>
              <a:rPr lang="en-US" altLang="ko-KR" dirty="0"/>
              <a:t>Collider </a:t>
            </a:r>
            <a:r>
              <a:rPr lang="ko-KR" altLang="en-US" dirty="0"/>
              <a:t>컴포넌트를 사용하는</a:t>
            </a:r>
            <a:endParaRPr lang="en-US" altLang="ko-KR" dirty="0"/>
          </a:p>
          <a:p>
            <a:r>
              <a:rPr lang="ko-KR" altLang="en-US" dirty="0"/>
              <a:t>게임 오브젝트를 설계하여 이동</a:t>
            </a:r>
            <a:r>
              <a:rPr lang="en-US" altLang="ko-KR" dirty="0"/>
              <a:t>,</a:t>
            </a:r>
            <a:r>
              <a:rPr lang="ko-KR" altLang="en-US" dirty="0"/>
              <a:t>충돌 처리를 사용하여 간단한 미니 게임을 만들어 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슛팅</a:t>
            </a:r>
            <a:r>
              <a:rPr lang="ko-KR" altLang="en-US" dirty="0"/>
              <a:t> 게임</a:t>
            </a:r>
            <a:r>
              <a:rPr lang="en-US" altLang="ko-KR" dirty="0"/>
              <a:t>, </a:t>
            </a:r>
            <a:r>
              <a:rPr lang="ko-KR" altLang="en-US" dirty="0" err="1"/>
              <a:t>플랫포머</a:t>
            </a:r>
            <a:r>
              <a:rPr lang="ko-KR" altLang="en-US" dirty="0"/>
              <a:t> 게임 </a:t>
            </a:r>
            <a:r>
              <a:rPr lang="en-US" altLang="ko-KR" dirty="0"/>
              <a:t>, </a:t>
            </a:r>
            <a:r>
              <a:rPr lang="ko-KR" altLang="en-US" dirty="0"/>
              <a:t>애니메이션 시작</a:t>
            </a:r>
            <a:r>
              <a:rPr lang="en-US" altLang="ko-KR" dirty="0"/>
              <a:t>(</a:t>
            </a:r>
            <a:r>
              <a:rPr lang="ko-KR" altLang="en-US" dirty="0"/>
              <a:t>공격 영역 활성</a:t>
            </a:r>
            <a:r>
              <a:rPr lang="en-US" altLang="ko-KR" dirty="0"/>
              <a:t>)-&gt; </a:t>
            </a:r>
            <a:r>
              <a:rPr lang="ko-KR" altLang="en-US" dirty="0"/>
              <a:t>종료</a:t>
            </a:r>
            <a:r>
              <a:rPr lang="en-US" altLang="ko-KR" dirty="0"/>
              <a:t>(</a:t>
            </a:r>
            <a:r>
              <a:rPr lang="ko-KR" altLang="en-US" dirty="0"/>
              <a:t>비활성화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1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CAF99-898C-F880-1166-93FA688B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2E79F-032F-B11B-A591-438E8CECB428}"/>
              </a:ext>
            </a:extLst>
          </p:cNvPr>
          <p:cNvSpPr txBox="1"/>
          <p:nvPr/>
        </p:nvSpPr>
        <p:spPr>
          <a:xfrm>
            <a:off x="838200" y="2047286"/>
            <a:ext cx="88236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현실과 엔진의 물리 그리고 우리가 적용할 물리의 차이를 이해합니다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탑 뷰 와 스크롤 뷰 차이를 이해하고 중력을 적용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Block</a:t>
            </a:r>
            <a:r>
              <a:rPr lang="ko-KR" altLang="en-US" dirty="0"/>
              <a:t>과 </a:t>
            </a:r>
            <a:r>
              <a:rPr lang="en-US" altLang="ko-KR" dirty="0"/>
              <a:t>Overlap </a:t>
            </a:r>
            <a:r>
              <a:rPr lang="ko-KR" altLang="en-US" dirty="0"/>
              <a:t>개념을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충돌처리 영역을 위한 </a:t>
            </a:r>
            <a:r>
              <a:rPr lang="en-US" altLang="ko-KR" dirty="0"/>
              <a:t>Collider(</a:t>
            </a:r>
            <a:r>
              <a:rPr lang="en-US" altLang="ko-KR" dirty="0" err="1"/>
              <a:t>Box,Circle</a:t>
            </a:r>
            <a:r>
              <a:rPr lang="en-US" altLang="ko-KR" dirty="0"/>
              <a:t>)</a:t>
            </a:r>
            <a:r>
              <a:rPr lang="ko-KR" altLang="en-US" dirty="0"/>
              <a:t>의 클래스 설계를 살펴봅니다</a:t>
            </a:r>
            <a:r>
              <a:rPr lang="en-US" altLang="ko-KR" dirty="0"/>
              <a:t>.</a:t>
            </a:r>
            <a:r>
              <a:rPr lang="ko-KR" altLang="en-US" dirty="0"/>
              <a:t>  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6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96CA0-E521-200C-5E9C-A5CE960C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현실과 물리 엔진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E1F20-4708-5680-E55F-133FE64B5124}"/>
              </a:ext>
            </a:extLst>
          </p:cNvPr>
          <p:cNvSpPr txBox="1"/>
          <p:nvPr/>
        </p:nvSpPr>
        <p:spPr>
          <a:xfrm>
            <a:off x="912819" y="1690688"/>
            <a:ext cx="9678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현실의 물리계산을 위한 요소는 힘</a:t>
            </a:r>
            <a:r>
              <a:rPr lang="en-US" altLang="ko-KR" dirty="0"/>
              <a:t>,</a:t>
            </a:r>
            <a:r>
              <a:rPr lang="ko-KR" altLang="en-US" dirty="0"/>
              <a:t>공기저항</a:t>
            </a:r>
            <a:r>
              <a:rPr lang="en-US" altLang="ko-KR" dirty="0"/>
              <a:t>,</a:t>
            </a:r>
            <a:r>
              <a:rPr lang="ko-KR" altLang="en-US" dirty="0"/>
              <a:t>중력</a:t>
            </a:r>
            <a:r>
              <a:rPr lang="en-US" altLang="ko-KR" dirty="0"/>
              <a:t>,</a:t>
            </a:r>
            <a:r>
              <a:rPr lang="ko-KR" altLang="en-US" dirty="0"/>
              <a:t>마찰력</a:t>
            </a:r>
            <a:r>
              <a:rPr lang="en-US" altLang="ko-KR" dirty="0"/>
              <a:t>,</a:t>
            </a:r>
            <a:r>
              <a:rPr lang="ko-KR" altLang="en-US" dirty="0"/>
              <a:t>질량</a:t>
            </a:r>
            <a:r>
              <a:rPr lang="en-US" altLang="ko-KR" dirty="0"/>
              <a:t>,</a:t>
            </a:r>
            <a:r>
              <a:rPr lang="ko-KR" altLang="en-US" dirty="0"/>
              <a:t>수직 항력</a:t>
            </a:r>
            <a:r>
              <a:rPr lang="en-US" altLang="ko-KR" dirty="0"/>
              <a:t> </a:t>
            </a:r>
            <a:r>
              <a:rPr lang="ko-KR" altLang="en-US" dirty="0"/>
              <a:t>등등 많음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중에서 게임 엔진의 물리는 단순화된  모델로 실시간 계산의 시뮬레이션에 초점을 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. </a:t>
            </a:r>
            <a:r>
              <a:rPr lang="ko-KR" altLang="en-US" dirty="0"/>
              <a:t>단순 충돌 검출이 아니라 다양한 알고리즘이 사용됨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69F350-0BA4-6044-CB61-C6AB6AFB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7" y="3147216"/>
            <a:ext cx="4093791" cy="22997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80692-ED4E-5679-99AB-6D33E0283571}"/>
              </a:ext>
            </a:extLst>
          </p:cNvPr>
          <p:cNvSpPr txBox="1"/>
          <p:nvPr/>
        </p:nvSpPr>
        <p:spPr>
          <a:xfrm>
            <a:off x="4394383" y="3689984"/>
            <a:ext cx="74072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Broad phase: </a:t>
            </a:r>
            <a:r>
              <a:rPr lang="ko-KR" altLang="en-US" dirty="0"/>
              <a:t>오브젝트가 많은 상황에서 충돌 가능성 만을 판단하여 시간 복잡도를 줄이기 위한 단계 </a:t>
            </a:r>
            <a:r>
              <a:rPr lang="en-US" altLang="ko-KR" dirty="0"/>
              <a:t>( </a:t>
            </a:r>
            <a:r>
              <a:rPr lang="ko-KR" altLang="en-US" dirty="0">
                <a:hlinkClick r:id="rId3"/>
              </a:rPr>
              <a:t>링크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Mid phase:  </a:t>
            </a:r>
            <a:r>
              <a:rPr lang="ko-KR" altLang="en-US" dirty="0"/>
              <a:t>오브젝트 단위의 충돌 단계 </a:t>
            </a:r>
            <a:r>
              <a:rPr lang="en-US" altLang="ko-KR" dirty="0"/>
              <a:t>( </a:t>
            </a:r>
            <a:r>
              <a:rPr lang="ko-KR" altLang="en-US" dirty="0">
                <a:hlinkClick r:id="rId4"/>
              </a:rPr>
              <a:t>빠르게 </a:t>
            </a:r>
            <a:r>
              <a:rPr lang="ko-KR" altLang="en-US" dirty="0" err="1">
                <a:hlinkClick r:id="rId4"/>
              </a:rPr>
              <a:t>움직이는것도</a:t>
            </a:r>
            <a:r>
              <a:rPr lang="ko-KR" altLang="en-US" dirty="0">
                <a:hlinkClick r:id="rId4"/>
              </a:rPr>
              <a:t> 처리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Narrow phase: </a:t>
            </a:r>
            <a:r>
              <a:rPr lang="ko-KR" altLang="en-US" dirty="0"/>
              <a:t>접촉 점</a:t>
            </a:r>
            <a:r>
              <a:rPr lang="en-US" altLang="ko-KR" dirty="0"/>
              <a:t>, </a:t>
            </a:r>
            <a:r>
              <a:rPr lang="ko-KR" altLang="en-US" dirty="0"/>
              <a:t>침투 깊이 등 충돌의 추가정보를 찾는 단계</a:t>
            </a:r>
            <a:endParaRPr lang="en-US" altLang="ko-KR" dirty="0"/>
          </a:p>
          <a:p>
            <a:r>
              <a:rPr lang="en-US" altLang="ko-KR" dirty="0"/>
              <a:t>Simulation: </a:t>
            </a:r>
            <a:r>
              <a:rPr lang="ko-KR" altLang="en-US" dirty="0"/>
              <a:t>강체 역학 </a:t>
            </a:r>
            <a:r>
              <a:rPr lang="en-US" altLang="ko-KR" dirty="0"/>
              <a:t>, </a:t>
            </a:r>
            <a:r>
              <a:rPr lang="ko-KR" altLang="en-US" dirty="0"/>
              <a:t>관절 등이 반영된 시뮬레이션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F7A1D-AF6F-1AF9-BC81-711B3D11B133}"/>
              </a:ext>
            </a:extLst>
          </p:cNvPr>
          <p:cNvSpPr txBox="1"/>
          <p:nvPr/>
        </p:nvSpPr>
        <p:spPr>
          <a:xfrm>
            <a:off x="3913841" y="5795462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물리 엔진을 만들었다고 말하려면 위 내용의 언급이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067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3B04577-E096-D972-0EE6-8868C9E6D926}"/>
              </a:ext>
            </a:extLst>
          </p:cNvPr>
          <p:cNvSpPr/>
          <p:nvPr/>
        </p:nvSpPr>
        <p:spPr>
          <a:xfrm>
            <a:off x="3063700" y="2784545"/>
            <a:ext cx="1085850" cy="9779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6AF7B3-D876-8024-C400-C4CF567D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우리가 적용할 물리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C5424-0D91-1316-6749-EB75C7BA6DC6}"/>
              </a:ext>
            </a:extLst>
          </p:cNvPr>
          <p:cNvSpPr txBox="1"/>
          <p:nvPr/>
        </p:nvSpPr>
        <p:spPr>
          <a:xfrm>
            <a:off x="212651" y="1458982"/>
            <a:ext cx="1134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물리 엔진 </a:t>
            </a:r>
            <a:r>
              <a:rPr lang="ko-KR" altLang="en-US" dirty="0" err="1"/>
              <a:t>이라기</a:t>
            </a:r>
            <a:r>
              <a:rPr lang="ko-KR" altLang="en-US" dirty="0"/>
              <a:t> 보다는 게임적 허용으로 물리 계산 요소를 최대한 생략한 유사 물리를 적용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게임에 필요한 가장 기본적인 </a:t>
            </a:r>
            <a:r>
              <a:rPr lang="ko-KR" altLang="en-US" b="1" dirty="0"/>
              <a:t>이동과 중력</a:t>
            </a:r>
            <a:r>
              <a:rPr lang="ko-KR" altLang="en-US" dirty="0"/>
              <a:t>을 적용하거나 </a:t>
            </a:r>
            <a:r>
              <a:rPr lang="ko-KR" altLang="en-US" b="1" dirty="0" err="1"/>
              <a:t>터널링</a:t>
            </a:r>
            <a:r>
              <a:rPr lang="ko-KR" altLang="en-US" b="1" dirty="0"/>
              <a:t> 문제는 무시한 충돌</a:t>
            </a:r>
            <a:r>
              <a:rPr lang="en-US" altLang="ko-KR" b="1" dirty="0"/>
              <a:t> </a:t>
            </a:r>
            <a:r>
              <a:rPr lang="ko-KR" altLang="en-US" b="1" dirty="0"/>
              <a:t>검출</a:t>
            </a:r>
            <a:r>
              <a:rPr lang="en-US" altLang="ko-KR" b="1" dirty="0"/>
              <a:t>(AABB-AABB)</a:t>
            </a:r>
          </a:p>
          <a:p>
            <a:r>
              <a:rPr lang="ko-KR" altLang="en-US" dirty="0"/>
              <a:t> 그리고 이후의 이벤트 </a:t>
            </a:r>
            <a:r>
              <a:rPr lang="en-US" altLang="ko-KR" b="1" dirty="0" err="1"/>
              <a:t>Block,Overlap</a:t>
            </a:r>
            <a:r>
              <a:rPr lang="en-US" altLang="ko-KR" b="1" dirty="0"/>
              <a:t>(Begin-End) </a:t>
            </a:r>
            <a:r>
              <a:rPr lang="ko-KR" altLang="en-US" b="1" dirty="0"/>
              <a:t>처리</a:t>
            </a:r>
            <a:r>
              <a:rPr lang="ko-KR" altLang="en-US" dirty="0"/>
              <a:t>하여 반응을 도전을 해보는 단계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CCA631-BB24-0FF5-E130-185232736595}"/>
              </a:ext>
            </a:extLst>
          </p:cNvPr>
          <p:cNvSpPr/>
          <p:nvPr/>
        </p:nvSpPr>
        <p:spPr>
          <a:xfrm>
            <a:off x="498032" y="2795524"/>
            <a:ext cx="1085850" cy="97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D96BB6-7991-DFC3-9C16-E47F8AA90EBC}"/>
              </a:ext>
            </a:extLst>
          </p:cNvPr>
          <p:cNvSpPr/>
          <p:nvPr/>
        </p:nvSpPr>
        <p:spPr>
          <a:xfrm>
            <a:off x="4392203" y="2784545"/>
            <a:ext cx="1085850" cy="97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73BEF-CAC1-212F-B4B4-721419BD3B1E}"/>
              </a:ext>
            </a:extLst>
          </p:cNvPr>
          <p:cNvSpPr txBox="1"/>
          <p:nvPr/>
        </p:nvSpPr>
        <p:spPr>
          <a:xfrm>
            <a:off x="618553" y="390698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현재 위치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8E6D2-7150-8C61-AC8A-3E790D9687B6}"/>
              </a:ext>
            </a:extLst>
          </p:cNvPr>
          <p:cNvSpPr/>
          <p:nvPr/>
        </p:nvSpPr>
        <p:spPr>
          <a:xfrm>
            <a:off x="2278122" y="2784545"/>
            <a:ext cx="1085850" cy="9779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2FF82-EC2D-3765-67F0-DC1C8C4DD970}"/>
              </a:ext>
            </a:extLst>
          </p:cNvPr>
          <p:cNvSpPr txBox="1"/>
          <p:nvPr/>
        </p:nvSpPr>
        <p:spPr>
          <a:xfrm>
            <a:off x="4221064" y="3939138"/>
            <a:ext cx="187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경과 시간이 큰 경우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DC0C16-FEEB-91AC-3AA5-4992C67BAF8D}"/>
              </a:ext>
            </a:extLst>
          </p:cNvPr>
          <p:cNvSpPr txBox="1"/>
          <p:nvPr/>
        </p:nvSpPr>
        <p:spPr>
          <a:xfrm>
            <a:off x="1971522" y="3906982"/>
            <a:ext cx="2178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경과 시간이 짧은 경우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3DB6519-C02D-09F2-36DB-1A042311D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73811"/>
              </p:ext>
            </p:extLst>
          </p:nvPr>
        </p:nvGraphicFramePr>
        <p:xfrm>
          <a:off x="118859" y="4784651"/>
          <a:ext cx="5883352" cy="1537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838">
                  <a:extLst>
                    <a:ext uri="{9D8B030D-6E8A-4147-A177-3AD203B41FA5}">
                      <a16:colId xmlns:a16="http://schemas.microsoft.com/office/drawing/2014/main" val="1608942081"/>
                    </a:ext>
                  </a:extLst>
                </a:gridCol>
                <a:gridCol w="1470838">
                  <a:extLst>
                    <a:ext uri="{9D8B030D-6E8A-4147-A177-3AD203B41FA5}">
                      <a16:colId xmlns:a16="http://schemas.microsoft.com/office/drawing/2014/main" val="1737958261"/>
                    </a:ext>
                  </a:extLst>
                </a:gridCol>
                <a:gridCol w="1470838">
                  <a:extLst>
                    <a:ext uri="{9D8B030D-6E8A-4147-A177-3AD203B41FA5}">
                      <a16:colId xmlns:a16="http://schemas.microsoft.com/office/drawing/2014/main" val="4107332964"/>
                    </a:ext>
                  </a:extLst>
                </a:gridCol>
                <a:gridCol w="1470838">
                  <a:extLst>
                    <a:ext uri="{9D8B030D-6E8A-4147-A177-3AD203B41FA5}">
                      <a16:colId xmlns:a16="http://schemas.microsoft.com/office/drawing/2014/main" val="3217004848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 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Overlap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NoCollision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반응없음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반응없음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반응없음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0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Overlap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반응없음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Overlap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Overlap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5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반응없음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Overlap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8660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676114B-91D9-2CDC-7309-BE229839BE4F}"/>
              </a:ext>
            </a:extLst>
          </p:cNvPr>
          <p:cNvSpPr txBox="1"/>
          <p:nvPr/>
        </p:nvSpPr>
        <p:spPr>
          <a:xfrm>
            <a:off x="6341808" y="2850094"/>
            <a:ext cx="51200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Block</a:t>
            </a:r>
          </a:p>
          <a:p>
            <a:r>
              <a:rPr lang="ko-KR" altLang="en-US" dirty="0"/>
              <a:t>양쪽 물체가 통과하지 않으며 충돌 이후의 방향</a:t>
            </a:r>
            <a:r>
              <a:rPr lang="en-US" altLang="ko-KR" dirty="0"/>
              <a:t>,</a:t>
            </a:r>
            <a:r>
              <a:rPr lang="ko-KR" altLang="en-US" dirty="0"/>
              <a:t>속력을 수정하여 위치를 업데이트 한다</a:t>
            </a:r>
            <a:r>
              <a:rPr lang="en-US" altLang="ko-KR" dirty="0"/>
              <a:t>.</a:t>
            </a:r>
            <a:r>
              <a:rPr lang="ko-KR" altLang="en-US" dirty="0"/>
              <a:t>충돌 이벤트를 양쪽에 알림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Overlap</a:t>
            </a:r>
          </a:p>
          <a:p>
            <a:r>
              <a:rPr lang="ko-KR" altLang="en-US" dirty="0"/>
              <a:t>양쪽 물체가 통과하며 방향</a:t>
            </a:r>
            <a:r>
              <a:rPr lang="en-US" altLang="ko-KR" dirty="0"/>
              <a:t>,</a:t>
            </a:r>
            <a:r>
              <a:rPr lang="ko-KR" altLang="en-US" dirty="0"/>
              <a:t>속력</a:t>
            </a:r>
            <a:r>
              <a:rPr lang="en-US" altLang="ko-KR" dirty="0"/>
              <a:t>,</a:t>
            </a:r>
            <a:r>
              <a:rPr lang="ko-KR" altLang="en-US" dirty="0"/>
              <a:t>위치 수정 없음 통과의 시작과</a:t>
            </a:r>
            <a:r>
              <a:rPr lang="en-US" altLang="ko-KR" dirty="0"/>
              <a:t>-</a:t>
            </a:r>
            <a:r>
              <a:rPr lang="ko-KR" altLang="en-US" dirty="0"/>
              <a:t>끝 이벤트를 양쪽에 알림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CA6D899-043F-4941-BA06-2B15067BED7E}"/>
              </a:ext>
            </a:extLst>
          </p:cNvPr>
          <p:cNvCxnSpPr>
            <a:cxnSpLocks/>
          </p:cNvCxnSpPr>
          <p:nvPr/>
        </p:nvCxnSpPr>
        <p:spPr>
          <a:xfrm>
            <a:off x="1583882" y="3328485"/>
            <a:ext cx="326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탑뷰 액션 RPG 오션스 하트 2021년 출시 예정">
            <a:extLst>
              <a:ext uri="{FF2B5EF4-FFF2-40B4-BE49-F238E27FC236}">
                <a16:creationId xmlns:a16="http://schemas.microsoft.com/office/drawing/2014/main" id="{8738CF1E-64BD-BEC4-3419-ADCFFA228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5" t="33973" r="30792" b="28850"/>
          <a:stretch/>
        </p:blipFill>
        <p:spPr bwMode="auto">
          <a:xfrm>
            <a:off x="595423" y="3519334"/>
            <a:ext cx="2033297" cy="196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89881C-2DC9-FB26-0295-2DFB59B2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탑 뷰 에서의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CEE42-AB0B-388C-26F8-0971F5104027}"/>
              </a:ext>
            </a:extLst>
          </p:cNvPr>
          <p:cNvSpPr txBox="1"/>
          <p:nvPr/>
        </p:nvSpPr>
        <p:spPr>
          <a:xfrm>
            <a:off x="3553637" y="1916065"/>
            <a:ext cx="262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Movement Component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1A329-1AD9-8FC5-15C2-43DAA74B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637" y="2285397"/>
            <a:ext cx="8344680" cy="4509055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9DE64B-5438-FD2A-DB9C-8886515A1200}"/>
              </a:ext>
            </a:extLst>
          </p:cNvPr>
          <p:cNvCxnSpPr>
            <a:cxnSpLocks/>
          </p:cNvCxnSpPr>
          <p:nvPr/>
        </p:nvCxnSpPr>
        <p:spPr>
          <a:xfrm flipV="1">
            <a:off x="1618626" y="4089167"/>
            <a:ext cx="645459" cy="4507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776793-CDBE-B2C8-59FC-0C0E43B728CB}"/>
              </a:ext>
            </a:extLst>
          </p:cNvPr>
          <p:cNvSpPr txBox="1"/>
          <p:nvPr/>
        </p:nvSpPr>
        <p:spPr>
          <a:xfrm>
            <a:off x="507835" y="1546733"/>
            <a:ext cx="1063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 뷰는 중력과 점프가 없다</a:t>
            </a:r>
            <a:r>
              <a:rPr lang="en-US" altLang="ko-KR" dirty="0"/>
              <a:t>.   Direction </a:t>
            </a:r>
            <a:r>
              <a:rPr lang="en-US" altLang="ko-KR" dirty="0" err="1"/>
              <a:t>x,y</a:t>
            </a:r>
            <a:r>
              <a:rPr lang="ko-KR" altLang="en-US" dirty="0"/>
              <a:t>를 모두 사용하여 </a:t>
            </a:r>
            <a:r>
              <a:rPr lang="en-US" altLang="ko-KR" dirty="0"/>
              <a:t>360 </a:t>
            </a:r>
            <a:r>
              <a:rPr lang="ko-KR" altLang="en-US" dirty="0"/>
              <a:t>도 어느 방향이던 설정 </a:t>
            </a:r>
            <a:r>
              <a:rPr lang="en-US" altLang="ko-KR" dirty="0"/>
              <a:t>( </a:t>
            </a:r>
            <a:r>
              <a:rPr lang="ko-KR" altLang="en-US" dirty="0"/>
              <a:t>단위벡터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25DB2-AD32-C2CF-4214-04F0CA0E8D95}"/>
              </a:ext>
            </a:extLst>
          </p:cNvPr>
          <p:cNvSpPr txBox="1"/>
          <p:nvPr/>
        </p:nvSpPr>
        <p:spPr>
          <a:xfrm>
            <a:off x="6069667" y="3846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방향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017B47-B80A-79DA-20F3-198807EDD0DD}"/>
              </a:ext>
            </a:extLst>
          </p:cNvPr>
          <p:cNvSpPr txBox="1"/>
          <p:nvPr/>
        </p:nvSpPr>
        <p:spPr>
          <a:xfrm>
            <a:off x="7317749" y="384614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속력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초당 </a:t>
            </a:r>
            <a:r>
              <a:rPr lang="ko-KR" altLang="en-US" b="1" dirty="0" err="1">
                <a:solidFill>
                  <a:srgbClr val="FF0000"/>
                </a:solidFill>
              </a:rPr>
              <a:t>이동량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254770-CB21-1211-D70B-27BB9BD9289F}"/>
              </a:ext>
            </a:extLst>
          </p:cNvPr>
          <p:cNvSpPr txBox="1"/>
          <p:nvPr/>
        </p:nvSpPr>
        <p:spPr>
          <a:xfrm>
            <a:off x="4014025" y="3801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속도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79CE81-CBDD-3625-8D54-49A7AD43CF69}"/>
              </a:ext>
            </a:extLst>
          </p:cNvPr>
          <p:cNvSpPr/>
          <p:nvPr/>
        </p:nvSpPr>
        <p:spPr>
          <a:xfrm>
            <a:off x="4404732" y="5118410"/>
            <a:ext cx="4761570" cy="192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91790-0F77-BC0C-0541-069E6CFD82DB}"/>
              </a:ext>
            </a:extLst>
          </p:cNvPr>
          <p:cNvSpPr txBox="1"/>
          <p:nvPr/>
        </p:nvSpPr>
        <p:spPr>
          <a:xfrm>
            <a:off x="6096000" y="4430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속도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C52A11-9698-9F75-C136-791B6B55B2C7}"/>
              </a:ext>
            </a:extLst>
          </p:cNvPr>
          <p:cNvSpPr txBox="1"/>
          <p:nvPr/>
        </p:nvSpPr>
        <p:spPr>
          <a:xfrm>
            <a:off x="7577470" y="448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경과시간</a:t>
            </a:r>
          </a:p>
        </p:txBody>
      </p:sp>
    </p:spTree>
    <p:extLst>
      <p:ext uri="{BB962C8B-B14F-4D97-AF65-F5344CB8AC3E}">
        <p14:creationId xmlns:p14="http://schemas.microsoft.com/office/powerpoint/2010/main" val="13195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1D6FD-EB00-1BFA-9006-E2AFCBF5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뷰에서의 이동</a:t>
            </a:r>
          </a:p>
        </p:txBody>
      </p:sp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F676075E-8461-2370-8BFD-DF2114159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0" t="67294"/>
          <a:stretch/>
        </p:blipFill>
        <p:spPr bwMode="auto">
          <a:xfrm>
            <a:off x="144648" y="2921511"/>
            <a:ext cx="2653990" cy="161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763A8-820D-961A-1118-4604E904E97C}"/>
              </a:ext>
            </a:extLst>
          </p:cNvPr>
          <p:cNvSpPr txBox="1"/>
          <p:nvPr/>
        </p:nvSpPr>
        <p:spPr>
          <a:xfrm>
            <a:off x="394710" y="1506022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사이드 또는 스크롤 뷰는 중력과 점프가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D4BA8E3-0C01-7612-53EB-BE0ED7072961}"/>
              </a:ext>
            </a:extLst>
          </p:cNvPr>
          <p:cNvCxnSpPr>
            <a:cxnSpLocks/>
          </p:cNvCxnSpPr>
          <p:nvPr/>
        </p:nvCxnSpPr>
        <p:spPr>
          <a:xfrm>
            <a:off x="1750099" y="4123438"/>
            <a:ext cx="848127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4ED553-5583-D549-6BAD-CC266D38143B}"/>
              </a:ext>
            </a:extLst>
          </p:cNvPr>
          <p:cNvCxnSpPr>
            <a:cxnSpLocks/>
          </p:cNvCxnSpPr>
          <p:nvPr/>
        </p:nvCxnSpPr>
        <p:spPr>
          <a:xfrm>
            <a:off x="2170983" y="4290661"/>
            <a:ext cx="0" cy="58978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CA0B00-1C65-8B40-D7A6-9048D9B87D2A}"/>
              </a:ext>
            </a:extLst>
          </p:cNvPr>
          <p:cNvSpPr txBox="1"/>
          <p:nvPr/>
        </p:nvSpPr>
        <p:spPr>
          <a:xfrm>
            <a:off x="1342603" y="4585552"/>
            <a:ext cx="761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중력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E146B-B082-39EB-C05E-DB2F70FD1F81}"/>
              </a:ext>
            </a:extLst>
          </p:cNvPr>
          <p:cNvSpPr txBox="1"/>
          <p:nvPr/>
        </p:nvSpPr>
        <p:spPr>
          <a:xfrm>
            <a:off x="1040747" y="3540974"/>
            <a:ext cx="137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이동방향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4FB220E-674E-F371-37E7-A3C0B07E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418" y="1953675"/>
            <a:ext cx="8545256" cy="46739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FCDDA3-DAF5-F8A9-8C1A-E1D9998361D9}"/>
              </a:ext>
            </a:extLst>
          </p:cNvPr>
          <p:cNvSpPr txBox="1"/>
          <p:nvPr/>
        </p:nvSpPr>
        <p:spPr>
          <a:xfrm>
            <a:off x="8295155" y="276762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X</a:t>
            </a:r>
            <a:r>
              <a:rPr lang="ko-KR" altLang="en-US" sz="1400" b="1" dirty="0">
                <a:solidFill>
                  <a:srgbClr val="FF0000"/>
                </a:solidFill>
              </a:rPr>
              <a:t>축 속력으로만 사용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0B4C0-404D-9315-FA62-3A8945959FB9}"/>
              </a:ext>
            </a:extLst>
          </p:cNvPr>
          <p:cNvSpPr txBox="1"/>
          <p:nvPr/>
        </p:nvSpPr>
        <p:spPr>
          <a:xfrm>
            <a:off x="3615652" y="345058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Y</a:t>
            </a:r>
            <a:r>
              <a:rPr lang="ko-KR" altLang="en-US" sz="1400" b="1" dirty="0">
                <a:solidFill>
                  <a:srgbClr val="FF0000"/>
                </a:solidFill>
              </a:rPr>
              <a:t>축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속력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57B76A-0322-C901-90AD-A7EFDB38BE9A}"/>
              </a:ext>
            </a:extLst>
          </p:cNvPr>
          <p:cNvSpPr/>
          <p:nvPr/>
        </p:nvSpPr>
        <p:spPr>
          <a:xfrm>
            <a:off x="4021491" y="6200898"/>
            <a:ext cx="4761570" cy="1928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8F1956-26BA-0BE2-961F-95AAD28B2C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" t="41201"/>
          <a:stretch/>
        </p:blipFill>
        <p:spPr>
          <a:xfrm>
            <a:off x="6760145" y="923347"/>
            <a:ext cx="5368969" cy="1286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86F9BE3-3774-4493-9E02-DF7F751B2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309" y="4983461"/>
            <a:ext cx="4250639" cy="1018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1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8B7C-1B5E-0B3B-C1C1-43C951FE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</a:t>
            </a:r>
            <a:r>
              <a:rPr lang="ko-KR" altLang="en-US" dirty="0"/>
              <a:t>과 </a:t>
            </a:r>
            <a:r>
              <a:rPr lang="en-US" altLang="ko-KR" dirty="0"/>
              <a:t>Overlap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6B495-4488-4BD1-5E0B-043D7738141E}"/>
              </a:ext>
            </a:extLst>
          </p:cNvPr>
          <p:cNvSpPr/>
          <p:nvPr/>
        </p:nvSpPr>
        <p:spPr>
          <a:xfrm>
            <a:off x="2879726" y="2105888"/>
            <a:ext cx="1085850" cy="97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E764BE-03DD-6697-30AF-978FF50865F9}"/>
              </a:ext>
            </a:extLst>
          </p:cNvPr>
          <p:cNvSpPr/>
          <p:nvPr/>
        </p:nvSpPr>
        <p:spPr>
          <a:xfrm>
            <a:off x="5788026" y="2105888"/>
            <a:ext cx="1085850" cy="97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D11131-F87E-FED0-63AB-97A274EAA1BB}"/>
              </a:ext>
            </a:extLst>
          </p:cNvPr>
          <p:cNvCxnSpPr/>
          <p:nvPr/>
        </p:nvCxnSpPr>
        <p:spPr>
          <a:xfrm flipH="1">
            <a:off x="7007226" y="2556738"/>
            <a:ext cx="1873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7AE5323-39F8-17C2-C400-CB4E20B1BC0E}"/>
              </a:ext>
            </a:extLst>
          </p:cNvPr>
          <p:cNvCxnSpPr>
            <a:cxnSpLocks/>
          </p:cNvCxnSpPr>
          <p:nvPr/>
        </p:nvCxnSpPr>
        <p:spPr>
          <a:xfrm>
            <a:off x="1076326" y="2594838"/>
            <a:ext cx="163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0F30F5-CC4D-C313-0D1A-9E5B69AA1864}"/>
              </a:ext>
            </a:extLst>
          </p:cNvPr>
          <p:cNvSpPr txBox="1"/>
          <p:nvPr/>
        </p:nvSpPr>
        <p:spPr>
          <a:xfrm>
            <a:off x="539750" y="3559718"/>
            <a:ext cx="1016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Block</a:t>
            </a:r>
            <a:r>
              <a:rPr lang="en-US" altLang="ko-KR" dirty="0"/>
              <a:t>: </a:t>
            </a:r>
            <a:r>
              <a:rPr lang="ko-KR" altLang="en-US" dirty="0"/>
              <a:t>겹치지 않는 결과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쉽게 처리하면</a:t>
            </a:r>
            <a:r>
              <a:rPr lang="en-US" altLang="ko-KR" dirty="0"/>
              <a:t>)</a:t>
            </a:r>
            <a:r>
              <a:rPr lang="ko-KR" altLang="en-US" dirty="0"/>
              <a:t> 양쪽에 </a:t>
            </a:r>
            <a:r>
              <a:rPr lang="en-US" altLang="ko-KR" dirty="0"/>
              <a:t>Block </a:t>
            </a:r>
            <a:r>
              <a:rPr lang="ko-KR" altLang="en-US" dirty="0"/>
              <a:t>이벤트를 알리고  이전의 위치로 돌아간다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PrevLocation</a:t>
            </a:r>
            <a:r>
              <a:rPr lang="en-US" altLang="ko-KR" dirty="0"/>
              <a:t>  = </a:t>
            </a:r>
            <a:r>
              <a:rPr lang="en-US" altLang="ko-KR" dirty="0" err="1"/>
              <a:t>NewLocation</a:t>
            </a:r>
            <a:r>
              <a:rPr lang="en-US" altLang="ko-KR" dirty="0"/>
              <a:t> – (</a:t>
            </a:r>
            <a:r>
              <a:rPr lang="en-US" altLang="ko-KR" dirty="0" err="1"/>
              <a:t>NewVelocity</a:t>
            </a:r>
            <a:r>
              <a:rPr lang="en-US" altLang="ko-KR" dirty="0"/>
              <a:t> * </a:t>
            </a:r>
            <a:r>
              <a:rPr lang="en-US" altLang="ko-KR" dirty="0" err="1"/>
              <a:t>deltaTime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어렵게 처리하면</a:t>
            </a:r>
            <a:r>
              <a:rPr lang="en-US" altLang="ko-KR" dirty="0"/>
              <a:t>) </a:t>
            </a:r>
            <a:r>
              <a:rPr lang="ko-KR" altLang="en-US" dirty="0"/>
              <a:t>충돌 직전을 계산하여 멈추거나 방향에 따라 </a:t>
            </a:r>
            <a:r>
              <a:rPr lang="ko-KR" altLang="en-US" dirty="0" err="1"/>
              <a:t>다른쪽으로</a:t>
            </a:r>
            <a:r>
              <a:rPr lang="ko-KR" altLang="en-US" dirty="0"/>
              <a:t> </a:t>
            </a:r>
            <a:r>
              <a:rPr lang="ko-KR" altLang="en-US" dirty="0" err="1"/>
              <a:t>이동하게한다</a:t>
            </a:r>
            <a:r>
              <a:rPr lang="en-US" altLang="ko-KR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EEFAA-C4E4-B100-98E4-400A247370B5}"/>
              </a:ext>
            </a:extLst>
          </p:cNvPr>
          <p:cNvSpPr txBox="1"/>
          <p:nvPr/>
        </p:nvSpPr>
        <p:spPr>
          <a:xfrm>
            <a:off x="488950" y="5763278"/>
            <a:ext cx="1043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Overlap Begin-End</a:t>
            </a:r>
            <a:r>
              <a:rPr lang="en-US" altLang="ko-KR" dirty="0"/>
              <a:t>:  </a:t>
            </a:r>
            <a:r>
              <a:rPr lang="ko-KR" altLang="en-US" dirty="0"/>
              <a:t> 서로 통과하고 처음 </a:t>
            </a:r>
            <a:r>
              <a:rPr lang="ko-KR" altLang="en-US" dirty="0" err="1"/>
              <a:t>겹칠때가</a:t>
            </a:r>
            <a:r>
              <a:rPr lang="ko-KR" altLang="en-US" dirty="0"/>
              <a:t> </a:t>
            </a:r>
            <a:r>
              <a:rPr lang="en-US" altLang="ko-KR" dirty="0"/>
              <a:t>Begin , </a:t>
            </a:r>
            <a:r>
              <a:rPr lang="ko-KR" altLang="en-US" dirty="0" err="1"/>
              <a:t>끝날때가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</a:p>
          <a:p>
            <a:r>
              <a:rPr lang="ko-KR" altLang="en-US" dirty="0"/>
              <a:t>그대로 통과하고 양쪽에 </a:t>
            </a:r>
            <a:r>
              <a:rPr lang="en-US" altLang="ko-KR" dirty="0" err="1"/>
              <a:t>OverlapBegin</a:t>
            </a:r>
            <a:r>
              <a:rPr lang="en-US" altLang="ko-KR" dirty="0"/>
              <a:t> , </a:t>
            </a:r>
            <a:r>
              <a:rPr lang="en-US" altLang="ko-KR" dirty="0" err="1"/>
              <a:t>OverlapEnd</a:t>
            </a:r>
            <a:r>
              <a:rPr lang="ko-KR" altLang="en-US" dirty="0"/>
              <a:t>를 알린다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9D691-47FF-2630-28DA-9AF845C2E9B6}"/>
              </a:ext>
            </a:extLst>
          </p:cNvPr>
          <p:cNvSpPr txBox="1"/>
          <p:nvPr/>
        </p:nvSpPr>
        <p:spPr>
          <a:xfrm>
            <a:off x="3032125" y="1645840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 판정 이후 어떻게 처리할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98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81A76-AB74-F666-FC05-5EE81BE8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설계 참고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9A67D6-EE3E-E899-3CFF-F6AE9B3F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90" y="5281985"/>
            <a:ext cx="5727677" cy="15303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D02859-0B66-7492-5A3E-D8A626FE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90" y="1399638"/>
            <a:ext cx="7014271" cy="985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93CDAB-10A6-D2AA-D762-4C5DBE8C16C7}"/>
              </a:ext>
            </a:extLst>
          </p:cNvPr>
          <p:cNvSpPr txBox="1"/>
          <p:nvPr/>
        </p:nvSpPr>
        <p:spPr>
          <a:xfrm>
            <a:off x="5816292" y="1552188"/>
            <a:ext cx="358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인터페이스 상속받아 충돌 상황에 따라 반응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332A5-26EB-B141-A0E2-C2B0CA438A43}"/>
              </a:ext>
            </a:extLst>
          </p:cNvPr>
          <p:cNvSpPr txBox="1"/>
          <p:nvPr/>
        </p:nvSpPr>
        <p:spPr>
          <a:xfrm>
            <a:off x="6189336" y="6430575"/>
            <a:ext cx="384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각 컴포넌트는 다른 컴포넌트와 충돌처리방법을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570D6-AD09-0BF9-E0FF-1DD63A550565}"/>
              </a:ext>
            </a:extLst>
          </p:cNvPr>
          <p:cNvSpPr txBox="1"/>
          <p:nvPr/>
        </p:nvSpPr>
        <p:spPr>
          <a:xfrm>
            <a:off x="5766106" y="3620794"/>
            <a:ext cx="328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다른 클래스에 구현된  인터페이스 함수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809BF3-F5D2-F459-394A-15E38D44A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89" y="2427717"/>
            <a:ext cx="5085745" cy="27994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F9A45A-60C6-0DA3-E62D-A1630E557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66" y="1340223"/>
            <a:ext cx="4200525" cy="4419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91ED42-CC1C-46F5-9326-78810C517338}"/>
              </a:ext>
            </a:extLst>
          </p:cNvPr>
          <p:cNvSpPr txBox="1"/>
          <p:nvPr/>
        </p:nvSpPr>
        <p:spPr>
          <a:xfrm>
            <a:off x="203666" y="5990665"/>
            <a:ext cx="448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Render: </a:t>
            </a:r>
            <a:r>
              <a:rPr lang="ko-KR" altLang="en-US" sz="1200" dirty="0"/>
              <a:t>디버깅 용도</a:t>
            </a:r>
            <a:endParaRPr lang="en-US" altLang="ko-KR" sz="1200" dirty="0"/>
          </a:p>
          <a:p>
            <a:r>
              <a:rPr lang="en-US" altLang="ko-KR" sz="1200" dirty="0"/>
              <a:t>Update: </a:t>
            </a:r>
            <a:r>
              <a:rPr lang="ko-KR" altLang="en-US" sz="1200" dirty="0" err="1"/>
              <a:t>씬그래프로</a:t>
            </a:r>
            <a:r>
              <a:rPr lang="ko-KR" altLang="en-US" sz="1200" dirty="0"/>
              <a:t> </a:t>
            </a:r>
            <a:r>
              <a:rPr lang="en-US" altLang="ko-KR" sz="1200" dirty="0"/>
              <a:t>AABB </a:t>
            </a:r>
            <a:r>
              <a:rPr lang="ko-KR" altLang="en-US" sz="1200" dirty="0"/>
              <a:t>또는 </a:t>
            </a:r>
            <a:r>
              <a:rPr lang="en-US" altLang="ko-KR" sz="1200" dirty="0"/>
              <a:t>Circle </a:t>
            </a:r>
            <a:r>
              <a:rPr lang="ko-KR" altLang="en-US" sz="1200" dirty="0"/>
              <a:t>의 </a:t>
            </a:r>
            <a:r>
              <a:rPr lang="en-US" altLang="ko-KR" sz="1200" dirty="0"/>
              <a:t>Center</a:t>
            </a:r>
            <a:r>
              <a:rPr lang="ko-KR" altLang="en-US" sz="1200" dirty="0"/>
              <a:t>위치 업데이트</a:t>
            </a:r>
            <a:endParaRPr lang="en-US" altLang="ko-KR" sz="1200" dirty="0"/>
          </a:p>
          <a:p>
            <a:r>
              <a:rPr lang="en-US" altLang="ko-KR" sz="1200" dirty="0" err="1"/>
              <a:t>IsCollide</a:t>
            </a:r>
            <a:r>
              <a:rPr lang="en-US" altLang="ko-KR" sz="1200" dirty="0"/>
              <a:t>: </a:t>
            </a:r>
            <a:r>
              <a:rPr lang="ko-KR" altLang="en-US" sz="1200" dirty="0"/>
              <a:t>다른 </a:t>
            </a:r>
            <a:r>
              <a:rPr lang="en-US" altLang="ko-KR" sz="1200" dirty="0"/>
              <a:t>Collider </a:t>
            </a:r>
            <a:r>
              <a:rPr lang="ko-KR" altLang="en-US" sz="1200" dirty="0"/>
              <a:t>타입에 따라 충돌 로직 작성</a:t>
            </a:r>
          </a:p>
        </p:txBody>
      </p:sp>
    </p:spTree>
    <p:extLst>
      <p:ext uri="{BB962C8B-B14F-4D97-AF65-F5344CB8AC3E}">
        <p14:creationId xmlns:p14="http://schemas.microsoft.com/office/powerpoint/2010/main" val="398965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B0180-7E7A-5AF4-C214-89EE82B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에서의 사용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A31126-EF85-F4AA-1B1E-E6E2AC43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2" y="2783820"/>
            <a:ext cx="3629025" cy="2124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166560-8EE7-02A7-2641-B28D5B55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17" y="1803526"/>
            <a:ext cx="4894277" cy="29642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949D3F-7E74-025A-D2C1-4EAF57DAF5D0}"/>
              </a:ext>
            </a:extLst>
          </p:cNvPr>
          <p:cNvCxnSpPr>
            <a:cxnSpLocks/>
          </p:cNvCxnSpPr>
          <p:nvPr/>
        </p:nvCxnSpPr>
        <p:spPr>
          <a:xfrm flipH="1">
            <a:off x="6796155" y="4145719"/>
            <a:ext cx="4572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52F32C-C1E9-55B0-E223-C2EB3D74D1C7}"/>
              </a:ext>
            </a:extLst>
          </p:cNvPr>
          <p:cNvSpPr txBox="1"/>
          <p:nvPr/>
        </p:nvSpPr>
        <p:spPr>
          <a:xfrm>
            <a:off x="7202873" y="4007219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</a:rPr>
              <a:t>SceneRoot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8CE4D-C174-2E51-47B5-E9F5CD6DF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617" y="5184833"/>
            <a:ext cx="3694867" cy="14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5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684</Words>
  <Application>Microsoft Office PowerPoint</Application>
  <PresentationFormat>와이드스크린</PresentationFormat>
  <Paragraphs>108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2D게임 프로그래밍</vt:lpstr>
      <vt:lpstr>학습 목표</vt:lpstr>
      <vt:lpstr>현실과 물리 엔진</vt:lpstr>
      <vt:lpstr>우리가 적용할 물리</vt:lpstr>
      <vt:lpstr>탑 뷰 에서의 이동</vt:lpstr>
      <vt:lpstr>사이드 뷰에서의 이동</vt:lpstr>
      <vt:lpstr>Block 과 Overlap</vt:lpstr>
      <vt:lpstr>Collider설계 참고</vt:lpstr>
      <vt:lpstr>GameObject에서의 사용 참고</vt:lpstr>
      <vt:lpstr>World에서의 처리 참고</vt:lpstr>
      <vt:lpstr>HashMap을 응용한 Grid 공간 분할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Andrea Long</dc:creator>
  <cp:lastModifiedBy>Dongwon Lee</cp:lastModifiedBy>
  <cp:revision>352</cp:revision>
  <dcterms:created xsi:type="dcterms:W3CDTF">2023-07-09T09:27:04Z</dcterms:created>
  <dcterms:modified xsi:type="dcterms:W3CDTF">2024-07-17T18:47:03Z</dcterms:modified>
</cp:coreProperties>
</file>