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6" r:id="rId5"/>
    <p:sldId id="258" r:id="rId6"/>
    <p:sldId id="260" r:id="rId7"/>
    <p:sldId id="264" r:id="rId8"/>
    <p:sldId id="265" r:id="rId9"/>
    <p:sldId id="267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59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66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B5F44-38A3-4146-9D16-3E6AF2D9FE18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431052-1A6B-4768-BE87-B35B82C122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749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31052-1A6B-4768-BE87-B35B82C1229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816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431052-1A6B-4768-BE87-B35B82C1229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858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DCBFFE-5402-DC97-3D0E-B0C3C0BC7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4850DD-4E6B-E6AE-BAC2-2CEB9FCB2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4A9FD3-659B-A020-F2E6-59073FC52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A794-8497-449B-A4CB-649E2D9943AA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1A719F-6F35-E059-9157-3E1DA22C9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2E6DA5-4C59-12DB-7E2F-FC700182E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D95D-53A9-48B2-BA76-55CB12924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932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7A99C-B592-CE54-2610-805B3DFDF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12A0C5-2316-3EFD-5A38-047E6549C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19B517-FB54-6343-542B-57077D057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A794-8497-449B-A4CB-649E2D9943AA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81F344-494D-1E13-356E-4BEBA533C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B1B7B4-CDE9-1DD2-FD0E-033C7828E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D95D-53A9-48B2-BA76-55CB12924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596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BA0741-8A39-ED75-0CE3-D748D09CC8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F11EE1-2CD0-B823-8C3C-51E05C84B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03FEE4-099C-70A6-99F6-F6FDB1C30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A794-8497-449B-A4CB-649E2D9943AA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16C396-B40F-44B1-B192-1D1711049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C55F6F-9A8D-CC70-DBA5-D42782142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D95D-53A9-48B2-BA76-55CB12924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433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ADE68-4CAD-8BD6-32D7-0EBA6AC8F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43DAE3-4C0E-12F6-D2C1-88207F6AF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523D93-94BB-1634-F265-8C0754A81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A794-8497-449B-A4CB-649E2D9943AA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B8DBCD-A43C-12D1-E4D2-451BD9332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0BBA90-A7AB-B398-EC86-E906566D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D95D-53A9-48B2-BA76-55CB12924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09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6B120C-D720-C396-66C4-D7B3AEC62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C182B0-0BAB-59B6-06A5-C389891DF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530CFA-05D5-7F02-9B3C-6740068D1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A794-8497-449B-A4CB-649E2D9943AA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FBF613-8723-3FF7-432A-CF115B897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85A4DD-9EE9-AAF6-93A9-785877B3A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D95D-53A9-48B2-BA76-55CB12924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458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1EC3BA-0235-160A-5023-2A6A858CE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7CB040-ED55-F95A-C452-92D1B1301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9DD2EF-708B-1B28-A998-6DF71B72A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E9096A-1EC6-0D8F-164B-0E671C20D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A794-8497-449B-A4CB-649E2D9943AA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5C95BF-F33A-58BB-75C3-17E0C1FCE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922264-CE76-9885-4DD5-C14070541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D95D-53A9-48B2-BA76-55CB12924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414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4CF85-5EED-AF26-14B9-AD76AB36C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B89DA0-E080-3C42-3D98-AC9736AFC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D18458-2E94-2A98-D8E9-DC59ED0F0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6A42682-790C-B4E7-67FE-F0810D08E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C9B32E-1739-7E77-ABE5-ADFCB9209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D82989-2C87-E9DC-D478-61132F090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A794-8497-449B-A4CB-649E2D9943AA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510812-D662-D6F4-5ED8-2E567E01D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822177-9089-3EB6-140C-B310FB80E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D95D-53A9-48B2-BA76-55CB12924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101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D6836-A2F8-902E-954F-1587B4209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6EB7D8-6D19-C70B-5785-8C451EB17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A794-8497-449B-A4CB-649E2D9943AA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7C9514B-A1F2-4DC6-DE2E-1ABD6CE4F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7E6FD7-2B7B-DFE2-8437-30955721E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D95D-53A9-48B2-BA76-55CB12924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615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BDCB21-C259-FB8E-6087-FCD4C6975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A794-8497-449B-A4CB-649E2D9943AA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0B4C676-12CE-756C-6C15-0D48DED1E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6883D2-81B9-0558-4A9D-CDFEEE477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D95D-53A9-48B2-BA76-55CB12924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47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E9093D-8C6F-4347-65EF-E779E1E2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029CC3-2DF1-A63A-6CEF-32332B169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9F7007-62CF-A846-F377-6CFB22EC2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566716-11B1-CB66-C799-43B439400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A794-8497-449B-A4CB-649E2D9943AA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0AF2B3-D425-AE80-1727-CDA07DAC7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654F62-7150-CF65-3DBD-18C677D8D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D95D-53A9-48B2-BA76-55CB12924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829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F1BBB-C2A8-62B2-D14A-9CC0C83A9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188F0FA-96DC-E160-FB11-BAABF24AC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4058BF-EC73-2FDE-36AD-D3E023648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D4AB71-EFA3-53E7-1D94-806083E96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3A794-8497-449B-A4CB-649E2D9943AA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9890ED-9731-178B-3385-267712112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9A714C-6504-5AAB-69E9-0A79B21EC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0D95D-53A9-48B2-BA76-55CB12924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06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21CD1E-F6BD-239E-2018-71A2C7688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55A7E6-086A-1486-2819-16A18A901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97A7B1-F49A-76EF-4C55-BA0BE65DC2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3A794-8497-449B-A4CB-649E2D9943AA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B99DC-A92D-1BAB-F719-0DF55B6771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C9E6A2-8BDB-1558-4C22-AA4729F07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A0D95D-53A9-48B2-BA76-55CB129242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68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ko-kr/dotnet/framework/windows-workflow-foundation/state-machine-workflows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75C2E9-6042-16D1-0CE1-99D587F57D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</a:t>
            </a:r>
            <a:r>
              <a:rPr lang="ko-KR" altLang="en-US" dirty="0"/>
              <a:t>게임 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5C3EC9-C172-CAD8-246E-04ABD20028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5) </a:t>
            </a:r>
            <a:r>
              <a:rPr lang="ko-KR" altLang="en-US" dirty="0"/>
              <a:t>유한 상태 기계 </a:t>
            </a:r>
            <a:r>
              <a:rPr lang="en-US" altLang="ko-KR" dirty="0"/>
              <a:t>(</a:t>
            </a:r>
            <a:r>
              <a:rPr lang="en-US" altLang="ko-KR" b="0" i="0" dirty="0">
                <a:solidFill>
                  <a:srgbClr val="202124"/>
                </a:solidFill>
                <a:effectLst/>
                <a:latin typeface="Google Sans"/>
              </a:rPr>
              <a:t>Finite state machine)</a:t>
            </a:r>
          </a:p>
        </p:txBody>
      </p:sp>
    </p:spTree>
    <p:extLst>
      <p:ext uri="{BB962C8B-B14F-4D97-AF65-F5344CB8AC3E}">
        <p14:creationId xmlns:p14="http://schemas.microsoft.com/office/powerpoint/2010/main" val="306931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CF73A-21B9-FD9E-8BE0-B54ECFE48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7CB824-64A5-4EC4-6D51-65EAF648FA95}"/>
              </a:ext>
            </a:extLst>
          </p:cNvPr>
          <p:cNvSpPr txBox="1"/>
          <p:nvPr/>
        </p:nvSpPr>
        <p:spPr>
          <a:xfrm>
            <a:off x="634999" y="1930400"/>
            <a:ext cx="1092042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유한 상태 기계</a:t>
            </a:r>
            <a:r>
              <a:rPr lang="en-US" altLang="ko-KR" dirty="0"/>
              <a:t>(Finite State Machine)</a:t>
            </a:r>
            <a:r>
              <a:rPr lang="ko-KR" altLang="en-US" dirty="0"/>
              <a:t>의 컨셉을 이해합니다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상태</a:t>
            </a:r>
            <a:r>
              <a:rPr lang="en-US" altLang="ko-KR" dirty="0"/>
              <a:t>(State) ,</a:t>
            </a:r>
            <a:r>
              <a:rPr lang="ko-KR" altLang="en-US" dirty="0"/>
              <a:t>전이</a:t>
            </a:r>
            <a:r>
              <a:rPr lang="en-US" altLang="ko-KR" dirty="0"/>
              <a:t>(Transition), </a:t>
            </a:r>
            <a:r>
              <a:rPr lang="ko-KR" altLang="en-US" dirty="0"/>
              <a:t>행동</a:t>
            </a:r>
            <a:r>
              <a:rPr lang="en-US" altLang="ko-KR" dirty="0"/>
              <a:t>(Action) , </a:t>
            </a:r>
            <a:r>
              <a:rPr lang="ko-KR" altLang="en-US" dirty="0"/>
              <a:t>이벤트</a:t>
            </a:r>
            <a:r>
              <a:rPr lang="en-US" altLang="ko-KR" dirty="0"/>
              <a:t>(Event or Trigger) </a:t>
            </a:r>
            <a:r>
              <a:rPr lang="ko-KR" altLang="en-US" dirty="0"/>
              <a:t>를 이해합니다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상태가 많을 때 중복되는 전이를 해결하기위한 공유 전이 </a:t>
            </a:r>
            <a:r>
              <a:rPr lang="en-US" altLang="ko-KR" dirty="0"/>
              <a:t>(Shared Transition) </a:t>
            </a:r>
            <a:r>
              <a:rPr lang="ko-KR" altLang="en-US" dirty="0"/>
              <a:t>를 이해합니다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트리거로서 입력을 처리하여 </a:t>
            </a:r>
            <a:r>
              <a:rPr lang="en-US" altLang="ko-KR" dirty="0" err="1"/>
              <a:t>StateIdle</a:t>
            </a:r>
            <a:r>
              <a:rPr lang="en-US" altLang="ko-KR" dirty="0"/>
              <a:t> &lt;-&gt; </a:t>
            </a:r>
            <a:r>
              <a:rPr lang="en-US" altLang="ko-KR" dirty="0" err="1"/>
              <a:t>StateMove</a:t>
            </a:r>
            <a:r>
              <a:rPr lang="en-US" altLang="ko-KR" dirty="0"/>
              <a:t> </a:t>
            </a:r>
            <a:r>
              <a:rPr lang="ko-KR" altLang="en-US" dirty="0"/>
              <a:t>를 구현합니다</a:t>
            </a:r>
            <a:r>
              <a:rPr lang="en-US" altLang="ko-KR" dirty="0"/>
              <a:t>. ( Easy )</a:t>
            </a:r>
          </a:p>
          <a:p>
            <a:endParaRPr lang="en-US" altLang="ko-KR" dirty="0"/>
          </a:p>
          <a:p>
            <a:r>
              <a:rPr lang="en-US" altLang="ko-KR" dirty="0"/>
              <a:t>5. </a:t>
            </a:r>
            <a:r>
              <a:rPr lang="ko-KR" altLang="en-US" dirty="0"/>
              <a:t>트리거로서</a:t>
            </a:r>
            <a:r>
              <a:rPr lang="en-US" altLang="ko-KR" dirty="0"/>
              <a:t> Animation </a:t>
            </a:r>
            <a:r>
              <a:rPr lang="ko-KR" altLang="en-US" dirty="0"/>
              <a:t>종료 처리를 하여 </a:t>
            </a:r>
            <a:r>
              <a:rPr lang="en-US" altLang="ko-KR" dirty="0" err="1"/>
              <a:t>StateIdle</a:t>
            </a:r>
            <a:r>
              <a:rPr lang="en-US" altLang="ko-KR" dirty="0"/>
              <a:t>-&gt;</a:t>
            </a:r>
            <a:r>
              <a:rPr lang="en-US" altLang="ko-KR" dirty="0" err="1"/>
              <a:t>StateAttack</a:t>
            </a:r>
            <a:r>
              <a:rPr lang="en-US" altLang="ko-KR" dirty="0"/>
              <a:t>-&gt;</a:t>
            </a:r>
            <a:r>
              <a:rPr lang="en-US" altLang="ko-KR" dirty="0" err="1"/>
              <a:t>StateIdle</a:t>
            </a:r>
            <a:r>
              <a:rPr lang="ko-KR" altLang="en-US" dirty="0"/>
              <a:t>를 구현합니다</a:t>
            </a:r>
            <a:r>
              <a:rPr lang="en-US" altLang="ko-KR" dirty="0"/>
              <a:t>. (Normal)</a:t>
            </a:r>
          </a:p>
          <a:p>
            <a:endParaRPr lang="en-US" altLang="ko-KR" dirty="0"/>
          </a:p>
          <a:p>
            <a:r>
              <a:rPr lang="en-US" altLang="ko-KR" dirty="0"/>
              <a:t>6. State</a:t>
            </a:r>
            <a:r>
              <a:rPr lang="ko-KR" altLang="en-US" dirty="0"/>
              <a:t>에서 중복 전이 구현을 피하여  </a:t>
            </a:r>
            <a:r>
              <a:rPr lang="en-US" altLang="ko-KR" dirty="0" err="1"/>
              <a:t>StateDeath</a:t>
            </a:r>
            <a:r>
              <a:rPr lang="en-US" altLang="ko-KR" dirty="0"/>
              <a:t> </a:t>
            </a:r>
            <a:r>
              <a:rPr lang="ko-KR" altLang="en-US" dirty="0"/>
              <a:t>로 전이되도록 구현합니다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7. </a:t>
            </a:r>
            <a:r>
              <a:rPr lang="en-US" altLang="ko-KR" dirty="0" err="1"/>
              <a:t>StateChase</a:t>
            </a:r>
            <a:r>
              <a:rPr lang="en-US" altLang="ko-KR" dirty="0"/>
              <a:t> </a:t>
            </a:r>
            <a:r>
              <a:rPr lang="ko-KR" altLang="en-US" dirty="0"/>
              <a:t>상태가 있는 적 </a:t>
            </a:r>
            <a:r>
              <a:rPr lang="en-US" altLang="ko-KR" dirty="0"/>
              <a:t>AI</a:t>
            </a:r>
            <a:r>
              <a:rPr lang="ko-KR" altLang="en-US" dirty="0"/>
              <a:t>를 구현합니다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상태 시스템 용어 </a:t>
            </a:r>
            <a:r>
              <a:rPr lang="ko-KR" altLang="en-US" dirty="0">
                <a:hlinkClick r:id="rId2"/>
              </a:rPr>
              <a:t>링크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3395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3334F5-ACBA-ADFA-75BD-3FFF1D6D2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유한 상태 기계 </a:t>
            </a:r>
            <a:r>
              <a:rPr lang="en-US" altLang="ko-KR" dirty="0"/>
              <a:t>(Finite State Machine)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136043-F974-2D5F-13F2-5D2A65E8C7F6}"/>
              </a:ext>
            </a:extLst>
          </p:cNvPr>
          <p:cNvSpPr txBox="1"/>
          <p:nvPr/>
        </p:nvSpPr>
        <p:spPr>
          <a:xfrm>
            <a:off x="667046" y="1487422"/>
            <a:ext cx="11049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프로그램을 유한한 상태를 정의하고 오로지 하나의 상태만 동작하게 하는 설계 모델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endParaRPr lang="en-US" altLang="ko-KR" dirty="0"/>
          </a:p>
          <a:p>
            <a:r>
              <a:rPr lang="ko-KR" altLang="en-US" dirty="0"/>
              <a:t>상태를 분류하여  행동을 구성하고 상태는 이벤트에 의해 전이</a:t>
            </a:r>
            <a:r>
              <a:rPr lang="en-US" altLang="ko-KR" dirty="0"/>
              <a:t>(</a:t>
            </a:r>
            <a:r>
              <a:rPr lang="ko-KR" altLang="en-US" dirty="0"/>
              <a:t>상태의 변경</a:t>
            </a:r>
            <a:r>
              <a:rPr lang="en-US" altLang="ko-KR" dirty="0"/>
              <a:t>)</a:t>
            </a:r>
            <a:r>
              <a:rPr lang="ko-KR" altLang="en-US" dirty="0"/>
              <a:t>가 일어난다</a:t>
            </a:r>
            <a:r>
              <a:rPr lang="en-US" altLang="ko-KR" dirty="0"/>
              <a:t>.      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7294974-20B1-3DA0-5EC8-F2A700DF52F8}"/>
              </a:ext>
            </a:extLst>
          </p:cNvPr>
          <p:cNvSpPr txBox="1"/>
          <p:nvPr/>
        </p:nvSpPr>
        <p:spPr>
          <a:xfrm>
            <a:off x="3220156" y="5805906"/>
            <a:ext cx="311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하나의 상태만 </a:t>
            </a:r>
            <a:r>
              <a:rPr lang="en-US" altLang="ko-KR" dirty="0"/>
              <a:t>Update</a:t>
            </a:r>
            <a:r>
              <a:rPr lang="ko-KR" altLang="en-US" dirty="0"/>
              <a:t> 작동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9D5E4AB-5F3C-BCD5-C277-765DE34BD9CA}"/>
              </a:ext>
            </a:extLst>
          </p:cNvPr>
          <p:cNvGrpSpPr/>
          <p:nvPr/>
        </p:nvGrpSpPr>
        <p:grpSpPr>
          <a:xfrm>
            <a:off x="3064201" y="2503615"/>
            <a:ext cx="3717421" cy="3154169"/>
            <a:chOff x="2899101" y="2592515"/>
            <a:chExt cx="3717421" cy="3154169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E91D98E7-E376-2D04-A6B2-0FF514B85BF3}"/>
                </a:ext>
              </a:extLst>
            </p:cNvPr>
            <p:cNvSpPr/>
            <p:nvPr/>
          </p:nvSpPr>
          <p:spPr>
            <a:xfrm>
              <a:off x="3148166" y="461976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이동</a:t>
              </a: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872847E3-7418-67F1-12D2-C54F005A616F}"/>
                </a:ext>
              </a:extLst>
            </p:cNvPr>
            <p:cNvSpPr/>
            <p:nvPr/>
          </p:nvSpPr>
          <p:spPr>
            <a:xfrm>
              <a:off x="5264238" y="3379001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일반</a:t>
              </a:r>
              <a:endParaRPr lang="en-US" altLang="ko-KR" dirty="0"/>
            </a:p>
            <a:p>
              <a:pPr algn="ctr"/>
              <a:r>
                <a:rPr lang="ko-KR" altLang="en-US" dirty="0"/>
                <a:t>공격</a:t>
              </a: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5A52FDD-E92D-4893-02A7-AF9E19FC3E72}"/>
                </a:ext>
              </a:extLst>
            </p:cNvPr>
            <p:cNvSpPr/>
            <p:nvPr/>
          </p:nvSpPr>
          <p:spPr>
            <a:xfrm>
              <a:off x="5299234" y="461976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사망</a:t>
              </a: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080A3E2D-0BFD-DDF4-1172-3A7A6A02EDCE}"/>
                </a:ext>
              </a:extLst>
            </p:cNvPr>
            <p:cNvSpPr/>
            <p:nvPr/>
          </p:nvSpPr>
          <p:spPr>
            <a:xfrm>
              <a:off x="3155550" y="3379001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대기</a:t>
              </a: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A9AA9ED0-F73E-7008-E1BB-9619E7C67192}"/>
                </a:ext>
              </a:extLst>
            </p:cNvPr>
            <p:cNvSpPr/>
            <p:nvPr/>
          </p:nvSpPr>
          <p:spPr>
            <a:xfrm>
              <a:off x="4203361" y="3379001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특수</a:t>
              </a:r>
              <a:endParaRPr lang="en-US" altLang="ko-KR" dirty="0"/>
            </a:p>
            <a:p>
              <a:pPr algn="ctr"/>
              <a:r>
                <a:rPr lang="ko-KR" altLang="en-US" dirty="0"/>
                <a:t>공격</a:t>
              </a: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CA5EB15-290B-2FB5-6828-321CA36B1582}"/>
                </a:ext>
              </a:extLst>
            </p:cNvPr>
            <p:cNvSpPr/>
            <p:nvPr/>
          </p:nvSpPr>
          <p:spPr>
            <a:xfrm>
              <a:off x="4223700" y="461976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점프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382CF34-4E60-B2D7-E6B8-D8B3E990B16D}"/>
                </a:ext>
              </a:extLst>
            </p:cNvPr>
            <p:cNvSpPr/>
            <p:nvPr/>
          </p:nvSpPr>
          <p:spPr>
            <a:xfrm>
              <a:off x="2899101" y="3046213"/>
              <a:ext cx="3717421" cy="270047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화살표: 아래쪽 24">
              <a:extLst>
                <a:ext uri="{FF2B5EF4-FFF2-40B4-BE49-F238E27FC236}">
                  <a16:creationId xmlns:a16="http://schemas.microsoft.com/office/drawing/2014/main" id="{F04D7B16-4A96-DF91-C52C-8FD235DF91D6}"/>
                </a:ext>
              </a:extLst>
            </p:cNvPr>
            <p:cNvSpPr/>
            <p:nvPr/>
          </p:nvSpPr>
          <p:spPr>
            <a:xfrm>
              <a:off x="3457104" y="3117362"/>
              <a:ext cx="311291" cy="222245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92BBED-5B4C-0310-B81C-ADB98892296F}"/>
                </a:ext>
              </a:extLst>
            </p:cNvPr>
            <p:cNvSpPr txBox="1"/>
            <p:nvPr/>
          </p:nvSpPr>
          <p:spPr>
            <a:xfrm>
              <a:off x="3009073" y="3312907"/>
              <a:ext cx="7037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State</a:t>
              </a:r>
              <a:endParaRPr lang="ko-KR" alt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D94ABA6-BFA5-0BC6-8EDB-1E477FA035A7}"/>
                </a:ext>
              </a:extLst>
            </p:cNvPr>
            <p:cNvSpPr txBox="1"/>
            <p:nvPr/>
          </p:nvSpPr>
          <p:spPr>
            <a:xfrm>
              <a:off x="3245653" y="2592515"/>
              <a:ext cx="2738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캐릭터 행동에 대한 관리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31407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9C4683-930D-91D5-D8D0-0004C51B2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State Enum vs State Class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9A310F-C009-B724-4E54-2314BBBE85E7}"/>
              </a:ext>
            </a:extLst>
          </p:cNvPr>
          <p:cNvSpPr txBox="1"/>
          <p:nvPr/>
        </p:nvSpPr>
        <p:spPr>
          <a:xfrm>
            <a:off x="238587" y="2724150"/>
            <a:ext cx="2446504" cy="39857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Character::Update</a:t>
            </a:r>
          </a:p>
          <a:p>
            <a:r>
              <a:rPr lang="en-US" altLang="ko-KR" sz="1100" dirty="0"/>
              <a:t>{</a:t>
            </a:r>
          </a:p>
          <a:p>
            <a:r>
              <a:rPr lang="en-US" altLang="ko-KR" sz="1100" dirty="0"/>
              <a:t>     switch(State)</a:t>
            </a:r>
          </a:p>
          <a:p>
            <a:r>
              <a:rPr lang="en-US" altLang="ko-KR" sz="1100" dirty="0"/>
              <a:t>     {</a:t>
            </a:r>
          </a:p>
          <a:p>
            <a:r>
              <a:rPr lang="en-US" altLang="ko-KR" sz="1100" dirty="0"/>
              <a:t>         case IDLE:</a:t>
            </a:r>
          </a:p>
          <a:p>
            <a:r>
              <a:rPr lang="en-US" altLang="ko-KR" sz="1100" dirty="0"/>
              <a:t>         …IDLE</a:t>
            </a:r>
            <a:r>
              <a:rPr lang="ko-KR" altLang="en-US" sz="1100" dirty="0" err="1"/>
              <a:t>일때</a:t>
            </a:r>
            <a:r>
              <a:rPr lang="ko-KR" altLang="en-US" sz="1100" dirty="0"/>
              <a:t> 수행할 내용</a:t>
            </a:r>
            <a:r>
              <a:rPr lang="en-US" altLang="ko-KR" sz="1100" dirty="0"/>
              <a:t>..</a:t>
            </a:r>
          </a:p>
          <a:p>
            <a:r>
              <a:rPr lang="en-US" altLang="ko-KR" sz="1100" dirty="0"/>
              <a:t>         </a:t>
            </a:r>
          </a:p>
          <a:p>
            <a:r>
              <a:rPr lang="en-US" altLang="ko-KR" sz="1100" dirty="0"/>
              <a:t>         break:</a:t>
            </a:r>
          </a:p>
          <a:p>
            <a:r>
              <a:rPr lang="en-US" altLang="ko-KR" sz="1100" dirty="0"/>
              <a:t>         case MOVE:</a:t>
            </a:r>
          </a:p>
          <a:p>
            <a:r>
              <a:rPr lang="en-US" altLang="ko-KR" sz="1100" dirty="0"/>
              <a:t>         ….. MOVE </a:t>
            </a:r>
            <a:r>
              <a:rPr lang="ko-KR" altLang="en-US" sz="1100" dirty="0" err="1"/>
              <a:t>일때</a:t>
            </a:r>
            <a:r>
              <a:rPr lang="ko-KR" altLang="en-US" sz="1100" dirty="0"/>
              <a:t> 수행할 내용</a:t>
            </a:r>
            <a:r>
              <a:rPr lang="en-US" altLang="ko-KR" sz="1100" dirty="0"/>
              <a:t>..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    break:</a:t>
            </a:r>
          </a:p>
          <a:p>
            <a:r>
              <a:rPr lang="en-US" altLang="ko-KR" sz="1100" dirty="0"/>
              <a:t>         case ATTACK:</a:t>
            </a:r>
          </a:p>
          <a:p>
            <a:r>
              <a:rPr lang="en-US" altLang="ko-KR" sz="1100" dirty="0"/>
              <a:t>         …..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    break:</a:t>
            </a:r>
          </a:p>
          <a:p>
            <a:r>
              <a:rPr lang="en-US" altLang="ko-KR" sz="1100" dirty="0"/>
              <a:t>         case DEATH:</a:t>
            </a:r>
          </a:p>
          <a:p>
            <a:endParaRPr lang="en-US" altLang="ko-KR" sz="1100" dirty="0"/>
          </a:p>
          <a:p>
            <a:r>
              <a:rPr lang="en-US" altLang="ko-KR" sz="1100" dirty="0"/>
              <a:t>         …..</a:t>
            </a:r>
          </a:p>
          <a:p>
            <a:r>
              <a:rPr lang="en-US" altLang="ko-KR" sz="1100" dirty="0"/>
              <a:t>         break:</a:t>
            </a:r>
          </a:p>
          <a:p>
            <a:r>
              <a:rPr lang="en-US" altLang="ko-KR" sz="1100" dirty="0"/>
              <a:t>     } </a:t>
            </a:r>
          </a:p>
          <a:p>
            <a:endParaRPr lang="en-US" altLang="ko-KR" sz="1100" dirty="0"/>
          </a:p>
          <a:p>
            <a:r>
              <a:rPr lang="en-US" altLang="ko-KR" sz="1100" dirty="0"/>
              <a:t>}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560B3A-D41C-EEAE-28A3-937CD563B166}"/>
              </a:ext>
            </a:extLst>
          </p:cNvPr>
          <p:cNvSpPr txBox="1"/>
          <p:nvPr/>
        </p:nvSpPr>
        <p:spPr>
          <a:xfrm>
            <a:off x="238587" y="2223235"/>
            <a:ext cx="5088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altLang="ko-KR" sz="1200" b="0" i="0" dirty="0" err="1">
                <a:effectLst/>
                <a:ea typeface="NanumGothic" pitchFamily="2" charset="-127"/>
              </a:rPr>
              <a:t>enum</a:t>
            </a:r>
            <a:r>
              <a:rPr lang="en-US" altLang="ko-KR" sz="1200" b="0" i="0" dirty="0">
                <a:effectLst/>
                <a:ea typeface="NanumGothic" pitchFamily="2" charset="-127"/>
              </a:rPr>
              <a:t> ESTATE {   IDLE, MOVE, JUMP,DEATH,SP_ATTACK,ATTACK }</a:t>
            </a:r>
            <a:r>
              <a:rPr lang="ko-KR" altLang="en-US" dirty="0"/>
              <a:t>  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20C4646-E0EA-3AA7-D618-E1A6D2C0F062}"/>
              </a:ext>
            </a:extLst>
          </p:cNvPr>
          <p:cNvCxnSpPr>
            <a:cxnSpLocks/>
          </p:cNvCxnSpPr>
          <p:nvPr/>
        </p:nvCxnSpPr>
        <p:spPr>
          <a:xfrm>
            <a:off x="5213350" y="2076450"/>
            <a:ext cx="0" cy="4550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605AB10-ED00-8A03-A8E1-F04A390B7644}"/>
              </a:ext>
            </a:extLst>
          </p:cNvPr>
          <p:cNvSpPr txBox="1"/>
          <p:nvPr/>
        </p:nvSpPr>
        <p:spPr>
          <a:xfrm>
            <a:off x="5486400" y="4987448"/>
            <a:ext cx="65446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Character</a:t>
            </a:r>
            <a:r>
              <a:rPr lang="ko-KR" altLang="en-US" dirty="0"/>
              <a:t>를 생성할 때 각 </a:t>
            </a:r>
            <a:r>
              <a:rPr lang="en-US" altLang="ko-KR" dirty="0"/>
              <a:t>State</a:t>
            </a:r>
            <a:r>
              <a:rPr lang="ko-KR" altLang="en-US" dirty="0"/>
              <a:t>를 생성하고 </a:t>
            </a:r>
            <a:r>
              <a:rPr lang="en-US" altLang="ko-KR" dirty="0"/>
              <a:t>FSM</a:t>
            </a:r>
            <a:r>
              <a:rPr lang="ko-KR" altLang="en-US" dirty="0"/>
              <a:t>에 추가한다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상속받은 자식 </a:t>
            </a:r>
            <a:r>
              <a:rPr lang="en-US" altLang="ko-KR" dirty="0"/>
              <a:t>State</a:t>
            </a:r>
            <a:r>
              <a:rPr lang="ko-KR" altLang="en-US" dirty="0"/>
              <a:t>에서는 </a:t>
            </a:r>
            <a:r>
              <a:rPr lang="en-US" altLang="ko-KR" dirty="0"/>
              <a:t>State::Enter</a:t>
            </a:r>
            <a:r>
              <a:rPr lang="ko-KR" altLang="en-US" dirty="0"/>
              <a:t>에서 해당 동작에 맞는</a:t>
            </a:r>
            <a:endParaRPr lang="en-US" altLang="ko-KR" dirty="0"/>
          </a:p>
          <a:p>
            <a:r>
              <a:rPr lang="ko-KR" altLang="en-US" dirty="0"/>
              <a:t>는 애니메이션을 재생한다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958E50-BDF4-80B4-77F9-4F6C8CAB435D}"/>
              </a:ext>
            </a:extLst>
          </p:cNvPr>
          <p:cNvSpPr txBox="1"/>
          <p:nvPr/>
        </p:nvSpPr>
        <p:spPr>
          <a:xfrm>
            <a:off x="6700026" y="1980168"/>
            <a:ext cx="46801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FSM</a:t>
            </a:r>
            <a:r>
              <a:rPr lang="ko-KR" altLang="en-US" sz="1400" dirty="0"/>
              <a:t>은 게임 오브젝트의 멤버변수 또는 컴포넌트로 소유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A530F86-5FC6-82A4-7F87-F0D0A95F1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3484" y="2420936"/>
            <a:ext cx="6101315" cy="24116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B526202-EE2D-9D4F-F295-03F3594E308D}"/>
              </a:ext>
            </a:extLst>
          </p:cNvPr>
          <p:cNvSpPr txBox="1"/>
          <p:nvPr/>
        </p:nvSpPr>
        <p:spPr>
          <a:xfrm>
            <a:off x="1009650" y="1468141"/>
            <a:ext cx="8915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유지보수와 논리적 이해가 쉽도록 상태를 클래스로 나누어 코드를 작성 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2240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AB94C-792E-86BC-060B-AA8F493CC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상태</a:t>
            </a:r>
            <a:r>
              <a:rPr lang="en-US" altLang="ko-KR" dirty="0"/>
              <a:t>(State) </a:t>
            </a:r>
            <a:r>
              <a:rPr lang="ko-KR" altLang="en-US" dirty="0"/>
              <a:t>와 전이</a:t>
            </a:r>
            <a:r>
              <a:rPr lang="en-US" altLang="ko-KR" dirty="0"/>
              <a:t>(Transition)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358521E-A697-969C-FDA7-F30F2E2A008E}"/>
              </a:ext>
            </a:extLst>
          </p:cNvPr>
          <p:cNvSpPr/>
          <p:nvPr/>
        </p:nvSpPr>
        <p:spPr>
          <a:xfrm>
            <a:off x="1183906" y="235461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2FBFD83-9450-14D1-FA86-1197F9ABDF45}"/>
              </a:ext>
            </a:extLst>
          </p:cNvPr>
          <p:cNvSpPr/>
          <p:nvPr/>
        </p:nvSpPr>
        <p:spPr>
          <a:xfrm>
            <a:off x="2711353" y="410690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공격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E45EAAE-BF60-2FFC-D263-B2DFD622AED2}"/>
              </a:ext>
            </a:extLst>
          </p:cNvPr>
          <p:cNvSpPr/>
          <p:nvPr/>
        </p:nvSpPr>
        <p:spPr>
          <a:xfrm>
            <a:off x="4113127" y="235461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DF0C8F-E378-A350-F94C-76956D53D293}"/>
              </a:ext>
            </a:extLst>
          </p:cNvPr>
          <p:cNvSpPr txBox="1"/>
          <p:nvPr/>
        </p:nvSpPr>
        <p:spPr>
          <a:xfrm>
            <a:off x="1102005" y="1706924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현재 상태</a:t>
            </a:r>
            <a:endParaRPr lang="en-US" altLang="ko-KR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953E66F-5E91-A83F-435D-7C439251F412}"/>
              </a:ext>
            </a:extLst>
          </p:cNvPr>
          <p:cNvCxnSpPr>
            <a:cxnSpLocks/>
          </p:cNvCxnSpPr>
          <p:nvPr/>
        </p:nvCxnSpPr>
        <p:spPr>
          <a:xfrm flipH="1">
            <a:off x="2165547" y="2710219"/>
            <a:ext cx="181834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5FC8700-14E3-488F-8794-369CBBDD0647}"/>
              </a:ext>
            </a:extLst>
          </p:cNvPr>
          <p:cNvSpPr txBox="1"/>
          <p:nvPr/>
        </p:nvSpPr>
        <p:spPr>
          <a:xfrm>
            <a:off x="6096000" y="1409719"/>
            <a:ext cx="417306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상태</a:t>
            </a:r>
            <a:r>
              <a:rPr lang="en-US" altLang="ko-KR" b="1" dirty="0"/>
              <a:t>(State)</a:t>
            </a:r>
            <a:r>
              <a:rPr lang="ko-KR" altLang="en-US" b="1" dirty="0"/>
              <a:t>의 행동</a:t>
            </a:r>
            <a:r>
              <a:rPr lang="en-US" altLang="ko-KR" b="1" dirty="0"/>
              <a:t>(Action)</a:t>
            </a:r>
          </a:p>
          <a:p>
            <a:endParaRPr lang="en-US" altLang="ko-KR" sz="1400" dirty="0"/>
          </a:p>
          <a:p>
            <a:r>
              <a:rPr lang="en-US" altLang="ko-KR" sz="1400" dirty="0"/>
              <a:t>Enter: </a:t>
            </a:r>
            <a:r>
              <a:rPr lang="ko-KR" altLang="en-US" sz="1400" dirty="0"/>
              <a:t>상태 시작에 실행할 내용</a:t>
            </a:r>
            <a:endParaRPr lang="en-US" altLang="ko-KR" sz="1400" dirty="0"/>
          </a:p>
          <a:p>
            <a:r>
              <a:rPr lang="en-US" altLang="ko-KR" sz="1400" dirty="0"/>
              <a:t>Exit: </a:t>
            </a:r>
            <a:r>
              <a:rPr lang="ko-KR" altLang="en-US" sz="1400" dirty="0"/>
              <a:t>상태 종료에 실행할 내용</a:t>
            </a:r>
            <a:endParaRPr lang="en-US" altLang="ko-KR" sz="1400" dirty="0"/>
          </a:p>
          <a:p>
            <a:r>
              <a:rPr lang="en-US" altLang="ko-KR" sz="1400" dirty="0"/>
              <a:t>Update: </a:t>
            </a:r>
            <a:r>
              <a:rPr lang="ko-KR" altLang="en-US" sz="1400" dirty="0"/>
              <a:t>상태가 작동될 때 실행할 내용</a:t>
            </a:r>
            <a:endParaRPr lang="en-US" altLang="ko-KR" sz="1400" dirty="0"/>
          </a:p>
          <a:p>
            <a:r>
              <a:rPr lang="en-US" altLang="ko-KR" sz="1400" dirty="0" err="1"/>
              <a:t>CheckTransition</a:t>
            </a:r>
            <a:r>
              <a:rPr lang="en-US" altLang="ko-KR" sz="1400" dirty="0"/>
              <a:t>: </a:t>
            </a:r>
            <a:r>
              <a:rPr lang="ko-KR" altLang="en-US" sz="1400" dirty="0"/>
              <a:t>전이가 가능한지 확인하는 내용</a:t>
            </a:r>
            <a:endParaRPr lang="en-US" altLang="ko-KR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21A379-21FD-2814-34BE-441C612861C6}"/>
              </a:ext>
            </a:extLst>
          </p:cNvPr>
          <p:cNvSpPr txBox="1"/>
          <p:nvPr/>
        </p:nvSpPr>
        <p:spPr>
          <a:xfrm>
            <a:off x="3930491" y="169068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초기 상태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0E96DF-0A6B-539B-5536-EFEDA43C97FB}"/>
              </a:ext>
            </a:extLst>
          </p:cNvPr>
          <p:cNvSpPr txBox="1"/>
          <p:nvPr/>
        </p:nvSpPr>
        <p:spPr>
          <a:xfrm>
            <a:off x="6049366" y="3058862"/>
            <a:ext cx="55024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전이</a:t>
            </a:r>
            <a:r>
              <a:rPr lang="en-US" altLang="ko-KR" b="1" dirty="0"/>
              <a:t>(Transition) : </a:t>
            </a:r>
            <a:r>
              <a:rPr lang="ko-KR" altLang="en-US" b="1" dirty="0"/>
              <a:t>상태의 변경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sz="1400" dirty="0"/>
              <a:t>조건 로직과 전이할 상태 대상이 필요하다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r>
              <a:rPr lang="ko-KR" altLang="en-US" sz="1400" dirty="0"/>
              <a:t>상태 내부에 구현하거나 클래스로 구현</a:t>
            </a:r>
            <a:endParaRPr lang="en-US" altLang="ko-KR" sz="1400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1AAB712-8EEC-A85B-6320-CA36E5E82E4A}"/>
              </a:ext>
            </a:extLst>
          </p:cNvPr>
          <p:cNvCxnSpPr>
            <a:cxnSpLocks/>
          </p:cNvCxnSpPr>
          <p:nvPr/>
        </p:nvCxnSpPr>
        <p:spPr>
          <a:xfrm>
            <a:off x="2218948" y="2856269"/>
            <a:ext cx="17115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FA3AEFD-870B-C06F-2233-03E45F5F7D5F}"/>
              </a:ext>
            </a:extLst>
          </p:cNvPr>
          <p:cNvCxnSpPr>
            <a:cxnSpLocks/>
          </p:cNvCxnSpPr>
          <p:nvPr/>
        </p:nvCxnSpPr>
        <p:spPr>
          <a:xfrm>
            <a:off x="1926794" y="3323275"/>
            <a:ext cx="913804" cy="8385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76A96EE-6CCD-662A-BE11-8208BBCAAE85}"/>
              </a:ext>
            </a:extLst>
          </p:cNvPr>
          <p:cNvCxnSpPr>
            <a:cxnSpLocks/>
          </p:cNvCxnSpPr>
          <p:nvPr/>
        </p:nvCxnSpPr>
        <p:spPr>
          <a:xfrm flipH="1">
            <a:off x="3553076" y="3351159"/>
            <a:ext cx="886566" cy="7557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52BA68B-77C0-819F-D86D-8A3025D295F3}"/>
              </a:ext>
            </a:extLst>
          </p:cNvPr>
          <p:cNvSpPr txBox="1"/>
          <p:nvPr/>
        </p:nvSpPr>
        <p:spPr>
          <a:xfrm>
            <a:off x="6049366" y="4359097"/>
            <a:ext cx="46440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이벤트</a:t>
            </a:r>
            <a:r>
              <a:rPr lang="en-US" altLang="ko-KR" b="1" dirty="0"/>
              <a:t>(Event or Trigger)</a:t>
            </a:r>
          </a:p>
          <a:p>
            <a:r>
              <a:rPr lang="ko-KR" altLang="en-US" sz="1400" dirty="0"/>
              <a:t>전이를 촉발 시키는 것들</a:t>
            </a:r>
            <a:r>
              <a:rPr lang="en-US" altLang="ko-KR" sz="1400" dirty="0"/>
              <a:t>. </a:t>
            </a:r>
            <a:r>
              <a:rPr lang="ko-KR" altLang="en-US" sz="1400" dirty="0"/>
              <a:t>데미지</a:t>
            </a:r>
            <a:r>
              <a:rPr lang="en-US" altLang="ko-KR" sz="1400" dirty="0"/>
              <a:t>,</a:t>
            </a:r>
            <a:r>
              <a:rPr lang="ko-KR" altLang="en-US" sz="1400" dirty="0"/>
              <a:t>입력</a:t>
            </a:r>
            <a:r>
              <a:rPr lang="en-US" altLang="ko-KR" sz="1400" dirty="0"/>
              <a:t>,</a:t>
            </a:r>
            <a:r>
              <a:rPr lang="ko-KR" altLang="en-US" sz="1400" dirty="0"/>
              <a:t>애니메이션 종료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998B904-1B60-D12F-C377-D23FED7ADBDD}"/>
              </a:ext>
            </a:extLst>
          </p:cNvPr>
          <p:cNvCxnSpPr>
            <a:cxnSpLocks/>
          </p:cNvCxnSpPr>
          <p:nvPr/>
        </p:nvCxnSpPr>
        <p:spPr>
          <a:xfrm flipV="1">
            <a:off x="3653631" y="3415068"/>
            <a:ext cx="918992" cy="8013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AE18917-AFD7-2C1D-A989-DF89574FD633}"/>
              </a:ext>
            </a:extLst>
          </p:cNvPr>
          <p:cNvCxnSpPr>
            <a:cxnSpLocks/>
          </p:cNvCxnSpPr>
          <p:nvPr/>
        </p:nvCxnSpPr>
        <p:spPr>
          <a:xfrm flipH="1" flipV="1">
            <a:off x="1792957" y="3415068"/>
            <a:ext cx="918396" cy="7739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EFDFDE75-A9A1-0973-270E-3EB9BE44EC03}"/>
              </a:ext>
            </a:extLst>
          </p:cNvPr>
          <p:cNvSpPr/>
          <p:nvPr/>
        </p:nvSpPr>
        <p:spPr>
          <a:xfrm>
            <a:off x="1481666" y="2080461"/>
            <a:ext cx="311291" cy="22224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944948-99EF-978D-F6F7-7DC895B5040E}"/>
              </a:ext>
            </a:extLst>
          </p:cNvPr>
          <p:cNvSpPr txBox="1"/>
          <p:nvPr/>
        </p:nvSpPr>
        <p:spPr>
          <a:xfrm>
            <a:off x="2697393" y="2179635"/>
            <a:ext cx="754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전이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A765C6-E2BF-5C6C-4165-392B99170B8D}"/>
              </a:ext>
            </a:extLst>
          </p:cNvPr>
          <p:cNvSpPr txBox="1"/>
          <p:nvPr/>
        </p:nvSpPr>
        <p:spPr>
          <a:xfrm>
            <a:off x="1563270" y="5448281"/>
            <a:ext cx="9790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대기 상태에서 이동하는 전이 조건은</a:t>
            </a:r>
            <a:r>
              <a:rPr lang="en-US" altLang="ko-KR" dirty="0"/>
              <a:t>? </a:t>
            </a:r>
            <a:r>
              <a:rPr lang="ko-KR" altLang="en-US" dirty="0"/>
              <a:t>반대는</a:t>
            </a:r>
            <a:r>
              <a:rPr lang="en-US" altLang="ko-KR" dirty="0"/>
              <a:t>?     ( </a:t>
            </a:r>
            <a:r>
              <a:rPr lang="ko-KR" altLang="en-US" dirty="0"/>
              <a:t>이동속도 확인 </a:t>
            </a:r>
            <a:r>
              <a:rPr lang="en-US" altLang="ko-KR" dirty="0"/>
              <a:t>) </a:t>
            </a:r>
          </a:p>
          <a:p>
            <a:r>
              <a:rPr lang="ko-KR" altLang="en-US" dirty="0"/>
              <a:t>대기 상태에서 공격으로 전이할 조건은</a:t>
            </a:r>
            <a:r>
              <a:rPr lang="en-US" altLang="ko-KR" dirty="0"/>
              <a:t>?             (  </a:t>
            </a:r>
            <a:r>
              <a:rPr lang="ko-KR" altLang="en-US" dirty="0"/>
              <a:t>플레이어면 키보드 </a:t>
            </a:r>
            <a:r>
              <a:rPr lang="en-US" altLang="ko-KR" dirty="0"/>
              <a:t>, NPC</a:t>
            </a:r>
            <a:r>
              <a:rPr lang="ko-KR" altLang="en-US" dirty="0"/>
              <a:t>면 거리확인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공격 상태 시작 시 해야 할 행동은</a:t>
            </a:r>
            <a:r>
              <a:rPr lang="en-US" altLang="ko-KR" dirty="0"/>
              <a:t>?                   ( </a:t>
            </a:r>
            <a:r>
              <a:rPr lang="ko-KR" altLang="en-US" dirty="0"/>
              <a:t>루프가 아닌 공격 애니메이션 재생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공격에서 대기 상태로 가는 전이 조건은</a:t>
            </a:r>
            <a:r>
              <a:rPr lang="en-US" altLang="ko-KR" dirty="0"/>
              <a:t>?            ( </a:t>
            </a:r>
            <a:r>
              <a:rPr lang="ko-KR" altLang="en-US" dirty="0"/>
              <a:t>공격 애니메이션의 종료 확인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7127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AB94C-792E-86BC-060B-AA8F493CC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중복 문제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358521E-A697-969C-FDA7-F30F2E2A008E}"/>
              </a:ext>
            </a:extLst>
          </p:cNvPr>
          <p:cNvSpPr/>
          <p:nvPr/>
        </p:nvSpPr>
        <p:spPr>
          <a:xfrm>
            <a:off x="1208096" y="281274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62FBFD83-9450-14D1-FA86-1197F9ABDF45}"/>
              </a:ext>
            </a:extLst>
          </p:cNvPr>
          <p:cNvSpPr/>
          <p:nvPr/>
        </p:nvSpPr>
        <p:spPr>
          <a:xfrm>
            <a:off x="2735543" y="456503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공격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85807DB-8049-C22F-1754-1DF7168AA231}"/>
              </a:ext>
            </a:extLst>
          </p:cNvPr>
          <p:cNvSpPr/>
          <p:nvPr/>
        </p:nvSpPr>
        <p:spPr>
          <a:xfrm>
            <a:off x="8836340" y="30818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사망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E45EAAE-BF60-2FFC-D263-B2DFD622AED2}"/>
              </a:ext>
            </a:extLst>
          </p:cNvPr>
          <p:cNvSpPr/>
          <p:nvPr/>
        </p:nvSpPr>
        <p:spPr>
          <a:xfrm>
            <a:off x="4137317" y="2812747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대기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953E66F-5E91-A83F-435D-7C439251F412}"/>
              </a:ext>
            </a:extLst>
          </p:cNvPr>
          <p:cNvCxnSpPr>
            <a:cxnSpLocks/>
          </p:cNvCxnSpPr>
          <p:nvPr/>
        </p:nvCxnSpPr>
        <p:spPr>
          <a:xfrm flipH="1">
            <a:off x="2189737" y="3168347"/>
            <a:ext cx="181834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1AAB712-8EEC-A85B-6320-CA36E5E82E4A}"/>
              </a:ext>
            </a:extLst>
          </p:cNvPr>
          <p:cNvCxnSpPr>
            <a:cxnSpLocks/>
          </p:cNvCxnSpPr>
          <p:nvPr/>
        </p:nvCxnSpPr>
        <p:spPr>
          <a:xfrm>
            <a:off x="2243138" y="3314397"/>
            <a:ext cx="17115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FA3AEFD-870B-C06F-2233-03E45F5F7D5F}"/>
              </a:ext>
            </a:extLst>
          </p:cNvPr>
          <p:cNvCxnSpPr>
            <a:cxnSpLocks/>
          </p:cNvCxnSpPr>
          <p:nvPr/>
        </p:nvCxnSpPr>
        <p:spPr>
          <a:xfrm>
            <a:off x="1950984" y="3781403"/>
            <a:ext cx="913804" cy="8385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76A96EE-6CCD-662A-BE11-8208BBCAAE85}"/>
              </a:ext>
            </a:extLst>
          </p:cNvPr>
          <p:cNvCxnSpPr>
            <a:cxnSpLocks/>
          </p:cNvCxnSpPr>
          <p:nvPr/>
        </p:nvCxnSpPr>
        <p:spPr>
          <a:xfrm flipH="1">
            <a:off x="3577266" y="3809287"/>
            <a:ext cx="886566" cy="7557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998B904-1B60-D12F-C377-D23FED7ADBDD}"/>
              </a:ext>
            </a:extLst>
          </p:cNvPr>
          <p:cNvCxnSpPr>
            <a:cxnSpLocks/>
          </p:cNvCxnSpPr>
          <p:nvPr/>
        </p:nvCxnSpPr>
        <p:spPr>
          <a:xfrm flipV="1">
            <a:off x="3677821" y="3873196"/>
            <a:ext cx="918992" cy="8013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AE18917-AFD7-2C1D-A989-DF89574FD633}"/>
              </a:ext>
            </a:extLst>
          </p:cNvPr>
          <p:cNvCxnSpPr>
            <a:cxnSpLocks/>
          </p:cNvCxnSpPr>
          <p:nvPr/>
        </p:nvCxnSpPr>
        <p:spPr>
          <a:xfrm flipH="1" flipV="1">
            <a:off x="1817147" y="3873196"/>
            <a:ext cx="918396" cy="7739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178A226-190E-EA3B-4037-19E19D008453}"/>
              </a:ext>
            </a:extLst>
          </p:cNvPr>
          <p:cNvSpPr txBox="1"/>
          <p:nvPr/>
        </p:nvSpPr>
        <p:spPr>
          <a:xfrm>
            <a:off x="1208096" y="1822363"/>
            <a:ext cx="93474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사망은 어떠한 경우도 전이 </a:t>
            </a:r>
            <a:r>
              <a:rPr lang="ko-KR" altLang="en-US" dirty="0" err="1"/>
              <a:t>될수</a:t>
            </a:r>
            <a:r>
              <a:rPr lang="ko-KR" altLang="en-US" dirty="0"/>
              <a:t> 있다</a:t>
            </a:r>
            <a:r>
              <a:rPr lang="en-US" altLang="ko-KR" dirty="0"/>
              <a:t>. </a:t>
            </a:r>
            <a:r>
              <a:rPr lang="ko-KR" altLang="en-US" dirty="0"/>
              <a:t>전이의 구현을 모든 곳에 한다면 내용이 중복된다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이런 문제를 해결하기 위한 시도</a:t>
            </a:r>
            <a:r>
              <a:rPr lang="en-US" altLang="ko-KR" dirty="0"/>
              <a:t>.  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25D144C-D045-CA29-AF1B-A2FD10D881C4}"/>
              </a:ext>
            </a:extLst>
          </p:cNvPr>
          <p:cNvCxnSpPr>
            <a:cxnSpLocks/>
          </p:cNvCxnSpPr>
          <p:nvPr/>
        </p:nvCxnSpPr>
        <p:spPr>
          <a:xfrm>
            <a:off x="2225190" y="3572188"/>
            <a:ext cx="6286041" cy="1128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A54D033-3D2D-AE73-2937-DDEFA43654EC}"/>
              </a:ext>
            </a:extLst>
          </p:cNvPr>
          <p:cNvCxnSpPr>
            <a:cxnSpLocks/>
          </p:cNvCxnSpPr>
          <p:nvPr/>
        </p:nvCxnSpPr>
        <p:spPr>
          <a:xfrm flipV="1">
            <a:off x="3954681" y="3784305"/>
            <a:ext cx="4776556" cy="11372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0EE49D1C-8AED-2D80-A44D-CCDFA8792467}"/>
              </a:ext>
            </a:extLst>
          </p:cNvPr>
          <p:cNvCxnSpPr>
            <a:cxnSpLocks/>
          </p:cNvCxnSpPr>
          <p:nvPr/>
        </p:nvCxnSpPr>
        <p:spPr>
          <a:xfrm>
            <a:off x="5306558" y="3307136"/>
            <a:ext cx="3204673" cy="20789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30E431E-44E0-D7A1-38B0-FCF8AD9963D0}"/>
              </a:ext>
            </a:extLst>
          </p:cNvPr>
          <p:cNvCxnSpPr>
            <a:cxnSpLocks/>
          </p:cNvCxnSpPr>
          <p:nvPr/>
        </p:nvCxnSpPr>
        <p:spPr>
          <a:xfrm flipV="1">
            <a:off x="6381270" y="4088889"/>
            <a:ext cx="2455070" cy="139054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04348B3-EFBB-F9F5-92FC-7168F9A4ABCA}"/>
              </a:ext>
            </a:extLst>
          </p:cNvPr>
          <p:cNvSpPr txBox="1"/>
          <p:nvPr/>
        </p:nvSpPr>
        <p:spPr>
          <a:xfrm>
            <a:off x="6246976" y="2812747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HP 0?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54E55D6-7632-0819-7515-19EB7CD80493}"/>
              </a:ext>
            </a:extLst>
          </p:cNvPr>
          <p:cNvSpPr txBox="1"/>
          <p:nvPr/>
        </p:nvSpPr>
        <p:spPr>
          <a:xfrm>
            <a:off x="5110106" y="3623356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HP 0?</a:t>
            </a:r>
            <a:endParaRPr lang="ko-KR" altLang="en-US" dirty="0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DE8C71B-8E9E-2029-A62B-E5F1808374D6}"/>
              </a:ext>
            </a:extLst>
          </p:cNvPr>
          <p:cNvSpPr/>
          <p:nvPr/>
        </p:nvSpPr>
        <p:spPr>
          <a:xfrm>
            <a:off x="5466870" y="5578475"/>
            <a:ext cx="914400" cy="914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이동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대기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공격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4FE7749-C732-B70B-A829-9AD46BB514F7}"/>
              </a:ext>
            </a:extLst>
          </p:cNvPr>
          <p:cNvSpPr txBox="1"/>
          <p:nvPr/>
        </p:nvSpPr>
        <p:spPr>
          <a:xfrm>
            <a:off x="6381270" y="4759782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HP 0?</a:t>
            </a:r>
            <a:endParaRPr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083BC4C-9C4F-F884-1E56-4B2716FB72DE}"/>
              </a:ext>
            </a:extLst>
          </p:cNvPr>
          <p:cNvSpPr txBox="1"/>
          <p:nvPr/>
        </p:nvSpPr>
        <p:spPr>
          <a:xfrm>
            <a:off x="5690829" y="654939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상태 목록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D9A34D-F308-2DD6-61D6-BDFA8A7A8875}"/>
              </a:ext>
            </a:extLst>
          </p:cNvPr>
          <p:cNvSpPr txBox="1"/>
          <p:nvPr/>
        </p:nvSpPr>
        <p:spPr>
          <a:xfrm>
            <a:off x="7582725" y="4562618"/>
            <a:ext cx="12536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하나의 전이</a:t>
            </a:r>
          </a:p>
        </p:txBody>
      </p:sp>
    </p:spTree>
    <p:extLst>
      <p:ext uri="{BB962C8B-B14F-4D97-AF65-F5344CB8AC3E}">
        <p14:creationId xmlns:p14="http://schemas.microsoft.com/office/powerpoint/2010/main" val="2641074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8DDEA-D68B-9E1E-D4CA-2734A2499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플레이어 캐릭터 </a:t>
            </a:r>
            <a:r>
              <a:rPr lang="en-US" altLang="ko-KR" dirty="0"/>
              <a:t>FSM</a:t>
            </a:r>
            <a:endParaRPr lang="ko-KR" altLang="en-US" dirty="0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7B901807-4CB3-413A-83F0-630B8E66C446}"/>
              </a:ext>
            </a:extLst>
          </p:cNvPr>
          <p:cNvSpPr/>
          <p:nvPr/>
        </p:nvSpPr>
        <p:spPr>
          <a:xfrm>
            <a:off x="1841734" y="298866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이동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99E2DBA-BC1D-4D70-1C77-B2F7BFB67FA6}"/>
              </a:ext>
            </a:extLst>
          </p:cNvPr>
          <p:cNvSpPr/>
          <p:nvPr/>
        </p:nvSpPr>
        <p:spPr>
          <a:xfrm>
            <a:off x="3369181" y="474095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공격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1B8EAE6-D799-6684-57B5-76DE77065980}"/>
              </a:ext>
            </a:extLst>
          </p:cNvPr>
          <p:cNvSpPr/>
          <p:nvPr/>
        </p:nvSpPr>
        <p:spPr>
          <a:xfrm>
            <a:off x="9054825" y="270147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사망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2468DC5-4A62-A02B-FD6F-AB923F63A9A1}"/>
              </a:ext>
            </a:extLst>
          </p:cNvPr>
          <p:cNvSpPr/>
          <p:nvPr/>
        </p:nvSpPr>
        <p:spPr>
          <a:xfrm>
            <a:off x="4770955" y="298866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대기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33DF412-2264-F57A-F7E3-EFCAC09D45A9}"/>
              </a:ext>
            </a:extLst>
          </p:cNvPr>
          <p:cNvCxnSpPr>
            <a:cxnSpLocks/>
          </p:cNvCxnSpPr>
          <p:nvPr/>
        </p:nvCxnSpPr>
        <p:spPr>
          <a:xfrm flipH="1">
            <a:off x="2823375" y="3344264"/>
            <a:ext cx="181834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1F6991A-732B-5CCB-839F-BD2F3E3104A8}"/>
              </a:ext>
            </a:extLst>
          </p:cNvPr>
          <p:cNvCxnSpPr>
            <a:cxnSpLocks/>
          </p:cNvCxnSpPr>
          <p:nvPr/>
        </p:nvCxnSpPr>
        <p:spPr>
          <a:xfrm>
            <a:off x="2876776" y="3490314"/>
            <a:ext cx="17115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6FCB419-9E46-50EB-679E-5EA4DA7D6AAA}"/>
              </a:ext>
            </a:extLst>
          </p:cNvPr>
          <p:cNvCxnSpPr>
            <a:cxnSpLocks/>
          </p:cNvCxnSpPr>
          <p:nvPr/>
        </p:nvCxnSpPr>
        <p:spPr>
          <a:xfrm>
            <a:off x="2584622" y="3957320"/>
            <a:ext cx="913804" cy="8385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CE02E80-5278-42E3-69E9-0FA1BACE333D}"/>
              </a:ext>
            </a:extLst>
          </p:cNvPr>
          <p:cNvCxnSpPr>
            <a:cxnSpLocks/>
          </p:cNvCxnSpPr>
          <p:nvPr/>
        </p:nvCxnSpPr>
        <p:spPr>
          <a:xfrm flipH="1">
            <a:off x="4210904" y="3985204"/>
            <a:ext cx="886566" cy="7557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92F24D4-C45B-FC11-97DC-580353B4BBA9}"/>
              </a:ext>
            </a:extLst>
          </p:cNvPr>
          <p:cNvCxnSpPr>
            <a:cxnSpLocks/>
          </p:cNvCxnSpPr>
          <p:nvPr/>
        </p:nvCxnSpPr>
        <p:spPr>
          <a:xfrm flipV="1">
            <a:off x="4311459" y="4049113"/>
            <a:ext cx="918992" cy="8013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232E12C-5D99-3050-3C0F-CE243A279DED}"/>
              </a:ext>
            </a:extLst>
          </p:cNvPr>
          <p:cNvCxnSpPr>
            <a:cxnSpLocks/>
          </p:cNvCxnSpPr>
          <p:nvPr/>
        </p:nvCxnSpPr>
        <p:spPr>
          <a:xfrm flipH="1" flipV="1">
            <a:off x="2450785" y="4049113"/>
            <a:ext cx="918396" cy="7739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CF228AD-F3BC-D1BE-30E7-4DF2281F5515}"/>
              </a:ext>
            </a:extLst>
          </p:cNvPr>
          <p:cNvCxnSpPr>
            <a:cxnSpLocks/>
          </p:cNvCxnSpPr>
          <p:nvPr/>
        </p:nvCxnSpPr>
        <p:spPr>
          <a:xfrm flipV="1">
            <a:off x="6599755" y="3708564"/>
            <a:ext cx="2455070" cy="139054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4BED150-6096-6E7F-684F-13CBB748944D}"/>
              </a:ext>
            </a:extLst>
          </p:cNvPr>
          <p:cNvSpPr/>
          <p:nvPr/>
        </p:nvSpPr>
        <p:spPr>
          <a:xfrm>
            <a:off x="5685355" y="5198150"/>
            <a:ext cx="914400" cy="914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이동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대기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공격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1A4D4C-2418-8072-A6CF-5F8497FF1F08}"/>
              </a:ext>
            </a:extLst>
          </p:cNvPr>
          <p:cNvSpPr txBox="1"/>
          <p:nvPr/>
        </p:nvSpPr>
        <p:spPr>
          <a:xfrm>
            <a:off x="1218845" y="1832196"/>
            <a:ext cx="89330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전이를 촉발 시키는 조건은 키 입력이 될 수 도 있고 </a:t>
            </a:r>
            <a:r>
              <a:rPr lang="en-US" altLang="ko-KR" sz="1400" dirty="0"/>
              <a:t>, </a:t>
            </a:r>
            <a:r>
              <a:rPr lang="ko-KR" altLang="en-US" sz="1400" dirty="0"/>
              <a:t>이동</a:t>
            </a:r>
            <a:r>
              <a:rPr lang="en-US" altLang="ko-KR" sz="1400" dirty="0"/>
              <a:t> </a:t>
            </a:r>
            <a:r>
              <a:rPr lang="ko-KR" altLang="en-US" sz="1400" dirty="0"/>
              <a:t>속도가 될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어떤 차이가 있을까</a:t>
            </a:r>
            <a:r>
              <a:rPr lang="en-US" altLang="ko-KR" sz="1400" dirty="0"/>
              <a:t>.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r>
              <a:rPr lang="en-US" altLang="ko-KR" sz="1400" dirty="0"/>
              <a:t>Move </a:t>
            </a:r>
            <a:r>
              <a:rPr lang="ko-KR" altLang="en-US" sz="1400" dirty="0"/>
              <a:t>상태 진입 할 때 해야 할 것은</a:t>
            </a:r>
            <a:r>
              <a:rPr lang="en-US" altLang="ko-KR" sz="1400" dirty="0"/>
              <a:t>?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F6FDA2-9071-6AEA-4DA0-51AA8CF372A7}"/>
              </a:ext>
            </a:extLst>
          </p:cNvPr>
          <p:cNvSpPr txBox="1"/>
          <p:nvPr/>
        </p:nvSpPr>
        <p:spPr>
          <a:xfrm>
            <a:off x="56193" y="4670250"/>
            <a:ext cx="258048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Idle</a:t>
            </a:r>
            <a:r>
              <a:rPr lang="ko-KR" altLang="en-US" sz="1400" dirty="0"/>
              <a:t> </a:t>
            </a:r>
            <a:r>
              <a:rPr lang="en-US" altLang="ko-KR" sz="1400" dirty="0"/>
              <a:t>-&gt;</a:t>
            </a:r>
            <a:r>
              <a:rPr lang="ko-KR" altLang="en-US" sz="1400" dirty="0"/>
              <a:t> </a:t>
            </a:r>
            <a:r>
              <a:rPr lang="en-US" altLang="ko-KR" sz="1400" dirty="0"/>
              <a:t>Attack </a:t>
            </a:r>
            <a:r>
              <a:rPr lang="ko-KR" altLang="en-US" sz="1400" dirty="0"/>
              <a:t>전이 조건은</a:t>
            </a:r>
            <a:r>
              <a:rPr lang="en-US" altLang="ko-KR" sz="1400" dirty="0"/>
              <a:t>?</a:t>
            </a:r>
          </a:p>
          <a:p>
            <a:r>
              <a:rPr lang="en-US" altLang="ko-KR" sz="1400" dirty="0"/>
              <a:t>Attack -&gt; Idle </a:t>
            </a:r>
            <a:r>
              <a:rPr lang="ko-KR" altLang="en-US" sz="1400" dirty="0"/>
              <a:t>전이 조건은</a:t>
            </a:r>
            <a:r>
              <a:rPr lang="en-US" altLang="ko-KR" sz="1400" dirty="0"/>
              <a:t>?</a:t>
            </a:r>
          </a:p>
          <a:p>
            <a:endParaRPr lang="en-US" altLang="ko-KR" sz="1400" dirty="0"/>
          </a:p>
          <a:p>
            <a:r>
              <a:rPr lang="en-US" altLang="ko-KR" sz="1400" dirty="0"/>
              <a:t>Attack </a:t>
            </a:r>
            <a:r>
              <a:rPr lang="ko-KR" altLang="en-US" sz="1400" dirty="0"/>
              <a:t>상태 </a:t>
            </a:r>
            <a:r>
              <a:rPr lang="ko-KR" altLang="en-US" sz="1400" dirty="0" err="1"/>
              <a:t>진입때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할것은</a:t>
            </a:r>
            <a:r>
              <a:rPr lang="en-US" altLang="ko-KR" sz="1400" dirty="0"/>
              <a:t>?</a:t>
            </a:r>
          </a:p>
          <a:p>
            <a:r>
              <a:rPr lang="en-US" altLang="ko-KR" sz="1400" dirty="0"/>
              <a:t>Attack </a:t>
            </a:r>
            <a:r>
              <a:rPr lang="ko-KR" altLang="en-US" sz="1400" dirty="0"/>
              <a:t>상태 </a:t>
            </a:r>
            <a:r>
              <a:rPr lang="ko-KR" altLang="en-US" sz="1400" dirty="0" err="1"/>
              <a:t>종료때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할것은</a:t>
            </a:r>
            <a:r>
              <a:rPr lang="en-US" altLang="ko-KR" sz="1400" dirty="0"/>
              <a:t>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E7E334-2DE6-1351-09A9-71D95298458D}"/>
              </a:ext>
            </a:extLst>
          </p:cNvPr>
          <p:cNvSpPr txBox="1"/>
          <p:nvPr/>
        </p:nvSpPr>
        <p:spPr>
          <a:xfrm>
            <a:off x="7658719" y="4674930"/>
            <a:ext cx="32655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중복된 내용을 피하고 최소한의 </a:t>
            </a:r>
            <a:endParaRPr lang="en-US" altLang="ko-KR" sz="1400" dirty="0"/>
          </a:p>
          <a:p>
            <a:r>
              <a:rPr lang="ko-KR" altLang="en-US" sz="1400" dirty="0"/>
              <a:t>작업으로 전이가 </a:t>
            </a:r>
            <a:r>
              <a:rPr lang="ko-KR" altLang="en-US" sz="1400" dirty="0" err="1"/>
              <a:t>될수</a:t>
            </a:r>
            <a:r>
              <a:rPr lang="ko-KR" altLang="en-US" sz="1400" dirty="0"/>
              <a:t> 있게 해본다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09239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8DDEA-D68B-9E1E-D4CA-2734A2499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AI </a:t>
            </a:r>
            <a:r>
              <a:rPr lang="ko-KR" altLang="en-US" dirty="0"/>
              <a:t>캐릭터 </a:t>
            </a:r>
            <a:r>
              <a:rPr lang="en-US" altLang="ko-KR" dirty="0"/>
              <a:t>FSM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99E2DBA-BC1D-4D70-1C77-B2F7BFB67FA6}"/>
              </a:ext>
            </a:extLst>
          </p:cNvPr>
          <p:cNvSpPr/>
          <p:nvPr/>
        </p:nvSpPr>
        <p:spPr>
          <a:xfrm>
            <a:off x="3369181" y="474095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공격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1B8EAE6-D799-6684-57B5-76DE77065980}"/>
              </a:ext>
            </a:extLst>
          </p:cNvPr>
          <p:cNvSpPr/>
          <p:nvPr/>
        </p:nvSpPr>
        <p:spPr>
          <a:xfrm>
            <a:off x="9054825" y="270147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사망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2468DC5-4A62-A02B-FD6F-AB923F63A9A1}"/>
              </a:ext>
            </a:extLst>
          </p:cNvPr>
          <p:cNvSpPr/>
          <p:nvPr/>
        </p:nvSpPr>
        <p:spPr>
          <a:xfrm>
            <a:off x="4770955" y="298866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대기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33DF412-2264-F57A-F7E3-EFCAC09D45A9}"/>
              </a:ext>
            </a:extLst>
          </p:cNvPr>
          <p:cNvCxnSpPr>
            <a:cxnSpLocks/>
          </p:cNvCxnSpPr>
          <p:nvPr/>
        </p:nvCxnSpPr>
        <p:spPr>
          <a:xfrm flipH="1">
            <a:off x="2823375" y="3344264"/>
            <a:ext cx="181834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1F6991A-732B-5CCB-839F-BD2F3E3104A8}"/>
              </a:ext>
            </a:extLst>
          </p:cNvPr>
          <p:cNvCxnSpPr>
            <a:cxnSpLocks/>
          </p:cNvCxnSpPr>
          <p:nvPr/>
        </p:nvCxnSpPr>
        <p:spPr>
          <a:xfrm>
            <a:off x="2876776" y="3490314"/>
            <a:ext cx="17115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6FCB419-9E46-50EB-679E-5EA4DA7D6AAA}"/>
              </a:ext>
            </a:extLst>
          </p:cNvPr>
          <p:cNvCxnSpPr>
            <a:cxnSpLocks/>
          </p:cNvCxnSpPr>
          <p:nvPr/>
        </p:nvCxnSpPr>
        <p:spPr>
          <a:xfrm>
            <a:off x="2584622" y="3957320"/>
            <a:ext cx="913804" cy="8385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CE02E80-5278-42E3-69E9-0FA1BACE333D}"/>
              </a:ext>
            </a:extLst>
          </p:cNvPr>
          <p:cNvCxnSpPr>
            <a:cxnSpLocks/>
          </p:cNvCxnSpPr>
          <p:nvPr/>
        </p:nvCxnSpPr>
        <p:spPr>
          <a:xfrm flipH="1">
            <a:off x="4210904" y="3985204"/>
            <a:ext cx="886566" cy="7557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92F24D4-C45B-FC11-97DC-580353B4BBA9}"/>
              </a:ext>
            </a:extLst>
          </p:cNvPr>
          <p:cNvCxnSpPr>
            <a:cxnSpLocks/>
          </p:cNvCxnSpPr>
          <p:nvPr/>
        </p:nvCxnSpPr>
        <p:spPr>
          <a:xfrm flipV="1">
            <a:off x="4311459" y="4049113"/>
            <a:ext cx="918992" cy="8013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232E12C-5D99-3050-3C0F-CE243A279DED}"/>
              </a:ext>
            </a:extLst>
          </p:cNvPr>
          <p:cNvCxnSpPr>
            <a:cxnSpLocks/>
          </p:cNvCxnSpPr>
          <p:nvPr/>
        </p:nvCxnSpPr>
        <p:spPr>
          <a:xfrm flipH="1" flipV="1">
            <a:off x="2450785" y="4049113"/>
            <a:ext cx="918396" cy="7739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CF228AD-F3BC-D1BE-30E7-4DF2281F5515}"/>
              </a:ext>
            </a:extLst>
          </p:cNvPr>
          <p:cNvCxnSpPr>
            <a:cxnSpLocks/>
          </p:cNvCxnSpPr>
          <p:nvPr/>
        </p:nvCxnSpPr>
        <p:spPr>
          <a:xfrm flipV="1">
            <a:off x="6599755" y="3708564"/>
            <a:ext cx="2455070" cy="139054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4BED150-6096-6E7F-684F-13CBB748944D}"/>
              </a:ext>
            </a:extLst>
          </p:cNvPr>
          <p:cNvSpPr/>
          <p:nvPr/>
        </p:nvSpPr>
        <p:spPr>
          <a:xfrm>
            <a:off x="5685355" y="5198150"/>
            <a:ext cx="914400" cy="914400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추적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대기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공격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1A4D4C-2418-8072-A6CF-5F8497FF1F08}"/>
              </a:ext>
            </a:extLst>
          </p:cNvPr>
          <p:cNvSpPr txBox="1"/>
          <p:nvPr/>
        </p:nvSpPr>
        <p:spPr>
          <a:xfrm>
            <a:off x="2666558" y="2377460"/>
            <a:ext cx="21319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대기 </a:t>
            </a:r>
            <a:r>
              <a:rPr lang="en-US" altLang="ko-KR" sz="1400" dirty="0"/>
              <a:t>-&gt; </a:t>
            </a:r>
            <a:r>
              <a:rPr lang="ko-KR" altLang="en-US" sz="1400" dirty="0"/>
              <a:t>추적 조건은</a:t>
            </a:r>
            <a:r>
              <a:rPr lang="en-US" altLang="ko-KR" sz="1400" dirty="0"/>
              <a:t>?</a:t>
            </a:r>
          </a:p>
          <a:p>
            <a:r>
              <a:rPr lang="ko-KR" altLang="en-US" sz="1400" dirty="0"/>
              <a:t>추적 </a:t>
            </a:r>
            <a:r>
              <a:rPr lang="en-US" altLang="ko-KR" sz="1400" dirty="0"/>
              <a:t>-&gt; </a:t>
            </a:r>
            <a:r>
              <a:rPr lang="ko-KR" altLang="en-US" sz="1400" dirty="0"/>
              <a:t>대기 조건은</a:t>
            </a:r>
            <a:r>
              <a:rPr lang="en-US" altLang="ko-KR" sz="1400" dirty="0"/>
              <a:t>?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2F6FDA2-9071-6AEA-4DA0-51AA8CF372A7}"/>
              </a:ext>
            </a:extLst>
          </p:cNvPr>
          <p:cNvSpPr txBox="1"/>
          <p:nvPr/>
        </p:nvSpPr>
        <p:spPr>
          <a:xfrm>
            <a:off x="56193" y="4670250"/>
            <a:ext cx="258048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추적 </a:t>
            </a:r>
            <a:r>
              <a:rPr lang="en-US" altLang="ko-KR" sz="1400" dirty="0"/>
              <a:t>-&gt;</a:t>
            </a:r>
            <a:r>
              <a:rPr lang="ko-KR" altLang="en-US" sz="1400" dirty="0"/>
              <a:t> </a:t>
            </a:r>
            <a:r>
              <a:rPr lang="en-US" altLang="ko-KR" sz="1400" dirty="0"/>
              <a:t>Attack </a:t>
            </a:r>
            <a:r>
              <a:rPr lang="ko-KR" altLang="en-US" sz="1400" dirty="0"/>
              <a:t>전이 조건은</a:t>
            </a:r>
            <a:r>
              <a:rPr lang="en-US" altLang="ko-KR" sz="1400" dirty="0"/>
              <a:t>?</a:t>
            </a:r>
          </a:p>
          <a:p>
            <a:r>
              <a:rPr lang="en-US" altLang="ko-KR" sz="1400" dirty="0"/>
              <a:t>Attack -&gt; Idle </a:t>
            </a:r>
            <a:r>
              <a:rPr lang="ko-KR" altLang="en-US" sz="1400" dirty="0"/>
              <a:t>전이 조건은</a:t>
            </a:r>
            <a:r>
              <a:rPr lang="en-US" altLang="ko-KR" sz="1400" dirty="0"/>
              <a:t>?</a:t>
            </a:r>
          </a:p>
          <a:p>
            <a:endParaRPr lang="en-US" altLang="ko-KR" sz="1400" dirty="0"/>
          </a:p>
          <a:p>
            <a:r>
              <a:rPr lang="en-US" altLang="ko-KR" sz="1400" dirty="0"/>
              <a:t>Attack </a:t>
            </a:r>
            <a:r>
              <a:rPr lang="ko-KR" altLang="en-US" sz="1400" dirty="0"/>
              <a:t>상태 </a:t>
            </a:r>
            <a:r>
              <a:rPr lang="ko-KR" altLang="en-US" sz="1400" dirty="0" err="1"/>
              <a:t>진입때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할것은</a:t>
            </a:r>
            <a:r>
              <a:rPr lang="en-US" altLang="ko-KR" sz="1400" dirty="0"/>
              <a:t>?</a:t>
            </a:r>
          </a:p>
          <a:p>
            <a:r>
              <a:rPr lang="en-US" altLang="ko-KR" sz="1400" dirty="0"/>
              <a:t>Attack </a:t>
            </a:r>
            <a:r>
              <a:rPr lang="ko-KR" altLang="en-US" sz="1400" dirty="0"/>
              <a:t>상태 </a:t>
            </a:r>
            <a:r>
              <a:rPr lang="ko-KR" altLang="en-US" sz="1400" dirty="0" err="1"/>
              <a:t>종료때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할것은</a:t>
            </a:r>
            <a:r>
              <a:rPr lang="en-US" altLang="ko-KR" sz="1400" dirty="0"/>
              <a:t>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E7E334-2DE6-1351-09A9-71D95298458D}"/>
              </a:ext>
            </a:extLst>
          </p:cNvPr>
          <p:cNvSpPr txBox="1"/>
          <p:nvPr/>
        </p:nvSpPr>
        <p:spPr>
          <a:xfrm>
            <a:off x="7658719" y="4674930"/>
            <a:ext cx="32655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중복된 내용을 피하고 최소한의 </a:t>
            </a:r>
            <a:endParaRPr lang="en-US" altLang="ko-KR" sz="1400" dirty="0"/>
          </a:p>
          <a:p>
            <a:r>
              <a:rPr lang="ko-KR" altLang="en-US" sz="1400" dirty="0"/>
              <a:t>작업으로 전이가 </a:t>
            </a:r>
            <a:r>
              <a:rPr lang="ko-KR" altLang="en-US" sz="1400" dirty="0" err="1"/>
              <a:t>될수</a:t>
            </a:r>
            <a:r>
              <a:rPr lang="ko-KR" altLang="en-US" sz="1400" dirty="0"/>
              <a:t> 있게 해본다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9E06DDB-64D3-4D76-0A06-90869F1AAAB8}"/>
              </a:ext>
            </a:extLst>
          </p:cNvPr>
          <p:cNvSpPr/>
          <p:nvPr/>
        </p:nvSpPr>
        <p:spPr>
          <a:xfrm>
            <a:off x="1615033" y="29718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추적</a:t>
            </a:r>
          </a:p>
        </p:txBody>
      </p:sp>
    </p:spTree>
    <p:extLst>
      <p:ext uri="{BB962C8B-B14F-4D97-AF65-F5344CB8AC3E}">
        <p14:creationId xmlns:p14="http://schemas.microsoft.com/office/powerpoint/2010/main" val="923548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64F72-FCEF-C83A-03A9-F9619F8F6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3548A86-0EE1-12FA-CEE7-79B32ABB3AB2}"/>
              </a:ext>
            </a:extLst>
          </p:cNvPr>
          <p:cNvSpPr/>
          <p:nvPr/>
        </p:nvSpPr>
        <p:spPr>
          <a:xfrm>
            <a:off x="2823081" y="458855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공격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45D93FF-ABA0-3FD3-C521-35FBE35CD51F}"/>
              </a:ext>
            </a:extLst>
          </p:cNvPr>
          <p:cNvSpPr/>
          <p:nvPr/>
        </p:nvSpPr>
        <p:spPr>
          <a:xfrm>
            <a:off x="4224855" y="283626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대기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8010F2F-414D-8A39-5975-F3310CBAF397}"/>
              </a:ext>
            </a:extLst>
          </p:cNvPr>
          <p:cNvCxnSpPr>
            <a:cxnSpLocks/>
          </p:cNvCxnSpPr>
          <p:nvPr/>
        </p:nvCxnSpPr>
        <p:spPr>
          <a:xfrm flipH="1">
            <a:off x="2277275" y="3191864"/>
            <a:ext cx="181834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1619D22-6D45-6FF3-A0C1-F8E337991B25}"/>
              </a:ext>
            </a:extLst>
          </p:cNvPr>
          <p:cNvCxnSpPr>
            <a:cxnSpLocks/>
          </p:cNvCxnSpPr>
          <p:nvPr/>
        </p:nvCxnSpPr>
        <p:spPr>
          <a:xfrm>
            <a:off x="2330676" y="3337914"/>
            <a:ext cx="17115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2E42288-5CC9-2BCE-0A11-F82B9488A88D}"/>
              </a:ext>
            </a:extLst>
          </p:cNvPr>
          <p:cNvCxnSpPr>
            <a:cxnSpLocks/>
          </p:cNvCxnSpPr>
          <p:nvPr/>
        </p:nvCxnSpPr>
        <p:spPr>
          <a:xfrm>
            <a:off x="2038522" y="3804920"/>
            <a:ext cx="913804" cy="8385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2373774-65E5-483E-6903-CD034AE41112}"/>
              </a:ext>
            </a:extLst>
          </p:cNvPr>
          <p:cNvCxnSpPr>
            <a:cxnSpLocks/>
          </p:cNvCxnSpPr>
          <p:nvPr/>
        </p:nvCxnSpPr>
        <p:spPr>
          <a:xfrm flipH="1">
            <a:off x="3664804" y="3832804"/>
            <a:ext cx="886566" cy="7557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0F64F95-4CEF-16F4-9F1A-8C7F225EC670}"/>
              </a:ext>
            </a:extLst>
          </p:cNvPr>
          <p:cNvCxnSpPr>
            <a:cxnSpLocks/>
          </p:cNvCxnSpPr>
          <p:nvPr/>
        </p:nvCxnSpPr>
        <p:spPr>
          <a:xfrm flipV="1">
            <a:off x="3765359" y="3896713"/>
            <a:ext cx="918992" cy="8013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7162212-18A8-3192-4323-07B4D4C181AD}"/>
              </a:ext>
            </a:extLst>
          </p:cNvPr>
          <p:cNvCxnSpPr>
            <a:cxnSpLocks/>
          </p:cNvCxnSpPr>
          <p:nvPr/>
        </p:nvCxnSpPr>
        <p:spPr>
          <a:xfrm flipH="1" flipV="1">
            <a:off x="1904685" y="3896713"/>
            <a:ext cx="918396" cy="7739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BE4D1DCB-61D0-A801-20B7-B83A15952E29}"/>
              </a:ext>
            </a:extLst>
          </p:cNvPr>
          <p:cNvSpPr/>
          <p:nvPr/>
        </p:nvSpPr>
        <p:spPr>
          <a:xfrm>
            <a:off x="1068933" y="28194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추적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F4FD761-9116-C668-8E1C-31835E4D7B83}"/>
              </a:ext>
            </a:extLst>
          </p:cNvPr>
          <p:cNvSpPr/>
          <p:nvPr/>
        </p:nvSpPr>
        <p:spPr>
          <a:xfrm>
            <a:off x="5979003" y="2209800"/>
            <a:ext cx="4250847" cy="41275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8544E5B-A0EC-F0D8-B255-C0CD2529B716}"/>
              </a:ext>
            </a:extLst>
          </p:cNvPr>
          <p:cNvSpPr/>
          <p:nvPr/>
        </p:nvSpPr>
        <p:spPr>
          <a:xfrm>
            <a:off x="7478951" y="3671550"/>
            <a:ext cx="1250950" cy="1204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6EA8D2-D49F-B0FD-B3B6-294178E202D9}"/>
              </a:ext>
            </a:extLst>
          </p:cNvPr>
          <p:cNvSpPr txBox="1"/>
          <p:nvPr/>
        </p:nvSpPr>
        <p:spPr>
          <a:xfrm>
            <a:off x="916784" y="1596070"/>
            <a:ext cx="9910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플레이어를 공격</a:t>
            </a:r>
            <a:r>
              <a:rPr lang="en-US" altLang="ko-KR" dirty="0"/>
              <a:t>(</a:t>
            </a:r>
            <a:r>
              <a:rPr lang="ko-KR" altLang="en-US" dirty="0"/>
              <a:t>거리</a:t>
            </a:r>
            <a:r>
              <a:rPr lang="en-US" altLang="ko-KR" dirty="0"/>
              <a:t>100</a:t>
            </a:r>
            <a:r>
              <a:rPr lang="ko-KR" altLang="en-US" dirty="0"/>
              <a:t>미만</a:t>
            </a:r>
            <a:r>
              <a:rPr lang="en-US" altLang="ko-KR" dirty="0"/>
              <a:t>),</a:t>
            </a:r>
            <a:r>
              <a:rPr lang="ko-KR" altLang="en-US" dirty="0"/>
              <a:t>추적</a:t>
            </a:r>
            <a:r>
              <a:rPr lang="en-US" altLang="ko-KR" dirty="0"/>
              <a:t>(</a:t>
            </a:r>
            <a:r>
              <a:rPr lang="ko-KR" altLang="en-US" dirty="0"/>
              <a:t>거리</a:t>
            </a:r>
            <a:r>
              <a:rPr lang="en-US" altLang="ko-KR" dirty="0"/>
              <a:t>100</a:t>
            </a:r>
            <a:r>
              <a:rPr lang="ko-KR" altLang="en-US" dirty="0"/>
              <a:t>이상</a:t>
            </a:r>
            <a:r>
              <a:rPr lang="en-US" altLang="ko-KR" dirty="0"/>
              <a:t>~500),</a:t>
            </a:r>
            <a:r>
              <a:rPr lang="ko-KR" altLang="en-US" dirty="0"/>
              <a:t>대기</a:t>
            </a:r>
            <a:r>
              <a:rPr lang="en-US" altLang="ko-KR" dirty="0"/>
              <a:t>(</a:t>
            </a:r>
            <a:r>
              <a:rPr lang="ko-KR" altLang="en-US" dirty="0"/>
              <a:t>거리</a:t>
            </a:r>
            <a:r>
              <a:rPr lang="en-US" altLang="ko-KR" dirty="0"/>
              <a:t>500</a:t>
            </a:r>
            <a:r>
              <a:rPr lang="ko-KR" altLang="en-US" dirty="0"/>
              <a:t>초과</a:t>
            </a:r>
            <a:r>
              <a:rPr lang="en-US" altLang="ko-KR" dirty="0"/>
              <a:t>)</a:t>
            </a:r>
            <a:r>
              <a:rPr lang="ko-KR" altLang="en-US" dirty="0"/>
              <a:t> 하는 </a:t>
            </a:r>
            <a:r>
              <a:rPr lang="en-US" altLang="ko-KR" dirty="0"/>
              <a:t>AI </a:t>
            </a:r>
            <a:r>
              <a:rPr lang="ko-KR" altLang="en-US" dirty="0"/>
              <a:t>를 만듭니다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E1ABD0-B055-A6CC-6C67-6E0F0641F407}"/>
              </a:ext>
            </a:extLst>
          </p:cNvPr>
          <p:cNvSpPr txBox="1"/>
          <p:nvPr/>
        </p:nvSpPr>
        <p:spPr>
          <a:xfrm>
            <a:off x="7621443" y="378827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공격거리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266172-DCEA-96A6-02DD-8F903A7A8C30}"/>
              </a:ext>
            </a:extLst>
          </p:cNvPr>
          <p:cNvSpPr txBox="1"/>
          <p:nvPr/>
        </p:nvSpPr>
        <p:spPr>
          <a:xfrm>
            <a:off x="10559173" y="373380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대기</a:t>
            </a:r>
            <a:r>
              <a:rPr lang="en-US" altLang="ko-KR" sz="1400" dirty="0"/>
              <a:t> </a:t>
            </a:r>
            <a:r>
              <a:rPr lang="ko-KR" altLang="en-US" sz="1400" dirty="0"/>
              <a:t>거리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71F4D9-B432-C41E-A36B-E6B873DA7AB8}"/>
              </a:ext>
            </a:extLst>
          </p:cNvPr>
          <p:cNvSpPr txBox="1"/>
          <p:nvPr/>
        </p:nvSpPr>
        <p:spPr>
          <a:xfrm>
            <a:off x="9086984" y="3751445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추적 거리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1EE6D3-2B01-B54A-0858-EE759B0E1154}"/>
              </a:ext>
            </a:extLst>
          </p:cNvPr>
          <p:cNvSpPr txBox="1"/>
          <p:nvPr/>
        </p:nvSpPr>
        <p:spPr>
          <a:xfrm>
            <a:off x="7892621" y="4224189"/>
            <a:ext cx="5349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AI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8AFD0F2-6A97-CBE3-3902-B73B45D080ED}"/>
              </a:ext>
            </a:extLst>
          </p:cNvPr>
          <p:cNvSpPr txBox="1"/>
          <p:nvPr/>
        </p:nvSpPr>
        <p:spPr>
          <a:xfrm>
            <a:off x="11150600" y="4875550"/>
            <a:ext cx="9035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Player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8453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</TotalTime>
  <Words>659</Words>
  <Application>Microsoft Office PowerPoint</Application>
  <PresentationFormat>와이드스크린</PresentationFormat>
  <Paragraphs>146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Google Sans</vt:lpstr>
      <vt:lpstr>NanumGothic</vt:lpstr>
      <vt:lpstr>맑은 고딕</vt:lpstr>
      <vt:lpstr>Arial</vt:lpstr>
      <vt:lpstr>Office 테마</vt:lpstr>
      <vt:lpstr>2D게임 프로그래밍</vt:lpstr>
      <vt:lpstr>학습목표</vt:lpstr>
      <vt:lpstr>유한 상태 기계 (Finite State Machine)</vt:lpstr>
      <vt:lpstr>State Enum vs State Class</vt:lpstr>
      <vt:lpstr>상태(State) 와 전이(Transition)</vt:lpstr>
      <vt:lpstr>중복 문제</vt:lpstr>
      <vt:lpstr>플레이어 캐릭터 FSM</vt:lpstr>
      <vt:lpstr>AI 캐릭터 FSM</vt:lpstr>
      <vt:lpstr>실습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2D게임 프로그래밍</dc:title>
  <dc:creator>Andrea Long</dc:creator>
  <cp:lastModifiedBy>Dongwon Lee</cp:lastModifiedBy>
  <cp:revision>249</cp:revision>
  <dcterms:created xsi:type="dcterms:W3CDTF">2023-07-02T03:58:43Z</dcterms:created>
  <dcterms:modified xsi:type="dcterms:W3CDTF">2024-07-07T19:34:51Z</dcterms:modified>
</cp:coreProperties>
</file>