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6" r:id="rId5"/>
    <p:sldId id="258" r:id="rId6"/>
    <p:sldId id="260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B5F44-38A3-4146-9D16-3E6AF2D9FE18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31052-1A6B-4768-BE87-B35B82C12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1052-1A6B-4768-BE87-B35B82C122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1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1052-1A6B-4768-BE87-B35B82C122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BFFE-5402-DC97-3D0E-B0C3C0BC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850DD-4E6B-E6AE-BAC2-2CEB9FCB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A9FD3-659B-A020-F2E6-59073FC5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A719F-6F35-E059-9157-3E1DA22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E6DA5-4C59-12DB-7E2F-FC700182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A99C-B592-CE54-2610-805B3DF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2A0C5-2316-3EFD-5A38-047E6549C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9B517-FB54-6343-542B-57077D0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1F344-494D-1E13-356E-4BEBA533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1B7B4-CDE9-1DD2-FD0E-033C782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BA0741-8A39-ED75-0CE3-D748D09CC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11EE1-2CD0-B823-8C3C-51E05C84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3FEE4-099C-70A6-99F6-F6FDB1C3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C396-B40F-44B1-B192-1D171104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5F6F-9A8D-CC70-DBA5-D4278214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DE68-4CAD-8BD6-32D7-0EBA6AC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DAE3-4C0E-12F6-D2C1-88207F6A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23D93-94BB-1634-F265-8C0754A8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8DBCD-A43C-12D1-E4D2-451BD933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BBA90-A7AB-B398-EC86-E906566D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B120C-D720-C396-66C4-D7B3AEC6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182B0-0BAB-59B6-06A5-C389891D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0CFA-05D5-7F02-9B3C-6740068D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BF613-8723-3FF7-432A-CF115B8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5A4DD-9EE9-AAF6-93A9-785877B3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C3BA-0235-160A-5023-2A6A858C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CB040-ED55-F95A-C452-92D1B1301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DD2EF-708B-1B28-A998-6DF71B72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9096A-1EC6-0D8F-164B-0E671C20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C95BF-F33A-58BB-75C3-17E0C1FC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22264-CE76-9885-4DD5-C1407054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CF85-5EED-AF26-14B9-AD76AB36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89DA0-E080-3C42-3D98-AC9736AF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18458-2E94-2A98-D8E9-DC59ED0F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42682-790C-B4E7-67FE-F0810D08E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C9B32E-1739-7E77-ABE5-ADFCB9209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D82989-2C87-E9DC-D478-61132F09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10812-D662-D6F4-5ED8-2E567E01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822177-9089-3EB6-140C-B310FB80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836-A2F8-902E-954F-1587B420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6EB7D8-6D19-C70B-5785-8C451EB1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C9514B-A1F2-4DC6-DE2E-1ABD6CE4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E6FD7-2B7B-DFE2-8437-3095572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DCB21-C259-FB8E-6087-FCD4C697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4C676-12CE-756C-6C15-0D48DED1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883D2-81B9-0558-4A9D-CDFEEE47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093D-8C6F-4347-65EF-E779E1E2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29CC3-2DF1-A63A-6CEF-32332B1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F7007-62CF-A846-F377-6CFB22EC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66716-11B1-CB66-C799-43B43940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AF2B3-D425-AE80-1727-CDA07DAC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54F62-7150-CF65-3DBD-18C677D8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1BBB-C2A8-62B2-D14A-9CC0C83A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88F0FA-96DC-E160-FB11-BAABF24A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058BF-EC73-2FDE-36AD-D3E023648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4AB71-EFA3-53E7-1D94-806083E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890ED-9731-178B-3385-26771211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A714C-6504-5AAB-69E9-0A79B21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21CD1E-F6BD-239E-2018-71A2C76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5A7E6-086A-1486-2819-16A18A90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7A7B1-F49A-76EF-4C55-BA0BE65DC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794-8497-449B-A4CB-649E2D9943A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B99DC-A92D-1BAB-F719-0DF55B677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9E6A2-8BDB-1558-4C22-AA4729F07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8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C2E9-6042-16D1-0CE1-99D587F5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C3EC9-C172-CAD8-246E-04ABD2002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유한 상태 기계 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Google Sans"/>
              </a:rPr>
              <a:t>Finite state machine)</a:t>
            </a:r>
          </a:p>
        </p:txBody>
      </p:sp>
    </p:spTree>
    <p:extLst>
      <p:ext uri="{BB962C8B-B14F-4D97-AF65-F5344CB8AC3E}">
        <p14:creationId xmlns:p14="http://schemas.microsoft.com/office/powerpoint/2010/main" val="306931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F73A-21B9-FD9E-8BE0-B54ECFE4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CB824-64A5-4EC4-6D51-65EAF648FA95}"/>
              </a:ext>
            </a:extLst>
          </p:cNvPr>
          <p:cNvSpPr txBox="1"/>
          <p:nvPr/>
        </p:nvSpPr>
        <p:spPr>
          <a:xfrm>
            <a:off x="634999" y="1930400"/>
            <a:ext cx="10920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유한 상태 기계</a:t>
            </a:r>
            <a:r>
              <a:rPr lang="en-US" altLang="ko-KR" dirty="0"/>
              <a:t>(Finite State Machine)</a:t>
            </a:r>
            <a:r>
              <a:rPr lang="ko-KR" altLang="en-US" dirty="0"/>
              <a:t>의 컨셉을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상태</a:t>
            </a:r>
            <a:r>
              <a:rPr lang="en-US" altLang="ko-KR" dirty="0"/>
              <a:t>(State) ,</a:t>
            </a:r>
            <a:r>
              <a:rPr lang="ko-KR" altLang="en-US" dirty="0"/>
              <a:t>전이</a:t>
            </a:r>
            <a:r>
              <a:rPr lang="en-US" altLang="ko-KR" dirty="0"/>
              <a:t>(Transition), </a:t>
            </a:r>
            <a:r>
              <a:rPr lang="ko-KR" altLang="en-US" dirty="0"/>
              <a:t>행동</a:t>
            </a:r>
            <a:r>
              <a:rPr lang="en-US" altLang="ko-KR" dirty="0"/>
              <a:t>(Action) , </a:t>
            </a:r>
            <a:r>
              <a:rPr lang="ko-KR" altLang="en-US" dirty="0"/>
              <a:t>조건</a:t>
            </a:r>
            <a:r>
              <a:rPr lang="en-US" altLang="ko-KR" dirty="0"/>
              <a:t>(Condition) 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상태가 많을 때 중복되는 전이를 해결하기위한 공유 전이 </a:t>
            </a:r>
            <a:r>
              <a:rPr lang="en-US" altLang="ko-KR" dirty="0"/>
              <a:t>(Shared Transition) </a:t>
            </a:r>
            <a:r>
              <a:rPr lang="ko-KR" altLang="en-US" dirty="0"/>
              <a:t>를 이해합니다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  <a:r>
              <a:rPr lang="ko-KR" altLang="en-US" dirty="0"/>
              <a:t> 이동속도 처리하여 </a:t>
            </a:r>
            <a:r>
              <a:rPr lang="en-US" altLang="ko-KR" dirty="0" err="1"/>
              <a:t>StateIdle</a:t>
            </a:r>
            <a:r>
              <a:rPr lang="en-US" altLang="ko-KR" dirty="0"/>
              <a:t> &lt;-&gt; </a:t>
            </a:r>
            <a:r>
              <a:rPr lang="en-US" altLang="ko-KR" dirty="0" err="1"/>
              <a:t>StateMove</a:t>
            </a:r>
            <a:r>
              <a:rPr lang="en-US" altLang="ko-KR" dirty="0"/>
              <a:t> </a:t>
            </a:r>
            <a:r>
              <a:rPr lang="ko-KR" altLang="en-US" dirty="0"/>
              <a:t>를 구현합니다</a:t>
            </a:r>
            <a:r>
              <a:rPr lang="en-US" altLang="ko-KR" dirty="0"/>
              <a:t>. ( Easy 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Animation </a:t>
            </a:r>
            <a:r>
              <a:rPr lang="ko-KR" altLang="en-US" dirty="0"/>
              <a:t>종료 처리를 하여 </a:t>
            </a:r>
            <a:r>
              <a:rPr lang="en-US" altLang="ko-KR" dirty="0" err="1"/>
              <a:t>StateIdle</a:t>
            </a:r>
            <a:r>
              <a:rPr lang="en-US" altLang="ko-KR" dirty="0"/>
              <a:t>-&gt;</a:t>
            </a:r>
            <a:r>
              <a:rPr lang="en-US" altLang="ko-KR" dirty="0" err="1"/>
              <a:t>StateAttack</a:t>
            </a:r>
            <a:r>
              <a:rPr lang="en-US" altLang="ko-KR" dirty="0"/>
              <a:t>-&gt;</a:t>
            </a:r>
            <a:r>
              <a:rPr lang="en-US" altLang="ko-KR" dirty="0" err="1"/>
              <a:t>StateIdle</a:t>
            </a:r>
            <a:r>
              <a:rPr lang="ko-KR" altLang="en-US" dirty="0"/>
              <a:t>를 구현합니다</a:t>
            </a:r>
            <a:r>
              <a:rPr lang="en-US" altLang="ko-KR" dirty="0"/>
              <a:t>. (Normal)</a:t>
            </a:r>
          </a:p>
          <a:p>
            <a:endParaRPr lang="en-US" altLang="ko-KR" dirty="0"/>
          </a:p>
          <a:p>
            <a:r>
              <a:rPr lang="en-US" altLang="ko-KR" dirty="0"/>
              <a:t>6. State</a:t>
            </a:r>
            <a:r>
              <a:rPr lang="ko-KR" altLang="en-US" dirty="0"/>
              <a:t>에서 중복 전이 구현을 피하여  </a:t>
            </a:r>
            <a:r>
              <a:rPr lang="en-US" altLang="ko-KR" dirty="0" err="1"/>
              <a:t>StateDeath</a:t>
            </a:r>
            <a:r>
              <a:rPr lang="en-US" altLang="ko-KR" dirty="0"/>
              <a:t> </a:t>
            </a:r>
            <a:r>
              <a:rPr lang="ko-KR" altLang="en-US" dirty="0"/>
              <a:t>로 전이되도록 구현합니다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39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334F5-ACBA-ADFA-75BD-3FFF1D6D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유한 상태 기계 </a:t>
            </a:r>
            <a:r>
              <a:rPr lang="en-US" altLang="ko-KR" dirty="0"/>
              <a:t>(Finite State Machine)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36043-F974-2D5F-13F2-5D2A65E8C7F6}"/>
              </a:ext>
            </a:extLst>
          </p:cNvPr>
          <p:cNvSpPr txBox="1"/>
          <p:nvPr/>
        </p:nvSpPr>
        <p:spPr>
          <a:xfrm>
            <a:off x="667046" y="1487422"/>
            <a:ext cx="110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프로그램을 유한한 상태를 정의하고 오로지 하나의 상태만 동작하게 하는 설계 모델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상태를 분류하여  행동을 구성하고 상태는 이벤트에 의해 전이</a:t>
            </a:r>
            <a:r>
              <a:rPr lang="en-US" altLang="ko-KR" dirty="0"/>
              <a:t>(</a:t>
            </a:r>
            <a:r>
              <a:rPr lang="ko-KR" altLang="en-US" dirty="0"/>
              <a:t>상태의 변경</a:t>
            </a:r>
            <a:r>
              <a:rPr lang="en-US" altLang="ko-KR" dirty="0"/>
              <a:t>)</a:t>
            </a:r>
            <a:r>
              <a:rPr lang="ko-KR" altLang="en-US" dirty="0"/>
              <a:t>가 일어난다</a:t>
            </a:r>
            <a:r>
              <a:rPr lang="en-US" altLang="ko-KR" dirty="0"/>
              <a:t>.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94974-20B1-3DA0-5EC8-F2A700DF52F8}"/>
              </a:ext>
            </a:extLst>
          </p:cNvPr>
          <p:cNvSpPr txBox="1"/>
          <p:nvPr/>
        </p:nvSpPr>
        <p:spPr>
          <a:xfrm>
            <a:off x="3220156" y="580590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하나의 상태만 </a:t>
            </a:r>
            <a:r>
              <a:rPr lang="en-US" altLang="ko-KR" dirty="0"/>
              <a:t>Update</a:t>
            </a:r>
            <a:r>
              <a:rPr lang="ko-KR" altLang="en-US" dirty="0"/>
              <a:t> 작동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D5E4AB-5F3C-BCD5-C277-765DE34BD9CA}"/>
              </a:ext>
            </a:extLst>
          </p:cNvPr>
          <p:cNvGrpSpPr/>
          <p:nvPr/>
        </p:nvGrpSpPr>
        <p:grpSpPr>
          <a:xfrm>
            <a:off x="3064201" y="2503615"/>
            <a:ext cx="3717421" cy="3154169"/>
            <a:chOff x="2899101" y="2592515"/>
            <a:chExt cx="3717421" cy="31541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91D98E7-E376-2D04-A6B2-0FF514B85BF3}"/>
                </a:ext>
              </a:extLst>
            </p:cNvPr>
            <p:cNvSpPr/>
            <p:nvPr/>
          </p:nvSpPr>
          <p:spPr>
            <a:xfrm>
              <a:off x="3148166" y="46197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이동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2847E3-7418-67F1-12D2-C54F005A616F}"/>
                </a:ext>
              </a:extLst>
            </p:cNvPr>
            <p:cNvSpPr/>
            <p:nvPr/>
          </p:nvSpPr>
          <p:spPr>
            <a:xfrm>
              <a:off x="5264238" y="33790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</a:t>
              </a:r>
              <a:endParaRPr lang="en-US" altLang="ko-KR" dirty="0"/>
            </a:p>
            <a:p>
              <a:pPr algn="ctr"/>
              <a:r>
                <a:rPr lang="ko-KR" altLang="en-US" dirty="0"/>
                <a:t>공격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A52FDD-E92D-4893-02A7-AF9E19FC3E72}"/>
                </a:ext>
              </a:extLst>
            </p:cNvPr>
            <p:cNvSpPr/>
            <p:nvPr/>
          </p:nvSpPr>
          <p:spPr>
            <a:xfrm>
              <a:off x="5299234" y="46197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사망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80A3E2D-0BFD-DDF4-1172-3A7A6A02EDCE}"/>
                </a:ext>
              </a:extLst>
            </p:cNvPr>
            <p:cNvSpPr/>
            <p:nvPr/>
          </p:nvSpPr>
          <p:spPr>
            <a:xfrm>
              <a:off x="3155550" y="33790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대기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9AA9ED0-F73E-7008-E1BB-9619E7C67192}"/>
                </a:ext>
              </a:extLst>
            </p:cNvPr>
            <p:cNvSpPr/>
            <p:nvPr/>
          </p:nvSpPr>
          <p:spPr>
            <a:xfrm>
              <a:off x="4203361" y="33790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특수</a:t>
              </a:r>
              <a:endParaRPr lang="en-US" altLang="ko-KR" dirty="0"/>
            </a:p>
            <a:p>
              <a:pPr algn="ctr"/>
              <a:r>
                <a:rPr lang="ko-KR" altLang="en-US" dirty="0"/>
                <a:t>공격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CA5EB15-290B-2FB5-6828-321CA36B1582}"/>
                </a:ext>
              </a:extLst>
            </p:cNvPr>
            <p:cNvSpPr/>
            <p:nvPr/>
          </p:nvSpPr>
          <p:spPr>
            <a:xfrm>
              <a:off x="4223700" y="46197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점프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82CF34-4E60-B2D7-E6B8-D8B3E990B16D}"/>
                </a:ext>
              </a:extLst>
            </p:cNvPr>
            <p:cNvSpPr/>
            <p:nvPr/>
          </p:nvSpPr>
          <p:spPr>
            <a:xfrm>
              <a:off x="2899101" y="3046213"/>
              <a:ext cx="3717421" cy="2700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F04D7B16-4A96-DF91-C52C-8FD235DF91D6}"/>
                </a:ext>
              </a:extLst>
            </p:cNvPr>
            <p:cNvSpPr/>
            <p:nvPr/>
          </p:nvSpPr>
          <p:spPr>
            <a:xfrm>
              <a:off x="3457104" y="3117362"/>
              <a:ext cx="311291" cy="22224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2BBED-5B4C-0310-B81C-ADB98892296F}"/>
                </a:ext>
              </a:extLst>
            </p:cNvPr>
            <p:cNvSpPr txBox="1"/>
            <p:nvPr/>
          </p:nvSpPr>
          <p:spPr>
            <a:xfrm>
              <a:off x="3009073" y="3312907"/>
              <a:ext cx="70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State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4ABA6-BFA5-0BC6-8EDB-1E477FA035A7}"/>
                </a:ext>
              </a:extLst>
            </p:cNvPr>
            <p:cNvSpPr txBox="1"/>
            <p:nvPr/>
          </p:nvSpPr>
          <p:spPr>
            <a:xfrm>
              <a:off x="3245653" y="2592515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캐릭터 행동에 대한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40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4683-930D-91D5-D8D0-0004C51B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Enum vs State Class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A310F-C009-B724-4E54-2314BBBE85E7}"/>
              </a:ext>
            </a:extLst>
          </p:cNvPr>
          <p:cNvSpPr txBox="1"/>
          <p:nvPr/>
        </p:nvSpPr>
        <p:spPr>
          <a:xfrm>
            <a:off x="238587" y="2724150"/>
            <a:ext cx="2446504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Character::Update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switch(State)</a:t>
            </a:r>
          </a:p>
          <a:p>
            <a:r>
              <a:rPr lang="en-US" altLang="ko-KR" sz="1100" dirty="0"/>
              <a:t>     {</a:t>
            </a:r>
          </a:p>
          <a:p>
            <a:r>
              <a:rPr lang="en-US" altLang="ko-KR" sz="1100" dirty="0"/>
              <a:t>         case IDLE:</a:t>
            </a:r>
          </a:p>
          <a:p>
            <a:r>
              <a:rPr lang="en-US" altLang="ko-KR" sz="1100" dirty="0"/>
              <a:t>         …IDLE</a:t>
            </a:r>
            <a:r>
              <a:rPr lang="ko-KR" altLang="en-US" sz="1100" dirty="0" err="1"/>
              <a:t>일때</a:t>
            </a:r>
            <a:r>
              <a:rPr lang="ko-KR" altLang="en-US" sz="1100" dirty="0"/>
              <a:t> 수행할 내용</a:t>
            </a:r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         </a:t>
            </a:r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    case MOVE:</a:t>
            </a:r>
          </a:p>
          <a:p>
            <a:r>
              <a:rPr lang="en-US" altLang="ko-KR" sz="1100" dirty="0"/>
              <a:t>         ….. MOVE </a:t>
            </a:r>
            <a:r>
              <a:rPr lang="ko-KR" altLang="en-US" sz="1100" dirty="0" err="1"/>
              <a:t>일때</a:t>
            </a:r>
            <a:r>
              <a:rPr lang="ko-KR" altLang="en-US" sz="1100" dirty="0"/>
              <a:t> 수행할 내용</a:t>
            </a:r>
            <a:r>
              <a:rPr lang="en-US" altLang="ko-KR" sz="1100" dirty="0"/>
              <a:t>..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    case ATTACK:</a:t>
            </a:r>
          </a:p>
          <a:p>
            <a:r>
              <a:rPr lang="en-US" altLang="ko-KR" sz="1100" dirty="0"/>
              <a:t>         …..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    case DEATH: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…..</a:t>
            </a:r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} 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60B3A-D41C-EEAE-28A3-937CD563B166}"/>
              </a:ext>
            </a:extLst>
          </p:cNvPr>
          <p:cNvSpPr txBox="1"/>
          <p:nvPr/>
        </p:nvSpPr>
        <p:spPr>
          <a:xfrm>
            <a:off x="238587" y="2223235"/>
            <a:ext cx="50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1200" b="0" i="0" dirty="0" err="1">
                <a:effectLst/>
                <a:ea typeface="NanumGothic" pitchFamily="2" charset="-127"/>
              </a:rPr>
              <a:t>enum</a:t>
            </a:r>
            <a:r>
              <a:rPr lang="en-US" altLang="ko-KR" sz="1200" b="0" i="0" dirty="0">
                <a:effectLst/>
                <a:ea typeface="NanumGothic" pitchFamily="2" charset="-127"/>
              </a:rPr>
              <a:t> ESTATE {   IDLE, MOVE, JUMP,DEATH,SP_ATTACK,ATTACK }</a:t>
            </a:r>
            <a:r>
              <a:rPr lang="ko-KR" altLang="en-US" dirty="0"/>
              <a:t> 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0C4646-E0EA-3AA7-D618-E1A6D2C0F062}"/>
              </a:ext>
            </a:extLst>
          </p:cNvPr>
          <p:cNvCxnSpPr>
            <a:cxnSpLocks/>
          </p:cNvCxnSpPr>
          <p:nvPr/>
        </p:nvCxnSpPr>
        <p:spPr>
          <a:xfrm>
            <a:off x="5213350" y="2076450"/>
            <a:ext cx="0" cy="4550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05AB10-ED00-8A03-A8E1-F04A390B7644}"/>
              </a:ext>
            </a:extLst>
          </p:cNvPr>
          <p:cNvSpPr txBox="1"/>
          <p:nvPr/>
        </p:nvSpPr>
        <p:spPr>
          <a:xfrm>
            <a:off x="5486400" y="4987448"/>
            <a:ext cx="6544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Character</a:t>
            </a:r>
            <a:r>
              <a:rPr lang="ko-KR" altLang="en-US" dirty="0"/>
              <a:t>를 생성할 때 각 </a:t>
            </a:r>
            <a:r>
              <a:rPr lang="en-US" altLang="ko-KR" dirty="0"/>
              <a:t>State</a:t>
            </a:r>
            <a:r>
              <a:rPr lang="ko-KR" altLang="en-US" dirty="0"/>
              <a:t>를 생성하고 </a:t>
            </a:r>
            <a:r>
              <a:rPr lang="en-US" altLang="ko-KR" dirty="0"/>
              <a:t>FSM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State::Enter: </a:t>
            </a:r>
            <a:r>
              <a:rPr lang="ko-KR" altLang="en-US" dirty="0"/>
              <a:t> 해당 상태에 맞는 는 애니메이션을 시작한다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State::Update: </a:t>
            </a:r>
            <a:r>
              <a:rPr lang="ko-KR" altLang="en-US" dirty="0"/>
              <a:t>해당 상태에서 처리할 내용을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58E50-BDF4-80B4-77F9-4F6C8CAB435D}"/>
              </a:ext>
            </a:extLst>
          </p:cNvPr>
          <p:cNvSpPr txBox="1"/>
          <p:nvPr/>
        </p:nvSpPr>
        <p:spPr>
          <a:xfrm>
            <a:off x="6700026" y="1980168"/>
            <a:ext cx="468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FSM</a:t>
            </a:r>
            <a:r>
              <a:rPr lang="ko-KR" altLang="en-US" sz="1400" dirty="0"/>
              <a:t>은 게임 오브젝트의 멤버변수 또는 컴포넌트로 소유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30F86-5FC6-82A4-7F87-F0D0A95F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84" y="2420936"/>
            <a:ext cx="6101315" cy="241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526202-EE2D-9D4F-F295-03F3594E308D}"/>
              </a:ext>
            </a:extLst>
          </p:cNvPr>
          <p:cNvSpPr txBox="1"/>
          <p:nvPr/>
        </p:nvSpPr>
        <p:spPr>
          <a:xfrm>
            <a:off x="1009650" y="1468141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유지보수와 논리적 이해가 쉽도록 상태를 클래스로 나누어 코드를 작성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4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B94C-792E-86BC-060B-AA8F493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r>
              <a:rPr lang="en-US" altLang="ko-KR" dirty="0"/>
              <a:t>(State) </a:t>
            </a:r>
            <a:r>
              <a:rPr lang="ko-KR" altLang="en-US" dirty="0"/>
              <a:t>와 전이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58521E-A697-969C-FDA7-F30F2E2A008E}"/>
              </a:ext>
            </a:extLst>
          </p:cNvPr>
          <p:cNvSpPr/>
          <p:nvPr/>
        </p:nvSpPr>
        <p:spPr>
          <a:xfrm>
            <a:off x="1183906" y="23546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FBFD83-9450-14D1-FA86-1197F9ABDF45}"/>
              </a:ext>
            </a:extLst>
          </p:cNvPr>
          <p:cNvSpPr/>
          <p:nvPr/>
        </p:nvSpPr>
        <p:spPr>
          <a:xfrm>
            <a:off x="2711353" y="4106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45EAAE-BF60-2FFC-D263-B2DFD622AED2}"/>
              </a:ext>
            </a:extLst>
          </p:cNvPr>
          <p:cNvSpPr/>
          <p:nvPr/>
        </p:nvSpPr>
        <p:spPr>
          <a:xfrm>
            <a:off x="4113127" y="23546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F0C8F-E378-A350-F94C-76956D53D293}"/>
              </a:ext>
            </a:extLst>
          </p:cNvPr>
          <p:cNvSpPr txBox="1"/>
          <p:nvPr/>
        </p:nvSpPr>
        <p:spPr>
          <a:xfrm>
            <a:off x="1102005" y="17069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상태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3E66F-5E91-A83F-435D-7C439251F412}"/>
              </a:ext>
            </a:extLst>
          </p:cNvPr>
          <p:cNvCxnSpPr>
            <a:cxnSpLocks/>
          </p:cNvCxnSpPr>
          <p:nvPr/>
        </p:nvCxnSpPr>
        <p:spPr>
          <a:xfrm flipH="1">
            <a:off x="2165547" y="2710219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FC8700-14E3-488F-8794-369CBBDD0647}"/>
              </a:ext>
            </a:extLst>
          </p:cNvPr>
          <p:cNvSpPr txBox="1"/>
          <p:nvPr/>
        </p:nvSpPr>
        <p:spPr>
          <a:xfrm>
            <a:off x="6096000" y="1409719"/>
            <a:ext cx="495680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상태</a:t>
            </a:r>
            <a:r>
              <a:rPr lang="en-US" altLang="ko-KR" b="1" dirty="0"/>
              <a:t>(State)</a:t>
            </a:r>
            <a:r>
              <a:rPr lang="ko-KR" altLang="en-US" b="1" dirty="0"/>
              <a:t>의 행동</a:t>
            </a:r>
            <a:r>
              <a:rPr lang="en-US" altLang="ko-KR" b="1" dirty="0"/>
              <a:t>(Action)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Enter</a:t>
            </a:r>
            <a:r>
              <a:rPr lang="en-US" altLang="ko-KR" sz="1400" dirty="0"/>
              <a:t>: </a:t>
            </a:r>
            <a:r>
              <a:rPr lang="ko-KR" altLang="en-US" sz="1400" dirty="0"/>
              <a:t>상태 시작에 실행할 내용</a:t>
            </a:r>
            <a:endParaRPr lang="en-US" altLang="ko-KR" sz="1400" dirty="0"/>
          </a:p>
          <a:p>
            <a:r>
              <a:rPr lang="en-US" altLang="ko-KR" sz="1400" b="1" dirty="0"/>
              <a:t>Exit</a:t>
            </a:r>
            <a:r>
              <a:rPr lang="en-US" altLang="ko-KR" sz="1400" dirty="0"/>
              <a:t>: </a:t>
            </a:r>
            <a:r>
              <a:rPr lang="ko-KR" altLang="en-US" sz="1400" dirty="0"/>
              <a:t>상태 종료에 실행할 내용</a:t>
            </a:r>
            <a:endParaRPr lang="en-US" altLang="ko-KR" sz="1400" dirty="0"/>
          </a:p>
          <a:p>
            <a:r>
              <a:rPr lang="en-US" altLang="ko-KR" sz="1400" b="1" dirty="0"/>
              <a:t>Update</a:t>
            </a:r>
            <a:r>
              <a:rPr lang="en-US" altLang="ko-KR" sz="1400" dirty="0"/>
              <a:t>: </a:t>
            </a:r>
            <a:r>
              <a:rPr lang="ko-KR" altLang="en-US" sz="1400" dirty="0"/>
              <a:t>상태가 작동될 때 실행할 내용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ko-KR" sz="1400" dirty="0"/>
              <a:t>┖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CheckTransitions</a:t>
            </a:r>
            <a:r>
              <a:rPr lang="en-US" altLang="ko-KR" sz="1400" dirty="0"/>
              <a:t>: </a:t>
            </a:r>
            <a:r>
              <a:rPr lang="ko-KR" altLang="en-US" sz="1400" dirty="0"/>
              <a:t>전체 전이를 확인</a:t>
            </a:r>
            <a:r>
              <a:rPr lang="en-US" altLang="ko-KR" sz="1400" dirty="0"/>
              <a:t>( </a:t>
            </a:r>
            <a:r>
              <a:rPr lang="ko-KR" altLang="en-US" sz="1400" dirty="0"/>
              <a:t>전체조건 </a:t>
            </a:r>
            <a:r>
              <a:rPr lang="en-US" altLang="ko-KR" sz="1400" dirty="0"/>
              <a:t>true?)</a:t>
            </a:r>
          </a:p>
          <a:p>
            <a:r>
              <a:rPr lang="en-US" altLang="ko-KR" sz="1400" dirty="0"/>
              <a:t>        </a:t>
            </a:r>
            <a:r>
              <a:rPr lang="ko-KR" altLang="ko-KR" sz="1400" dirty="0"/>
              <a:t>┖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CheckConditions</a:t>
            </a:r>
            <a:r>
              <a:rPr lang="en-US" altLang="ko-KR" sz="1400" dirty="0"/>
              <a:t>: </a:t>
            </a:r>
            <a:r>
              <a:rPr lang="ko-KR" altLang="en-US" sz="1400" dirty="0"/>
              <a:t>전체 조건이 부합한지 확인한다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21A379-21FD-2814-34BE-441C612861C6}"/>
              </a:ext>
            </a:extLst>
          </p:cNvPr>
          <p:cNvSpPr txBox="1"/>
          <p:nvPr/>
        </p:nvSpPr>
        <p:spPr>
          <a:xfrm>
            <a:off x="3930491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상태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E96DF-0A6B-539B-5536-EFEDA43C97FB}"/>
              </a:ext>
            </a:extLst>
          </p:cNvPr>
          <p:cNvSpPr txBox="1"/>
          <p:nvPr/>
        </p:nvSpPr>
        <p:spPr>
          <a:xfrm>
            <a:off x="6049366" y="3058862"/>
            <a:ext cx="5502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전이</a:t>
            </a:r>
            <a:r>
              <a:rPr lang="en-US" altLang="ko-KR" b="1" dirty="0"/>
              <a:t>(Transition) : </a:t>
            </a:r>
            <a:r>
              <a:rPr lang="ko-KR" altLang="en-US" b="1" dirty="0"/>
              <a:t>상태의 변경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sz="1400" dirty="0"/>
              <a:t>조건 로직과 전이할 상태 대상이 필요하다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상태 내부에 구현하거나 클래스로 구현</a:t>
            </a:r>
            <a:endParaRPr lang="en-US" altLang="ko-KR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AAB712-8EEC-A85B-6320-CA36E5E82E4A}"/>
              </a:ext>
            </a:extLst>
          </p:cNvPr>
          <p:cNvCxnSpPr>
            <a:cxnSpLocks/>
          </p:cNvCxnSpPr>
          <p:nvPr/>
        </p:nvCxnSpPr>
        <p:spPr>
          <a:xfrm>
            <a:off x="2218948" y="2856269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A3AEFD-870B-C06F-2233-03E45F5F7D5F}"/>
              </a:ext>
            </a:extLst>
          </p:cNvPr>
          <p:cNvCxnSpPr>
            <a:cxnSpLocks/>
          </p:cNvCxnSpPr>
          <p:nvPr/>
        </p:nvCxnSpPr>
        <p:spPr>
          <a:xfrm>
            <a:off x="1926794" y="3323275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6A96EE-6CCD-662A-BE11-8208BBCAAE85}"/>
              </a:ext>
            </a:extLst>
          </p:cNvPr>
          <p:cNvCxnSpPr>
            <a:cxnSpLocks/>
          </p:cNvCxnSpPr>
          <p:nvPr/>
        </p:nvCxnSpPr>
        <p:spPr>
          <a:xfrm flipH="1">
            <a:off x="3553076" y="3351159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2BA68B-77C0-819F-D86D-8A3025D295F3}"/>
              </a:ext>
            </a:extLst>
          </p:cNvPr>
          <p:cNvSpPr txBox="1"/>
          <p:nvPr/>
        </p:nvSpPr>
        <p:spPr>
          <a:xfrm>
            <a:off x="6049366" y="4359097"/>
            <a:ext cx="4644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(Conditions)</a:t>
            </a:r>
          </a:p>
          <a:p>
            <a:r>
              <a:rPr lang="ko-KR" altLang="en-US" sz="1400" dirty="0"/>
              <a:t>전이를 촉발 시키는 것들</a:t>
            </a:r>
            <a:r>
              <a:rPr lang="en-US" altLang="ko-KR" sz="1400" dirty="0"/>
              <a:t>. </a:t>
            </a:r>
            <a:r>
              <a:rPr lang="ko-KR" altLang="en-US" sz="1400" dirty="0"/>
              <a:t>데미지</a:t>
            </a:r>
            <a:r>
              <a:rPr lang="en-US" altLang="ko-KR" sz="1400" dirty="0"/>
              <a:t>,</a:t>
            </a:r>
            <a:r>
              <a:rPr lang="ko-KR" altLang="en-US" sz="1400" dirty="0"/>
              <a:t>입력</a:t>
            </a:r>
            <a:r>
              <a:rPr lang="en-US" altLang="ko-KR" sz="1400" dirty="0"/>
              <a:t>,</a:t>
            </a:r>
            <a:r>
              <a:rPr lang="ko-KR" altLang="en-US" sz="1400" dirty="0"/>
              <a:t>애니메이션 종료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98B904-1B60-D12F-C377-D23FED7ADBDD}"/>
              </a:ext>
            </a:extLst>
          </p:cNvPr>
          <p:cNvCxnSpPr>
            <a:cxnSpLocks/>
          </p:cNvCxnSpPr>
          <p:nvPr/>
        </p:nvCxnSpPr>
        <p:spPr>
          <a:xfrm flipV="1">
            <a:off x="3653631" y="3415068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E18917-AFD7-2C1D-A989-DF89574FD633}"/>
              </a:ext>
            </a:extLst>
          </p:cNvPr>
          <p:cNvCxnSpPr>
            <a:cxnSpLocks/>
          </p:cNvCxnSpPr>
          <p:nvPr/>
        </p:nvCxnSpPr>
        <p:spPr>
          <a:xfrm flipH="1" flipV="1">
            <a:off x="1792957" y="3415068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FDFDE75-A9A1-0973-270E-3EB9BE44EC03}"/>
              </a:ext>
            </a:extLst>
          </p:cNvPr>
          <p:cNvSpPr/>
          <p:nvPr/>
        </p:nvSpPr>
        <p:spPr>
          <a:xfrm>
            <a:off x="1481666" y="2080461"/>
            <a:ext cx="311291" cy="222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44948-99EF-978D-F6F7-7DC895B5040E}"/>
              </a:ext>
            </a:extLst>
          </p:cNvPr>
          <p:cNvSpPr txBox="1"/>
          <p:nvPr/>
        </p:nvSpPr>
        <p:spPr>
          <a:xfrm>
            <a:off x="2697393" y="2179635"/>
            <a:ext cx="754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765C6-E2BF-5C6C-4165-392B99170B8D}"/>
              </a:ext>
            </a:extLst>
          </p:cNvPr>
          <p:cNvSpPr txBox="1"/>
          <p:nvPr/>
        </p:nvSpPr>
        <p:spPr>
          <a:xfrm>
            <a:off x="1563270" y="5448281"/>
            <a:ext cx="979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 상태에서 이동하는 전이 조건은</a:t>
            </a:r>
            <a:r>
              <a:rPr lang="en-US" altLang="ko-KR" dirty="0"/>
              <a:t>? </a:t>
            </a:r>
            <a:r>
              <a:rPr lang="ko-KR" altLang="en-US" dirty="0"/>
              <a:t>반대는</a:t>
            </a:r>
            <a:r>
              <a:rPr lang="en-US" altLang="ko-KR" dirty="0"/>
              <a:t>?     ( </a:t>
            </a:r>
            <a:r>
              <a:rPr lang="ko-KR" altLang="en-US" dirty="0"/>
              <a:t>이동속도 확인 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대기 상태에서 공격으로 전이할 조건은</a:t>
            </a:r>
            <a:r>
              <a:rPr lang="en-US" altLang="ko-KR" dirty="0"/>
              <a:t>?             (  </a:t>
            </a:r>
            <a:r>
              <a:rPr lang="ko-KR" altLang="en-US" dirty="0"/>
              <a:t>플레이어면 키보드 </a:t>
            </a:r>
            <a:r>
              <a:rPr lang="en-US" altLang="ko-KR" dirty="0"/>
              <a:t>, NPC</a:t>
            </a:r>
            <a:r>
              <a:rPr lang="ko-KR" altLang="en-US" dirty="0"/>
              <a:t>면 거리확인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공격 상태 시작 시 해야 할 행동은</a:t>
            </a:r>
            <a:r>
              <a:rPr lang="en-US" altLang="ko-KR" dirty="0"/>
              <a:t>?                   ( </a:t>
            </a:r>
            <a:r>
              <a:rPr lang="ko-KR" altLang="en-US" dirty="0"/>
              <a:t>루프가 아닌 공격 애니메이션 재생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공격에서 대기 상태로 가는 전이 조건은</a:t>
            </a:r>
            <a:r>
              <a:rPr lang="en-US" altLang="ko-KR" dirty="0"/>
              <a:t>?            ( </a:t>
            </a:r>
            <a:r>
              <a:rPr lang="ko-KR" altLang="en-US" dirty="0"/>
              <a:t>공격 애니메이션의 종료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12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B94C-792E-86BC-060B-AA8F493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문제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58521E-A697-969C-FDA7-F30F2E2A008E}"/>
              </a:ext>
            </a:extLst>
          </p:cNvPr>
          <p:cNvSpPr/>
          <p:nvPr/>
        </p:nvSpPr>
        <p:spPr>
          <a:xfrm>
            <a:off x="1208096" y="28127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FBFD83-9450-14D1-FA86-1197F9ABDF45}"/>
              </a:ext>
            </a:extLst>
          </p:cNvPr>
          <p:cNvSpPr/>
          <p:nvPr/>
        </p:nvSpPr>
        <p:spPr>
          <a:xfrm>
            <a:off x="2735543" y="45650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5807DB-8049-C22F-1754-1DF7168AA231}"/>
              </a:ext>
            </a:extLst>
          </p:cNvPr>
          <p:cNvSpPr/>
          <p:nvPr/>
        </p:nvSpPr>
        <p:spPr>
          <a:xfrm>
            <a:off x="8836340" y="308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45EAAE-BF60-2FFC-D263-B2DFD622AED2}"/>
              </a:ext>
            </a:extLst>
          </p:cNvPr>
          <p:cNvSpPr/>
          <p:nvPr/>
        </p:nvSpPr>
        <p:spPr>
          <a:xfrm>
            <a:off x="4137317" y="28127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3E66F-5E91-A83F-435D-7C439251F412}"/>
              </a:ext>
            </a:extLst>
          </p:cNvPr>
          <p:cNvCxnSpPr>
            <a:cxnSpLocks/>
          </p:cNvCxnSpPr>
          <p:nvPr/>
        </p:nvCxnSpPr>
        <p:spPr>
          <a:xfrm flipH="1">
            <a:off x="2189737" y="3168347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AAB712-8EEC-A85B-6320-CA36E5E82E4A}"/>
              </a:ext>
            </a:extLst>
          </p:cNvPr>
          <p:cNvCxnSpPr>
            <a:cxnSpLocks/>
          </p:cNvCxnSpPr>
          <p:nvPr/>
        </p:nvCxnSpPr>
        <p:spPr>
          <a:xfrm>
            <a:off x="2243138" y="3314397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A3AEFD-870B-C06F-2233-03E45F5F7D5F}"/>
              </a:ext>
            </a:extLst>
          </p:cNvPr>
          <p:cNvCxnSpPr>
            <a:cxnSpLocks/>
          </p:cNvCxnSpPr>
          <p:nvPr/>
        </p:nvCxnSpPr>
        <p:spPr>
          <a:xfrm>
            <a:off x="1950984" y="3781403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6A96EE-6CCD-662A-BE11-8208BBCAAE85}"/>
              </a:ext>
            </a:extLst>
          </p:cNvPr>
          <p:cNvCxnSpPr>
            <a:cxnSpLocks/>
          </p:cNvCxnSpPr>
          <p:nvPr/>
        </p:nvCxnSpPr>
        <p:spPr>
          <a:xfrm flipH="1">
            <a:off x="3577266" y="3809287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98B904-1B60-D12F-C377-D23FED7ADBDD}"/>
              </a:ext>
            </a:extLst>
          </p:cNvPr>
          <p:cNvCxnSpPr>
            <a:cxnSpLocks/>
          </p:cNvCxnSpPr>
          <p:nvPr/>
        </p:nvCxnSpPr>
        <p:spPr>
          <a:xfrm flipV="1">
            <a:off x="3677821" y="3873196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E18917-AFD7-2C1D-A989-DF89574FD633}"/>
              </a:ext>
            </a:extLst>
          </p:cNvPr>
          <p:cNvCxnSpPr>
            <a:cxnSpLocks/>
          </p:cNvCxnSpPr>
          <p:nvPr/>
        </p:nvCxnSpPr>
        <p:spPr>
          <a:xfrm flipH="1" flipV="1">
            <a:off x="1817147" y="3873196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78A226-190E-EA3B-4037-19E19D008453}"/>
              </a:ext>
            </a:extLst>
          </p:cNvPr>
          <p:cNvSpPr txBox="1"/>
          <p:nvPr/>
        </p:nvSpPr>
        <p:spPr>
          <a:xfrm>
            <a:off x="1208096" y="1822363"/>
            <a:ext cx="934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사망은 어떠한 경우도 전이 </a:t>
            </a:r>
            <a:r>
              <a:rPr lang="ko-KR" altLang="en-US" dirty="0" err="1"/>
              <a:t>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전이의 구현을 모든 곳에 한다면 내용이 중복된다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문제를 해결하기 위한 시도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5D144C-D045-CA29-AF1B-A2FD10D881C4}"/>
              </a:ext>
            </a:extLst>
          </p:cNvPr>
          <p:cNvCxnSpPr>
            <a:cxnSpLocks/>
          </p:cNvCxnSpPr>
          <p:nvPr/>
        </p:nvCxnSpPr>
        <p:spPr>
          <a:xfrm>
            <a:off x="2225190" y="3572188"/>
            <a:ext cx="6286041" cy="112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54D033-3D2D-AE73-2937-DDEFA43654EC}"/>
              </a:ext>
            </a:extLst>
          </p:cNvPr>
          <p:cNvCxnSpPr>
            <a:cxnSpLocks/>
          </p:cNvCxnSpPr>
          <p:nvPr/>
        </p:nvCxnSpPr>
        <p:spPr>
          <a:xfrm flipV="1">
            <a:off x="3954681" y="3784305"/>
            <a:ext cx="4776556" cy="113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EE49D1C-8AED-2D80-A44D-CCDFA8792467}"/>
              </a:ext>
            </a:extLst>
          </p:cNvPr>
          <p:cNvCxnSpPr>
            <a:cxnSpLocks/>
          </p:cNvCxnSpPr>
          <p:nvPr/>
        </p:nvCxnSpPr>
        <p:spPr>
          <a:xfrm>
            <a:off x="5306558" y="3307136"/>
            <a:ext cx="3204673" cy="207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0E431E-44E0-D7A1-38B0-FCF8AD9963D0}"/>
              </a:ext>
            </a:extLst>
          </p:cNvPr>
          <p:cNvCxnSpPr>
            <a:cxnSpLocks/>
          </p:cNvCxnSpPr>
          <p:nvPr/>
        </p:nvCxnSpPr>
        <p:spPr>
          <a:xfrm flipV="1">
            <a:off x="6381270" y="4088889"/>
            <a:ext cx="2455070" cy="13905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4348B3-EFBB-F9F5-92FC-7168F9A4ABCA}"/>
              </a:ext>
            </a:extLst>
          </p:cNvPr>
          <p:cNvSpPr txBox="1"/>
          <p:nvPr/>
        </p:nvSpPr>
        <p:spPr>
          <a:xfrm>
            <a:off x="6246976" y="28127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 0?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55D6-7632-0819-7515-19EB7CD80493}"/>
              </a:ext>
            </a:extLst>
          </p:cNvPr>
          <p:cNvSpPr txBox="1"/>
          <p:nvPr/>
        </p:nvSpPr>
        <p:spPr>
          <a:xfrm>
            <a:off x="5110106" y="362335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 0?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8C71B-8E9E-2029-A62B-E5F1808374D6}"/>
              </a:ext>
            </a:extLst>
          </p:cNvPr>
          <p:cNvSpPr/>
          <p:nvPr/>
        </p:nvSpPr>
        <p:spPr>
          <a:xfrm>
            <a:off x="5466870" y="5578475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E7749-C732-B70B-A829-9AD46BB514F7}"/>
              </a:ext>
            </a:extLst>
          </p:cNvPr>
          <p:cNvSpPr txBox="1"/>
          <p:nvPr/>
        </p:nvSpPr>
        <p:spPr>
          <a:xfrm>
            <a:off x="6381270" y="47597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 0?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3BC4C-9C4F-F884-1E56-4B2716FB72DE}"/>
              </a:ext>
            </a:extLst>
          </p:cNvPr>
          <p:cNvSpPr txBox="1"/>
          <p:nvPr/>
        </p:nvSpPr>
        <p:spPr>
          <a:xfrm>
            <a:off x="5690829" y="65493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상태 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9A34D-F308-2DD6-61D6-BDFA8A7A8875}"/>
              </a:ext>
            </a:extLst>
          </p:cNvPr>
          <p:cNvSpPr txBox="1"/>
          <p:nvPr/>
        </p:nvSpPr>
        <p:spPr>
          <a:xfrm>
            <a:off x="7582725" y="4562618"/>
            <a:ext cx="125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하나의 전이</a:t>
            </a:r>
          </a:p>
        </p:txBody>
      </p:sp>
    </p:spTree>
    <p:extLst>
      <p:ext uri="{BB962C8B-B14F-4D97-AF65-F5344CB8AC3E}">
        <p14:creationId xmlns:p14="http://schemas.microsoft.com/office/powerpoint/2010/main" val="264107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DDEA-D68B-9E1E-D4CA-2734A24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캐릭터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B901807-4CB3-413A-83F0-630B8E66C446}"/>
              </a:ext>
            </a:extLst>
          </p:cNvPr>
          <p:cNvSpPr/>
          <p:nvPr/>
        </p:nvSpPr>
        <p:spPr>
          <a:xfrm>
            <a:off x="1841734" y="29886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9E2DBA-BC1D-4D70-1C77-B2F7BFB67FA6}"/>
              </a:ext>
            </a:extLst>
          </p:cNvPr>
          <p:cNvSpPr/>
          <p:nvPr/>
        </p:nvSpPr>
        <p:spPr>
          <a:xfrm>
            <a:off x="3369181" y="47409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B8EAE6-D799-6684-57B5-76DE77065980}"/>
              </a:ext>
            </a:extLst>
          </p:cNvPr>
          <p:cNvSpPr/>
          <p:nvPr/>
        </p:nvSpPr>
        <p:spPr>
          <a:xfrm>
            <a:off x="9054825" y="2701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468DC5-4A62-A02B-FD6F-AB923F63A9A1}"/>
              </a:ext>
            </a:extLst>
          </p:cNvPr>
          <p:cNvSpPr/>
          <p:nvPr/>
        </p:nvSpPr>
        <p:spPr>
          <a:xfrm>
            <a:off x="4770955" y="29886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3DF412-2264-F57A-F7E3-EFCAC09D45A9}"/>
              </a:ext>
            </a:extLst>
          </p:cNvPr>
          <p:cNvCxnSpPr>
            <a:cxnSpLocks/>
          </p:cNvCxnSpPr>
          <p:nvPr/>
        </p:nvCxnSpPr>
        <p:spPr>
          <a:xfrm flipH="1">
            <a:off x="2823375" y="3344264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F6991A-732B-5CCB-839F-BD2F3E3104A8}"/>
              </a:ext>
            </a:extLst>
          </p:cNvPr>
          <p:cNvCxnSpPr>
            <a:cxnSpLocks/>
          </p:cNvCxnSpPr>
          <p:nvPr/>
        </p:nvCxnSpPr>
        <p:spPr>
          <a:xfrm>
            <a:off x="2876776" y="3490314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FCB419-9E46-50EB-679E-5EA4DA7D6AAA}"/>
              </a:ext>
            </a:extLst>
          </p:cNvPr>
          <p:cNvCxnSpPr>
            <a:cxnSpLocks/>
          </p:cNvCxnSpPr>
          <p:nvPr/>
        </p:nvCxnSpPr>
        <p:spPr>
          <a:xfrm>
            <a:off x="2584622" y="3957320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E02E80-5278-42E3-69E9-0FA1BACE333D}"/>
              </a:ext>
            </a:extLst>
          </p:cNvPr>
          <p:cNvCxnSpPr>
            <a:cxnSpLocks/>
          </p:cNvCxnSpPr>
          <p:nvPr/>
        </p:nvCxnSpPr>
        <p:spPr>
          <a:xfrm flipH="1">
            <a:off x="4210904" y="3985204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2F24D4-C45B-FC11-97DC-580353B4BBA9}"/>
              </a:ext>
            </a:extLst>
          </p:cNvPr>
          <p:cNvCxnSpPr>
            <a:cxnSpLocks/>
          </p:cNvCxnSpPr>
          <p:nvPr/>
        </p:nvCxnSpPr>
        <p:spPr>
          <a:xfrm flipV="1">
            <a:off x="4311459" y="4049113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32E12C-5D99-3050-3C0F-CE243A279DED}"/>
              </a:ext>
            </a:extLst>
          </p:cNvPr>
          <p:cNvCxnSpPr>
            <a:cxnSpLocks/>
          </p:cNvCxnSpPr>
          <p:nvPr/>
        </p:nvCxnSpPr>
        <p:spPr>
          <a:xfrm flipH="1" flipV="1">
            <a:off x="2450785" y="4049113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F228AD-F3BC-D1BE-30E7-4DF2281F5515}"/>
              </a:ext>
            </a:extLst>
          </p:cNvPr>
          <p:cNvCxnSpPr>
            <a:cxnSpLocks/>
          </p:cNvCxnSpPr>
          <p:nvPr/>
        </p:nvCxnSpPr>
        <p:spPr>
          <a:xfrm flipV="1">
            <a:off x="6599755" y="3708564"/>
            <a:ext cx="2455070" cy="13905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ED150-6096-6E7F-684F-13CBB748944D}"/>
              </a:ext>
            </a:extLst>
          </p:cNvPr>
          <p:cNvSpPr/>
          <p:nvPr/>
        </p:nvSpPr>
        <p:spPr>
          <a:xfrm>
            <a:off x="5685355" y="5198150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A4D4C-2418-8072-A6CF-5F8497FF1F08}"/>
              </a:ext>
            </a:extLst>
          </p:cNvPr>
          <p:cNvSpPr txBox="1"/>
          <p:nvPr/>
        </p:nvSpPr>
        <p:spPr>
          <a:xfrm>
            <a:off x="1218845" y="1832196"/>
            <a:ext cx="8933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전이를 촉발 시키는 조건은 키 입력이 될 수 도 있고 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r>
              <a:rPr lang="en-US" altLang="ko-KR" sz="1400" dirty="0"/>
              <a:t> </a:t>
            </a:r>
            <a:r>
              <a:rPr lang="ko-KR" altLang="en-US" sz="1400" dirty="0"/>
              <a:t>속도가 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어떤 차이가 있을까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Move </a:t>
            </a:r>
            <a:r>
              <a:rPr lang="ko-KR" altLang="en-US" sz="1400" dirty="0"/>
              <a:t>상태 진입 할 때 해야 할 것은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6FDA2-9071-6AEA-4DA0-51AA8CF372A7}"/>
              </a:ext>
            </a:extLst>
          </p:cNvPr>
          <p:cNvSpPr txBox="1"/>
          <p:nvPr/>
        </p:nvSpPr>
        <p:spPr>
          <a:xfrm>
            <a:off x="56193" y="4670250"/>
            <a:ext cx="2580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Idle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Attack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-&gt; Idle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진입때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종료때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7E334-2DE6-1351-09A9-71D95298458D}"/>
              </a:ext>
            </a:extLst>
          </p:cNvPr>
          <p:cNvSpPr txBox="1"/>
          <p:nvPr/>
        </p:nvSpPr>
        <p:spPr>
          <a:xfrm>
            <a:off x="7658719" y="4674930"/>
            <a:ext cx="3265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중복된 내용을 피하고 최소한의 </a:t>
            </a:r>
            <a:endParaRPr lang="en-US" altLang="ko-KR" sz="1400" dirty="0"/>
          </a:p>
          <a:p>
            <a:r>
              <a:rPr lang="ko-KR" altLang="en-US" sz="1400" dirty="0"/>
              <a:t>작업으로 전이가 </a:t>
            </a:r>
            <a:r>
              <a:rPr lang="ko-KR" altLang="en-US" sz="1400" dirty="0" err="1"/>
              <a:t>될수</a:t>
            </a:r>
            <a:r>
              <a:rPr lang="ko-KR" altLang="en-US" sz="1400" dirty="0"/>
              <a:t> 있게 해본다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923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DDEA-D68B-9E1E-D4CA-2734A24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캐릭터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9E2DBA-BC1D-4D70-1C77-B2F7BFB67FA6}"/>
              </a:ext>
            </a:extLst>
          </p:cNvPr>
          <p:cNvSpPr/>
          <p:nvPr/>
        </p:nvSpPr>
        <p:spPr>
          <a:xfrm>
            <a:off x="3369181" y="47409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B8EAE6-D799-6684-57B5-76DE77065980}"/>
              </a:ext>
            </a:extLst>
          </p:cNvPr>
          <p:cNvSpPr/>
          <p:nvPr/>
        </p:nvSpPr>
        <p:spPr>
          <a:xfrm>
            <a:off x="9054825" y="2701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468DC5-4A62-A02B-FD6F-AB923F63A9A1}"/>
              </a:ext>
            </a:extLst>
          </p:cNvPr>
          <p:cNvSpPr/>
          <p:nvPr/>
        </p:nvSpPr>
        <p:spPr>
          <a:xfrm>
            <a:off x="4770955" y="29886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3DF412-2264-F57A-F7E3-EFCAC09D45A9}"/>
              </a:ext>
            </a:extLst>
          </p:cNvPr>
          <p:cNvCxnSpPr>
            <a:cxnSpLocks/>
          </p:cNvCxnSpPr>
          <p:nvPr/>
        </p:nvCxnSpPr>
        <p:spPr>
          <a:xfrm flipH="1">
            <a:off x="2823375" y="3344264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F6991A-732B-5CCB-839F-BD2F3E3104A8}"/>
              </a:ext>
            </a:extLst>
          </p:cNvPr>
          <p:cNvCxnSpPr>
            <a:cxnSpLocks/>
          </p:cNvCxnSpPr>
          <p:nvPr/>
        </p:nvCxnSpPr>
        <p:spPr>
          <a:xfrm>
            <a:off x="2876776" y="3490314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FCB419-9E46-50EB-679E-5EA4DA7D6AAA}"/>
              </a:ext>
            </a:extLst>
          </p:cNvPr>
          <p:cNvCxnSpPr>
            <a:cxnSpLocks/>
          </p:cNvCxnSpPr>
          <p:nvPr/>
        </p:nvCxnSpPr>
        <p:spPr>
          <a:xfrm>
            <a:off x="2584622" y="3957320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E02E80-5278-42E3-69E9-0FA1BACE333D}"/>
              </a:ext>
            </a:extLst>
          </p:cNvPr>
          <p:cNvCxnSpPr>
            <a:cxnSpLocks/>
          </p:cNvCxnSpPr>
          <p:nvPr/>
        </p:nvCxnSpPr>
        <p:spPr>
          <a:xfrm flipH="1">
            <a:off x="4210904" y="3985204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2F24D4-C45B-FC11-97DC-580353B4BBA9}"/>
              </a:ext>
            </a:extLst>
          </p:cNvPr>
          <p:cNvCxnSpPr>
            <a:cxnSpLocks/>
          </p:cNvCxnSpPr>
          <p:nvPr/>
        </p:nvCxnSpPr>
        <p:spPr>
          <a:xfrm flipV="1">
            <a:off x="4311459" y="4049113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32E12C-5D99-3050-3C0F-CE243A279DED}"/>
              </a:ext>
            </a:extLst>
          </p:cNvPr>
          <p:cNvCxnSpPr>
            <a:cxnSpLocks/>
          </p:cNvCxnSpPr>
          <p:nvPr/>
        </p:nvCxnSpPr>
        <p:spPr>
          <a:xfrm flipH="1" flipV="1">
            <a:off x="2450785" y="4049113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F228AD-F3BC-D1BE-30E7-4DF2281F5515}"/>
              </a:ext>
            </a:extLst>
          </p:cNvPr>
          <p:cNvCxnSpPr>
            <a:cxnSpLocks/>
          </p:cNvCxnSpPr>
          <p:nvPr/>
        </p:nvCxnSpPr>
        <p:spPr>
          <a:xfrm flipV="1">
            <a:off x="6599755" y="3708564"/>
            <a:ext cx="2455070" cy="13905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ED150-6096-6E7F-684F-13CBB748944D}"/>
              </a:ext>
            </a:extLst>
          </p:cNvPr>
          <p:cNvSpPr/>
          <p:nvPr/>
        </p:nvSpPr>
        <p:spPr>
          <a:xfrm>
            <a:off x="5685355" y="5198150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A4D4C-2418-8072-A6CF-5F8497FF1F08}"/>
              </a:ext>
            </a:extLst>
          </p:cNvPr>
          <p:cNvSpPr txBox="1"/>
          <p:nvPr/>
        </p:nvSpPr>
        <p:spPr>
          <a:xfrm>
            <a:off x="2666558" y="2377460"/>
            <a:ext cx="2131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대기 </a:t>
            </a:r>
            <a:r>
              <a:rPr lang="en-US" altLang="ko-KR" sz="1400" dirty="0"/>
              <a:t>-&gt; </a:t>
            </a:r>
            <a:r>
              <a:rPr lang="ko-KR" altLang="en-US" sz="1400" dirty="0"/>
              <a:t>추적 조건은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추적 </a:t>
            </a:r>
            <a:r>
              <a:rPr lang="en-US" altLang="ko-KR" sz="1400" dirty="0"/>
              <a:t>-&gt; </a:t>
            </a:r>
            <a:r>
              <a:rPr lang="ko-KR" altLang="en-US" sz="1400" dirty="0"/>
              <a:t>대기 조건은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6FDA2-9071-6AEA-4DA0-51AA8CF372A7}"/>
              </a:ext>
            </a:extLst>
          </p:cNvPr>
          <p:cNvSpPr txBox="1"/>
          <p:nvPr/>
        </p:nvSpPr>
        <p:spPr>
          <a:xfrm>
            <a:off x="56193" y="4670250"/>
            <a:ext cx="2580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추적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Attack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-&gt; Idle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진입때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종료때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7E334-2DE6-1351-09A9-71D95298458D}"/>
              </a:ext>
            </a:extLst>
          </p:cNvPr>
          <p:cNvSpPr txBox="1"/>
          <p:nvPr/>
        </p:nvSpPr>
        <p:spPr>
          <a:xfrm>
            <a:off x="7658719" y="4674930"/>
            <a:ext cx="3265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중복된 내용을 피하고 최소한의 </a:t>
            </a:r>
            <a:endParaRPr lang="en-US" altLang="ko-KR" sz="1400" dirty="0"/>
          </a:p>
          <a:p>
            <a:r>
              <a:rPr lang="ko-KR" altLang="en-US" sz="1400" dirty="0"/>
              <a:t>작업으로 전이가 </a:t>
            </a:r>
            <a:r>
              <a:rPr lang="ko-KR" altLang="en-US" sz="1400" dirty="0" err="1"/>
              <a:t>될수</a:t>
            </a:r>
            <a:r>
              <a:rPr lang="ko-KR" altLang="en-US" sz="1400" dirty="0"/>
              <a:t> 있게 해본다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E06DDB-64D3-4D76-0A06-90869F1AAAB8}"/>
              </a:ext>
            </a:extLst>
          </p:cNvPr>
          <p:cNvSpPr/>
          <p:nvPr/>
        </p:nvSpPr>
        <p:spPr>
          <a:xfrm>
            <a:off x="1615033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92354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64F72-FCEF-C83A-03A9-F9619F8F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6EA8D2-D49F-B0FD-B3B6-294178E202D9}"/>
              </a:ext>
            </a:extLst>
          </p:cNvPr>
          <p:cNvSpPr txBox="1"/>
          <p:nvPr/>
        </p:nvSpPr>
        <p:spPr>
          <a:xfrm>
            <a:off x="916784" y="1596070"/>
            <a:ext cx="948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</a:t>
            </a:r>
            <a:r>
              <a:rPr lang="en-US" altLang="ko-KR" dirty="0"/>
              <a:t>,</a:t>
            </a:r>
            <a:r>
              <a:rPr lang="ko-KR" altLang="en-US" dirty="0"/>
              <a:t>이동 속도</a:t>
            </a:r>
            <a:r>
              <a:rPr lang="en-US" altLang="ko-KR" dirty="0"/>
              <a:t>,</a:t>
            </a:r>
            <a:r>
              <a:rPr lang="ko-KR" altLang="en-US" dirty="0"/>
              <a:t>죽음 등에 따라 상태관리를 하며 상태에 따른 애니메이션 출력을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845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642</Words>
  <Application>Microsoft Office PowerPoint</Application>
  <PresentationFormat>와이드스크린</PresentationFormat>
  <Paragraphs>137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Google Sans</vt:lpstr>
      <vt:lpstr>NanumGothic</vt:lpstr>
      <vt:lpstr>맑은 고딕</vt:lpstr>
      <vt:lpstr>Arial</vt:lpstr>
      <vt:lpstr>Office 테마</vt:lpstr>
      <vt:lpstr>2D게임 프로그래밍</vt:lpstr>
      <vt:lpstr>학습목표</vt:lpstr>
      <vt:lpstr>유한 상태 기계 (Finite State Machine)</vt:lpstr>
      <vt:lpstr>State Enum vs State Class</vt:lpstr>
      <vt:lpstr>상태(State) 와 전이(Transition)</vt:lpstr>
      <vt:lpstr>중복 문제</vt:lpstr>
      <vt:lpstr>플레이어 캐릭터 FSM</vt:lpstr>
      <vt:lpstr>AI 캐릭터 FSM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Andrea Long</dc:creator>
  <cp:lastModifiedBy>Dongwon Lee</cp:lastModifiedBy>
  <cp:revision>285</cp:revision>
  <dcterms:created xsi:type="dcterms:W3CDTF">2023-07-02T03:58:43Z</dcterms:created>
  <dcterms:modified xsi:type="dcterms:W3CDTF">2025-07-03T20:10:44Z</dcterms:modified>
</cp:coreProperties>
</file>