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32918400" cx="43891200"/>
  <p:notesSz cx="7302500" cy="9588500"/>
  <p:embeddedFontLst>
    <p:embeddedFont>
      <p:font typeface="Arial Narrow"/>
      <p:regular r:id="rId8"/>
      <p:bold r:id="rId9"/>
      <p:italic r:id="rId10"/>
      <p:boldItalic r:id="rId11"/>
    </p:embeddedFont>
    <p:embeddedFont>
      <p:font typeface="Arial Black"/>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52">
          <p15:clr>
            <a:srgbClr val="000000"/>
          </p15:clr>
        </p15:guide>
        <p15:guide id="2" orient="horz" pos="20285">
          <p15:clr>
            <a:srgbClr val="000000"/>
          </p15:clr>
        </p15:guide>
        <p15:guide id="3" pos="437">
          <p15:clr>
            <a:srgbClr val="000000"/>
          </p15:clr>
        </p15:guide>
        <p15:guide id="4" pos="6911">
          <p15:clr>
            <a:srgbClr val="000000"/>
          </p15:clr>
        </p15:guide>
        <p15:guide id="5" pos="20736">
          <p15:clr>
            <a:srgbClr val="000000"/>
          </p15:clr>
        </p15:guide>
        <p15:guide id="6" pos="27217">
          <p15:clr>
            <a:srgbClr val="000000"/>
          </p15:clr>
        </p15:guide>
        <p15:guide id="7" pos="1382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52" orient="horz"/>
        <p:guide pos="20285" orient="horz"/>
        <p:guide pos="437"/>
        <p:guide pos="6911"/>
        <p:guide pos="20736"/>
        <p:guide pos="27217"/>
        <p:guide pos="1382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rialNarrow-boldItalic.fntdata"/><Relationship Id="rId10" Type="http://schemas.openxmlformats.org/officeDocument/2006/relationships/font" Target="fonts/ArialNarrow-italic.fntdata"/><Relationship Id="rId12"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rialNarrow-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ArialNarr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3888" cy="47942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4137025" y="0"/>
            <a:ext cx="3163888" cy="479425"/>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0250" y="4554538"/>
            <a:ext cx="5842000" cy="4314825"/>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07488"/>
            <a:ext cx="3163888" cy="479425"/>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4137025" y="9107488"/>
            <a:ext cx="3163888" cy="479425"/>
          </a:xfrm>
          <a:prstGeom prst="rect">
            <a:avLst/>
          </a:prstGeom>
          <a:noFill/>
          <a:ln>
            <a:noFill/>
          </a:ln>
        </p:spPr>
        <p:txBody>
          <a:bodyPr anchorCtr="0" anchor="b" bIns="48250" lIns="96500" spcFirstLastPara="1" rIns="96500" wrap="square" tIns="482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2" type="sldNum"/>
          </p:nvPr>
        </p:nvSpPr>
        <p:spPr>
          <a:xfrm>
            <a:off x="4137025" y="9107488"/>
            <a:ext cx="3163888" cy="479425"/>
          </a:xfrm>
          <a:prstGeom prst="rect">
            <a:avLst/>
          </a:prstGeom>
          <a:noFill/>
          <a:ln>
            <a:noFill/>
          </a:ln>
        </p:spPr>
        <p:txBody>
          <a:bodyPr anchorCtr="0" anchor="b" bIns="48250" lIns="96500" spcFirstLastPara="1" rIns="96500" wrap="square" tIns="482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04" name="Google Shape;104;p1: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1:notes"/>
          <p:cNvSpPr txBox="1"/>
          <p:nvPr>
            <p:ph idx="1" type="body"/>
          </p:nvPr>
        </p:nvSpPr>
        <p:spPr>
          <a:xfrm>
            <a:off x="730250" y="4554538"/>
            <a:ext cx="5842000" cy="4314825"/>
          </a:xfrm>
          <a:prstGeom prst="rect">
            <a:avLst/>
          </a:prstGeom>
          <a:noFill/>
          <a:ln>
            <a:noFill/>
          </a:ln>
        </p:spPr>
        <p:txBody>
          <a:bodyPr anchorCtr="0" anchor="t" bIns="48250" lIns="96500" spcFirstLastPara="1" rIns="96500" wrap="square" tIns="4825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3292475" y="10226675"/>
            <a:ext cx="37306249" cy="705485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9pPr>
          </a:lstStyle>
          <a:p/>
        </p:txBody>
      </p:sp>
      <p:sp>
        <p:nvSpPr>
          <p:cNvPr id="22" name="Google Shape;22;p2"/>
          <p:cNvSpPr txBox="1"/>
          <p:nvPr>
            <p:ph idx="1" type="subTitle"/>
          </p:nvPr>
        </p:nvSpPr>
        <p:spPr>
          <a:xfrm>
            <a:off x="6583363" y="18653125"/>
            <a:ext cx="30724474" cy="8413750"/>
          </a:xfrm>
          <a:prstGeom prst="rect">
            <a:avLst/>
          </a:prstGeom>
          <a:noFill/>
          <a:ln>
            <a:noFill/>
          </a:ln>
        </p:spPr>
        <p:txBody>
          <a:bodyPr anchorCtr="0" anchor="t" bIns="91425" lIns="91425" spcFirstLastPara="1" rIns="91425" wrap="square" tIns="91425">
            <a:noAutofit/>
          </a:bodyPr>
          <a:lstStyle>
            <a:lvl1pPr lvl="0" marR="0" rtl="0" algn="ctr">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1pPr>
            <a:lvl2pPr lvl="1" marR="0" rtl="0" algn="ctr">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2pPr>
            <a:lvl3pPr lvl="2"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ctr">
              <a:spcBef>
                <a:spcPts val="38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4pPr>
            <a:lvl5pPr lvl="4" marR="0" rtl="0" algn="ctr">
              <a:spcBef>
                <a:spcPts val="38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5pPr>
            <a:lvl6pPr lvl="5" marR="0" rtl="0" algn="ctr">
              <a:spcBef>
                <a:spcPts val="38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6pPr>
            <a:lvl7pPr lvl="6" marR="0" rtl="0" algn="ctr">
              <a:spcBef>
                <a:spcPts val="38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7pPr>
            <a:lvl8pPr lvl="7" marR="0" rtl="0" algn="ctr">
              <a:spcBef>
                <a:spcPts val="38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8pPr>
            <a:lvl9pPr lvl="8" marR="0" rtl="0" algn="ctr">
              <a:spcBef>
                <a:spcPts val="38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11"/>
          <p:cNvSpPr txBox="1"/>
          <p:nvPr>
            <p:ph type="title"/>
          </p:nvPr>
        </p:nvSpPr>
        <p:spPr>
          <a:xfrm>
            <a:off x="960438" y="1273175"/>
            <a:ext cx="41924286" cy="22018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9pPr>
          </a:lstStyle>
          <a:p/>
        </p:txBody>
      </p:sp>
      <p:sp>
        <p:nvSpPr>
          <p:cNvPr id="52" name="Google Shape;52;p11"/>
          <p:cNvSpPr txBox="1"/>
          <p:nvPr>
            <p:ph idx="1" type="body"/>
          </p:nvPr>
        </p:nvSpPr>
        <p:spPr>
          <a:xfrm rot="5400000">
            <a:off x="-7677149" y="14009688"/>
            <a:ext cx="26563637" cy="9821862"/>
          </a:xfrm>
          <a:prstGeom prst="rect">
            <a:avLst/>
          </a:prstGeom>
          <a:noFill/>
          <a:ln>
            <a:noFill/>
          </a:ln>
        </p:spPr>
        <p:txBody>
          <a:bodyPr anchorCtr="0" anchor="t" bIns="91425" lIns="91425" spcFirstLastPara="1" rIns="91425" wrap="square" tIns="91425">
            <a:noAutofit/>
          </a:bodyPr>
          <a:lstStyle>
            <a:lvl1pPr indent="-412750" lvl="0" marL="457200" marR="0" rtl="0" algn="l">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12"/>
          <p:cNvSpPr txBox="1"/>
          <p:nvPr>
            <p:ph type="title"/>
          </p:nvPr>
        </p:nvSpPr>
        <p:spPr>
          <a:xfrm rot="5400000">
            <a:off x="22146418" y="11464132"/>
            <a:ext cx="30929263" cy="1054735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9pPr>
          </a:lstStyle>
          <a:p/>
        </p:txBody>
      </p:sp>
      <p:sp>
        <p:nvSpPr>
          <p:cNvPr id="55" name="Google Shape;55;p12"/>
          <p:cNvSpPr txBox="1"/>
          <p:nvPr>
            <p:ph idx="1" type="body"/>
          </p:nvPr>
        </p:nvSpPr>
        <p:spPr>
          <a:xfrm rot="5400000">
            <a:off x="974725" y="992188"/>
            <a:ext cx="30929263" cy="31491237"/>
          </a:xfrm>
          <a:prstGeom prst="rect">
            <a:avLst/>
          </a:prstGeom>
          <a:noFill/>
          <a:ln>
            <a:noFill/>
          </a:ln>
        </p:spPr>
        <p:txBody>
          <a:bodyPr anchorCtr="0" anchor="t" bIns="91425" lIns="91425" spcFirstLastPara="1" rIns="91425" wrap="square" tIns="91425">
            <a:noAutofit/>
          </a:bodyPr>
          <a:lstStyle>
            <a:lvl1pPr indent="-412750" lvl="0" marL="457200" marR="0" rtl="0" algn="l">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4"/>
          <p:cNvSpPr txBox="1"/>
          <p:nvPr>
            <p:ph type="ctrTitle"/>
          </p:nvPr>
        </p:nvSpPr>
        <p:spPr>
          <a:xfrm>
            <a:off x="3292475" y="10226675"/>
            <a:ext cx="37306249" cy="705485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9pPr>
          </a:lstStyle>
          <a:p/>
        </p:txBody>
      </p:sp>
      <p:sp>
        <p:nvSpPr>
          <p:cNvPr id="68" name="Google Shape;68;p14"/>
          <p:cNvSpPr txBox="1"/>
          <p:nvPr>
            <p:ph idx="1" type="subTitle"/>
          </p:nvPr>
        </p:nvSpPr>
        <p:spPr>
          <a:xfrm>
            <a:off x="6583363" y="18653125"/>
            <a:ext cx="30724474" cy="8413750"/>
          </a:xfrm>
          <a:prstGeom prst="rect">
            <a:avLst/>
          </a:prstGeom>
          <a:noFill/>
          <a:ln>
            <a:noFill/>
          </a:ln>
        </p:spPr>
        <p:txBody>
          <a:bodyPr anchorCtr="0" anchor="t" bIns="91425" lIns="91425" spcFirstLastPara="1" rIns="91425" wrap="square" tIns="91425">
            <a:noAutofit/>
          </a:bodyPr>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5"/>
          <p:cNvSpPr txBox="1"/>
          <p:nvPr>
            <p:ph type="title"/>
          </p:nvPr>
        </p:nvSpPr>
        <p:spPr>
          <a:xfrm>
            <a:off x="960438" y="1273175"/>
            <a:ext cx="41924286" cy="22018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9pPr>
          </a:lstStyle>
          <a:p/>
        </p:txBody>
      </p:sp>
      <p:sp>
        <p:nvSpPr>
          <p:cNvPr id="71" name="Google Shape;71;p15"/>
          <p:cNvSpPr txBox="1"/>
          <p:nvPr>
            <p:ph idx="1" type="body"/>
          </p:nvPr>
        </p:nvSpPr>
        <p:spPr>
          <a:xfrm>
            <a:off x="693738" y="5638800"/>
            <a:ext cx="9682162" cy="26563637"/>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6"/>
          <p:cNvSpPr txBox="1"/>
          <p:nvPr>
            <p:ph type="title"/>
          </p:nvPr>
        </p:nvSpPr>
        <p:spPr>
          <a:xfrm>
            <a:off x="3467100" y="21153438"/>
            <a:ext cx="37307839" cy="653732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9pPr>
          </a:lstStyle>
          <a:p/>
        </p:txBody>
      </p:sp>
      <p:sp>
        <p:nvSpPr>
          <p:cNvPr id="74" name="Google Shape;74;p16"/>
          <p:cNvSpPr txBox="1"/>
          <p:nvPr>
            <p:ph idx="1" type="body"/>
          </p:nvPr>
        </p:nvSpPr>
        <p:spPr>
          <a:xfrm>
            <a:off x="3467100" y="13952538"/>
            <a:ext cx="37307839" cy="72009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7"/>
          <p:cNvSpPr txBox="1"/>
          <p:nvPr>
            <p:ph type="title"/>
          </p:nvPr>
        </p:nvSpPr>
        <p:spPr>
          <a:xfrm>
            <a:off x="960438" y="1273175"/>
            <a:ext cx="41924286" cy="22018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9pPr>
          </a:lstStyle>
          <a:p/>
        </p:txBody>
      </p:sp>
      <p:sp>
        <p:nvSpPr>
          <p:cNvPr id="77" name="Google Shape;77;p17"/>
          <p:cNvSpPr txBox="1"/>
          <p:nvPr>
            <p:ph idx="1" type="body"/>
          </p:nvPr>
        </p:nvSpPr>
        <p:spPr>
          <a:xfrm>
            <a:off x="693738" y="5638800"/>
            <a:ext cx="4764087" cy="26563637"/>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8" name="Google Shape;78;p17"/>
          <p:cNvSpPr txBox="1"/>
          <p:nvPr>
            <p:ph idx="2" type="body"/>
          </p:nvPr>
        </p:nvSpPr>
        <p:spPr>
          <a:xfrm>
            <a:off x="5610225" y="5638800"/>
            <a:ext cx="4765675" cy="26563637"/>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8"/>
          <p:cNvSpPr txBox="1"/>
          <p:nvPr>
            <p:ph type="title"/>
          </p:nvPr>
        </p:nvSpPr>
        <p:spPr>
          <a:xfrm>
            <a:off x="2193925" y="1317625"/>
            <a:ext cx="39503351" cy="54864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9pPr>
          </a:lstStyle>
          <a:p/>
        </p:txBody>
      </p:sp>
      <p:sp>
        <p:nvSpPr>
          <p:cNvPr id="81" name="Google Shape;81;p18"/>
          <p:cNvSpPr txBox="1"/>
          <p:nvPr>
            <p:ph idx="1" type="body"/>
          </p:nvPr>
        </p:nvSpPr>
        <p:spPr>
          <a:xfrm>
            <a:off x="2193925" y="7369175"/>
            <a:ext cx="19392900" cy="3070225"/>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82" name="Google Shape;82;p18"/>
          <p:cNvSpPr txBox="1"/>
          <p:nvPr>
            <p:ph idx="2" type="body"/>
          </p:nvPr>
        </p:nvSpPr>
        <p:spPr>
          <a:xfrm>
            <a:off x="2193925" y="10439400"/>
            <a:ext cx="19392900" cy="18965863"/>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83" name="Google Shape;83;p18"/>
          <p:cNvSpPr txBox="1"/>
          <p:nvPr>
            <p:ph idx="3" type="body"/>
          </p:nvPr>
        </p:nvSpPr>
        <p:spPr>
          <a:xfrm>
            <a:off x="22296438" y="7369175"/>
            <a:ext cx="19400837" cy="3070225"/>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84" name="Google Shape;84;p18"/>
          <p:cNvSpPr txBox="1"/>
          <p:nvPr>
            <p:ph idx="4" type="body"/>
          </p:nvPr>
        </p:nvSpPr>
        <p:spPr>
          <a:xfrm>
            <a:off x="22296438" y="10439400"/>
            <a:ext cx="19400837" cy="18965863"/>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9"/>
          <p:cNvSpPr txBox="1"/>
          <p:nvPr>
            <p:ph type="title"/>
          </p:nvPr>
        </p:nvSpPr>
        <p:spPr>
          <a:xfrm>
            <a:off x="960438" y="1273175"/>
            <a:ext cx="41924286" cy="22018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1"/>
          <p:cNvSpPr txBox="1"/>
          <p:nvPr>
            <p:ph type="title"/>
          </p:nvPr>
        </p:nvSpPr>
        <p:spPr>
          <a:xfrm>
            <a:off x="2193925" y="1311275"/>
            <a:ext cx="14439900" cy="5576888"/>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9pPr>
          </a:lstStyle>
          <a:p/>
        </p:txBody>
      </p:sp>
      <p:sp>
        <p:nvSpPr>
          <p:cNvPr id="90" name="Google Shape;90;p21"/>
          <p:cNvSpPr txBox="1"/>
          <p:nvPr>
            <p:ph idx="1" type="body"/>
          </p:nvPr>
        </p:nvSpPr>
        <p:spPr>
          <a:xfrm>
            <a:off x="17160875" y="1311275"/>
            <a:ext cx="24536399" cy="28093989"/>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1" name="Google Shape;91;p21"/>
          <p:cNvSpPr txBox="1"/>
          <p:nvPr>
            <p:ph idx="2" type="body"/>
          </p:nvPr>
        </p:nvSpPr>
        <p:spPr>
          <a:xfrm>
            <a:off x="2193925" y="6888163"/>
            <a:ext cx="14439900" cy="22517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960438" y="1273175"/>
            <a:ext cx="41924286" cy="22018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9pPr>
          </a:lstStyle>
          <a:p/>
        </p:txBody>
      </p:sp>
      <p:sp>
        <p:nvSpPr>
          <p:cNvPr id="25" name="Google Shape;25;p3"/>
          <p:cNvSpPr txBox="1"/>
          <p:nvPr>
            <p:ph idx="1" type="body"/>
          </p:nvPr>
        </p:nvSpPr>
        <p:spPr>
          <a:xfrm>
            <a:off x="693738" y="5638800"/>
            <a:ext cx="9821862" cy="26563637"/>
          </a:xfrm>
          <a:prstGeom prst="rect">
            <a:avLst/>
          </a:prstGeom>
          <a:noFill/>
          <a:ln>
            <a:noFill/>
          </a:ln>
        </p:spPr>
        <p:txBody>
          <a:bodyPr anchorCtr="0" anchor="t" bIns="91425" lIns="91425" spcFirstLastPara="1" rIns="91425" wrap="square" tIns="91425">
            <a:noAutofit/>
          </a:bodyPr>
          <a:lstStyle>
            <a:lvl1pPr indent="-412750" lvl="0" marL="457200" marR="0" rtl="0" algn="l">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22"/>
          <p:cNvSpPr txBox="1"/>
          <p:nvPr>
            <p:ph type="title"/>
          </p:nvPr>
        </p:nvSpPr>
        <p:spPr>
          <a:xfrm>
            <a:off x="8602663" y="23042563"/>
            <a:ext cx="26335038" cy="2720975"/>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9pPr>
          </a:lstStyle>
          <a:p/>
        </p:txBody>
      </p:sp>
      <p:sp>
        <p:nvSpPr>
          <p:cNvPr id="94" name="Google Shape;94;p22"/>
          <p:cNvSpPr/>
          <p:nvPr>
            <p:ph idx="2" type="pic"/>
          </p:nvPr>
        </p:nvSpPr>
        <p:spPr>
          <a:xfrm>
            <a:off x="8602663" y="2941638"/>
            <a:ext cx="26335038" cy="19750086"/>
          </a:xfrm>
          <a:prstGeom prst="rect">
            <a:avLst/>
          </a:prstGeom>
          <a:noFill/>
          <a:ln>
            <a:noFill/>
          </a:ln>
        </p:spPr>
        <p:txBody>
          <a:bodyPr anchorCtr="0" anchor="t" bIns="91425" lIns="91425" spcFirstLastPara="1" rIns="91425" wrap="square" tIns="9142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5" name="Google Shape;95;p22"/>
          <p:cNvSpPr txBox="1"/>
          <p:nvPr>
            <p:ph idx="1" type="body"/>
          </p:nvPr>
        </p:nvSpPr>
        <p:spPr>
          <a:xfrm>
            <a:off x="8602663" y="25763538"/>
            <a:ext cx="26335038" cy="386238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23"/>
          <p:cNvSpPr txBox="1"/>
          <p:nvPr>
            <p:ph type="title"/>
          </p:nvPr>
        </p:nvSpPr>
        <p:spPr>
          <a:xfrm>
            <a:off x="960438" y="1273175"/>
            <a:ext cx="41924286" cy="22018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9pPr>
          </a:lstStyle>
          <a:p/>
        </p:txBody>
      </p:sp>
      <p:sp>
        <p:nvSpPr>
          <p:cNvPr id="98" name="Google Shape;98;p23"/>
          <p:cNvSpPr txBox="1"/>
          <p:nvPr>
            <p:ph idx="1" type="body"/>
          </p:nvPr>
        </p:nvSpPr>
        <p:spPr>
          <a:xfrm rot="5400000">
            <a:off x="-7747000" y="14079537"/>
            <a:ext cx="26563637" cy="96821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4"/>
          <p:cNvSpPr txBox="1"/>
          <p:nvPr>
            <p:ph type="title"/>
          </p:nvPr>
        </p:nvSpPr>
        <p:spPr>
          <a:xfrm rot="5400000">
            <a:off x="22146418" y="11464132"/>
            <a:ext cx="30929263" cy="1054735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9pPr>
          </a:lstStyle>
          <a:p/>
        </p:txBody>
      </p:sp>
      <p:sp>
        <p:nvSpPr>
          <p:cNvPr id="101" name="Google Shape;101;p24"/>
          <p:cNvSpPr txBox="1"/>
          <p:nvPr>
            <p:ph idx="1" type="body"/>
          </p:nvPr>
        </p:nvSpPr>
        <p:spPr>
          <a:xfrm rot="5400000">
            <a:off x="974725" y="992188"/>
            <a:ext cx="30929263" cy="31491237"/>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3467100" y="21153438"/>
            <a:ext cx="37307839" cy="653732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1" i="0" sz="40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9pPr>
          </a:lstStyle>
          <a:p/>
        </p:txBody>
      </p:sp>
      <p:sp>
        <p:nvSpPr>
          <p:cNvPr id="28" name="Google Shape;28;p4"/>
          <p:cNvSpPr txBox="1"/>
          <p:nvPr>
            <p:ph idx="1" type="body"/>
          </p:nvPr>
        </p:nvSpPr>
        <p:spPr>
          <a:xfrm>
            <a:off x="3467100" y="13952538"/>
            <a:ext cx="37307839" cy="72009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960438" y="1273175"/>
            <a:ext cx="41924286" cy="22018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9pPr>
          </a:lstStyle>
          <a:p/>
        </p:txBody>
      </p:sp>
      <p:sp>
        <p:nvSpPr>
          <p:cNvPr id="31" name="Google Shape;31;p5"/>
          <p:cNvSpPr txBox="1"/>
          <p:nvPr>
            <p:ph idx="1" type="body"/>
          </p:nvPr>
        </p:nvSpPr>
        <p:spPr>
          <a:xfrm>
            <a:off x="693738" y="5638800"/>
            <a:ext cx="4833937" cy="26563637"/>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5680075" y="5638800"/>
            <a:ext cx="4835525" cy="26563637"/>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6"/>
          <p:cNvSpPr txBox="1"/>
          <p:nvPr>
            <p:ph type="title"/>
          </p:nvPr>
        </p:nvSpPr>
        <p:spPr>
          <a:xfrm>
            <a:off x="2193925" y="1317625"/>
            <a:ext cx="39503351" cy="54864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9pPr>
          </a:lstStyle>
          <a:p/>
        </p:txBody>
      </p:sp>
      <p:sp>
        <p:nvSpPr>
          <p:cNvPr id="35" name="Google Shape;35;p6"/>
          <p:cNvSpPr txBox="1"/>
          <p:nvPr>
            <p:ph idx="1" type="body"/>
          </p:nvPr>
        </p:nvSpPr>
        <p:spPr>
          <a:xfrm>
            <a:off x="2193925" y="7369175"/>
            <a:ext cx="19392900" cy="3070225"/>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6" name="Google Shape;36;p6"/>
          <p:cNvSpPr txBox="1"/>
          <p:nvPr>
            <p:ph idx="2" type="body"/>
          </p:nvPr>
        </p:nvSpPr>
        <p:spPr>
          <a:xfrm>
            <a:off x="2193925" y="10439400"/>
            <a:ext cx="19392900" cy="18965863"/>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7" name="Google Shape;37;p6"/>
          <p:cNvSpPr txBox="1"/>
          <p:nvPr>
            <p:ph idx="3" type="body"/>
          </p:nvPr>
        </p:nvSpPr>
        <p:spPr>
          <a:xfrm>
            <a:off x="22296438" y="7369175"/>
            <a:ext cx="19400837" cy="3070225"/>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8" name="Google Shape;38;p6"/>
          <p:cNvSpPr txBox="1"/>
          <p:nvPr>
            <p:ph idx="4" type="body"/>
          </p:nvPr>
        </p:nvSpPr>
        <p:spPr>
          <a:xfrm>
            <a:off x="22296438" y="10439400"/>
            <a:ext cx="19400837" cy="18965863"/>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960438" y="1273175"/>
            <a:ext cx="41924286" cy="22018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9"/>
          <p:cNvSpPr txBox="1"/>
          <p:nvPr>
            <p:ph type="title"/>
          </p:nvPr>
        </p:nvSpPr>
        <p:spPr>
          <a:xfrm>
            <a:off x="2193925" y="1311275"/>
            <a:ext cx="14439900" cy="5576888"/>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9pPr>
          </a:lstStyle>
          <a:p/>
        </p:txBody>
      </p:sp>
      <p:sp>
        <p:nvSpPr>
          <p:cNvPr id="44" name="Google Shape;44;p9"/>
          <p:cNvSpPr txBox="1"/>
          <p:nvPr>
            <p:ph idx="1" type="body"/>
          </p:nvPr>
        </p:nvSpPr>
        <p:spPr>
          <a:xfrm>
            <a:off x="17160875" y="1311275"/>
            <a:ext cx="24536399" cy="28093989"/>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5" name="Google Shape;45;p9"/>
          <p:cNvSpPr txBox="1"/>
          <p:nvPr>
            <p:ph idx="2" type="body"/>
          </p:nvPr>
        </p:nvSpPr>
        <p:spPr>
          <a:xfrm>
            <a:off x="2193925" y="6888163"/>
            <a:ext cx="14439900" cy="22517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0"/>
          <p:cNvSpPr txBox="1"/>
          <p:nvPr>
            <p:ph type="title"/>
          </p:nvPr>
        </p:nvSpPr>
        <p:spPr>
          <a:xfrm>
            <a:off x="8602663" y="23042563"/>
            <a:ext cx="26335038" cy="2720975"/>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9pPr>
          </a:lstStyle>
          <a:p/>
        </p:txBody>
      </p:sp>
      <p:sp>
        <p:nvSpPr>
          <p:cNvPr id="48" name="Google Shape;48;p10"/>
          <p:cNvSpPr/>
          <p:nvPr>
            <p:ph idx="2" type="pic"/>
          </p:nvPr>
        </p:nvSpPr>
        <p:spPr>
          <a:xfrm>
            <a:off x="8602663" y="2941638"/>
            <a:ext cx="26335038" cy="19750086"/>
          </a:xfrm>
          <a:prstGeom prst="rect">
            <a:avLst/>
          </a:prstGeom>
          <a:noFill/>
          <a:ln>
            <a:noFill/>
          </a:ln>
        </p:spPr>
        <p:txBody>
          <a:bodyPr anchorCtr="0" anchor="t" bIns="91425" lIns="91425" spcFirstLastPara="1" rIns="91425" wrap="square" tIns="9142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9" name="Google Shape;49;p10"/>
          <p:cNvSpPr txBox="1"/>
          <p:nvPr>
            <p:ph idx="1" type="body"/>
          </p:nvPr>
        </p:nvSpPr>
        <p:spPr>
          <a:xfrm>
            <a:off x="8602663" y="25763538"/>
            <a:ext cx="26335038" cy="386238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ABAC9"/>
        </a:solidFill>
      </p:bgPr>
    </p:bg>
    <p:spTree>
      <p:nvGrpSpPr>
        <p:cNvPr id="9" name="Shape 9"/>
        <p:cNvGrpSpPr/>
        <p:nvPr/>
      </p:nvGrpSpPr>
      <p:grpSpPr>
        <a:xfrm>
          <a:off x="0" y="0"/>
          <a:ext cx="0" cy="0"/>
          <a:chOff x="0" y="0"/>
          <a:chExt cx="0" cy="0"/>
        </a:xfrm>
      </p:grpSpPr>
      <p:sp>
        <p:nvSpPr>
          <p:cNvPr id="10" name="Google Shape;10;p1"/>
          <p:cNvSpPr/>
          <p:nvPr/>
        </p:nvSpPr>
        <p:spPr>
          <a:xfrm>
            <a:off x="0" y="0"/>
            <a:ext cx="43891199" cy="48006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900" u="none" cap="none" strike="noStrike">
              <a:solidFill>
                <a:schemeClr val="dk1"/>
              </a:solidFill>
              <a:latin typeface="Arial Narrow"/>
              <a:ea typeface="Arial Narrow"/>
              <a:cs typeface="Arial Narrow"/>
              <a:sym typeface="Arial Narrow"/>
            </a:endParaRPr>
          </a:p>
        </p:txBody>
      </p:sp>
      <p:sp>
        <p:nvSpPr>
          <p:cNvPr id="11" name="Google Shape;11;p1"/>
          <p:cNvSpPr/>
          <p:nvPr/>
        </p:nvSpPr>
        <p:spPr>
          <a:xfrm>
            <a:off x="693738" y="5638800"/>
            <a:ext cx="9864725" cy="26563637"/>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900" u="none" cap="none" strike="noStrike">
              <a:solidFill>
                <a:schemeClr val="dk1"/>
              </a:solidFill>
              <a:latin typeface="Arial Narrow"/>
              <a:ea typeface="Arial Narrow"/>
              <a:cs typeface="Arial Narrow"/>
              <a:sym typeface="Arial Narrow"/>
            </a:endParaRPr>
          </a:p>
        </p:txBody>
      </p:sp>
      <p:sp>
        <p:nvSpPr>
          <p:cNvPr id="12" name="Google Shape;12;p1"/>
          <p:cNvSpPr txBox="1"/>
          <p:nvPr/>
        </p:nvSpPr>
        <p:spPr>
          <a:xfrm>
            <a:off x="609600" y="32445325"/>
            <a:ext cx="2514600" cy="315913"/>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None/>
            </a:pPr>
            <a:r>
              <a:rPr b="1" i="0" lang="en-US" sz="500" u="none" cap="none" strike="noStrike">
                <a:solidFill>
                  <a:schemeClr val="lt2"/>
                </a:solidFill>
                <a:latin typeface="Arial"/>
                <a:ea typeface="Arial"/>
                <a:cs typeface="Arial"/>
                <a:sym typeface="Arial"/>
              </a:rPr>
              <a:t>TEMPLATE DESIGN © 2008</a:t>
            </a:r>
            <a:endParaRPr/>
          </a:p>
          <a:p>
            <a:pPr indent="0" lvl="0" marL="0" marR="0" rtl="0" algn="l">
              <a:lnSpc>
                <a:spcPct val="65000"/>
              </a:lnSpc>
              <a:spcBef>
                <a:spcPts val="500"/>
              </a:spcBef>
              <a:spcAft>
                <a:spcPts val="0"/>
              </a:spcAft>
              <a:buNone/>
            </a:pPr>
            <a:r>
              <a:rPr b="1" i="0" lang="en-US" sz="1000" u="none" cap="none" strike="noStrike">
                <a:solidFill>
                  <a:schemeClr val="lt2"/>
                </a:solidFill>
                <a:latin typeface="Arial"/>
                <a:ea typeface="Arial"/>
                <a:cs typeface="Arial"/>
                <a:sym typeface="Arial"/>
              </a:rPr>
              <a:t>www.PosterPresentations.com</a:t>
            </a:r>
            <a:endParaRPr/>
          </a:p>
        </p:txBody>
      </p:sp>
      <p:sp>
        <p:nvSpPr>
          <p:cNvPr id="13" name="Google Shape;13;p1"/>
          <p:cNvSpPr txBox="1"/>
          <p:nvPr>
            <p:ph type="title"/>
          </p:nvPr>
        </p:nvSpPr>
        <p:spPr>
          <a:xfrm>
            <a:off x="960438" y="1273175"/>
            <a:ext cx="41924286" cy="22018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8600" u="none" cap="none" strike="noStrike">
                <a:solidFill>
                  <a:srgbClr val="FFFFFF"/>
                </a:solidFill>
                <a:latin typeface="Arial Black"/>
                <a:ea typeface="Arial Black"/>
                <a:cs typeface="Arial Black"/>
                <a:sym typeface="Arial Black"/>
              </a:defRPr>
            </a:lvl9pPr>
          </a:lstStyle>
          <a:p/>
        </p:txBody>
      </p:sp>
      <p:sp>
        <p:nvSpPr>
          <p:cNvPr id="14" name="Google Shape;14;p1"/>
          <p:cNvSpPr txBox="1"/>
          <p:nvPr>
            <p:ph idx="1" type="body"/>
          </p:nvPr>
        </p:nvSpPr>
        <p:spPr>
          <a:xfrm>
            <a:off x="693738" y="5638800"/>
            <a:ext cx="9821862" cy="26563637"/>
          </a:xfrm>
          <a:prstGeom prst="rect">
            <a:avLst/>
          </a:prstGeom>
          <a:noFill/>
          <a:ln>
            <a:noFill/>
          </a:ln>
        </p:spPr>
        <p:txBody>
          <a:bodyPr anchorCtr="0" anchor="t" bIns="91425" lIns="91425" spcFirstLastPara="1" rIns="91425" wrap="square" tIns="91425">
            <a:noAutofit/>
          </a:bodyPr>
          <a:lstStyle>
            <a:lvl1pPr indent="-412750" lvl="0" marL="457200" marR="0" rtl="0" algn="l">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rtl="0" algn="l">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15" name="Google Shape;15;p1"/>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900" u="none" cap="none" strike="noStrike">
              <a:solidFill>
                <a:schemeClr val="dk1"/>
              </a:solidFill>
              <a:latin typeface="Arial Narrow"/>
              <a:ea typeface="Arial Narrow"/>
              <a:cs typeface="Arial Narrow"/>
              <a:sym typeface="Arial Narrow"/>
            </a:endParaRPr>
          </a:p>
        </p:txBody>
      </p:sp>
      <p:sp>
        <p:nvSpPr>
          <p:cNvPr id="16" name="Google Shape;16;p1"/>
          <p:cNvSpPr/>
          <p:nvPr/>
        </p:nvSpPr>
        <p:spPr>
          <a:xfrm>
            <a:off x="11382375" y="5638800"/>
            <a:ext cx="10148888" cy="26563637"/>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900" u="none" cap="none" strike="noStrike">
              <a:solidFill>
                <a:schemeClr val="dk1"/>
              </a:solidFill>
              <a:latin typeface="Arial Narrow"/>
              <a:ea typeface="Arial Narrow"/>
              <a:cs typeface="Arial Narrow"/>
              <a:sym typeface="Arial Narrow"/>
            </a:endParaRPr>
          </a:p>
        </p:txBody>
      </p:sp>
      <p:sp>
        <p:nvSpPr>
          <p:cNvPr id="17" name="Google Shape;17;p1"/>
          <p:cNvSpPr/>
          <p:nvPr/>
        </p:nvSpPr>
        <p:spPr>
          <a:xfrm>
            <a:off x="22355175" y="5638800"/>
            <a:ext cx="10150475" cy="26563637"/>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900" u="none" cap="none" strike="noStrike">
              <a:solidFill>
                <a:schemeClr val="dk1"/>
              </a:solidFill>
              <a:latin typeface="Arial Narrow"/>
              <a:ea typeface="Arial Narrow"/>
              <a:cs typeface="Arial Narrow"/>
              <a:sym typeface="Arial Narrow"/>
            </a:endParaRPr>
          </a:p>
        </p:txBody>
      </p:sp>
      <p:sp>
        <p:nvSpPr>
          <p:cNvPr id="18" name="Google Shape;18;p1"/>
          <p:cNvSpPr/>
          <p:nvPr/>
        </p:nvSpPr>
        <p:spPr>
          <a:xfrm>
            <a:off x="33329563" y="5638800"/>
            <a:ext cx="9867900" cy="26563637"/>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900" u="none" cap="none" strike="noStrike">
              <a:solidFill>
                <a:schemeClr val="dk1"/>
              </a:solidFill>
              <a:latin typeface="Arial Narrow"/>
              <a:ea typeface="Arial Narrow"/>
              <a:cs typeface="Arial Narrow"/>
              <a:sym typeface="Arial Narrow"/>
            </a:endParaRPr>
          </a:p>
        </p:txBody>
      </p:sp>
      <p:cxnSp>
        <p:nvCxnSpPr>
          <p:cNvPr id="19" name="Google Shape;19;p1"/>
          <p:cNvCxnSpPr/>
          <p:nvPr/>
        </p:nvCxnSpPr>
        <p:spPr>
          <a:xfrm>
            <a:off x="0" y="4833938"/>
            <a:ext cx="43891199" cy="0"/>
          </a:xfrm>
          <a:prstGeom prst="straightConnector1">
            <a:avLst/>
          </a:prstGeom>
          <a:noFill/>
          <a:ln cap="flat" cmpd="sng" w="190500">
            <a:solidFill>
              <a:srgbClr val="FF9900"/>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ABAC9"/>
        </a:solidFill>
      </p:bgPr>
    </p:bg>
    <p:spTree>
      <p:nvGrpSpPr>
        <p:cNvPr id="56" name="Shape 56"/>
        <p:cNvGrpSpPr/>
        <p:nvPr/>
      </p:nvGrpSpPr>
      <p:grpSpPr>
        <a:xfrm>
          <a:off x="0" y="0"/>
          <a:ext cx="0" cy="0"/>
          <a:chOff x="0" y="0"/>
          <a:chExt cx="0" cy="0"/>
        </a:xfrm>
      </p:grpSpPr>
      <p:sp>
        <p:nvSpPr>
          <p:cNvPr id="57" name="Google Shape;57;p13"/>
          <p:cNvSpPr/>
          <p:nvPr/>
        </p:nvSpPr>
        <p:spPr>
          <a:xfrm>
            <a:off x="11377613" y="5638800"/>
            <a:ext cx="21128036" cy="26563637"/>
          </a:xfrm>
          <a:prstGeom prst="rect">
            <a:avLst/>
          </a:prstGeom>
          <a:solidFill>
            <a:srgbClr val="D7D7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58" name="Google Shape;58;p13"/>
          <p:cNvSpPr/>
          <p:nvPr/>
        </p:nvSpPr>
        <p:spPr>
          <a:xfrm>
            <a:off x="0" y="0"/>
            <a:ext cx="43891199" cy="4800600"/>
          </a:xfrm>
          <a:prstGeom prst="rect">
            <a:avLst/>
          </a:prstGeom>
          <a:solidFill>
            <a:srgbClr val="D7D7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59" name="Google Shape;59;p13"/>
          <p:cNvSpPr/>
          <p:nvPr/>
        </p:nvSpPr>
        <p:spPr>
          <a:xfrm>
            <a:off x="693738" y="5638800"/>
            <a:ext cx="9864725" cy="26563637"/>
          </a:xfrm>
          <a:prstGeom prst="rect">
            <a:avLst/>
          </a:prstGeom>
          <a:solidFill>
            <a:srgbClr val="D7D7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60" name="Google Shape;60;p13"/>
          <p:cNvSpPr/>
          <p:nvPr/>
        </p:nvSpPr>
        <p:spPr>
          <a:xfrm>
            <a:off x="0" y="4800600"/>
            <a:ext cx="43891199" cy="130175"/>
          </a:xfrm>
          <a:prstGeom prst="rect">
            <a:avLst/>
          </a:prstGeom>
          <a:solidFill>
            <a:srgbClr val="66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61" name="Google Shape;61;p13"/>
          <p:cNvSpPr txBox="1"/>
          <p:nvPr/>
        </p:nvSpPr>
        <p:spPr>
          <a:xfrm>
            <a:off x="609600" y="32445325"/>
            <a:ext cx="2514600" cy="315913"/>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None/>
            </a:pPr>
            <a:r>
              <a:rPr b="1" lang="en-US" sz="500">
                <a:solidFill>
                  <a:schemeClr val="lt2"/>
                </a:solidFill>
                <a:latin typeface="Arial"/>
                <a:ea typeface="Arial"/>
                <a:cs typeface="Arial"/>
                <a:sym typeface="Arial"/>
              </a:rPr>
              <a:t>TEMPLATE DESIGN © 2007</a:t>
            </a:r>
            <a:endParaRPr/>
          </a:p>
          <a:p>
            <a:pPr indent="0" lvl="0" marL="0" marR="0" rtl="0" algn="l">
              <a:lnSpc>
                <a:spcPct val="65000"/>
              </a:lnSpc>
              <a:spcBef>
                <a:spcPts val="500"/>
              </a:spcBef>
              <a:spcAft>
                <a:spcPts val="0"/>
              </a:spcAft>
              <a:buNone/>
            </a:pPr>
            <a:r>
              <a:rPr b="1" lang="en-US" sz="1000">
                <a:solidFill>
                  <a:schemeClr val="lt2"/>
                </a:solidFill>
                <a:latin typeface="Arial"/>
                <a:ea typeface="Arial"/>
                <a:cs typeface="Arial"/>
                <a:sym typeface="Arial"/>
              </a:rPr>
              <a:t>www.PosterPresentations.com</a:t>
            </a:r>
            <a:endParaRPr/>
          </a:p>
        </p:txBody>
      </p:sp>
      <p:sp>
        <p:nvSpPr>
          <p:cNvPr id="62" name="Google Shape;62;p13"/>
          <p:cNvSpPr txBox="1"/>
          <p:nvPr>
            <p:ph type="title"/>
          </p:nvPr>
        </p:nvSpPr>
        <p:spPr>
          <a:xfrm>
            <a:off x="960438" y="1273175"/>
            <a:ext cx="41924286" cy="22018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8800" u="none" cap="none" strike="noStrike">
                <a:solidFill>
                  <a:schemeClr val="dk2"/>
                </a:solidFill>
                <a:latin typeface="Arial"/>
                <a:ea typeface="Arial"/>
                <a:cs typeface="Arial"/>
                <a:sym typeface="Arial"/>
              </a:defRPr>
            </a:lvl9pPr>
          </a:lstStyle>
          <a:p/>
        </p:txBody>
      </p:sp>
      <p:sp>
        <p:nvSpPr>
          <p:cNvPr id="63" name="Google Shape;63;p13"/>
          <p:cNvSpPr txBox="1"/>
          <p:nvPr>
            <p:ph idx="1" type="body"/>
          </p:nvPr>
        </p:nvSpPr>
        <p:spPr>
          <a:xfrm>
            <a:off x="693738" y="5638800"/>
            <a:ext cx="9682162" cy="26563637"/>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4" name="Google Shape;64;p13"/>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65" name="Google Shape;65;p13"/>
          <p:cNvSpPr/>
          <p:nvPr/>
        </p:nvSpPr>
        <p:spPr>
          <a:xfrm>
            <a:off x="33329563" y="5638800"/>
            <a:ext cx="9867900" cy="26563637"/>
          </a:xfrm>
          <a:prstGeom prst="rect">
            <a:avLst/>
          </a:prstGeom>
          <a:solidFill>
            <a:srgbClr val="D7D7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7.png"/><Relationship Id="rId11" Type="http://schemas.openxmlformats.org/officeDocument/2006/relationships/image" Target="../media/image11.png"/><Relationship Id="rId22" Type="http://schemas.openxmlformats.org/officeDocument/2006/relationships/image" Target="../media/image8.png"/><Relationship Id="rId10" Type="http://schemas.openxmlformats.org/officeDocument/2006/relationships/image" Target="../media/image7.jpg"/><Relationship Id="rId21" Type="http://schemas.openxmlformats.org/officeDocument/2006/relationships/image" Target="../media/image10.png"/><Relationship Id="rId13" Type="http://schemas.openxmlformats.org/officeDocument/2006/relationships/image" Target="../media/image4.jpg"/><Relationship Id="rId12" Type="http://schemas.openxmlformats.org/officeDocument/2006/relationships/image" Target="../media/image14.jpg"/><Relationship Id="rId23" Type="http://schemas.openxmlformats.org/officeDocument/2006/relationships/image" Target="../media/image18.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jpg"/><Relationship Id="rId15" Type="http://schemas.openxmlformats.org/officeDocument/2006/relationships/image" Target="../media/image21.jpg"/><Relationship Id="rId14" Type="http://schemas.openxmlformats.org/officeDocument/2006/relationships/image" Target="../media/image6.jpg"/><Relationship Id="rId17" Type="http://schemas.openxmlformats.org/officeDocument/2006/relationships/image" Target="../media/image5.png"/><Relationship Id="rId16" Type="http://schemas.openxmlformats.org/officeDocument/2006/relationships/image" Target="../media/image9.png"/><Relationship Id="rId5" Type="http://schemas.openxmlformats.org/officeDocument/2006/relationships/image" Target="../media/image19.png"/><Relationship Id="rId19" Type="http://schemas.openxmlformats.org/officeDocument/2006/relationships/image" Target="../media/image13.png"/><Relationship Id="rId6" Type="http://schemas.openxmlformats.org/officeDocument/2006/relationships/image" Target="../media/image16.png"/><Relationship Id="rId18" Type="http://schemas.openxmlformats.org/officeDocument/2006/relationships/image" Target="../media/image1.png"/><Relationship Id="rId7" Type="http://schemas.openxmlformats.org/officeDocument/2006/relationships/image" Target="../media/image15.jpg"/><Relationship Id="rId8"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p:nvPr/>
        </p:nvSpPr>
        <p:spPr>
          <a:xfrm>
            <a:off x="10399713" y="0"/>
            <a:ext cx="22480587" cy="5085794"/>
          </a:xfrm>
          <a:prstGeom prst="rect">
            <a:avLst/>
          </a:prstGeom>
          <a:noFill/>
          <a:ln>
            <a:noFill/>
          </a:ln>
        </p:spPr>
        <p:txBody>
          <a:bodyPr anchorCtr="0" anchor="t" bIns="45600" lIns="91225" spcFirstLastPara="1" rIns="91225" wrap="square" tIns="45600">
            <a:noAutofit/>
          </a:bodyPr>
          <a:lstStyle/>
          <a:p>
            <a:pPr indent="0" lvl="0" marL="0" marR="0" rtl="0" algn="ctr">
              <a:spcBef>
                <a:spcPts val="0"/>
              </a:spcBef>
              <a:spcAft>
                <a:spcPts val="0"/>
              </a:spcAft>
              <a:buNone/>
            </a:pPr>
            <a:r>
              <a:rPr b="1" i="0" lang="en-US" sz="6400" u="none" cap="none" strike="noStrike">
                <a:solidFill>
                  <a:srgbClr val="FFFFFF"/>
                </a:solidFill>
                <a:latin typeface="Arial Black"/>
                <a:ea typeface="Arial Black"/>
                <a:cs typeface="Arial Black"/>
                <a:sym typeface="Arial Black"/>
              </a:rPr>
              <a:t>Inter-alpha inhibitors: the bacon of blood proteins </a:t>
            </a:r>
            <a:endParaRPr/>
          </a:p>
          <a:p>
            <a:pPr indent="0" lvl="0" marL="0" marR="0" rtl="0" algn="ctr">
              <a:spcBef>
                <a:spcPts val="2400"/>
              </a:spcBef>
              <a:spcAft>
                <a:spcPts val="0"/>
              </a:spcAft>
              <a:buNone/>
            </a:pPr>
            <a:r>
              <a:rPr b="0" i="0" lang="en-US" sz="4800" u="none" cap="none" strike="noStrike">
                <a:solidFill>
                  <a:srgbClr val="FFFFFF"/>
                </a:solidFill>
                <a:latin typeface="Arial Black"/>
                <a:ea typeface="Arial Black"/>
                <a:cs typeface="Arial Black"/>
                <a:sym typeface="Arial Black"/>
              </a:rPr>
              <a:t>An investigation into the in-vitro interactions between Inter-alpha inhibitors and erythrocyte hemodynamics</a:t>
            </a:r>
            <a:endParaRPr/>
          </a:p>
          <a:p>
            <a:pPr indent="0" lvl="0" marL="0" marR="0" rtl="0" algn="ctr">
              <a:spcBef>
                <a:spcPts val="1500"/>
              </a:spcBef>
              <a:spcAft>
                <a:spcPts val="0"/>
              </a:spcAft>
              <a:buNone/>
            </a:pPr>
            <a:r>
              <a:t/>
            </a:r>
            <a:endParaRPr b="1" i="0" sz="3000" u="none" cap="none" strike="noStrike">
              <a:solidFill>
                <a:srgbClr val="FFFFFF"/>
              </a:solidFill>
              <a:latin typeface="Arial"/>
              <a:ea typeface="Arial"/>
              <a:cs typeface="Arial"/>
              <a:sym typeface="Arial"/>
            </a:endParaRPr>
          </a:p>
          <a:p>
            <a:pPr indent="0" lvl="0" marL="0" marR="0" rtl="0" algn="ctr">
              <a:spcBef>
                <a:spcPts val="2250"/>
              </a:spcBef>
              <a:spcAft>
                <a:spcPts val="0"/>
              </a:spcAft>
              <a:buNone/>
            </a:pPr>
            <a:r>
              <a:rPr b="1" i="0" lang="en-US" sz="4500" u="none" cap="none" strike="noStrike">
                <a:solidFill>
                  <a:srgbClr val="FFFFFF"/>
                </a:solidFill>
                <a:latin typeface="Arial"/>
                <a:ea typeface="Arial"/>
                <a:cs typeface="Arial"/>
                <a:sym typeface="Arial"/>
              </a:rPr>
              <a:t>Lance Wong  </a:t>
            </a:r>
            <a:endParaRPr/>
          </a:p>
          <a:p>
            <a:pPr indent="0" lvl="0" marL="0" marR="0" rtl="0" algn="ctr">
              <a:spcBef>
                <a:spcPts val="0"/>
              </a:spcBef>
              <a:spcAft>
                <a:spcPts val="0"/>
              </a:spcAft>
              <a:buNone/>
            </a:pPr>
            <a:r>
              <a:t/>
            </a:r>
            <a:endParaRPr b="1" i="0" sz="2800" u="none" cap="none" strike="noStrike">
              <a:solidFill>
                <a:srgbClr val="FFFFFF"/>
              </a:solidFill>
              <a:latin typeface="Arial"/>
              <a:ea typeface="Arial"/>
              <a:cs typeface="Arial"/>
              <a:sym typeface="Arial"/>
            </a:endParaRPr>
          </a:p>
        </p:txBody>
      </p:sp>
      <p:sp>
        <p:nvSpPr>
          <p:cNvPr id="108" name="Google Shape;108;p25"/>
          <p:cNvSpPr txBox="1"/>
          <p:nvPr/>
        </p:nvSpPr>
        <p:spPr>
          <a:xfrm>
            <a:off x="679450" y="9259888"/>
            <a:ext cx="9882188" cy="579437"/>
          </a:xfrm>
          <a:prstGeom prst="rect">
            <a:avLst/>
          </a:prstGeom>
          <a:solidFill>
            <a:srgbClr val="003466"/>
          </a:solidFill>
          <a:ln>
            <a:noFill/>
          </a:ln>
        </p:spPr>
        <p:txBody>
          <a:bodyPr anchorCtr="0" anchor="t" bIns="45600" lIns="91250" spcFirstLastPara="1" rIns="91250" wrap="square" tIns="45600">
            <a:noAutofit/>
          </a:bodyPr>
          <a:lstStyle/>
          <a:p>
            <a:pPr indent="0" lvl="0" marL="0" marR="0" rtl="0" algn="ctr">
              <a:spcBef>
                <a:spcPts val="0"/>
              </a:spcBef>
              <a:spcAft>
                <a:spcPts val="0"/>
              </a:spcAft>
              <a:buNone/>
            </a:pPr>
            <a:r>
              <a:rPr b="1" i="0" lang="en-US" sz="3200" u="none" cap="none" strike="noStrike">
                <a:solidFill>
                  <a:srgbClr val="F8F8F8"/>
                </a:solidFill>
                <a:latin typeface="Arial Narrow"/>
                <a:ea typeface="Arial Narrow"/>
                <a:cs typeface="Arial Narrow"/>
                <a:sym typeface="Arial Narrow"/>
              </a:rPr>
              <a:t>Background </a:t>
            </a:r>
            <a:endParaRPr/>
          </a:p>
        </p:txBody>
      </p:sp>
      <p:sp>
        <p:nvSpPr>
          <p:cNvPr id="109" name="Google Shape;109;p25"/>
          <p:cNvSpPr txBox="1"/>
          <p:nvPr/>
        </p:nvSpPr>
        <p:spPr>
          <a:xfrm>
            <a:off x="698500" y="9572625"/>
            <a:ext cx="9861550" cy="17491968"/>
          </a:xfrm>
          <a:prstGeom prst="rect">
            <a:avLst/>
          </a:prstGeom>
          <a:noFill/>
          <a:ln>
            <a:noFill/>
          </a:ln>
        </p:spPr>
        <p:txBody>
          <a:bodyPr anchorCtr="0" anchor="t" bIns="457200" lIns="457200" spcFirstLastPara="1" rIns="457200" wrap="square" tIns="457200">
            <a:noAutofit/>
          </a:bodyPr>
          <a:lstStyle/>
          <a:p>
            <a:pPr indent="0" lvl="0" marL="0" marR="0" rtl="0" algn="l">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Inflammation:</a:t>
            </a:r>
            <a:endParaRPr b="0" i="0" sz="2400" u="none" cap="none" strike="noStrike">
              <a:solidFill>
                <a:srgbClr val="000000"/>
              </a:solidFill>
              <a:latin typeface="Arial"/>
              <a:ea typeface="Arial"/>
              <a:cs typeface="Arial"/>
              <a:sym typeface="Arial"/>
            </a:endParaRPr>
          </a:p>
          <a:p>
            <a:pPr indent="-342900" lvl="0" marL="342900" marR="0" rtl="0" algn="just">
              <a:spcBef>
                <a:spcPts val="4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Inflammation is a response from body tissues to danger signals such as pathogens, damaged cells, or irritants used to protect itself from further harm.</a:t>
            </a:r>
            <a:endParaRPr/>
          </a:p>
          <a:p>
            <a:pPr indent="-342900" lvl="0" marL="342900" marR="0" rtl="0" algn="just">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Inflammation is necessary for survival as it facilitates tissue repair.</a:t>
            </a:r>
            <a:endParaRPr/>
          </a:p>
          <a:p>
            <a:pPr indent="-342900" lvl="0" marL="342900" marR="0" rtl="0" algn="just">
              <a:spcBef>
                <a:spcPts val="4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While minor inflammatory responses are crucial for all instances of healing, severe inflammatory responses could fatally damage the body.</a:t>
            </a:r>
            <a:endParaRPr/>
          </a:p>
          <a:p>
            <a:pPr indent="-342900" lvl="0" marL="342900" marR="0" rtl="0" algn="just">
              <a:spcBef>
                <a:spcPts val="4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Sepsis is an example.</a:t>
            </a:r>
            <a:endParaRPr/>
          </a:p>
          <a:p>
            <a:pPr indent="-342900" lvl="0" marL="342900" marR="0" rtl="0" algn="just">
              <a:spcBef>
                <a:spcPts val="4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Sepsis is common and </a:t>
            </a:r>
            <a:endParaRPr/>
          </a:p>
          <a:p>
            <a:pPr indent="0" lvl="0" marL="0" marR="0" rtl="0" algn="just">
              <a:spcBef>
                <a:spcPts val="4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often deadly. It still </a:t>
            </a:r>
            <a:endParaRPr/>
          </a:p>
          <a:p>
            <a:pPr indent="0" lvl="0" marL="0" marR="0" rtl="0" algn="just">
              <a:spcBef>
                <a:spcPts val="4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remains the  primary </a:t>
            </a:r>
            <a:endParaRPr/>
          </a:p>
          <a:p>
            <a:pPr indent="0" lvl="0" marL="0" marR="0" rtl="0" algn="just">
              <a:spcBef>
                <a:spcPts val="4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cause of death from </a:t>
            </a:r>
            <a:endParaRPr/>
          </a:p>
          <a:p>
            <a:pPr indent="0" lvl="0" marL="0" marR="0" rtl="0" algn="just">
              <a:spcBef>
                <a:spcPts val="4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infection, despite </a:t>
            </a:r>
            <a:endParaRPr/>
          </a:p>
          <a:p>
            <a:pPr indent="0" lvl="0" marL="0" marR="0" rtl="0" algn="just">
              <a:spcBef>
                <a:spcPts val="4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advances in modern </a:t>
            </a:r>
            <a:endParaRPr/>
          </a:p>
          <a:p>
            <a:pPr indent="0" lvl="0" marL="0" marR="0" rtl="0" algn="just">
              <a:spcBef>
                <a:spcPts val="4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medicine.</a:t>
            </a:r>
            <a:endParaRPr/>
          </a:p>
          <a:p>
            <a:pPr indent="0" lvl="0" marL="0" marR="0" rtl="0" algn="just">
              <a:spcBef>
                <a:spcPts val="40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spcBef>
                <a:spcPts val="40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spcBef>
                <a:spcPts val="40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spcBef>
                <a:spcPts val="40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342900" marR="0" rtl="0" algn="just">
              <a:spcBef>
                <a:spcPts val="4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When an inflammatory response has been triggered, IAIP levels have been found to drop.</a:t>
            </a:r>
            <a:endParaRPr/>
          </a:p>
          <a:p>
            <a:pPr indent="-342900" lvl="0" marL="342900" marR="0" rtl="0" algn="just">
              <a:spcBef>
                <a:spcPts val="4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When protease levels do not equal protease inhibitor levels, sepsis related tissue damage occurs and it is known to be fatal.</a:t>
            </a:r>
            <a:endParaRPr b="1" i="0" sz="2800" u="none" cap="none" strike="noStrike">
              <a:solidFill>
                <a:srgbClr val="000000"/>
              </a:solidFill>
              <a:latin typeface="Arial"/>
              <a:ea typeface="Arial"/>
              <a:cs typeface="Arial"/>
              <a:sym typeface="Arial"/>
            </a:endParaRPr>
          </a:p>
          <a:p>
            <a:pPr indent="0" lvl="0" marL="0" marR="0" rtl="0" algn="just">
              <a:spcBef>
                <a:spcPts val="40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IAIP:</a:t>
            </a:r>
            <a:endParaRPr b="0" i="0" sz="2800" u="none" cap="none" strike="noStrike">
              <a:solidFill>
                <a:schemeClr val="dk1"/>
              </a:solidFill>
              <a:latin typeface="Arial"/>
              <a:ea typeface="Arial"/>
              <a:cs typeface="Arial"/>
              <a:sym typeface="Arial"/>
            </a:endParaRPr>
          </a:p>
          <a:p>
            <a:pPr indent="-342900" lvl="0" marL="342900" marR="0" rtl="0" algn="just">
              <a:spcBef>
                <a:spcPts val="4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Inter-alpha inhibitor protein (IAIP) is a naturally occurring blood protein found in high concentrations in all mammals.</a:t>
            </a:r>
            <a:endParaRPr/>
          </a:p>
          <a:p>
            <a:pPr indent="-342900" lvl="0" marL="342900" marR="0" rtl="0" algn="just">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Current research suggests that IAIP plays a large role as an anti-inflammatory in the body.</a:t>
            </a:r>
            <a:endParaRPr/>
          </a:p>
          <a:p>
            <a:pPr indent="-342900" lvl="0" marL="342900" marR="0" rtl="0" algn="just">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IAIP increases the survival rates of mice with sepsis by around 90% by suppressing the proinflammatory cytokine activity.</a:t>
            </a:r>
            <a:endParaRPr/>
          </a:p>
          <a:p>
            <a:pPr indent="-342900" lvl="0" marL="342900" marR="0" rtl="0" algn="just">
              <a:spcBef>
                <a:spcPts val="4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IAIP reduces the mortality rate of mice with severe sepsis even with delayed administration.</a:t>
            </a:r>
            <a:endParaRPr/>
          </a:p>
          <a:p>
            <a:pPr indent="-342900" lvl="0" marL="342900" marR="0" rtl="0" algn="just">
              <a:spcBef>
                <a:spcPts val="4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IAIP increases the survival rate of mice from 0% to 71% in  anthrax.</a:t>
            </a:r>
            <a:endParaRPr/>
          </a:p>
          <a:p>
            <a:pPr indent="-342900" lvl="0" marL="342900" marR="0" rtl="0" algn="just">
              <a:spcBef>
                <a:spcPts val="4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IAIP also reduces the effects of histone induced injuries.</a:t>
            </a:r>
            <a:endParaRPr/>
          </a:p>
          <a:p>
            <a:pPr indent="-342900" lvl="0" marL="342900" marR="0" rtl="0" algn="just">
              <a:spcBef>
                <a:spcPts val="4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It is currently known that IAIP has therapeutic values in treating inflammation, however it is not know what part  of the inflammation cascade it targets</a:t>
            </a:r>
            <a:r>
              <a:rPr b="0" i="0" lang="en-US" sz="2800" u="none" cap="none" strike="noStrike">
                <a:solidFill>
                  <a:srgbClr val="000000"/>
                </a:solidFill>
                <a:latin typeface="Arial"/>
                <a:ea typeface="Arial"/>
                <a:cs typeface="Arial"/>
                <a:sym typeface="Arial"/>
              </a:rPr>
              <a:t>.</a:t>
            </a:r>
            <a:endParaRPr/>
          </a:p>
        </p:txBody>
      </p:sp>
      <p:sp>
        <p:nvSpPr>
          <p:cNvPr id="110" name="Google Shape;110;p25"/>
          <p:cNvSpPr txBox="1"/>
          <p:nvPr/>
        </p:nvSpPr>
        <p:spPr>
          <a:xfrm>
            <a:off x="660400" y="5640388"/>
            <a:ext cx="9901238" cy="584200"/>
          </a:xfrm>
          <a:prstGeom prst="rect">
            <a:avLst/>
          </a:prstGeom>
          <a:solidFill>
            <a:srgbClr val="003466"/>
          </a:solidFill>
          <a:ln>
            <a:noFill/>
          </a:ln>
        </p:spPr>
        <p:txBody>
          <a:bodyPr anchorCtr="0" anchor="t" bIns="45600" lIns="91250" spcFirstLastPara="1" rIns="91250" wrap="square" tIns="45600">
            <a:noAutofit/>
          </a:bodyPr>
          <a:lstStyle/>
          <a:p>
            <a:pPr indent="0" lvl="0" marL="0" marR="0" rtl="0" algn="ctr">
              <a:spcBef>
                <a:spcPts val="0"/>
              </a:spcBef>
              <a:spcAft>
                <a:spcPts val="0"/>
              </a:spcAft>
              <a:buNone/>
            </a:pPr>
            <a:r>
              <a:rPr b="1" i="0" lang="en-US" sz="3200" u="none" cap="none" strike="noStrike">
                <a:solidFill>
                  <a:srgbClr val="F8F8F8"/>
                </a:solidFill>
                <a:latin typeface="Arial Narrow"/>
                <a:ea typeface="Arial Narrow"/>
                <a:cs typeface="Arial Narrow"/>
                <a:sym typeface="Arial Narrow"/>
              </a:rPr>
              <a:t>Purpose</a:t>
            </a:r>
            <a:endParaRPr/>
          </a:p>
        </p:txBody>
      </p:sp>
      <p:sp>
        <p:nvSpPr>
          <p:cNvPr id="111" name="Google Shape;111;p25"/>
          <p:cNvSpPr txBox="1"/>
          <p:nvPr/>
        </p:nvSpPr>
        <p:spPr>
          <a:xfrm>
            <a:off x="676275" y="26165245"/>
            <a:ext cx="9863138" cy="584582"/>
          </a:xfrm>
          <a:prstGeom prst="rect">
            <a:avLst/>
          </a:prstGeom>
          <a:solidFill>
            <a:srgbClr val="003466"/>
          </a:solidFill>
          <a:ln>
            <a:noFill/>
          </a:ln>
        </p:spPr>
        <p:txBody>
          <a:bodyPr anchorCtr="0" anchor="t" bIns="45600" lIns="91250" spcFirstLastPara="1" rIns="91250" wrap="square" tIns="45600">
            <a:noAutofit/>
          </a:bodyPr>
          <a:lstStyle/>
          <a:p>
            <a:pPr indent="0" lvl="0" marL="0" marR="0" rtl="0" algn="ctr">
              <a:spcBef>
                <a:spcPts val="0"/>
              </a:spcBef>
              <a:spcAft>
                <a:spcPts val="0"/>
              </a:spcAft>
              <a:buNone/>
            </a:pPr>
            <a:r>
              <a:rPr b="1" i="0" lang="en-US" sz="3200" u="none" cap="none" strike="noStrike">
                <a:solidFill>
                  <a:srgbClr val="F8F8F8"/>
                </a:solidFill>
                <a:latin typeface="Arial Narrow"/>
                <a:ea typeface="Arial Narrow"/>
                <a:cs typeface="Arial Narrow"/>
                <a:sym typeface="Arial Narrow"/>
              </a:rPr>
              <a:t>Materials</a:t>
            </a:r>
            <a:endParaRPr/>
          </a:p>
        </p:txBody>
      </p:sp>
      <p:sp>
        <p:nvSpPr>
          <p:cNvPr id="112" name="Google Shape;112;p25"/>
          <p:cNvSpPr txBox="1"/>
          <p:nvPr/>
        </p:nvSpPr>
        <p:spPr>
          <a:xfrm>
            <a:off x="22358350" y="5626100"/>
            <a:ext cx="10144125" cy="579438"/>
          </a:xfrm>
          <a:prstGeom prst="rect">
            <a:avLst/>
          </a:prstGeom>
          <a:solidFill>
            <a:srgbClr val="003466"/>
          </a:solidFill>
          <a:ln>
            <a:noFill/>
          </a:ln>
        </p:spPr>
        <p:txBody>
          <a:bodyPr anchorCtr="0" anchor="t" bIns="45600" lIns="91250" spcFirstLastPara="1" rIns="91250" wrap="square" tIns="45600">
            <a:noAutofit/>
          </a:bodyPr>
          <a:lstStyle/>
          <a:p>
            <a:pPr indent="0" lvl="0" marL="0" marR="0" rtl="0" algn="ctr">
              <a:spcBef>
                <a:spcPts val="0"/>
              </a:spcBef>
              <a:spcAft>
                <a:spcPts val="0"/>
              </a:spcAft>
              <a:buNone/>
            </a:pPr>
            <a:r>
              <a:rPr b="1" i="0" lang="en-US" sz="3200" u="none" cap="none" strike="noStrike">
                <a:solidFill>
                  <a:srgbClr val="F8F8F8"/>
                </a:solidFill>
                <a:latin typeface="Arial Narrow"/>
                <a:ea typeface="Arial Narrow"/>
                <a:cs typeface="Arial Narrow"/>
                <a:sym typeface="Arial Narrow"/>
              </a:rPr>
              <a:t>Results</a:t>
            </a:r>
            <a:endParaRPr/>
          </a:p>
        </p:txBody>
      </p:sp>
      <p:sp>
        <p:nvSpPr>
          <p:cNvPr id="113" name="Google Shape;113;p25"/>
          <p:cNvSpPr txBox="1"/>
          <p:nvPr/>
        </p:nvSpPr>
        <p:spPr>
          <a:xfrm>
            <a:off x="22358350" y="6218238"/>
            <a:ext cx="10125075" cy="1384300"/>
          </a:xfrm>
          <a:prstGeom prst="rect">
            <a:avLst/>
          </a:prstGeom>
          <a:noFill/>
          <a:ln>
            <a:noFill/>
          </a:ln>
        </p:spPr>
        <p:txBody>
          <a:bodyPr anchorCtr="0" anchor="t" bIns="457200" lIns="457200" spcFirstLastPara="1" rIns="457200" wrap="square" tIns="457200">
            <a:noAutofit/>
          </a:bodyPr>
          <a:lstStyle/>
          <a:p>
            <a:pPr indent="0" lvl="0" marL="0" marR="0" rtl="0" algn="l">
              <a:spcBef>
                <a:spcPts val="0"/>
              </a:spcBef>
              <a:spcAft>
                <a:spcPts val="0"/>
              </a:spcAft>
              <a:buNone/>
            </a:pPr>
            <a:r>
              <a:t/>
            </a:r>
            <a:endParaRPr b="0" i="0" sz="3000" u="none" cap="none" strike="noStrike">
              <a:solidFill>
                <a:srgbClr val="009900"/>
              </a:solidFill>
              <a:latin typeface="Arial Narrow"/>
              <a:ea typeface="Arial Narrow"/>
              <a:cs typeface="Arial Narrow"/>
              <a:sym typeface="Arial Narrow"/>
            </a:endParaRPr>
          </a:p>
        </p:txBody>
      </p:sp>
      <p:sp>
        <p:nvSpPr>
          <p:cNvPr id="114" name="Google Shape;114;p25"/>
          <p:cNvSpPr txBox="1"/>
          <p:nvPr/>
        </p:nvSpPr>
        <p:spPr>
          <a:xfrm>
            <a:off x="33326388" y="5638800"/>
            <a:ext cx="9880600" cy="579438"/>
          </a:xfrm>
          <a:prstGeom prst="rect">
            <a:avLst/>
          </a:prstGeom>
          <a:solidFill>
            <a:srgbClr val="003466"/>
          </a:solidFill>
          <a:ln>
            <a:noFill/>
          </a:ln>
        </p:spPr>
        <p:txBody>
          <a:bodyPr anchorCtr="0" anchor="t" bIns="45600" lIns="91250" spcFirstLastPara="1" rIns="91250" wrap="square" tIns="45600">
            <a:noAutofit/>
          </a:bodyPr>
          <a:lstStyle/>
          <a:p>
            <a:pPr indent="0" lvl="0" marL="0" marR="0" rtl="0" algn="ctr">
              <a:spcBef>
                <a:spcPts val="0"/>
              </a:spcBef>
              <a:spcAft>
                <a:spcPts val="0"/>
              </a:spcAft>
              <a:buNone/>
            </a:pPr>
            <a:r>
              <a:rPr b="1" i="0" lang="en-US" sz="3200" u="none" cap="none" strike="noStrike">
                <a:solidFill>
                  <a:srgbClr val="F8F8F8"/>
                </a:solidFill>
                <a:latin typeface="Arial Narrow"/>
                <a:ea typeface="Arial Narrow"/>
                <a:cs typeface="Arial Narrow"/>
                <a:sym typeface="Arial Narrow"/>
              </a:rPr>
              <a:t>Analysis</a:t>
            </a:r>
            <a:endParaRPr/>
          </a:p>
        </p:txBody>
      </p:sp>
      <p:sp>
        <p:nvSpPr>
          <p:cNvPr id="115" name="Google Shape;115;p25"/>
          <p:cNvSpPr txBox="1"/>
          <p:nvPr/>
        </p:nvSpPr>
        <p:spPr>
          <a:xfrm>
            <a:off x="33326388" y="15933738"/>
            <a:ext cx="9880600" cy="579437"/>
          </a:xfrm>
          <a:prstGeom prst="rect">
            <a:avLst/>
          </a:prstGeom>
          <a:solidFill>
            <a:srgbClr val="003466"/>
          </a:solidFill>
          <a:ln>
            <a:noFill/>
          </a:ln>
        </p:spPr>
        <p:txBody>
          <a:bodyPr anchorCtr="0" anchor="t" bIns="45600" lIns="91250" spcFirstLastPara="1" rIns="91250" wrap="square" tIns="45600">
            <a:noAutofit/>
          </a:bodyPr>
          <a:lstStyle/>
          <a:p>
            <a:pPr indent="0" lvl="0" marL="0" marR="0" rtl="0" algn="ctr">
              <a:spcBef>
                <a:spcPts val="0"/>
              </a:spcBef>
              <a:spcAft>
                <a:spcPts val="0"/>
              </a:spcAft>
              <a:buNone/>
            </a:pPr>
            <a:r>
              <a:rPr b="1" i="0" lang="en-US" sz="3200" u="none" cap="none" strike="noStrike">
                <a:solidFill>
                  <a:srgbClr val="F8F8F8"/>
                </a:solidFill>
                <a:latin typeface="Arial Narrow"/>
                <a:ea typeface="Arial Narrow"/>
                <a:cs typeface="Arial Narrow"/>
                <a:sym typeface="Arial Narrow"/>
              </a:rPr>
              <a:t>Discussion</a:t>
            </a:r>
            <a:endParaRPr/>
          </a:p>
        </p:txBody>
      </p:sp>
      <p:sp>
        <p:nvSpPr>
          <p:cNvPr id="116" name="Google Shape;116;p25"/>
          <p:cNvSpPr txBox="1"/>
          <p:nvPr/>
        </p:nvSpPr>
        <p:spPr>
          <a:xfrm>
            <a:off x="33326388" y="6224588"/>
            <a:ext cx="9458400" cy="26776500"/>
          </a:xfrm>
          <a:prstGeom prst="rect">
            <a:avLst/>
          </a:prstGeom>
          <a:noFill/>
          <a:ln>
            <a:noFill/>
          </a:ln>
        </p:spPr>
        <p:txBody>
          <a:bodyPr anchorCtr="0" anchor="t" bIns="457200" lIns="457200" spcFirstLastPara="1" rIns="457200" wrap="square" tIns="457200">
            <a:noAutofit/>
          </a:bodyPr>
          <a:lstStyle/>
          <a:p>
            <a:pPr indent="0" lvl="0" marL="0" marR="0" rtl="0" algn="l">
              <a:spcBef>
                <a:spcPts val="0"/>
              </a:spcBef>
              <a:spcAft>
                <a:spcPts val="0"/>
              </a:spcAft>
              <a:buClr>
                <a:schemeClr val="dk1"/>
              </a:buClr>
              <a:buSzPts val="3000"/>
              <a:buFont typeface="Arial Narrow"/>
              <a:buNone/>
            </a:pPr>
            <a:r>
              <a:rPr b="0" i="0" lang="en-US" sz="3000" u="none" cap="none" strike="noStrike">
                <a:solidFill>
                  <a:schemeClr val="dk1"/>
                </a:solidFill>
                <a:latin typeface="Arial Narrow"/>
                <a:ea typeface="Arial Narrow"/>
                <a:cs typeface="Arial Narrow"/>
                <a:sym typeface="Arial Narrow"/>
              </a:rPr>
              <a:t>The use of IAIP significantly reduces chemically induced erythrocyte aggregation, sedimentation, and morphology.</a:t>
            </a:r>
            <a:endParaRPr sz="3000"/>
          </a:p>
          <a:p>
            <a:pPr indent="0" lvl="0" marL="0" marR="0" rtl="0" algn="l">
              <a:spcBef>
                <a:spcPts val="0"/>
              </a:spcBef>
              <a:spcAft>
                <a:spcPts val="0"/>
              </a:spcAft>
              <a:buClr>
                <a:schemeClr val="dk1"/>
              </a:buClr>
              <a:buSzPts val="3000"/>
              <a:buFont typeface="Arial"/>
              <a:buNone/>
            </a:pPr>
            <a:r>
              <a:t/>
            </a:r>
            <a:endParaRPr b="0" i="0" sz="3000" u="none" cap="none" strike="noStrike">
              <a:solidFill>
                <a:schemeClr val="dk1"/>
              </a:solidFill>
              <a:latin typeface="Arial Narrow"/>
              <a:ea typeface="Arial Narrow"/>
              <a:cs typeface="Arial Narrow"/>
              <a:sym typeface="Arial Narrow"/>
            </a:endParaRPr>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For aggregation, IAIP was able to almost entirely reverse the effects of dextran, a chemical. This is very promising and shows that IAIP will have an even greater effect as an anticoagulant in inflammation.</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IAIP was also able to almost entirely reverse the damage caused by hydrogen peroxide, a ROS (Reactive Oxygen Species), which is commonly released during inflammation.</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Further evidence in sedimentation rate shows that IAIP was able to significantly reduce aggregation.</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Connecting the dots, IAIP shows that it can promote smoother blood flow and higher tissue perfusion in inflammatory diseases.</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Also, IAIP is a serine protease inhibitor, which means that it protects against organ injury from proteases, showing significant therapeutic potential.</a:t>
            </a:r>
            <a:endParaRPr sz="3000"/>
          </a:p>
          <a:p>
            <a:pPr indent="-171450" lvl="1" marL="857250" marR="0" rtl="0" algn="just">
              <a:spcBef>
                <a:spcPts val="0"/>
              </a:spcBef>
              <a:spcAft>
                <a:spcPts val="0"/>
              </a:spcAft>
              <a:buClr>
                <a:schemeClr val="hlink"/>
              </a:buClr>
              <a:buSzPts val="3600"/>
              <a:buFont typeface="Noto Sans Symbols"/>
              <a:buNone/>
            </a:pPr>
            <a:r>
              <a:t/>
            </a:r>
            <a:endParaRPr b="0" i="0" sz="3000" u="none" cap="none" strike="noStrike">
              <a:solidFill>
                <a:schemeClr val="dk1"/>
              </a:solidFill>
              <a:latin typeface="Arial Narrow"/>
              <a:ea typeface="Arial Narrow"/>
              <a:cs typeface="Arial Narrow"/>
              <a:sym typeface="Arial Narrow"/>
            </a:endParaRPr>
          </a:p>
          <a:p>
            <a:pPr indent="-171450" lvl="1" marL="857250" marR="0" rtl="0" algn="just">
              <a:spcBef>
                <a:spcPts val="0"/>
              </a:spcBef>
              <a:spcAft>
                <a:spcPts val="0"/>
              </a:spcAft>
              <a:buClr>
                <a:schemeClr val="hlink"/>
              </a:buClr>
              <a:buSzPts val="3600"/>
              <a:buFont typeface="Noto Sans Symbols"/>
              <a:buNone/>
            </a:pPr>
            <a:r>
              <a:t/>
            </a:r>
            <a:endParaRPr b="0" i="0" sz="3000" u="none" cap="none" strike="noStrike">
              <a:solidFill>
                <a:schemeClr val="dk1"/>
              </a:solidFill>
              <a:latin typeface="Arial Narrow"/>
              <a:ea typeface="Arial Narrow"/>
              <a:cs typeface="Arial Narrow"/>
              <a:sym typeface="Arial Narrow"/>
            </a:endParaRPr>
          </a:p>
          <a:p>
            <a:pPr indent="0" lvl="1" marL="457200" marR="0" rtl="0" algn="just">
              <a:spcBef>
                <a:spcPts val="0"/>
              </a:spcBef>
              <a:spcAft>
                <a:spcPts val="0"/>
              </a:spcAft>
              <a:buClr>
                <a:schemeClr val="hlink"/>
              </a:buClr>
              <a:buSzPts val="3600"/>
              <a:buFont typeface="Arial"/>
              <a:buNone/>
            </a:pPr>
            <a:r>
              <a:t/>
            </a:r>
            <a:endParaRPr b="0" i="0" sz="3000" u="none" cap="none" strike="noStrike">
              <a:solidFill>
                <a:schemeClr val="dk1"/>
              </a:solidFill>
              <a:latin typeface="Arial Narrow"/>
              <a:ea typeface="Arial Narrow"/>
              <a:cs typeface="Arial Narrow"/>
              <a:sym typeface="Arial Narrow"/>
            </a:endParaRPr>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The results combined with previous information known about IAIP suggest that IAIP would be successful in treating a vast number of acute inflammation cases with no side effects. </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From this study and other research, it can be understood that IAIP targets many parts of the inflammatory cascade.</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This makes it a viable treatment even if administered late into the cascade.</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For example, death in sepsis occurs when there is insufficient tissue perfusion to the brain, but IAIP serves both as an anticoagulant and a protease inhibitor, which allows it to reduce organ damage and to facilitate healing through smoother blood flow.</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Traditional methods of thinning blood in sepsis include NSAIDs, or if severe enough, using the sepsis six.</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Methods in the sepsis six include introducing new RBCs and oxygen into the system.</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If IAIP was introduced, it would increase the tissue perfusion ability of the residing RBCs and aid the new RBCs in even higher tissue perfusion</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IAIP does not affect platelet activity, making it even more suitable as an inflammatory disease treatment</a:t>
            </a:r>
            <a:endParaRPr sz="3000"/>
          </a:p>
          <a:p>
            <a:pPr indent="0" lvl="1" marL="457200" marR="0" rtl="0" algn="just">
              <a:spcBef>
                <a:spcPts val="0"/>
              </a:spcBef>
              <a:spcAft>
                <a:spcPts val="0"/>
              </a:spcAft>
              <a:buClr>
                <a:schemeClr val="hlink"/>
              </a:buClr>
              <a:buSzPts val="3600"/>
              <a:buFont typeface="Arial"/>
              <a:buNone/>
            </a:pPr>
            <a:r>
              <a:t/>
            </a:r>
            <a:endParaRPr b="0" i="0" sz="3000" u="none" cap="none" strike="noStrike">
              <a:solidFill>
                <a:schemeClr val="dk1"/>
              </a:solidFill>
              <a:latin typeface="Arial Narrow"/>
              <a:ea typeface="Arial Narrow"/>
              <a:cs typeface="Arial Narrow"/>
              <a:sym typeface="Arial Narrow"/>
            </a:endParaRPr>
          </a:p>
          <a:p>
            <a:pPr indent="0" lvl="1" marL="457200" marR="0" rtl="0" algn="just">
              <a:spcBef>
                <a:spcPts val="0"/>
              </a:spcBef>
              <a:spcAft>
                <a:spcPts val="0"/>
              </a:spcAft>
              <a:buClr>
                <a:schemeClr val="hlink"/>
              </a:buClr>
              <a:buSzPts val="3600"/>
              <a:buFont typeface="Arial"/>
              <a:buNone/>
            </a:pPr>
            <a:r>
              <a:t/>
            </a:r>
            <a:endParaRPr b="0" i="0" sz="3000" u="none" cap="none" strike="noStrike">
              <a:solidFill>
                <a:schemeClr val="dk1"/>
              </a:solidFill>
              <a:latin typeface="Arial Narrow"/>
              <a:ea typeface="Arial Narrow"/>
              <a:cs typeface="Arial Narrow"/>
              <a:sym typeface="Arial Narrow"/>
            </a:endParaRPr>
          </a:p>
          <a:p>
            <a:pPr indent="-171450" lvl="1" marL="857250" marR="0" rtl="0" algn="just">
              <a:spcBef>
                <a:spcPts val="0"/>
              </a:spcBef>
              <a:spcAft>
                <a:spcPts val="0"/>
              </a:spcAft>
              <a:buClr>
                <a:schemeClr val="hlink"/>
              </a:buClr>
              <a:buSzPts val="3600"/>
              <a:buFont typeface="Noto Sans Symbols"/>
              <a:buNone/>
            </a:pPr>
            <a:r>
              <a:t/>
            </a:r>
            <a:endParaRPr b="0" i="0" sz="3000" u="none" cap="none" strike="noStrike">
              <a:solidFill>
                <a:schemeClr val="dk1"/>
              </a:solidFill>
              <a:latin typeface="Arial Narrow"/>
              <a:ea typeface="Arial Narrow"/>
              <a:cs typeface="Arial Narrow"/>
              <a:sym typeface="Arial Narrow"/>
            </a:endParaRPr>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Potentially, a micro-capillary machine could be used to test for the efficiency before and after treatment for passing through micro-capillaries.</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In the future, research could be done in vivo to further confirm the in vitro evidence provided here.</a:t>
            </a:r>
            <a:endParaRPr sz="3000"/>
          </a:p>
          <a:p>
            <a:pPr indent="-361950" lvl="1" marL="857250" marR="0" rtl="0" algn="just">
              <a:spcBef>
                <a:spcPts val="0"/>
              </a:spcBef>
              <a:spcAft>
                <a:spcPts val="0"/>
              </a:spcAft>
              <a:buClr>
                <a:schemeClr val="hlink"/>
              </a:buClr>
              <a:buSzPts val="3000"/>
              <a:buFont typeface="Noto Sans Symbols"/>
              <a:buChar char="▪"/>
            </a:pPr>
            <a:r>
              <a:rPr b="0" i="0" lang="en-US" sz="3000" u="none" cap="none" strike="noStrike">
                <a:solidFill>
                  <a:schemeClr val="dk1"/>
                </a:solidFill>
                <a:latin typeface="Arial Narrow"/>
                <a:ea typeface="Arial Narrow"/>
                <a:cs typeface="Arial Narrow"/>
                <a:sym typeface="Arial Narrow"/>
              </a:rPr>
              <a:t> Investigation of  the effect of IAIP on RBC adhesion to the endothelium will also be done.</a:t>
            </a:r>
            <a:endParaRPr sz="3000"/>
          </a:p>
          <a:p>
            <a:pPr indent="-171450" lvl="1" marL="857250" marR="0" rtl="0" algn="just">
              <a:spcBef>
                <a:spcPts val="0"/>
              </a:spcBef>
              <a:spcAft>
                <a:spcPts val="0"/>
              </a:spcAft>
              <a:buClr>
                <a:schemeClr val="hlink"/>
              </a:buClr>
              <a:buSzPts val="3600"/>
              <a:buFont typeface="Noto Sans Symbols"/>
              <a:buNone/>
            </a:pPr>
            <a:r>
              <a:t/>
            </a:r>
            <a:endParaRPr b="0" i="0" sz="3000" u="none" cap="none" strike="noStrike">
              <a:solidFill>
                <a:schemeClr val="dk1"/>
              </a:solidFill>
              <a:latin typeface="Arial Narrow"/>
              <a:ea typeface="Arial Narrow"/>
              <a:cs typeface="Arial Narrow"/>
              <a:sym typeface="Arial Narrow"/>
            </a:endParaRPr>
          </a:p>
        </p:txBody>
      </p:sp>
      <p:sp>
        <p:nvSpPr>
          <p:cNvPr id="117" name="Google Shape;117;p25"/>
          <p:cNvSpPr txBox="1"/>
          <p:nvPr/>
        </p:nvSpPr>
        <p:spPr>
          <a:xfrm>
            <a:off x="676275" y="6022975"/>
            <a:ext cx="9869488" cy="3509963"/>
          </a:xfrm>
          <a:prstGeom prst="rect">
            <a:avLst/>
          </a:prstGeom>
          <a:noFill/>
          <a:ln>
            <a:noFill/>
          </a:ln>
        </p:spPr>
        <p:txBody>
          <a:bodyPr anchorCtr="0" anchor="t" bIns="457200" lIns="457200" spcFirstLastPara="1" rIns="457200" wrap="square" tIns="457200">
            <a:noAutofit/>
          </a:bodyPr>
          <a:lstStyle/>
          <a:p>
            <a:pPr indent="0" lvl="0" marL="0" marR="0" rtl="0" algn="just">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 purpose of this research is to investigate the effects of IAIP on different parts of the inflammatory cascade, more specifically red blood cell aggregation, sedimentation and morphology. Research in animal subjects show that IAIP is effective in treating a vast range of inflammatory diseases, but little is known on how or why. The purpose of my research is to examine the direct effect IAIP has on the conditions of blood introduced by inflammation.</a:t>
            </a:r>
            <a:endParaRPr b="0" i="0" sz="2400" u="none" cap="none" strike="noStrike">
              <a:solidFill>
                <a:srgbClr val="000000"/>
              </a:solidFill>
              <a:latin typeface="Arial"/>
              <a:ea typeface="Arial"/>
              <a:cs typeface="Arial"/>
              <a:sym typeface="Arial"/>
            </a:endParaRPr>
          </a:p>
        </p:txBody>
      </p:sp>
      <p:grpSp>
        <p:nvGrpSpPr>
          <p:cNvPr id="118" name="Google Shape;118;p25"/>
          <p:cNvGrpSpPr/>
          <p:nvPr/>
        </p:nvGrpSpPr>
        <p:grpSpPr>
          <a:xfrm>
            <a:off x="0" y="-777875"/>
            <a:ext cx="43891202" cy="777875"/>
            <a:chOff x="0" y="-490"/>
            <a:chExt cx="27648" cy="490"/>
          </a:xfrm>
        </p:grpSpPr>
        <p:sp>
          <p:nvSpPr>
            <p:cNvPr id="119" name="Google Shape;119;p25"/>
            <p:cNvSpPr/>
            <p:nvPr/>
          </p:nvSpPr>
          <p:spPr>
            <a:xfrm>
              <a:off x="0" y="-490"/>
              <a:ext cx="27648" cy="490"/>
            </a:xfrm>
            <a:prstGeom prst="rect">
              <a:avLst/>
            </a:prstGeom>
            <a:solidFill>
              <a:srgbClr val="F8F8F8"/>
            </a:solidFill>
            <a:ln>
              <a:noFill/>
            </a:ln>
          </p:spPr>
          <p:txBody>
            <a:bodyPr anchorCtr="0" anchor="ctr" bIns="457200" lIns="457200" spcFirstLastPara="1" rIns="457200" wrap="square" tIns="4572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120" name="Google Shape;120;p25"/>
            <p:cNvSpPr txBox="1"/>
            <p:nvPr/>
          </p:nvSpPr>
          <p:spPr>
            <a:xfrm>
              <a:off x="2708" y="-408"/>
              <a:ext cx="3686" cy="27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900">
                  <a:solidFill>
                    <a:schemeClr val="dk1"/>
                  </a:solidFill>
                  <a:latin typeface="Arial Narrow"/>
                  <a:ea typeface="Arial Narrow"/>
                  <a:cs typeface="Arial Narrow"/>
                  <a:sym typeface="Arial Narrow"/>
                </a:rPr>
                <a:t>There will be a fold here</a:t>
              </a:r>
              <a:endParaRPr/>
            </a:p>
          </p:txBody>
        </p:sp>
        <p:sp>
          <p:nvSpPr>
            <p:cNvPr id="121" name="Google Shape;121;p25"/>
            <p:cNvSpPr txBox="1"/>
            <p:nvPr/>
          </p:nvSpPr>
          <p:spPr>
            <a:xfrm>
              <a:off x="21228" y="-396"/>
              <a:ext cx="3686" cy="27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900">
                  <a:solidFill>
                    <a:schemeClr val="dk1"/>
                  </a:solidFill>
                  <a:latin typeface="Arial Narrow"/>
                  <a:ea typeface="Arial Narrow"/>
                  <a:cs typeface="Arial Narrow"/>
                  <a:sym typeface="Arial Narrow"/>
                </a:rPr>
                <a:t>There will be a fold here</a:t>
              </a:r>
              <a:endParaRPr/>
            </a:p>
          </p:txBody>
        </p:sp>
        <p:grpSp>
          <p:nvGrpSpPr>
            <p:cNvPr id="122" name="Google Shape;122;p25"/>
            <p:cNvGrpSpPr/>
            <p:nvPr/>
          </p:nvGrpSpPr>
          <p:grpSpPr>
            <a:xfrm>
              <a:off x="6551" y="-372"/>
              <a:ext cx="14545" cy="258"/>
              <a:chOff x="6551" y="-372"/>
              <a:chExt cx="14545" cy="258"/>
            </a:xfrm>
          </p:grpSpPr>
          <p:grpSp>
            <p:nvGrpSpPr>
              <p:cNvPr id="123" name="Google Shape;123;p25"/>
              <p:cNvGrpSpPr/>
              <p:nvPr/>
            </p:nvGrpSpPr>
            <p:grpSpPr>
              <a:xfrm>
                <a:off x="6551" y="-372"/>
                <a:ext cx="720" cy="258"/>
                <a:chOff x="6551" y="-372"/>
                <a:chExt cx="720" cy="258"/>
              </a:xfrm>
            </p:grpSpPr>
            <p:sp>
              <p:nvSpPr>
                <p:cNvPr id="124" name="Google Shape;124;p25"/>
                <p:cNvSpPr/>
                <p:nvPr/>
              </p:nvSpPr>
              <p:spPr>
                <a:xfrm>
                  <a:off x="6551" y="-372"/>
                  <a:ext cx="360" cy="258"/>
                </a:xfrm>
                <a:prstGeom prst="rightArrow">
                  <a:avLst>
                    <a:gd fmla="val 50000" name="adj1"/>
                    <a:gd fmla="val 34884" name="adj2"/>
                  </a:avLst>
                </a:prstGeom>
                <a:solidFill>
                  <a:srgbClr val="FF9900"/>
                </a:solidFill>
                <a:ln cap="flat" cmpd="sng" w="9525">
                  <a:solidFill>
                    <a:schemeClr val="dk1"/>
                  </a:solidFill>
                  <a:prstDash val="solid"/>
                  <a:miter lim="800000"/>
                  <a:headEnd len="sm" w="sm" type="none"/>
                  <a:tailEnd len="sm" w="sm" type="none"/>
                </a:ln>
              </p:spPr>
              <p:txBody>
                <a:bodyPr anchorCtr="0" anchor="ctr" bIns="457200" lIns="457200" spcFirstLastPara="1" rIns="457200" wrap="square" tIns="4572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125" name="Google Shape;125;p25"/>
                <p:cNvSpPr/>
                <p:nvPr/>
              </p:nvSpPr>
              <p:spPr>
                <a:xfrm rot="10800000">
                  <a:off x="6911" y="-372"/>
                  <a:ext cx="360" cy="258"/>
                </a:xfrm>
                <a:prstGeom prst="rightArrow">
                  <a:avLst>
                    <a:gd fmla="val 50000" name="adj1"/>
                    <a:gd fmla="val 34884" name="adj2"/>
                  </a:avLst>
                </a:prstGeom>
                <a:solidFill>
                  <a:srgbClr val="FF9900"/>
                </a:solidFill>
                <a:ln cap="flat" cmpd="sng" w="9525">
                  <a:solidFill>
                    <a:schemeClr val="dk1"/>
                  </a:solidFill>
                  <a:prstDash val="solid"/>
                  <a:miter lim="800000"/>
                  <a:headEnd len="sm" w="sm" type="none"/>
                  <a:tailEnd len="sm" w="sm" type="none"/>
                </a:ln>
              </p:spPr>
              <p:txBody>
                <a:bodyPr anchorCtr="0" anchor="ctr" bIns="457200" lIns="457200" spcFirstLastPara="1" rIns="457200" wrap="square" tIns="4572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grpSp>
          <p:grpSp>
            <p:nvGrpSpPr>
              <p:cNvPr id="126" name="Google Shape;126;p25"/>
              <p:cNvGrpSpPr/>
              <p:nvPr/>
            </p:nvGrpSpPr>
            <p:grpSpPr>
              <a:xfrm>
                <a:off x="20376" y="-372"/>
                <a:ext cx="720" cy="258"/>
                <a:chOff x="6551" y="-372"/>
                <a:chExt cx="720" cy="258"/>
              </a:xfrm>
            </p:grpSpPr>
            <p:sp>
              <p:nvSpPr>
                <p:cNvPr id="127" name="Google Shape;127;p25"/>
                <p:cNvSpPr/>
                <p:nvPr/>
              </p:nvSpPr>
              <p:spPr>
                <a:xfrm>
                  <a:off x="6551" y="-372"/>
                  <a:ext cx="360" cy="258"/>
                </a:xfrm>
                <a:prstGeom prst="rightArrow">
                  <a:avLst>
                    <a:gd fmla="val 50000" name="adj1"/>
                    <a:gd fmla="val 34884" name="adj2"/>
                  </a:avLst>
                </a:prstGeom>
                <a:solidFill>
                  <a:srgbClr val="FF9900"/>
                </a:solidFill>
                <a:ln cap="flat" cmpd="sng" w="9525">
                  <a:solidFill>
                    <a:schemeClr val="dk1"/>
                  </a:solidFill>
                  <a:prstDash val="solid"/>
                  <a:miter lim="800000"/>
                  <a:headEnd len="sm" w="sm" type="none"/>
                  <a:tailEnd len="sm" w="sm" type="none"/>
                </a:ln>
              </p:spPr>
              <p:txBody>
                <a:bodyPr anchorCtr="0" anchor="ctr" bIns="457200" lIns="457200" spcFirstLastPara="1" rIns="457200" wrap="square" tIns="4572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128" name="Google Shape;128;p25"/>
                <p:cNvSpPr/>
                <p:nvPr/>
              </p:nvSpPr>
              <p:spPr>
                <a:xfrm rot="10800000">
                  <a:off x="6911" y="-372"/>
                  <a:ext cx="360" cy="258"/>
                </a:xfrm>
                <a:prstGeom prst="rightArrow">
                  <a:avLst>
                    <a:gd fmla="val 50000" name="adj1"/>
                    <a:gd fmla="val 34884" name="adj2"/>
                  </a:avLst>
                </a:prstGeom>
                <a:solidFill>
                  <a:srgbClr val="FF9900"/>
                </a:solidFill>
                <a:ln cap="flat" cmpd="sng" w="9525">
                  <a:solidFill>
                    <a:schemeClr val="dk1"/>
                  </a:solidFill>
                  <a:prstDash val="solid"/>
                  <a:miter lim="800000"/>
                  <a:headEnd len="sm" w="sm" type="none"/>
                  <a:tailEnd len="sm" w="sm" type="none"/>
                </a:ln>
              </p:spPr>
              <p:txBody>
                <a:bodyPr anchorCtr="0" anchor="ctr" bIns="457200" lIns="457200" spcFirstLastPara="1" rIns="457200" wrap="square" tIns="4572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grpSp>
        </p:grpSp>
      </p:grpSp>
      <p:grpSp>
        <p:nvGrpSpPr>
          <p:cNvPr id="129" name="Google Shape;129;p25"/>
          <p:cNvGrpSpPr/>
          <p:nvPr/>
        </p:nvGrpSpPr>
        <p:grpSpPr>
          <a:xfrm>
            <a:off x="-1588" y="32964437"/>
            <a:ext cx="43891202" cy="777875"/>
            <a:chOff x="0" y="-490"/>
            <a:chExt cx="27648" cy="490"/>
          </a:xfrm>
        </p:grpSpPr>
        <p:sp>
          <p:nvSpPr>
            <p:cNvPr id="130" name="Google Shape;130;p25"/>
            <p:cNvSpPr/>
            <p:nvPr/>
          </p:nvSpPr>
          <p:spPr>
            <a:xfrm>
              <a:off x="0" y="-490"/>
              <a:ext cx="27648" cy="490"/>
            </a:xfrm>
            <a:prstGeom prst="rect">
              <a:avLst/>
            </a:prstGeom>
            <a:solidFill>
              <a:srgbClr val="F8F8F8"/>
            </a:solidFill>
            <a:ln>
              <a:noFill/>
            </a:ln>
          </p:spPr>
          <p:txBody>
            <a:bodyPr anchorCtr="0" anchor="ctr" bIns="457200" lIns="457200" spcFirstLastPara="1" rIns="457200" wrap="square" tIns="4572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131" name="Google Shape;131;p25"/>
            <p:cNvSpPr txBox="1"/>
            <p:nvPr/>
          </p:nvSpPr>
          <p:spPr>
            <a:xfrm>
              <a:off x="2708" y="-408"/>
              <a:ext cx="3686" cy="27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900">
                  <a:solidFill>
                    <a:schemeClr val="dk1"/>
                  </a:solidFill>
                  <a:latin typeface="Arial Narrow"/>
                  <a:ea typeface="Arial Narrow"/>
                  <a:cs typeface="Arial Narrow"/>
                  <a:sym typeface="Arial Narrow"/>
                </a:rPr>
                <a:t>There will be a fold here</a:t>
              </a:r>
              <a:endParaRPr/>
            </a:p>
          </p:txBody>
        </p:sp>
        <p:sp>
          <p:nvSpPr>
            <p:cNvPr id="132" name="Google Shape;132;p25"/>
            <p:cNvSpPr txBox="1"/>
            <p:nvPr/>
          </p:nvSpPr>
          <p:spPr>
            <a:xfrm>
              <a:off x="21228" y="-396"/>
              <a:ext cx="3686" cy="27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900">
                  <a:solidFill>
                    <a:schemeClr val="dk1"/>
                  </a:solidFill>
                  <a:latin typeface="Arial Narrow"/>
                  <a:ea typeface="Arial Narrow"/>
                  <a:cs typeface="Arial Narrow"/>
                  <a:sym typeface="Arial Narrow"/>
                </a:rPr>
                <a:t>There will be a fold here</a:t>
              </a:r>
              <a:endParaRPr/>
            </a:p>
          </p:txBody>
        </p:sp>
        <p:grpSp>
          <p:nvGrpSpPr>
            <p:cNvPr id="133" name="Google Shape;133;p25"/>
            <p:cNvGrpSpPr/>
            <p:nvPr/>
          </p:nvGrpSpPr>
          <p:grpSpPr>
            <a:xfrm>
              <a:off x="6551" y="-372"/>
              <a:ext cx="14545" cy="258"/>
              <a:chOff x="6551" y="-372"/>
              <a:chExt cx="14545" cy="258"/>
            </a:xfrm>
          </p:grpSpPr>
          <p:grpSp>
            <p:nvGrpSpPr>
              <p:cNvPr id="134" name="Google Shape;134;p25"/>
              <p:cNvGrpSpPr/>
              <p:nvPr/>
            </p:nvGrpSpPr>
            <p:grpSpPr>
              <a:xfrm>
                <a:off x="6551" y="-372"/>
                <a:ext cx="720" cy="258"/>
                <a:chOff x="6551" y="-372"/>
                <a:chExt cx="720" cy="258"/>
              </a:xfrm>
            </p:grpSpPr>
            <p:sp>
              <p:nvSpPr>
                <p:cNvPr id="135" name="Google Shape;135;p25"/>
                <p:cNvSpPr/>
                <p:nvPr/>
              </p:nvSpPr>
              <p:spPr>
                <a:xfrm>
                  <a:off x="6551" y="-372"/>
                  <a:ext cx="360" cy="258"/>
                </a:xfrm>
                <a:prstGeom prst="rightArrow">
                  <a:avLst>
                    <a:gd fmla="val 50000" name="adj1"/>
                    <a:gd fmla="val 34884" name="adj2"/>
                  </a:avLst>
                </a:prstGeom>
                <a:solidFill>
                  <a:srgbClr val="FF9900"/>
                </a:solidFill>
                <a:ln cap="flat" cmpd="sng" w="9525">
                  <a:solidFill>
                    <a:schemeClr val="dk1"/>
                  </a:solidFill>
                  <a:prstDash val="solid"/>
                  <a:miter lim="800000"/>
                  <a:headEnd len="sm" w="sm" type="none"/>
                  <a:tailEnd len="sm" w="sm" type="none"/>
                </a:ln>
              </p:spPr>
              <p:txBody>
                <a:bodyPr anchorCtr="0" anchor="ctr" bIns="457200" lIns="457200" spcFirstLastPara="1" rIns="457200" wrap="square" tIns="4572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136" name="Google Shape;136;p25"/>
                <p:cNvSpPr/>
                <p:nvPr/>
              </p:nvSpPr>
              <p:spPr>
                <a:xfrm rot="10800000">
                  <a:off x="6911" y="-372"/>
                  <a:ext cx="360" cy="258"/>
                </a:xfrm>
                <a:prstGeom prst="rightArrow">
                  <a:avLst>
                    <a:gd fmla="val 50000" name="adj1"/>
                    <a:gd fmla="val 34884" name="adj2"/>
                  </a:avLst>
                </a:prstGeom>
                <a:solidFill>
                  <a:srgbClr val="FF9900"/>
                </a:solidFill>
                <a:ln cap="flat" cmpd="sng" w="9525">
                  <a:solidFill>
                    <a:schemeClr val="dk1"/>
                  </a:solidFill>
                  <a:prstDash val="solid"/>
                  <a:miter lim="800000"/>
                  <a:headEnd len="sm" w="sm" type="none"/>
                  <a:tailEnd len="sm" w="sm" type="none"/>
                </a:ln>
              </p:spPr>
              <p:txBody>
                <a:bodyPr anchorCtr="0" anchor="ctr" bIns="457200" lIns="457200" spcFirstLastPara="1" rIns="457200" wrap="square" tIns="4572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grpSp>
          <p:grpSp>
            <p:nvGrpSpPr>
              <p:cNvPr id="137" name="Google Shape;137;p25"/>
              <p:cNvGrpSpPr/>
              <p:nvPr/>
            </p:nvGrpSpPr>
            <p:grpSpPr>
              <a:xfrm>
                <a:off x="20376" y="-372"/>
                <a:ext cx="720" cy="258"/>
                <a:chOff x="6551" y="-372"/>
                <a:chExt cx="720" cy="258"/>
              </a:xfrm>
            </p:grpSpPr>
            <p:sp>
              <p:nvSpPr>
                <p:cNvPr id="138" name="Google Shape;138;p25"/>
                <p:cNvSpPr/>
                <p:nvPr/>
              </p:nvSpPr>
              <p:spPr>
                <a:xfrm>
                  <a:off x="6551" y="-372"/>
                  <a:ext cx="360" cy="258"/>
                </a:xfrm>
                <a:prstGeom prst="rightArrow">
                  <a:avLst>
                    <a:gd fmla="val 50000" name="adj1"/>
                    <a:gd fmla="val 34884" name="adj2"/>
                  </a:avLst>
                </a:prstGeom>
                <a:solidFill>
                  <a:srgbClr val="FF9900"/>
                </a:solidFill>
                <a:ln cap="flat" cmpd="sng" w="9525">
                  <a:solidFill>
                    <a:schemeClr val="dk1"/>
                  </a:solidFill>
                  <a:prstDash val="solid"/>
                  <a:miter lim="800000"/>
                  <a:headEnd len="sm" w="sm" type="none"/>
                  <a:tailEnd len="sm" w="sm" type="none"/>
                </a:ln>
              </p:spPr>
              <p:txBody>
                <a:bodyPr anchorCtr="0" anchor="ctr" bIns="457200" lIns="457200" spcFirstLastPara="1" rIns="457200" wrap="square" tIns="4572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139" name="Google Shape;139;p25"/>
                <p:cNvSpPr/>
                <p:nvPr/>
              </p:nvSpPr>
              <p:spPr>
                <a:xfrm rot="10800000">
                  <a:off x="6911" y="-372"/>
                  <a:ext cx="360" cy="258"/>
                </a:xfrm>
                <a:prstGeom prst="rightArrow">
                  <a:avLst>
                    <a:gd fmla="val 50000" name="adj1"/>
                    <a:gd fmla="val 34884" name="adj2"/>
                  </a:avLst>
                </a:prstGeom>
                <a:solidFill>
                  <a:srgbClr val="FF9900"/>
                </a:solidFill>
                <a:ln cap="flat" cmpd="sng" w="9525">
                  <a:solidFill>
                    <a:schemeClr val="dk1"/>
                  </a:solidFill>
                  <a:prstDash val="solid"/>
                  <a:miter lim="800000"/>
                  <a:headEnd len="sm" w="sm" type="none"/>
                  <a:tailEnd len="sm" w="sm" type="none"/>
                </a:ln>
              </p:spPr>
              <p:txBody>
                <a:bodyPr anchorCtr="0" anchor="ctr" bIns="457200" lIns="457200" spcFirstLastPara="1" rIns="457200" wrap="square" tIns="4572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grpSp>
        </p:grpSp>
      </p:grpSp>
      <p:sp>
        <p:nvSpPr>
          <p:cNvPr id="140" name="Google Shape;140;p25"/>
          <p:cNvSpPr txBox="1"/>
          <p:nvPr/>
        </p:nvSpPr>
        <p:spPr>
          <a:xfrm>
            <a:off x="11404600" y="5640388"/>
            <a:ext cx="10120313" cy="584200"/>
          </a:xfrm>
          <a:prstGeom prst="rect">
            <a:avLst/>
          </a:prstGeom>
          <a:solidFill>
            <a:srgbClr val="003466"/>
          </a:solidFill>
          <a:ln>
            <a:noFill/>
          </a:ln>
        </p:spPr>
        <p:txBody>
          <a:bodyPr anchorCtr="0" anchor="t" bIns="45600" lIns="91250" spcFirstLastPara="1" rIns="91250" wrap="square" tIns="45600">
            <a:noAutofit/>
          </a:bodyPr>
          <a:lstStyle/>
          <a:p>
            <a:pPr indent="0" lvl="0" marL="0" marR="0" rtl="0" algn="ctr">
              <a:spcBef>
                <a:spcPts val="0"/>
              </a:spcBef>
              <a:spcAft>
                <a:spcPts val="0"/>
              </a:spcAft>
              <a:buNone/>
            </a:pPr>
            <a:r>
              <a:rPr b="1" lang="en-US" sz="3200">
                <a:solidFill>
                  <a:srgbClr val="F8F8F8"/>
                </a:solidFill>
                <a:latin typeface="Arial Narrow"/>
                <a:ea typeface="Arial Narrow"/>
                <a:cs typeface="Arial Narrow"/>
                <a:sym typeface="Arial Narrow"/>
              </a:rPr>
              <a:t>Hypothesis</a:t>
            </a:r>
            <a:endParaRPr/>
          </a:p>
        </p:txBody>
      </p:sp>
      <p:pic>
        <p:nvPicPr>
          <p:cNvPr id="141" name="Google Shape;141;p25"/>
          <p:cNvPicPr preferRelativeResize="0"/>
          <p:nvPr/>
        </p:nvPicPr>
        <p:blipFill rotWithShape="1">
          <a:blip r:embed="rId3">
            <a:alphaModFix/>
          </a:blip>
          <a:srcRect b="0" l="0" r="0" t="0"/>
          <a:stretch/>
        </p:blipFill>
        <p:spPr>
          <a:xfrm>
            <a:off x="22977475" y="25601613"/>
            <a:ext cx="4024313" cy="3730625"/>
          </a:xfrm>
          <a:prstGeom prst="rect">
            <a:avLst/>
          </a:prstGeom>
          <a:noFill/>
          <a:ln>
            <a:noFill/>
          </a:ln>
        </p:spPr>
      </p:pic>
      <p:sp>
        <p:nvSpPr>
          <p:cNvPr id="142" name="Google Shape;142;p25"/>
          <p:cNvSpPr/>
          <p:nvPr/>
        </p:nvSpPr>
        <p:spPr>
          <a:xfrm>
            <a:off x="23006050" y="29375100"/>
            <a:ext cx="32795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none">
                <a:solidFill>
                  <a:srgbClr val="000000"/>
                </a:solidFill>
                <a:latin typeface="Arial"/>
                <a:ea typeface="Arial"/>
                <a:cs typeface="Arial"/>
                <a:sym typeface="Arial"/>
              </a:rPr>
              <a:t>Figure 1 after treatment</a:t>
            </a:r>
            <a:endParaRPr b="0" sz="1800" u="none">
              <a:solidFill>
                <a:srgbClr val="000000"/>
              </a:solidFill>
              <a:latin typeface="Arial"/>
              <a:ea typeface="Arial"/>
              <a:cs typeface="Arial"/>
              <a:sym typeface="Arial"/>
            </a:endParaRPr>
          </a:p>
        </p:txBody>
      </p:sp>
      <p:sp>
        <p:nvSpPr>
          <p:cNvPr id="143" name="Google Shape;143;p25"/>
          <p:cNvSpPr/>
          <p:nvPr/>
        </p:nvSpPr>
        <p:spPr>
          <a:xfrm>
            <a:off x="27579638" y="29375100"/>
            <a:ext cx="296747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none">
                <a:solidFill>
                  <a:srgbClr val="000000"/>
                </a:solidFill>
                <a:latin typeface="Arial"/>
                <a:ea typeface="Arial"/>
                <a:cs typeface="Arial"/>
                <a:sym typeface="Arial"/>
              </a:rPr>
              <a:t>Figure 2 before treatment</a:t>
            </a:r>
            <a:endParaRPr/>
          </a:p>
        </p:txBody>
      </p:sp>
      <p:sp>
        <p:nvSpPr>
          <p:cNvPr id="144" name="Google Shape;144;p25"/>
          <p:cNvSpPr/>
          <p:nvPr/>
        </p:nvSpPr>
        <p:spPr>
          <a:xfrm>
            <a:off x="22772688" y="29976763"/>
            <a:ext cx="9317037" cy="193833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lang="en-US" sz="2400" u="none">
                <a:solidFill>
                  <a:srgbClr val="000000"/>
                </a:solidFill>
                <a:latin typeface="Arial"/>
                <a:ea typeface="Arial"/>
                <a:cs typeface="Arial"/>
                <a:sym typeface="Arial"/>
              </a:rPr>
              <a:t>After 20 minutes of incubation, the effect of IAIP is clear. Before treatment, cells are aggregated as shown in </a:t>
            </a:r>
            <a:r>
              <a:rPr b="1" lang="en-US" sz="2400" u="none">
                <a:solidFill>
                  <a:srgbClr val="000000"/>
                </a:solidFill>
                <a:latin typeface="Arial"/>
                <a:ea typeface="Arial"/>
                <a:cs typeface="Arial"/>
                <a:sym typeface="Arial"/>
              </a:rPr>
              <a:t>Figure 2</a:t>
            </a:r>
            <a:r>
              <a:rPr b="0" lang="en-US" sz="2400" u="none">
                <a:solidFill>
                  <a:srgbClr val="000000"/>
                </a:solidFill>
                <a:latin typeface="Arial"/>
                <a:ea typeface="Arial"/>
                <a:cs typeface="Arial"/>
                <a:sym typeface="Arial"/>
              </a:rPr>
              <a:t>. After treatment (20 microliters of IAIP), they are aggregated as shown in </a:t>
            </a:r>
            <a:r>
              <a:rPr b="1" lang="en-US" sz="2400" u="none">
                <a:solidFill>
                  <a:srgbClr val="000000"/>
                </a:solidFill>
                <a:latin typeface="Arial"/>
                <a:ea typeface="Arial"/>
                <a:cs typeface="Arial"/>
                <a:sym typeface="Arial"/>
              </a:rPr>
              <a:t>Figure 1</a:t>
            </a:r>
            <a:r>
              <a:rPr b="0" lang="en-US" sz="2400" u="none">
                <a:solidFill>
                  <a:srgbClr val="000000"/>
                </a:solidFill>
                <a:latin typeface="Arial"/>
                <a:ea typeface="Arial"/>
                <a:cs typeface="Arial"/>
                <a:sym typeface="Arial"/>
              </a:rPr>
              <a:t>. Most signs of aggregation are no longer visible, and the erythrocytes now resemble healthy erythrocytes.</a:t>
            </a:r>
            <a:endParaRPr/>
          </a:p>
        </p:txBody>
      </p:sp>
      <p:sp>
        <p:nvSpPr>
          <p:cNvPr id="145" name="Google Shape;145;p25"/>
          <p:cNvSpPr txBox="1"/>
          <p:nvPr/>
        </p:nvSpPr>
        <p:spPr>
          <a:xfrm>
            <a:off x="11371263" y="7881938"/>
            <a:ext cx="10153650" cy="584200"/>
          </a:xfrm>
          <a:prstGeom prst="rect">
            <a:avLst/>
          </a:prstGeom>
          <a:solidFill>
            <a:srgbClr val="003466"/>
          </a:solidFill>
          <a:ln>
            <a:noFill/>
          </a:ln>
        </p:spPr>
        <p:txBody>
          <a:bodyPr anchorCtr="0" anchor="t" bIns="45600" lIns="91250" spcFirstLastPara="1" rIns="91250" wrap="square" tIns="45600">
            <a:noAutofit/>
          </a:bodyPr>
          <a:lstStyle/>
          <a:p>
            <a:pPr indent="0" lvl="0" marL="0" marR="0" rtl="0" algn="ctr">
              <a:spcBef>
                <a:spcPts val="0"/>
              </a:spcBef>
              <a:spcAft>
                <a:spcPts val="0"/>
              </a:spcAft>
              <a:buNone/>
            </a:pPr>
            <a:r>
              <a:rPr b="1" lang="en-US" sz="3200">
                <a:solidFill>
                  <a:srgbClr val="F8F8F8"/>
                </a:solidFill>
                <a:latin typeface="Arial Narrow"/>
                <a:ea typeface="Arial Narrow"/>
                <a:cs typeface="Arial Narrow"/>
                <a:sym typeface="Arial Narrow"/>
              </a:rPr>
              <a:t>Methodology</a:t>
            </a:r>
            <a:endParaRPr/>
          </a:p>
        </p:txBody>
      </p:sp>
      <p:sp>
        <p:nvSpPr>
          <p:cNvPr id="146" name="Google Shape;146;p25"/>
          <p:cNvSpPr/>
          <p:nvPr/>
        </p:nvSpPr>
        <p:spPr>
          <a:xfrm>
            <a:off x="11677650" y="8174038"/>
            <a:ext cx="9540875" cy="106791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1" sz="2800">
              <a:solidFill>
                <a:srgbClr val="000000"/>
              </a:solidFill>
              <a:latin typeface="Arial"/>
              <a:ea typeface="Arial"/>
              <a:cs typeface="Arial"/>
              <a:sym typeface="Arial"/>
            </a:endParaRPr>
          </a:p>
          <a:p>
            <a:pPr indent="0" lvl="0" marL="0" marR="0" rtl="0" algn="just">
              <a:spcBef>
                <a:spcPts val="0"/>
              </a:spcBef>
              <a:spcAft>
                <a:spcPts val="0"/>
              </a:spcAft>
              <a:buNone/>
            </a:pPr>
            <a:r>
              <a:rPr b="1" lang="en-US" sz="2800">
                <a:solidFill>
                  <a:srgbClr val="000000"/>
                </a:solidFill>
                <a:latin typeface="Arial"/>
                <a:ea typeface="Arial"/>
                <a:cs typeface="Arial"/>
                <a:sym typeface="Arial"/>
              </a:rPr>
              <a:t>Preparation of materials</a:t>
            </a:r>
            <a:r>
              <a:rPr lang="en-US" sz="2800">
                <a:solidFill>
                  <a:srgbClr val="000000"/>
                </a:solidFill>
                <a:latin typeface="Arial"/>
                <a:ea typeface="Arial"/>
                <a:cs typeface="Arial"/>
                <a:sym typeface="Arial"/>
              </a:rPr>
              <a:t>:</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A dextran solution of 10mg/ml was created for aggregating cells.</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This amount of dextran was found through testing different </a:t>
            </a:r>
            <a:endParaRPr sz="2400">
              <a:solidFill>
                <a:srgbClr val="000000"/>
              </a:solidFill>
              <a:latin typeface="Arial"/>
              <a:ea typeface="Arial"/>
              <a:cs typeface="Arial"/>
              <a:sym typeface="Arial"/>
            </a:endParaRPr>
          </a:p>
          <a:p>
            <a:pPr indent="0" lvl="0" marL="0" marR="0" rtl="0" algn="just">
              <a:spcBef>
                <a:spcPts val="0"/>
              </a:spcBef>
              <a:spcAft>
                <a:spcPts val="0"/>
              </a:spcAft>
              <a:buNone/>
            </a:pPr>
            <a:r>
              <a:rPr lang="en-US" sz="2400">
                <a:solidFill>
                  <a:srgbClr val="000000"/>
                </a:solidFill>
                <a:latin typeface="Arial"/>
                <a:ea typeface="Arial"/>
                <a:cs typeface="Arial"/>
                <a:sym typeface="Arial"/>
              </a:rPr>
              <a:t>    amounts.</a:t>
            </a:r>
            <a:endParaRPr sz="2400">
              <a:solidFill>
                <a:srgbClr val="000000"/>
              </a:solidFill>
              <a:latin typeface="Arial"/>
              <a:ea typeface="Arial"/>
              <a:cs typeface="Arial"/>
              <a:sym typeface="Arial"/>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Blood was taken via finger prick.</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A drop of blood was then put in a 1 ml tube with PBS and centrifuged at ~1800 rpm for about a minute.</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The tube was then taken out and the PBS was removed, without disturbing the blood pellet and PBS was refilled to 1 ml.</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The process was repeated 3 times with the last time refilling the blood solution up to 250 microliters with PBS.</a:t>
            </a:r>
            <a:endParaRPr sz="2400">
              <a:solidFill>
                <a:srgbClr val="000000"/>
              </a:solidFill>
              <a:latin typeface="Arial"/>
              <a:ea typeface="Arial"/>
              <a:cs typeface="Arial"/>
              <a:sym typeface="Arial"/>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This process was used to remove all IAIP from the system to prevent inaccurate results.</a:t>
            </a:r>
            <a:endParaRPr/>
          </a:p>
          <a:p>
            <a:pPr indent="0" lvl="0" marL="0" marR="0" rtl="0" algn="just">
              <a:spcBef>
                <a:spcPts val="0"/>
              </a:spcBef>
              <a:spcAft>
                <a:spcPts val="0"/>
              </a:spcAft>
              <a:buNone/>
            </a:pPr>
            <a:r>
              <a:t/>
            </a:r>
            <a:endParaRPr b="1" sz="2800">
              <a:solidFill>
                <a:srgbClr val="000000"/>
              </a:solidFill>
              <a:latin typeface="Arial"/>
              <a:ea typeface="Arial"/>
              <a:cs typeface="Arial"/>
              <a:sym typeface="Arial"/>
            </a:endParaRPr>
          </a:p>
          <a:p>
            <a:pPr indent="0" lvl="0" marL="0" marR="0" rtl="0" algn="just">
              <a:spcBef>
                <a:spcPts val="0"/>
              </a:spcBef>
              <a:spcAft>
                <a:spcPts val="0"/>
              </a:spcAft>
              <a:buNone/>
            </a:pPr>
            <a:r>
              <a:rPr b="1" lang="en-US" sz="2800">
                <a:solidFill>
                  <a:srgbClr val="000000"/>
                </a:solidFill>
                <a:latin typeface="Arial"/>
                <a:ea typeface="Arial"/>
                <a:cs typeface="Arial"/>
                <a:sym typeface="Arial"/>
              </a:rPr>
              <a:t>Testing for the effect of IAIP on RBC aggregation:</a:t>
            </a:r>
            <a:endParaRPr sz="2800">
              <a:solidFill>
                <a:srgbClr val="000000"/>
              </a:solidFill>
              <a:latin typeface="Arial"/>
              <a:ea typeface="Arial"/>
              <a:cs typeface="Arial"/>
              <a:sym typeface="Arial"/>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A microscope was used to take photos to inspect both aggregation and the morphology of cells.</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A hemocytometer was used with the microscope to count the number of cell aggregates per defined area.</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RBCs were put into a microplate and dextran and plasma were added to aggregate the cells. Then, IAIP was added in differing amounts to test for effectiveness.</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To use the hemocytometer, 10 microliters of solution were pipetted into the slide, which disperses through capillary action.</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The hemocytometer was then put under the microscope for inspection and data was recorded.</a:t>
            </a:r>
            <a:endParaRPr/>
          </a:p>
        </p:txBody>
      </p:sp>
      <p:sp>
        <p:nvSpPr>
          <p:cNvPr id="147" name="Google Shape;147;p25"/>
          <p:cNvSpPr/>
          <p:nvPr/>
        </p:nvSpPr>
        <p:spPr>
          <a:xfrm>
            <a:off x="1010444" y="26750544"/>
            <a:ext cx="9315450" cy="5397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Nikon diaphot microscope </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Dextran 580 kDa purchased from Sigma Aldrich</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Inter-alpha-Trypsin inhibitors purified by Prometic</a:t>
            </a:r>
            <a:endParaRPr sz="2400">
              <a:solidFill>
                <a:srgbClr val="000000"/>
              </a:solidFill>
              <a:latin typeface="Arial"/>
              <a:ea typeface="Arial"/>
              <a:cs typeface="Arial"/>
              <a:sym typeface="Arial"/>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Phosphate buffered saline</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Hydrogen peroxide</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Hemocytometer</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Erythrocytes produced by finger prick</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Depleted plasma by centrifuge from blood bank</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Fibrinogen by centrifuge from blood bank</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Eppendorf pipettes, sizes 20µl, 100µl, 200µl, and 1ml</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Jitterbug microplate incubator</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Torvex 3000 lab mixer</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ThermoFisher Scientific microplate</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iPhone for photography</a:t>
            </a:r>
            <a:endParaRPr/>
          </a:p>
        </p:txBody>
      </p:sp>
      <p:pic>
        <p:nvPicPr>
          <p:cNvPr id="148" name="Google Shape;148;p25"/>
          <p:cNvPicPr preferRelativeResize="0"/>
          <p:nvPr/>
        </p:nvPicPr>
        <p:blipFill rotWithShape="1">
          <a:blip r:embed="rId4">
            <a:alphaModFix/>
          </a:blip>
          <a:srcRect b="0" l="0" r="0" t="0"/>
          <a:stretch/>
        </p:blipFill>
        <p:spPr>
          <a:xfrm>
            <a:off x="17256125" y="18235613"/>
            <a:ext cx="3736975" cy="2495808"/>
          </a:xfrm>
          <a:prstGeom prst="rect">
            <a:avLst/>
          </a:prstGeom>
          <a:noFill/>
          <a:ln>
            <a:noFill/>
          </a:ln>
        </p:spPr>
      </p:pic>
      <p:sp>
        <p:nvSpPr>
          <p:cNvPr id="149" name="Google Shape;149;p25"/>
          <p:cNvSpPr/>
          <p:nvPr/>
        </p:nvSpPr>
        <p:spPr>
          <a:xfrm>
            <a:off x="13835063" y="19962813"/>
            <a:ext cx="3398837" cy="4000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Arial"/>
                <a:ea typeface="Arial"/>
                <a:cs typeface="Arial"/>
                <a:sym typeface="Arial"/>
              </a:rPr>
              <a:t>Hemocytometer shown here</a:t>
            </a:r>
            <a:endParaRPr sz="2900">
              <a:solidFill>
                <a:schemeClr val="dk1"/>
              </a:solidFill>
              <a:latin typeface="Arial Narrow"/>
              <a:ea typeface="Arial Narrow"/>
              <a:cs typeface="Arial Narrow"/>
              <a:sym typeface="Arial Narrow"/>
            </a:endParaRPr>
          </a:p>
        </p:txBody>
      </p:sp>
      <p:sp>
        <p:nvSpPr>
          <p:cNvPr id="150" name="Google Shape;150;p25"/>
          <p:cNvSpPr/>
          <p:nvPr/>
        </p:nvSpPr>
        <p:spPr>
          <a:xfrm>
            <a:off x="11677650" y="20828000"/>
            <a:ext cx="9540875" cy="1160317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1" sz="2800">
              <a:solidFill>
                <a:srgbClr val="000000"/>
              </a:solidFill>
              <a:latin typeface="Arial"/>
              <a:ea typeface="Arial"/>
              <a:cs typeface="Arial"/>
              <a:sym typeface="Arial"/>
            </a:endParaRPr>
          </a:p>
          <a:p>
            <a:pPr indent="0" lvl="0" marL="0" marR="0" rtl="0" algn="just">
              <a:spcBef>
                <a:spcPts val="0"/>
              </a:spcBef>
              <a:spcAft>
                <a:spcPts val="0"/>
              </a:spcAft>
              <a:buNone/>
            </a:pPr>
            <a:r>
              <a:rPr b="1" lang="en-US" sz="2800">
                <a:solidFill>
                  <a:srgbClr val="000000"/>
                </a:solidFill>
                <a:latin typeface="Arial"/>
                <a:ea typeface="Arial"/>
                <a:cs typeface="Arial"/>
                <a:sym typeface="Arial"/>
              </a:rPr>
              <a:t>Testing for the effect of IAIP on RBC morphology:</a:t>
            </a:r>
            <a:endParaRPr sz="2800">
              <a:solidFill>
                <a:schemeClr val="dk1"/>
              </a:solidFill>
              <a:latin typeface="Arial"/>
              <a:ea typeface="Arial"/>
              <a:cs typeface="Arial"/>
              <a:sym typeface="Arial"/>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Hydroperoxides were used to distort RBCs.</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RBCs were put into a microplate with hydroperoxides which distorted RBCs to be oval instead of perfect circles</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IAIP was then introduced in differing amounts to test for its ability to reverse the damage done by oxidation</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The microplate was then put under the microscope and photos were taken</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The photos were later analyzed for form factor</a:t>
            </a:r>
            <a:endParaRPr/>
          </a:p>
          <a:p>
            <a:pPr indent="0" lvl="0" marL="0" marR="0" rtl="0" algn="l">
              <a:spcBef>
                <a:spcPts val="0"/>
              </a:spcBef>
              <a:spcAft>
                <a:spcPts val="0"/>
              </a:spcAft>
              <a:buNone/>
            </a:pPr>
            <a:r>
              <a:t/>
            </a:r>
            <a:endParaRPr sz="2400">
              <a:solidFill>
                <a:srgbClr val="000000"/>
              </a:solidFill>
              <a:latin typeface="Arial"/>
              <a:ea typeface="Arial"/>
              <a:cs typeface="Arial"/>
              <a:sym typeface="Arial"/>
            </a:endParaRPr>
          </a:p>
          <a:p>
            <a:pPr indent="0" lvl="0" marL="0" marR="0" rtl="0" algn="just">
              <a:spcBef>
                <a:spcPts val="0"/>
              </a:spcBef>
              <a:spcAft>
                <a:spcPts val="0"/>
              </a:spcAft>
              <a:buNone/>
            </a:pPr>
            <a:r>
              <a:rPr b="1" lang="en-US" sz="2800">
                <a:solidFill>
                  <a:srgbClr val="000000"/>
                </a:solidFill>
                <a:latin typeface="Arial"/>
                <a:ea typeface="Arial"/>
                <a:cs typeface="Arial"/>
                <a:sym typeface="Arial"/>
              </a:rPr>
              <a:t>Testing for the effect of IAIP on RBC sedimentation:</a:t>
            </a:r>
            <a:endParaRPr sz="2800">
              <a:solidFill>
                <a:schemeClr val="dk1"/>
              </a:solidFill>
              <a:latin typeface="Arial"/>
              <a:ea typeface="Arial"/>
              <a:cs typeface="Arial"/>
              <a:sym typeface="Arial"/>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Traditional methods are very expensive and time consuming.</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I created a new ESR device that could measure sedimentation rate quicker and cheaper.</a:t>
            </a:r>
            <a:endParaRPr sz="2400">
              <a:solidFill>
                <a:srgbClr val="000000"/>
              </a:solidFill>
              <a:latin typeface="Arial"/>
              <a:ea typeface="Arial"/>
              <a:cs typeface="Arial"/>
              <a:sym typeface="Arial"/>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The device consisted of a glass tube with markings on the side filled with a 2.5% glycerol solution and was sealed at the bottom with clay.</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Differing amounts of dextran were used to test the ESR device for accuracy.</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The blood solution then dropped in </a:t>
            </a:r>
            <a:endParaRPr/>
          </a:p>
          <a:p>
            <a:pPr indent="0" lvl="0" marL="0" marR="0" rtl="0" algn="just">
              <a:spcBef>
                <a:spcPts val="0"/>
              </a:spcBef>
              <a:spcAft>
                <a:spcPts val="0"/>
              </a:spcAft>
              <a:buNone/>
            </a:pPr>
            <a:r>
              <a:rPr lang="en-US" sz="2400">
                <a:solidFill>
                  <a:srgbClr val="000000"/>
                </a:solidFill>
                <a:latin typeface="Arial"/>
                <a:ea typeface="Arial"/>
                <a:cs typeface="Arial"/>
                <a:sym typeface="Arial"/>
              </a:rPr>
              <a:t>     through the top and the cells made </a:t>
            </a:r>
            <a:endParaRPr/>
          </a:p>
          <a:p>
            <a:pPr indent="0" lvl="0" marL="0" marR="0" rtl="0" algn="just">
              <a:spcBef>
                <a:spcPts val="0"/>
              </a:spcBef>
              <a:spcAft>
                <a:spcPts val="0"/>
              </a:spcAft>
              <a:buNone/>
            </a:pPr>
            <a:r>
              <a:rPr lang="en-US" sz="2400">
                <a:solidFill>
                  <a:srgbClr val="000000"/>
                </a:solidFill>
                <a:latin typeface="Arial"/>
                <a:ea typeface="Arial"/>
                <a:cs typeface="Arial"/>
                <a:sym typeface="Arial"/>
              </a:rPr>
              <a:t>     their way downwards with speeds </a:t>
            </a:r>
            <a:endParaRPr/>
          </a:p>
          <a:p>
            <a:pPr indent="0" lvl="0" marL="0" marR="0" rtl="0" algn="just">
              <a:spcBef>
                <a:spcPts val="0"/>
              </a:spcBef>
              <a:spcAft>
                <a:spcPts val="0"/>
              </a:spcAft>
              <a:buNone/>
            </a:pPr>
            <a:r>
              <a:rPr lang="en-US" sz="2400">
                <a:solidFill>
                  <a:srgbClr val="000000"/>
                </a:solidFill>
                <a:latin typeface="Arial"/>
                <a:ea typeface="Arial"/>
                <a:cs typeface="Arial"/>
                <a:sym typeface="Arial"/>
              </a:rPr>
              <a:t>     depending on the degree of  aggregation.</a:t>
            </a:r>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 Data was then recorded on the </a:t>
            </a:r>
            <a:endParaRPr/>
          </a:p>
          <a:p>
            <a:pPr indent="0" lvl="0" marL="0" marR="0" rtl="0" algn="just">
              <a:spcBef>
                <a:spcPts val="0"/>
              </a:spcBef>
              <a:spcAft>
                <a:spcPts val="0"/>
              </a:spcAft>
              <a:buNone/>
            </a:pPr>
            <a:r>
              <a:rPr lang="en-US" sz="2400">
                <a:solidFill>
                  <a:srgbClr val="000000"/>
                </a:solidFill>
                <a:latin typeface="Arial"/>
                <a:ea typeface="Arial"/>
                <a:cs typeface="Arial"/>
                <a:sym typeface="Arial"/>
              </a:rPr>
              <a:t>     sedimentation rates of various solutions </a:t>
            </a:r>
            <a:endParaRPr/>
          </a:p>
          <a:p>
            <a:pPr indent="0" lvl="0" marL="0" marR="0" rtl="0" algn="just">
              <a:spcBef>
                <a:spcPts val="0"/>
              </a:spcBef>
              <a:spcAft>
                <a:spcPts val="0"/>
              </a:spcAft>
              <a:buNone/>
            </a:pPr>
            <a:r>
              <a:rPr lang="en-US" sz="2400">
                <a:solidFill>
                  <a:srgbClr val="000000"/>
                </a:solidFill>
                <a:latin typeface="Arial"/>
                <a:ea typeface="Arial"/>
                <a:cs typeface="Arial"/>
                <a:sym typeface="Arial"/>
              </a:rPr>
              <a:t>     with differing amounts of IAIP in it.</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br>
              <a:rPr lang="en-US"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p:txBody>
      </p:sp>
      <p:pic>
        <p:nvPicPr>
          <p:cNvPr id="151" name="Google Shape;151;p25"/>
          <p:cNvPicPr preferRelativeResize="0"/>
          <p:nvPr/>
        </p:nvPicPr>
        <p:blipFill rotWithShape="1">
          <a:blip r:embed="rId5">
            <a:alphaModFix/>
          </a:blip>
          <a:srcRect b="0" l="0" r="0" t="0"/>
          <a:stretch/>
        </p:blipFill>
        <p:spPr>
          <a:xfrm>
            <a:off x="18211800" y="28176538"/>
            <a:ext cx="2781300" cy="3709987"/>
          </a:xfrm>
          <a:prstGeom prst="rect">
            <a:avLst/>
          </a:prstGeom>
          <a:noFill/>
          <a:ln>
            <a:noFill/>
          </a:ln>
        </p:spPr>
      </p:pic>
      <p:pic>
        <p:nvPicPr>
          <p:cNvPr descr="https://lh3.googleusercontent.com/Eo-GfYK0wARMA1axJ5jX_Krns71E39IO5s3qd4-xfZShetuO9HVVSjOw7K2DwrWgcPz_xgVY1w5ot0tQ51TG58Ji7JblvlmUAwXNOdEreqzdGLZxvmmZADBpWtbQyXUTTRw7Q8SU" id="152" name="Google Shape;152;p25"/>
          <p:cNvPicPr preferRelativeResize="0"/>
          <p:nvPr/>
        </p:nvPicPr>
        <p:blipFill rotWithShape="1">
          <a:blip r:embed="rId6">
            <a:alphaModFix/>
          </a:blip>
          <a:srcRect b="0" l="0" r="0" t="0"/>
          <a:stretch/>
        </p:blipFill>
        <p:spPr>
          <a:xfrm>
            <a:off x="22998113" y="6742113"/>
            <a:ext cx="4581525" cy="2790825"/>
          </a:xfrm>
          <a:prstGeom prst="rect">
            <a:avLst/>
          </a:prstGeom>
          <a:noFill/>
          <a:ln>
            <a:noFill/>
          </a:ln>
        </p:spPr>
      </p:pic>
      <p:pic>
        <p:nvPicPr>
          <p:cNvPr descr="https://lh4.googleusercontent.com/fjxb2lFVbMvyFfMm9ZujH1JGsK8d9pQoRHFbh3VwcHtXpSfU6-juHYmqwJdF33ve_fthlsUffzn3mzkKSAvtiOjpNF9JHgmHks6ILhwK19EfMT1SJpJ6HSBoqYuRB2gPQuoPTjQi" id="153" name="Google Shape;153;p25"/>
          <p:cNvPicPr preferRelativeResize="0"/>
          <p:nvPr/>
        </p:nvPicPr>
        <p:blipFill rotWithShape="1">
          <a:blip r:embed="rId7">
            <a:alphaModFix/>
          </a:blip>
          <a:srcRect b="0" l="0" r="0" t="0"/>
          <a:stretch/>
        </p:blipFill>
        <p:spPr>
          <a:xfrm>
            <a:off x="22829838" y="9839325"/>
            <a:ext cx="2012950" cy="1938338"/>
          </a:xfrm>
          <a:prstGeom prst="rect">
            <a:avLst/>
          </a:prstGeom>
          <a:noFill/>
          <a:ln>
            <a:noFill/>
          </a:ln>
        </p:spPr>
      </p:pic>
      <p:pic>
        <p:nvPicPr>
          <p:cNvPr descr="https://lh3.googleusercontent.com/QLVEfDgX7x26GHFQyfz_4xvoG-FN68CQYruUSMATNugiI-0aahrHCIj7PZQibI-TR9Yh58HtCnGWvQTnjkG5D31gP8YThpyDwb71LbzMnLlo9gDf8k4KbSABWeV_eQw_ZY2k7I3N" id="154" name="Google Shape;154;p25"/>
          <p:cNvPicPr preferRelativeResize="0"/>
          <p:nvPr/>
        </p:nvPicPr>
        <p:blipFill rotWithShape="1">
          <a:blip r:embed="rId8">
            <a:alphaModFix/>
          </a:blip>
          <a:srcRect b="0" l="0" r="0" t="0"/>
          <a:stretch/>
        </p:blipFill>
        <p:spPr>
          <a:xfrm>
            <a:off x="25088850" y="9858375"/>
            <a:ext cx="2060575" cy="1938338"/>
          </a:xfrm>
          <a:prstGeom prst="rect">
            <a:avLst/>
          </a:prstGeom>
          <a:noFill/>
          <a:ln>
            <a:noFill/>
          </a:ln>
        </p:spPr>
      </p:pic>
      <p:pic>
        <p:nvPicPr>
          <p:cNvPr descr="https://lh3.googleusercontent.com/GuUtG0lBlLySDTCAECXN-OGEM2UMzRNOpZTFPj-Q5BGBvST5UlTEWUy1rxcqAF66WyESGHptRmkHicwt55lXLdCdc19kV5C86vMl_78gH_B5wpKRitaaZMsDDRidUSyGPtLF3AfJ" id="155" name="Google Shape;155;p25"/>
          <p:cNvPicPr preferRelativeResize="0"/>
          <p:nvPr/>
        </p:nvPicPr>
        <p:blipFill rotWithShape="1">
          <a:blip r:embed="rId9">
            <a:alphaModFix/>
          </a:blip>
          <a:srcRect b="0" l="0" r="0" t="0"/>
          <a:stretch/>
        </p:blipFill>
        <p:spPr>
          <a:xfrm>
            <a:off x="27420888" y="9839325"/>
            <a:ext cx="2060575" cy="1957388"/>
          </a:xfrm>
          <a:prstGeom prst="rect">
            <a:avLst/>
          </a:prstGeom>
          <a:noFill/>
          <a:ln>
            <a:noFill/>
          </a:ln>
        </p:spPr>
      </p:pic>
      <p:pic>
        <p:nvPicPr>
          <p:cNvPr descr="https://lh3.googleusercontent.com/ofZ5pF0jmIBIe-eg94zHbS5NKsGZO6GAYqK6YEmSCZBR_ikwBMv5g6h1aMjLtTcUjz5UITaTMHrnF80hQQp-KIy2DIsrvG-2BdeLVe_gcAARWLWC82Lgu9SVL7yIseW0Sv1FI0o9" id="156" name="Google Shape;156;p25"/>
          <p:cNvPicPr preferRelativeResize="0"/>
          <p:nvPr/>
        </p:nvPicPr>
        <p:blipFill rotWithShape="1">
          <a:blip r:embed="rId10">
            <a:alphaModFix/>
          </a:blip>
          <a:srcRect b="0" l="0" r="0" t="0"/>
          <a:stretch/>
        </p:blipFill>
        <p:spPr>
          <a:xfrm>
            <a:off x="29794200" y="9848850"/>
            <a:ext cx="2033588" cy="1938338"/>
          </a:xfrm>
          <a:prstGeom prst="rect">
            <a:avLst/>
          </a:prstGeom>
          <a:noFill/>
          <a:ln>
            <a:noFill/>
          </a:ln>
        </p:spPr>
      </p:pic>
      <p:sp>
        <p:nvSpPr>
          <p:cNvPr id="157" name="Google Shape;157;p25"/>
          <p:cNvSpPr/>
          <p:nvPr/>
        </p:nvSpPr>
        <p:spPr>
          <a:xfrm>
            <a:off x="22912388" y="11901488"/>
            <a:ext cx="8997950" cy="40005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rgbClr val="000000"/>
                </a:solidFill>
                <a:latin typeface="Arial"/>
                <a:ea typeface="Arial"/>
                <a:cs typeface="Arial"/>
                <a:sym typeface="Arial"/>
              </a:rPr>
              <a:t>0%  IAIP                    6.25% IAIP               12.5% IAIP                 25% IAIP</a:t>
            </a:r>
            <a:endParaRPr sz="2000">
              <a:solidFill>
                <a:schemeClr val="dk1"/>
              </a:solidFill>
              <a:latin typeface="Times New Roman"/>
              <a:ea typeface="Times New Roman"/>
              <a:cs typeface="Times New Roman"/>
              <a:sym typeface="Times New Roman"/>
            </a:endParaRPr>
          </a:p>
        </p:txBody>
      </p:sp>
      <p:pic>
        <p:nvPicPr>
          <p:cNvPr descr="https://lh6.googleusercontent.com/an6fWOcjGbpALkgaCs1IWtSP8O9R0FXhU_FxltpWCR8H57m-P2gAye7WFEKeY6kkaH03i517Q5nFouq2murpzduwUdurEDpEIszjg45-Un0OuB-n1bckScXgjqR-wKj3vJ5vmFkX" id="158" name="Google Shape;158;p25"/>
          <p:cNvPicPr preferRelativeResize="0"/>
          <p:nvPr/>
        </p:nvPicPr>
        <p:blipFill rotWithShape="1">
          <a:blip r:embed="rId11">
            <a:alphaModFix/>
          </a:blip>
          <a:srcRect b="0" l="0" r="0" t="0"/>
          <a:stretch/>
        </p:blipFill>
        <p:spPr>
          <a:xfrm>
            <a:off x="22927884" y="12707549"/>
            <a:ext cx="4580315" cy="2673678"/>
          </a:xfrm>
          <a:prstGeom prst="rect">
            <a:avLst/>
          </a:prstGeom>
          <a:noFill/>
          <a:ln>
            <a:noFill/>
          </a:ln>
        </p:spPr>
      </p:pic>
      <p:pic>
        <p:nvPicPr>
          <p:cNvPr descr="https://lh3.googleusercontent.com/gCemi_zzBsdqs_pjdNv9tL50X3SeiZPAgDT_zRzBufbb1BAQDwunmeWzWeamxCEFKxYy270xaCPMMvW7gx_VrXD1EaKYj4-5jrub7REMYudR2h0qziDwjIgktQPWcJEYoKaWndm2" id="159" name="Google Shape;159;p25"/>
          <p:cNvPicPr preferRelativeResize="0"/>
          <p:nvPr/>
        </p:nvPicPr>
        <p:blipFill rotWithShape="1">
          <a:blip r:embed="rId12">
            <a:alphaModFix/>
          </a:blip>
          <a:srcRect b="0" l="0" r="0" t="0"/>
          <a:stretch/>
        </p:blipFill>
        <p:spPr>
          <a:xfrm>
            <a:off x="22829838" y="15794038"/>
            <a:ext cx="2012950" cy="1955800"/>
          </a:xfrm>
          <a:prstGeom prst="rect">
            <a:avLst/>
          </a:prstGeom>
          <a:noFill/>
          <a:ln>
            <a:noFill/>
          </a:ln>
        </p:spPr>
      </p:pic>
      <p:pic>
        <p:nvPicPr>
          <p:cNvPr descr="https://lh4.googleusercontent.com/ZqemjmWsBQkG_oxhQK7gkTpHu8jod3QHkTlIA7AtmSqGq9J8RJH8toX2wmmTlOiK_htdwE2hsxpd-DeUE3i20mY8nu2pAhhwdYObYBs01djxrFcfRFcHM9K08fQf2vVkM1fLe8-T" id="160" name="Google Shape;160;p25"/>
          <p:cNvPicPr preferRelativeResize="0"/>
          <p:nvPr/>
        </p:nvPicPr>
        <p:blipFill rotWithShape="1">
          <a:blip r:embed="rId13">
            <a:alphaModFix/>
          </a:blip>
          <a:srcRect b="0" l="0" r="0" t="0"/>
          <a:stretch/>
        </p:blipFill>
        <p:spPr>
          <a:xfrm>
            <a:off x="25193625" y="15800388"/>
            <a:ext cx="1962150" cy="1955800"/>
          </a:xfrm>
          <a:prstGeom prst="rect">
            <a:avLst/>
          </a:prstGeom>
          <a:noFill/>
          <a:ln>
            <a:noFill/>
          </a:ln>
        </p:spPr>
      </p:pic>
      <p:pic>
        <p:nvPicPr>
          <p:cNvPr descr="https://lh4.googleusercontent.com/7-MaljZBmw_KvZO8ZIO9BxijbtpXrwYDugSw9crDuh1uyViNueyuV66VTMHnYwg7aemv__86tIBRjgcC5KMKFKh4Mzo5j2YvLXlScsmKxea31UusjHvOCyZMq6Im5IYtRn_Eg6TU" id="161" name="Google Shape;161;p25"/>
          <p:cNvPicPr preferRelativeResize="0"/>
          <p:nvPr/>
        </p:nvPicPr>
        <p:blipFill rotWithShape="1">
          <a:blip r:embed="rId14">
            <a:alphaModFix/>
          </a:blip>
          <a:srcRect b="0" l="0" r="0" t="0"/>
          <a:stretch/>
        </p:blipFill>
        <p:spPr>
          <a:xfrm>
            <a:off x="27420888" y="15851188"/>
            <a:ext cx="2060575" cy="1957387"/>
          </a:xfrm>
          <a:prstGeom prst="rect">
            <a:avLst/>
          </a:prstGeom>
          <a:noFill/>
          <a:ln>
            <a:noFill/>
          </a:ln>
        </p:spPr>
      </p:pic>
      <p:pic>
        <p:nvPicPr>
          <p:cNvPr descr="https://lh5.googleusercontent.com/37Ok4AjdirIwhd2OoE0CII0JjMWs6Gjxk7mn_nkb75R1A8KvOQxduN3fHfo8WRJhXlpEn0EZojze58nxXu1XUUPZssPJ0ajKWwVy4PxAlKk919Nz8x-UKF5l_YNo-THmeN54BsYL" id="162" name="Google Shape;162;p25"/>
          <p:cNvPicPr preferRelativeResize="0"/>
          <p:nvPr/>
        </p:nvPicPr>
        <p:blipFill rotWithShape="1">
          <a:blip r:embed="rId15">
            <a:alphaModFix/>
          </a:blip>
          <a:srcRect b="0" l="0" r="0" t="0"/>
          <a:stretch/>
        </p:blipFill>
        <p:spPr>
          <a:xfrm>
            <a:off x="29794200" y="15851188"/>
            <a:ext cx="2033588" cy="1957387"/>
          </a:xfrm>
          <a:prstGeom prst="rect">
            <a:avLst/>
          </a:prstGeom>
          <a:noFill/>
          <a:ln>
            <a:noFill/>
          </a:ln>
        </p:spPr>
      </p:pic>
      <p:sp>
        <p:nvSpPr>
          <p:cNvPr id="163" name="Google Shape;163;p25"/>
          <p:cNvSpPr/>
          <p:nvPr/>
        </p:nvSpPr>
        <p:spPr>
          <a:xfrm>
            <a:off x="22804438" y="17908588"/>
            <a:ext cx="9007475" cy="40005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rgbClr val="000000"/>
                </a:solidFill>
                <a:latin typeface="Arial"/>
                <a:ea typeface="Arial"/>
                <a:cs typeface="Arial"/>
                <a:sym typeface="Arial"/>
              </a:rPr>
              <a:t>0% IAIP                         8.3% IAIP                  16.6 % IAIP                Healthy</a:t>
            </a:r>
            <a:endParaRPr sz="2000">
              <a:solidFill>
                <a:schemeClr val="dk1"/>
              </a:solidFill>
              <a:latin typeface="Arial Narrow"/>
              <a:ea typeface="Arial Narrow"/>
              <a:cs typeface="Arial Narrow"/>
              <a:sym typeface="Arial Narrow"/>
            </a:endParaRPr>
          </a:p>
        </p:txBody>
      </p:sp>
      <p:pic>
        <p:nvPicPr>
          <p:cNvPr descr="https://lh3.googleusercontent.com/uJRzr0YNE2l7_NerZbxfXVGmGvnlYHXtNiqXMBlxpw-0-K5E56MoRbr7bxcjGyd-aQ1xuOTSfAMAKGBIGdTEYnkGgPOOsWs5-67brvBFgaNnunixdK1Kzq7AqPCWSuB8nTFHppG_" id="164" name="Google Shape;164;p25"/>
          <p:cNvPicPr preferRelativeResize="0"/>
          <p:nvPr/>
        </p:nvPicPr>
        <p:blipFill rotWithShape="1">
          <a:blip r:embed="rId16">
            <a:alphaModFix/>
          </a:blip>
          <a:srcRect b="0" l="0" r="0" t="0"/>
          <a:stretch/>
        </p:blipFill>
        <p:spPr>
          <a:xfrm>
            <a:off x="22935448" y="18751119"/>
            <a:ext cx="4572751" cy="2706290"/>
          </a:xfrm>
          <a:prstGeom prst="rect">
            <a:avLst/>
          </a:prstGeom>
          <a:noFill/>
          <a:ln>
            <a:noFill/>
          </a:ln>
        </p:spPr>
      </p:pic>
      <p:pic>
        <p:nvPicPr>
          <p:cNvPr descr="https://lh5.googleusercontent.com/OjBfm9Ij56yid0003kO_BOr6Eke4JlBTHEoXDgWr6lbDzxPWQkbt3bEEh8DzS82cP1p_CR_K4ybgPpZzcz-66BpOhIhrM6Eh_9WdbFK-QOrlJyduTBacx-pS_oRkaF7NM2v9xfzx" id="165" name="Google Shape;165;p25"/>
          <p:cNvPicPr preferRelativeResize="0"/>
          <p:nvPr/>
        </p:nvPicPr>
        <p:blipFill rotWithShape="1">
          <a:blip r:embed="rId17">
            <a:alphaModFix/>
          </a:blip>
          <a:srcRect b="0" l="0" r="0" t="0"/>
          <a:stretch/>
        </p:blipFill>
        <p:spPr>
          <a:xfrm>
            <a:off x="22774275" y="21940838"/>
            <a:ext cx="4629150" cy="2790825"/>
          </a:xfrm>
          <a:prstGeom prst="rect">
            <a:avLst/>
          </a:prstGeom>
          <a:noFill/>
          <a:ln>
            <a:noFill/>
          </a:ln>
        </p:spPr>
      </p:pic>
      <p:pic>
        <p:nvPicPr>
          <p:cNvPr descr="https://lh3.googleusercontent.com/D87jPoxipGbNBOOA7R8CU08xvlRzGdy_zqL1FNvL7_aQ8WaxLOezf8_nP-5akp1XZrYMIe8hpzZZ9GAU3kxreahDmJ_CaFtPtEcgA691eJQ-QMIxzY4ON1Dslfr7aVfyeSJuU-GY" id="166" name="Google Shape;166;p25"/>
          <p:cNvPicPr preferRelativeResize="0"/>
          <p:nvPr/>
        </p:nvPicPr>
        <p:blipFill rotWithShape="1">
          <a:blip r:embed="rId18">
            <a:alphaModFix/>
          </a:blip>
          <a:srcRect b="0" l="0" r="0" t="0"/>
          <a:stretch/>
        </p:blipFill>
        <p:spPr>
          <a:xfrm>
            <a:off x="27508200" y="21959888"/>
            <a:ext cx="4600575" cy="2771775"/>
          </a:xfrm>
          <a:prstGeom prst="rect">
            <a:avLst/>
          </a:prstGeom>
          <a:noFill/>
          <a:ln>
            <a:noFill/>
          </a:ln>
        </p:spPr>
      </p:pic>
      <p:sp>
        <p:nvSpPr>
          <p:cNvPr id="167" name="Google Shape;167;p25"/>
          <p:cNvSpPr/>
          <p:nvPr/>
        </p:nvSpPr>
        <p:spPr>
          <a:xfrm>
            <a:off x="33699450" y="16740188"/>
            <a:ext cx="9278938" cy="1016000"/>
          </a:xfrm>
          <a:prstGeom prst="rect">
            <a:avLst/>
          </a:prstGeom>
          <a:noFill/>
          <a:ln>
            <a:noFill/>
          </a:ln>
        </p:spPr>
        <p:txBody>
          <a:bodyPr anchorCtr="0" anchor="t" bIns="45700" lIns="91425" spcFirstLastPara="1" rIns="91425" wrap="square" tIns="45700">
            <a:noAutofit/>
          </a:bodyPr>
          <a:lstStyle/>
          <a:p>
            <a:pPr indent="0" lvl="1" marL="457200" marR="0" rtl="0" algn="just">
              <a:spcBef>
                <a:spcPts val="0"/>
              </a:spcBef>
              <a:spcAft>
                <a:spcPts val="0"/>
              </a:spcAft>
              <a:buNone/>
            </a:pPr>
            <a:r>
              <a:t/>
            </a:r>
            <a:endParaRPr b="0" i="0" sz="3000" u="none" cap="none" strike="noStrike">
              <a:solidFill>
                <a:schemeClr val="dk1"/>
              </a:solidFill>
              <a:latin typeface="Arial Narrow"/>
              <a:ea typeface="Arial Narrow"/>
              <a:cs typeface="Arial Narrow"/>
              <a:sym typeface="Arial Narrow"/>
            </a:endParaRPr>
          </a:p>
          <a:p>
            <a:pPr indent="228600" lvl="1" marL="457200" marR="0" rtl="0" algn="just">
              <a:spcBef>
                <a:spcPts val="0"/>
              </a:spcBef>
              <a:spcAft>
                <a:spcPts val="0"/>
              </a:spcAft>
              <a:buClr>
                <a:srgbClr val="008000"/>
              </a:buClr>
              <a:buSzPts val="3600"/>
              <a:buFont typeface="Noto Sans Symbols"/>
              <a:buNone/>
            </a:pPr>
            <a:r>
              <a:t/>
            </a:r>
            <a:endParaRPr b="0" i="0" sz="3000" u="none" cap="none" strike="noStrike">
              <a:solidFill>
                <a:schemeClr val="dk1"/>
              </a:solidFill>
              <a:latin typeface="Arial Narrow"/>
              <a:ea typeface="Arial Narrow"/>
              <a:cs typeface="Arial Narrow"/>
              <a:sym typeface="Arial Narrow"/>
            </a:endParaRPr>
          </a:p>
        </p:txBody>
      </p:sp>
      <p:sp>
        <p:nvSpPr>
          <p:cNvPr id="168" name="Google Shape;168;p25"/>
          <p:cNvSpPr txBox="1"/>
          <p:nvPr/>
        </p:nvSpPr>
        <p:spPr>
          <a:xfrm>
            <a:off x="33326388" y="27584859"/>
            <a:ext cx="9880600" cy="579438"/>
          </a:xfrm>
          <a:prstGeom prst="rect">
            <a:avLst/>
          </a:prstGeom>
          <a:solidFill>
            <a:srgbClr val="003466"/>
          </a:solidFill>
          <a:ln>
            <a:noFill/>
          </a:ln>
        </p:spPr>
        <p:txBody>
          <a:bodyPr anchorCtr="0" anchor="t" bIns="45600" lIns="91250" spcFirstLastPara="1" rIns="91250" wrap="square" tIns="45600">
            <a:noAutofit/>
          </a:bodyPr>
          <a:lstStyle/>
          <a:p>
            <a:pPr indent="0" lvl="0" marL="0" marR="0" rtl="0" algn="ctr">
              <a:spcBef>
                <a:spcPts val="0"/>
              </a:spcBef>
              <a:spcAft>
                <a:spcPts val="0"/>
              </a:spcAft>
              <a:buNone/>
            </a:pPr>
            <a:r>
              <a:rPr b="1" lang="en-US" sz="3200">
                <a:solidFill>
                  <a:srgbClr val="F8F8F8"/>
                </a:solidFill>
                <a:latin typeface="Arial Narrow"/>
                <a:ea typeface="Arial Narrow"/>
                <a:cs typeface="Arial Narrow"/>
                <a:sym typeface="Arial Narrow"/>
              </a:rPr>
              <a:t>Future Research</a:t>
            </a:r>
            <a:endParaRPr/>
          </a:p>
        </p:txBody>
      </p:sp>
      <p:pic>
        <p:nvPicPr>
          <p:cNvPr id="169" name="Google Shape;169;p25"/>
          <p:cNvPicPr preferRelativeResize="0"/>
          <p:nvPr/>
        </p:nvPicPr>
        <p:blipFill rotWithShape="1">
          <a:blip r:embed="rId19">
            <a:alphaModFix/>
          </a:blip>
          <a:srcRect b="0" l="0" r="0" t="0"/>
          <a:stretch/>
        </p:blipFill>
        <p:spPr>
          <a:xfrm>
            <a:off x="4747970" y="13584352"/>
            <a:ext cx="5539030" cy="4698774"/>
          </a:xfrm>
          <a:prstGeom prst="rect">
            <a:avLst/>
          </a:prstGeom>
          <a:noFill/>
          <a:ln>
            <a:noFill/>
          </a:ln>
        </p:spPr>
      </p:pic>
      <p:sp>
        <p:nvSpPr>
          <p:cNvPr id="170" name="Google Shape;170;p25"/>
          <p:cNvSpPr/>
          <p:nvPr/>
        </p:nvSpPr>
        <p:spPr>
          <a:xfrm>
            <a:off x="11677650" y="6453188"/>
            <a:ext cx="9540875" cy="120015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000000"/>
                </a:solidFill>
                <a:latin typeface="Arial"/>
                <a:ea typeface="Arial"/>
                <a:cs typeface="Arial"/>
                <a:sym typeface="Arial"/>
              </a:rPr>
              <a:t>Due to its prior success with neutrophils, I suspect that IAIP will prevent aggregation, reduce sedimentation rate and reduce form factor in affected erythrocytes.</a:t>
            </a:r>
            <a:endParaRPr/>
          </a:p>
        </p:txBody>
      </p:sp>
      <p:pic>
        <p:nvPicPr>
          <p:cNvPr descr="C:\Users\Administrator\Downloads\Capture.PNG" id="171" name="Google Shape;171;p25"/>
          <p:cNvPicPr preferRelativeResize="0"/>
          <p:nvPr/>
        </p:nvPicPr>
        <p:blipFill rotWithShape="1">
          <a:blip r:embed="rId20">
            <a:alphaModFix/>
          </a:blip>
          <a:srcRect b="0" l="0" r="0" t="0"/>
          <a:stretch/>
        </p:blipFill>
        <p:spPr>
          <a:xfrm>
            <a:off x="27891034" y="7097192"/>
            <a:ext cx="4153228" cy="2153691"/>
          </a:xfrm>
          <a:prstGeom prst="rect">
            <a:avLst/>
          </a:prstGeom>
          <a:noFill/>
          <a:ln>
            <a:noFill/>
          </a:ln>
        </p:spPr>
      </p:pic>
      <p:pic>
        <p:nvPicPr>
          <p:cNvPr descr="C:\Users\Administrator\Downloads\Capture (1).PNG" id="172" name="Google Shape;172;p25"/>
          <p:cNvPicPr preferRelativeResize="0"/>
          <p:nvPr/>
        </p:nvPicPr>
        <p:blipFill rotWithShape="1">
          <a:blip r:embed="rId21">
            <a:alphaModFix/>
          </a:blip>
          <a:srcRect b="0" l="0" r="0" t="0"/>
          <a:stretch/>
        </p:blipFill>
        <p:spPr>
          <a:xfrm>
            <a:off x="27914794" y="12967543"/>
            <a:ext cx="4105712" cy="2153691"/>
          </a:xfrm>
          <a:prstGeom prst="rect">
            <a:avLst/>
          </a:prstGeom>
          <a:noFill/>
          <a:ln>
            <a:noFill/>
          </a:ln>
        </p:spPr>
      </p:pic>
      <p:pic>
        <p:nvPicPr>
          <p:cNvPr descr="C:\Users\Administrator\Downloads\Capture (2).PNG" id="173" name="Google Shape;173;p25"/>
          <p:cNvPicPr preferRelativeResize="0"/>
          <p:nvPr/>
        </p:nvPicPr>
        <p:blipFill rotWithShape="1">
          <a:blip r:embed="rId22">
            <a:alphaModFix/>
          </a:blip>
          <a:srcRect b="0" l="0" r="0" t="0"/>
          <a:stretch/>
        </p:blipFill>
        <p:spPr>
          <a:xfrm>
            <a:off x="27896209" y="19027419"/>
            <a:ext cx="4217740" cy="2153691"/>
          </a:xfrm>
          <a:prstGeom prst="rect">
            <a:avLst/>
          </a:prstGeom>
          <a:noFill/>
          <a:ln>
            <a:noFill/>
          </a:ln>
        </p:spPr>
      </p:pic>
      <p:pic>
        <p:nvPicPr>
          <p:cNvPr descr="C:\Users\Administrator\Downloads\FullSizeRender (1).jpg" id="174" name="Google Shape;174;p25"/>
          <p:cNvPicPr preferRelativeResize="0"/>
          <p:nvPr/>
        </p:nvPicPr>
        <p:blipFill rotWithShape="1">
          <a:blip r:embed="rId23">
            <a:alphaModFix/>
          </a:blip>
          <a:srcRect b="0" l="0" r="0" t="0"/>
          <a:stretch/>
        </p:blipFill>
        <p:spPr>
          <a:xfrm rot="5400000">
            <a:off x="27726481" y="25454768"/>
            <a:ext cx="3730625" cy="4024313"/>
          </a:xfrm>
          <a:prstGeom prst="rect">
            <a:avLst/>
          </a:prstGeom>
          <a:noFill/>
          <a:ln>
            <a:noFill/>
          </a:ln>
        </p:spPr>
      </p:pic>
      <p:sp>
        <p:nvSpPr>
          <p:cNvPr id="175" name="Google Shape;175;p25"/>
          <p:cNvSpPr/>
          <p:nvPr/>
        </p:nvSpPr>
        <p:spPr>
          <a:xfrm>
            <a:off x="22960914" y="15395130"/>
            <a:ext cx="418851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Narrow"/>
                <a:ea typeface="Arial Narrow"/>
                <a:cs typeface="Arial Narrow"/>
                <a:sym typeface="Arial Narrow"/>
              </a:rPr>
              <a:t># of aggregates per 100nl of solution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