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70" r:id="rId3"/>
    <p:sldId id="269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548" autoAdjust="0"/>
  </p:normalViewPr>
  <p:slideViewPr>
    <p:cSldViewPr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F0C74-07C3-4E97-B9A1-DE0592F5D70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D0604-0A90-4F36-90C2-AFF09C8E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3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0604-0A90-4F36-90C2-AFF09C8E47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9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0604-0A90-4F36-90C2-AFF09C8E47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5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0604-0A90-4F36-90C2-AFF09C8E47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2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0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4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0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2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A2AF-2EAE-44C9-BFC8-F5E1111907FD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6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740388" y="2149464"/>
            <a:ext cx="8268896" cy="32503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15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50" y="2238868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-3409" y="116632"/>
            <a:ext cx="3310717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+mn-ea"/>
              </a:rPr>
              <a:t>2.2. </a:t>
            </a:r>
            <a:r>
              <a:rPr lang="ko-KR" altLang="en-US" sz="1600" dirty="0" smtClean="0">
                <a:latin typeface="+mn-ea"/>
              </a:rPr>
              <a:t>하드웨어 구성도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233" y="548680"/>
            <a:ext cx="8930195" cy="5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여행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호텔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공통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51033"/>
            <a:ext cx="91183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4233" y="2132856"/>
            <a:ext cx="661344" cy="329977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Application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8910" y="5486577"/>
            <a:ext cx="661344" cy="8497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Database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&amp;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Storage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79945" y="1592796"/>
            <a:ext cx="661344" cy="492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Access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Layer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4541" y="5486576"/>
            <a:ext cx="8268896" cy="10387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black">
          <a:xfrm flipV="1">
            <a:off x="764541" y="545417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black">
          <a:xfrm flipV="1">
            <a:off x="755576" y="213363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black">
          <a:xfrm>
            <a:off x="7619989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Line 80"/>
          <p:cNvSpPr>
            <a:spLocks noChangeShapeType="1"/>
          </p:cNvSpPr>
          <p:nvPr/>
        </p:nvSpPr>
        <p:spPr bwMode="black">
          <a:xfrm>
            <a:off x="8540852" y="2125626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56" y="2230986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82" y="2234629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76"/>
          <p:cNvSpPr txBox="1">
            <a:spLocks noChangeArrowheads="1"/>
          </p:cNvSpPr>
          <p:nvPr/>
        </p:nvSpPr>
        <p:spPr bwMode="auto">
          <a:xfrm>
            <a:off x="8194543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TourPWeb127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222.231.50.126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7254661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222.231.50.126</a:t>
            </a:r>
          </a:p>
        </p:txBody>
      </p:sp>
      <p:sp>
        <p:nvSpPr>
          <p:cNvPr id="82" name="Line 66"/>
          <p:cNvSpPr>
            <a:spLocks noChangeShapeType="1"/>
          </p:cNvSpPr>
          <p:nvPr/>
        </p:nvSpPr>
        <p:spPr bwMode="black">
          <a:xfrm>
            <a:off x="6734836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03" y="2230986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6369508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TourPWeb125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222.231.50.125</a:t>
            </a:r>
          </a:p>
        </p:txBody>
      </p:sp>
      <p:sp>
        <p:nvSpPr>
          <p:cNvPr id="85" name="Line 66"/>
          <p:cNvSpPr>
            <a:spLocks noChangeShapeType="1"/>
          </p:cNvSpPr>
          <p:nvPr/>
        </p:nvSpPr>
        <p:spPr bwMode="black">
          <a:xfrm>
            <a:off x="5842816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83" y="2230986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76"/>
          <p:cNvSpPr txBox="1">
            <a:spLocks noChangeArrowheads="1"/>
          </p:cNvSpPr>
          <p:nvPr/>
        </p:nvSpPr>
        <p:spPr bwMode="auto">
          <a:xfrm>
            <a:off x="5477488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222.231.50.124</a:t>
            </a:r>
          </a:p>
        </p:txBody>
      </p:sp>
      <p:sp>
        <p:nvSpPr>
          <p:cNvPr id="88" name="Line 66"/>
          <p:cNvSpPr>
            <a:spLocks noChangeShapeType="1"/>
          </p:cNvSpPr>
          <p:nvPr/>
        </p:nvSpPr>
        <p:spPr bwMode="black">
          <a:xfrm>
            <a:off x="4940528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95" y="2230986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4575200" y="2686648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TourPWeb123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222.231.50.123</a:t>
            </a:r>
          </a:p>
        </p:txBody>
      </p:sp>
      <p:sp>
        <p:nvSpPr>
          <p:cNvPr id="108" name="Line 66"/>
          <p:cNvSpPr>
            <a:spLocks noChangeShapeType="1"/>
          </p:cNvSpPr>
          <p:nvPr/>
        </p:nvSpPr>
        <p:spPr bwMode="black">
          <a:xfrm>
            <a:off x="3068635" y="2120536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9" name="Line 80"/>
          <p:cNvSpPr>
            <a:spLocks noChangeShapeType="1"/>
          </p:cNvSpPr>
          <p:nvPr/>
        </p:nvSpPr>
        <p:spPr bwMode="black">
          <a:xfrm>
            <a:off x="3989498" y="2117745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0" name="Rectangle 56"/>
          <p:cNvSpPr>
            <a:spLocks noChangeArrowheads="1"/>
          </p:cNvSpPr>
          <p:nvPr/>
        </p:nvSpPr>
        <p:spPr bwMode="auto">
          <a:xfrm>
            <a:off x="3238858" y="2039533"/>
            <a:ext cx="534041" cy="150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61" y="2238868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52"/>
          <p:cNvSpPr>
            <a:spLocks noChangeArrowheads="1"/>
          </p:cNvSpPr>
          <p:nvPr/>
        </p:nvSpPr>
        <p:spPr bwMode="auto">
          <a:xfrm>
            <a:off x="2709242" y="2247550"/>
            <a:ext cx="1475416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latin typeface="+mn-ea"/>
                <a:ea typeface="+mn-ea"/>
              </a:rPr>
              <a:t>공통 </a:t>
            </a:r>
            <a:r>
              <a:rPr lang="en-US" altLang="ko-KR" sz="900" b="1" dirty="0" smtClean="0">
                <a:latin typeface="+mn-ea"/>
                <a:ea typeface="+mn-ea"/>
              </a:rPr>
              <a:t>Admin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13" name="Text Box 76"/>
          <p:cNvSpPr txBox="1">
            <a:spLocks noChangeArrowheads="1"/>
          </p:cNvSpPr>
          <p:nvPr/>
        </p:nvSpPr>
        <p:spPr bwMode="auto">
          <a:xfrm>
            <a:off x="3643189" y="2678767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TourPBWeb129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222.231.50.129</a:t>
            </a:r>
          </a:p>
        </p:txBody>
      </p:sp>
      <p:sp>
        <p:nvSpPr>
          <p:cNvPr id="114" name="Text Box 76"/>
          <p:cNvSpPr txBox="1">
            <a:spLocks noChangeArrowheads="1"/>
          </p:cNvSpPr>
          <p:nvPr/>
        </p:nvSpPr>
        <p:spPr bwMode="auto">
          <a:xfrm>
            <a:off x="2703307" y="2678767"/>
            <a:ext cx="638146" cy="2449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TourPBWeb128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222.231.50.128</a:t>
            </a: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black">
          <a:xfrm flipV="1">
            <a:off x="764542" y="3187741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329491" y="4418748"/>
            <a:ext cx="3105851" cy="938422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이미지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ImgUpload65</a:t>
            </a:r>
            <a:r>
              <a:rPr lang="en-US" altLang="ko-KR" sz="700" dirty="0" smtClean="0">
                <a:solidFill>
                  <a:schemeClr val="tx1"/>
                </a:solidFill>
              </a:rPr>
              <a:t> (</a:t>
            </a:r>
            <a:r>
              <a:rPr lang="en-US" altLang="ko-KR" sz="700" dirty="0">
                <a:solidFill>
                  <a:schemeClr val="tx1"/>
                </a:solidFill>
              </a:rPr>
              <a:t>222.231.50.65</a:t>
            </a:r>
            <a:r>
              <a:rPr lang="en-US" altLang="ko-KR" sz="700" dirty="0" smtClean="0">
                <a:solidFill>
                  <a:schemeClr val="tx1"/>
                </a:solidFill>
              </a:rPr>
              <a:t>), </a:t>
            </a:r>
            <a:r>
              <a:rPr lang="en-US" altLang="ko-KR" sz="700" b="1" dirty="0" err="1" smtClean="0">
                <a:solidFill>
                  <a:schemeClr val="tx1"/>
                </a:solidFill>
              </a:rPr>
              <a:t>ImgUpload66</a:t>
            </a:r>
            <a:r>
              <a:rPr lang="en-US" altLang="ko-KR" sz="700" dirty="0" smtClean="0">
                <a:solidFill>
                  <a:schemeClr val="tx1"/>
                </a:solidFill>
              </a:rPr>
              <a:t> (</a:t>
            </a:r>
            <a:r>
              <a:rPr lang="en-US" altLang="ko-KR" sz="700" dirty="0">
                <a:solidFill>
                  <a:schemeClr val="tx1"/>
                </a:solidFill>
              </a:rPr>
              <a:t>222.231.50.66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2" name="Line 69"/>
          <p:cNvSpPr>
            <a:spLocks noChangeShapeType="1"/>
          </p:cNvSpPr>
          <p:nvPr/>
        </p:nvSpPr>
        <p:spPr bwMode="black">
          <a:xfrm>
            <a:off x="2496238" y="43353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7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79" y="44110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 Box 76"/>
          <p:cNvSpPr txBox="1">
            <a:spLocks noChangeArrowheads="1"/>
          </p:cNvSpPr>
          <p:nvPr/>
        </p:nvSpPr>
        <p:spPr bwMode="auto">
          <a:xfrm>
            <a:off x="2184571" y="4858358"/>
            <a:ext cx="647002" cy="2056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TourImage134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222.231.50.134</a:t>
            </a:r>
          </a:p>
        </p:txBody>
      </p:sp>
      <p:sp>
        <p:nvSpPr>
          <p:cNvPr id="175" name="Line 69"/>
          <p:cNvSpPr>
            <a:spLocks noChangeShapeType="1"/>
          </p:cNvSpPr>
          <p:nvPr/>
        </p:nvSpPr>
        <p:spPr bwMode="black">
          <a:xfrm>
            <a:off x="1757858" y="43353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7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99" y="44110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 Box 76"/>
          <p:cNvSpPr txBox="1">
            <a:spLocks noChangeArrowheads="1"/>
          </p:cNvSpPr>
          <p:nvPr/>
        </p:nvSpPr>
        <p:spPr bwMode="auto">
          <a:xfrm>
            <a:off x="1446191" y="4858358"/>
            <a:ext cx="647002" cy="2056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TourImage133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222.231.50.133</a:t>
            </a:r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black">
          <a:xfrm flipV="1">
            <a:off x="764541" y="4324123"/>
            <a:ext cx="8259931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8" name="Rectangle 56"/>
          <p:cNvSpPr>
            <a:spLocks noChangeArrowheads="1"/>
          </p:cNvSpPr>
          <p:nvPr/>
        </p:nvSpPr>
        <p:spPr bwMode="auto">
          <a:xfrm>
            <a:off x="1912279" y="4248283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" name="Rectangle 52"/>
          <p:cNvSpPr>
            <a:spLocks noChangeArrowheads="1"/>
          </p:cNvSpPr>
          <p:nvPr/>
        </p:nvSpPr>
        <p:spPr bwMode="auto">
          <a:xfrm>
            <a:off x="1494453" y="4444125"/>
            <a:ext cx="1294856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이미지업로드 </a:t>
            </a:r>
            <a:r>
              <a:rPr lang="en-US" altLang="ko-KR" sz="900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97" name="Line 69"/>
          <p:cNvSpPr>
            <a:spLocks noChangeShapeType="1"/>
          </p:cNvSpPr>
          <p:nvPr/>
        </p:nvSpPr>
        <p:spPr bwMode="black">
          <a:xfrm>
            <a:off x="4005622" y="43353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9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663" y="44110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 Box 76"/>
          <p:cNvSpPr txBox="1">
            <a:spLocks noChangeArrowheads="1"/>
          </p:cNvSpPr>
          <p:nvPr/>
        </p:nvSpPr>
        <p:spPr bwMode="auto">
          <a:xfrm>
            <a:off x="3693955" y="4858358"/>
            <a:ext cx="647002" cy="2056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TourPub191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222.231.50.191</a:t>
            </a:r>
          </a:p>
        </p:txBody>
      </p:sp>
      <p:sp>
        <p:nvSpPr>
          <p:cNvPr id="200" name="Line 69"/>
          <p:cNvSpPr>
            <a:spLocks noChangeShapeType="1"/>
          </p:cNvSpPr>
          <p:nvPr/>
        </p:nvSpPr>
        <p:spPr bwMode="black">
          <a:xfrm>
            <a:off x="3264101" y="43353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42" y="4411099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Text Box 76"/>
          <p:cNvSpPr txBox="1">
            <a:spLocks noChangeArrowheads="1"/>
          </p:cNvSpPr>
          <p:nvPr/>
        </p:nvSpPr>
        <p:spPr bwMode="auto">
          <a:xfrm>
            <a:off x="2952434" y="4858358"/>
            <a:ext cx="647002" cy="20563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TourPub190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222.231.50.190</a:t>
            </a:r>
          </a:p>
        </p:txBody>
      </p:sp>
      <p:sp>
        <p:nvSpPr>
          <p:cNvPr id="203" name="Rectangle 56"/>
          <p:cNvSpPr>
            <a:spLocks noChangeArrowheads="1"/>
          </p:cNvSpPr>
          <p:nvPr/>
        </p:nvSpPr>
        <p:spPr bwMode="auto">
          <a:xfrm>
            <a:off x="3418522" y="4248283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4" name="Rectangle 52"/>
          <p:cNvSpPr>
            <a:spLocks noChangeArrowheads="1"/>
          </p:cNvSpPr>
          <p:nvPr/>
        </p:nvSpPr>
        <p:spPr bwMode="auto">
          <a:xfrm>
            <a:off x="3000696" y="4444125"/>
            <a:ext cx="1294856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정적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컨텐츠 </a:t>
            </a:r>
            <a:r>
              <a:rPr lang="en-US" altLang="ko-KR" sz="900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148064" y="4391553"/>
            <a:ext cx="3825697" cy="938422"/>
          </a:xfrm>
          <a:prstGeom prst="roundRect">
            <a:avLst>
              <a:gd name="adj" fmla="val 4069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투어 배치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Host</a:t>
            </a:r>
          </a:p>
          <a:p>
            <a:r>
              <a:rPr lang="en-US" altLang="ko-KR" sz="700" b="1" dirty="0" err="1" smtClean="0">
                <a:solidFill>
                  <a:schemeClr val="tx1"/>
                </a:solidFill>
              </a:rPr>
              <a:t>TourPHyper135</a:t>
            </a:r>
            <a:r>
              <a:rPr lang="en-US" altLang="ko-KR" sz="700" dirty="0" smtClean="0">
                <a:solidFill>
                  <a:schemeClr val="tx1"/>
                </a:solidFill>
              </a:rPr>
              <a:t> (222.231.50.135), </a:t>
            </a:r>
            <a:r>
              <a:rPr lang="en-US" altLang="ko-KR" sz="700" b="1" dirty="0" err="1" smtClean="0">
                <a:solidFill>
                  <a:schemeClr val="tx1"/>
                </a:solidFill>
              </a:rPr>
              <a:t>TourPHyper136</a:t>
            </a:r>
            <a:r>
              <a:rPr lang="en-US" altLang="ko-KR" sz="700" dirty="0" smtClean="0">
                <a:solidFill>
                  <a:schemeClr val="tx1"/>
                </a:solidFill>
              </a:rPr>
              <a:t> (222.231.50.136)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6" name="Line 69"/>
          <p:cNvSpPr>
            <a:spLocks noChangeShapeType="1"/>
          </p:cNvSpPr>
          <p:nvPr/>
        </p:nvSpPr>
        <p:spPr bwMode="black">
          <a:xfrm>
            <a:off x="6314811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2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 Box 76"/>
          <p:cNvSpPr txBox="1">
            <a:spLocks noChangeArrowheads="1"/>
          </p:cNvSpPr>
          <p:nvPr/>
        </p:nvSpPr>
        <p:spPr bwMode="auto">
          <a:xfrm>
            <a:off x="6003144" y="4740354"/>
            <a:ext cx="647002" cy="28345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TourPABatch138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222.231.50.138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배치</a:t>
            </a:r>
            <a:r>
              <a:rPr lang="en-US" altLang="ko-KR" sz="6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09" name="Line 69"/>
          <p:cNvSpPr>
            <a:spLocks noChangeShapeType="1"/>
          </p:cNvSpPr>
          <p:nvPr/>
        </p:nvSpPr>
        <p:spPr bwMode="black">
          <a:xfrm>
            <a:off x="5576431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72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 Box 76"/>
          <p:cNvSpPr txBox="1">
            <a:spLocks noChangeArrowheads="1"/>
          </p:cNvSpPr>
          <p:nvPr/>
        </p:nvSpPr>
        <p:spPr bwMode="auto">
          <a:xfrm>
            <a:off x="5264764" y="4740354"/>
            <a:ext cx="647002" cy="28345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TourPTBatch137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222.231.50.137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여행 배치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14" name="Line 69"/>
          <p:cNvSpPr>
            <a:spLocks noChangeShapeType="1"/>
          </p:cNvSpPr>
          <p:nvPr/>
        </p:nvSpPr>
        <p:spPr bwMode="black">
          <a:xfrm>
            <a:off x="7824195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5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36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Text Box 76"/>
          <p:cNvSpPr txBox="1">
            <a:spLocks noChangeArrowheads="1"/>
          </p:cNvSpPr>
          <p:nvPr/>
        </p:nvSpPr>
        <p:spPr bwMode="auto">
          <a:xfrm>
            <a:off x="7512528" y="4740354"/>
            <a:ext cx="647002" cy="28345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TourGalileo216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222.231.50.216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갈릴레오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17" name="Line 69"/>
          <p:cNvSpPr>
            <a:spLocks noChangeShapeType="1"/>
          </p:cNvSpPr>
          <p:nvPr/>
        </p:nvSpPr>
        <p:spPr bwMode="black">
          <a:xfrm>
            <a:off x="7082674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1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15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Text Box 76"/>
          <p:cNvSpPr txBox="1">
            <a:spLocks noChangeArrowheads="1"/>
          </p:cNvSpPr>
          <p:nvPr/>
        </p:nvSpPr>
        <p:spPr bwMode="auto">
          <a:xfrm>
            <a:off x="6771007" y="4740354"/>
            <a:ext cx="647002" cy="28345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TourPHBatch139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222.231.50.139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호텔 배치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6" name="Line 69"/>
          <p:cNvSpPr>
            <a:spLocks noChangeShapeType="1"/>
          </p:cNvSpPr>
          <p:nvPr/>
        </p:nvSpPr>
        <p:spPr bwMode="black">
          <a:xfrm>
            <a:off x="8574240" y="4308114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81" y="4293096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Text Box 76"/>
          <p:cNvSpPr txBox="1">
            <a:spLocks noChangeArrowheads="1"/>
          </p:cNvSpPr>
          <p:nvPr/>
        </p:nvSpPr>
        <p:spPr bwMode="auto">
          <a:xfrm>
            <a:off x="8262573" y="4740354"/>
            <a:ext cx="647002" cy="41729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TourNodeJS145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222.231.50.145</a:t>
            </a:r>
          </a:p>
          <a:p>
            <a:pPr algn="ctr"/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모바일 </a:t>
            </a:r>
            <a:r>
              <a:rPr lang="en-US" altLang="ko-KR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api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사용안함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9" name="Line 66"/>
          <p:cNvSpPr>
            <a:spLocks noChangeShapeType="1"/>
          </p:cNvSpPr>
          <p:nvPr/>
        </p:nvSpPr>
        <p:spPr bwMode="black">
          <a:xfrm>
            <a:off x="4117501" y="318103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30" name="Line 80"/>
          <p:cNvSpPr>
            <a:spLocks noChangeShapeType="1"/>
          </p:cNvSpPr>
          <p:nvPr/>
        </p:nvSpPr>
        <p:spPr bwMode="black">
          <a:xfrm>
            <a:off x="5038364" y="3178241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968" y="3283601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894" y="3287244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 Box 76"/>
          <p:cNvSpPr txBox="1">
            <a:spLocks noChangeArrowheads="1"/>
          </p:cNvSpPr>
          <p:nvPr/>
        </p:nvSpPr>
        <p:spPr bwMode="auto">
          <a:xfrm>
            <a:off x="4692055" y="3739264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TOURDC226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222.233.74.226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>
                <a:solidFill>
                  <a:schemeClr val="tx1"/>
                </a:solidFill>
                <a:latin typeface="+mn-ea"/>
              </a:rPr>
              <a:t>Active Directory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34" name="Text Box 76"/>
          <p:cNvSpPr txBox="1">
            <a:spLocks noChangeArrowheads="1"/>
          </p:cNvSpPr>
          <p:nvPr/>
        </p:nvSpPr>
        <p:spPr bwMode="auto">
          <a:xfrm>
            <a:off x="3752173" y="3739264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TOURDC119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222.233.74.119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(Active Directory)</a:t>
            </a:r>
          </a:p>
        </p:txBody>
      </p:sp>
      <p:sp>
        <p:nvSpPr>
          <p:cNvPr id="235" name="Line 66"/>
          <p:cNvSpPr>
            <a:spLocks noChangeShapeType="1"/>
          </p:cNvSpPr>
          <p:nvPr/>
        </p:nvSpPr>
        <p:spPr bwMode="black">
          <a:xfrm>
            <a:off x="2951139" y="318103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06" y="3283601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 Box 76"/>
          <p:cNvSpPr txBox="1">
            <a:spLocks noChangeArrowheads="1"/>
          </p:cNvSpPr>
          <p:nvPr/>
        </p:nvSpPr>
        <p:spPr bwMode="auto">
          <a:xfrm>
            <a:off x="2585811" y="3739264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TourApp166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222.231.7.166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sms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38" name="Line 66"/>
          <p:cNvSpPr>
            <a:spLocks noChangeShapeType="1"/>
          </p:cNvSpPr>
          <p:nvPr/>
        </p:nvSpPr>
        <p:spPr bwMode="black">
          <a:xfrm>
            <a:off x="2059119" y="318103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86" y="3283601"/>
            <a:ext cx="930266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" name="Text Box 76"/>
          <p:cNvSpPr txBox="1">
            <a:spLocks noChangeArrowheads="1"/>
          </p:cNvSpPr>
          <p:nvPr/>
        </p:nvSpPr>
        <p:spPr bwMode="auto">
          <a:xfrm>
            <a:off x="1693791" y="3739264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TourAgent169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222.231.7.169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(fax)</a:t>
            </a:r>
          </a:p>
        </p:txBody>
      </p:sp>
      <p:pic>
        <p:nvPicPr>
          <p:cNvPr id="251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42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Line 68"/>
          <p:cNvSpPr>
            <a:spLocks noChangeShapeType="1"/>
          </p:cNvSpPr>
          <p:nvPr/>
        </p:nvSpPr>
        <p:spPr bwMode="black">
          <a:xfrm>
            <a:off x="6733612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3" name="모서리가 둥근 직사각형 252"/>
          <p:cNvSpPr>
            <a:spLocks noChangeArrowheads="1"/>
          </p:cNvSpPr>
          <p:nvPr/>
        </p:nvSpPr>
        <p:spPr bwMode="auto">
          <a:xfrm>
            <a:off x="6933373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6" name="Rectangle 56"/>
          <p:cNvSpPr>
            <a:spLocks noChangeArrowheads="1"/>
          </p:cNvSpPr>
          <p:nvPr/>
        </p:nvSpPr>
        <p:spPr bwMode="auto">
          <a:xfrm>
            <a:off x="6496658" y="2058972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Rectangle 52"/>
          <p:cNvSpPr>
            <a:spLocks noChangeArrowheads="1"/>
          </p:cNvSpPr>
          <p:nvPr/>
        </p:nvSpPr>
        <p:spPr bwMode="auto">
          <a:xfrm>
            <a:off x="4716016" y="2255432"/>
            <a:ext cx="4019996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공통</a:t>
            </a:r>
            <a:r>
              <a:rPr lang="en-US" altLang="ko-KR" sz="900" dirty="0" smtClean="0">
                <a:latin typeface="+mn-ea"/>
                <a:ea typeface="+mn-ea"/>
              </a:rPr>
              <a:t> WEB * 5</a:t>
            </a:r>
            <a:endParaRPr lang="en-US" altLang="ko-KR" sz="900" b="1" dirty="0">
              <a:latin typeface="+mn-ea"/>
              <a:ea typeface="+mn-ea"/>
            </a:endParaRPr>
          </a:p>
        </p:txBody>
      </p:sp>
      <p:pic>
        <p:nvPicPr>
          <p:cNvPr id="254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79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Line 68"/>
          <p:cNvSpPr>
            <a:spLocks noChangeShapeType="1"/>
          </p:cNvSpPr>
          <p:nvPr/>
        </p:nvSpPr>
        <p:spPr bwMode="black">
          <a:xfrm>
            <a:off x="3468449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6" name="모서리가 둥근 직사각형 255"/>
          <p:cNvSpPr>
            <a:spLocks noChangeArrowheads="1"/>
          </p:cNvSpPr>
          <p:nvPr/>
        </p:nvSpPr>
        <p:spPr bwMode="auto">
          <a:xfrm>
            <a:off x="3668210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Admin/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제휴사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9" name="Line 69"/>
          <p:cNvSpPr>
            <a:spLocks noChangeShapeType="1"/>
          </p:cNvSpPr>
          <p:nvPr/>
        </p:nvSpPr>
        <p:spPr bwMode="black">
          <a:xfrm>
            <a:off x="6166062" y="5459730"/>
            <a:ext cx="0" cy="562659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0" name="Line 69"/>
          <p:cNvSpPr>
            <a:spLocks noChangeShapeType="1"/>
          </p:cNvSpPr>
          <p:nvPr/>
        </p:nvSpPr>
        <p:spPr bwMode="black">
          <a:xfrm>
            <a:off x="7066162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8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18" y="5537613"/>
            <a:ext cx="795851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03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 Box 76"/>
          <p:cNvSpPr txBox="1">
            <a:spLocks noChangeArrowheads="1"/>
          </p:cNvSpPr>
          <p:nvPr/>
        </p:nvSpPr>
        <p:spPr bwMode="auto">
          <a:xfrm>
            <a:off x="5843203" y="5984871"/>
            <a:ext cx="647002" cy="3028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NTourDB1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172.21.1.197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TOURDBNIS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4" name="Text Box 76"/>
          <p:cNvSpPr txBox="1">
            <a:spLocks noChangeArrowheads="1"/>
          </p:cNvSpPr>
          <p:nvPr/>
        </p:nvSpPr>
        <p:spPr bwMode="auto">
          <a:xfrm>
            <a:off x="6754495" y="5984871"/>
            <a:ext cx="647002" cy="3028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NTourDB2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172.21.1.198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FLIGHTDBNIS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5" name="Rectangle 50"/>
          <p:cNvSpPr>
            <a:spLocks noChangeArrowheads="1"/>
          </p:cNvSpPr>
          <p:nvPr/>
        </p:nvSpPr>
        <p:spPr bwMode="auto">
          <a:xfrm>
            <a:off x="5790891" y="5558487"/>
            <a:ext cx="1622528" cy="170283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err="1" smtClean="0">
                <a:latin typeface="+mn-ea"/>
                <a:ea typeface="+mn-ea"/>
              </a:rPr>
              <a:t>NTourCluster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86" name="AutoShape 20"/>
          <p:cNvSpPr>
            <a:spLocks noChangeArrowheads="1"/>
          </p:cNvSpPr>
          <p:nvPr/>
        </p:nvSpPr>
        <p:spPr bwMode="auto">
          <a:xfrm>
            <a:off x="5843204" y="6271836"/>
            <a:ext cx="1558294" cy="180677"/>
          </a:xfrm>
          <a:prstGeom prst="leftRightArrow">
            <a:avLst>
              <a:gd name="adj1" fmla="val 72759"/>
              <a:gd name="adj2" fmla="val 56337"/>
            </a:avLst>
          </a:prstGeom>
          <a:solidFill>
            <a:srgbClr val="99CC0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0" hangingPunct="0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상호 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fail-over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4" name="Line 69"/>
          <p:cNvSpPr>
            <a:spLocks noChangeShapeType="1"/>
          </p:cNvSpPr>
          <p:nvPr/>
        </p:nvSpPr>
        <p:spPr bwMode="black">
          <a:xfrm>
            <a:off x="2632647" y="5459730"/>
            <a:ext cx="0" cy="562659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95" name="Line 69"/>
          <p:cNvSpPr>
            <a:spLocks noChangeShapeType="1"/>
          </p:cNvSpPr>
          <p:nvPr/>
        </p:nvSpPr>
        <p:spPr bwMode="black">
          <a:xfrm>
            <a:off x="3532747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9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03" y="5537613"/>
            <a:ext cx="795851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88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Text Box 76"/>
          <p:cNvSpPr txBox="1">
            <a:spLocks noChangeArrowheads="1"/>
          </p:cNvSpPr>
          <p:nvPr/>
        </p:nvSpPr>
        <p:spPr bwMode="auto">
          <a:xfrm>
            <a:off x="2309788" y="5984871"/>
            <a:ext cx="647002" cy="2834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AIRDB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172.21.134</a:t>
            </a: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(Active)</a:t>
            </a:r>
          </a:p>
        </p:txBody>
      </p:sp>
      <p:sp>
        <p:nvSpPr>
          <p:cNvPr id="220" name="Text Box 76"/>
          <p:cNvSpPr txBox="1">
            <a:spLocks noChangeArrowheads="1"/>
          </p:cNvSpPr>
          <p:nvPr/>
        </p:nvSpPr>
        <p:spPr bwMode="auto">
          <a:xfrm>
            <a:off x="3221080" y="5984871"/>
            <a:ext cx="647002" cy="2834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1" hangingPunct="1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AIRHA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(Stand-by)</a:t>
            </a:r>
          </a:p>
        </p:txBody>
      </p:sp>
      <p:sp>
        <p:nvSpPr>
          <p:cNvPr id="221" name="Rectangle 50"/>
          <p:cNvSpPr>
            <a:spLocks noChangeArrowheads="1"/>
          </p:cNvSpPr>
          <p:nvPr/>
        </p:nvSpPr>
        <p:spPr bwMode="auto">
          <a:xfrm>
            <a:off x="2257476" y="5558487"/>
            <a:ext cx="1622528" cy="170283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err="1" smtClean="0">
                <a:latin typeface="+mn-ea"/>
                <a:ea typeface="+mn-ea"/>
              </a:rPr>
              <a:t>AIRDB</a:t>
            </a:r>
            <a:r>
              <a:rPr lang="en-US" altLang="ko-KR" sz="900" dirty="0" smtClean="0">
                <a:latin typeface="+mn-ea"/>
                <a:ea typeface="+mn-ea"/>
              </a:rPr>
              <a:t> Cluster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22" name="AutoShape 20"/>
          <p:cNvSpPr>
            <a:spLocks noChangeArrowheads="1"/>
          </p:cNvSpPr>
          <p:nvPr/>
        </p:nvSpPr>
        <p:spPr bwMode="auto">
          <a:xfrm>
            <a:off x="2309789" y="6271836"/>
            <a:ext cx="1558294" cy="180677"/>
          </a:xfrm>
          <a:prstGeom prst="leftRightArrow">
            <a:avLst>
              <a:gd name="adj1" fmla="val 72759"/>
              <a:gd name="adj2" fmla="val 45793"/>
            </a:avLst>
          </a:prstGeom>
          <a:solidFill>
            <a:srgbClr val="99CC0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eaLnBrk="0" hangingPunct="0"/>
            <a:r>
              <a:rPr lang="en-US" altLang="ko-KR" sz="700" b="1" dirty="0" smtClean="0">
                <a:solidFill>
                  <a:schemeClr val="tx1"/>
                </a:solidFill>
                <a:latin typeface="+mn-ea"/>
                <a:ea typeface="+mn-ea"/>
              </a:rPr>
              <a:t>fail-over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3" name="Line 69"/>
          <p:cNvSpPr>
            <a:spLocks noChangeShapeType="1"/>
          </p:cNvSpPr>
          <p:nvPr/>
        </p:nvSpPr>
        <p:spPr bwMode="black">
          <a:xfrm>
            <a:off x="8354846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87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Text Box 76"/>
          <p:cNvSpPr txBox="1">
            <a:spLocks noChangeArrowheads="1"/>
          </p:cNvSpPr>
          <p:nvPr/>
        </p:nvSpPr>
        <p:spPr bwMode="auto">
          <a:xfrm>
            <a:off x="8043179" y="5984871"/>
            <a:ext cx="647002" cy="3028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FlightDB01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172.21.1.206</a:t>
            </a:r>
            <a:endParaRPr lang="en-US" altLang="ko-KR" sz="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(Flight 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복제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01630"/>
              </p:ext>
            </p:extLst>
          </p:nvPr>
        </p:nvGraphicFramePr>
        <p:xfrm>
          <a:off x="5955535" y="3037352"/>
          <a:ext cx="3118467" cy="908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831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15983673"/>
                    </a:ext>
                  </a:extLst>
                </a:gridCol>
                <a:gridCol w="1021468">
                  <a:extLst>
                    <a:ext uri="{9D8B030D-6E8A-4147-A177-3AD203B41FA5}">
                      <a16:colId xmlns:a16="http://schemas.microsoft.com/office/drawing/2014/main" val="4285973533"/>
                    </a:ext>
                  </a:extLst>
                </a:gridCol>
              </a:tblGrid>
              <a:tr h="41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211.233.74.172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toursearch.interpark.com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222.231.7.45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api-tour.interpark.com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211.233.74.174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tourlink.interpark.com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222.231.7.46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>
                          <a:effectLst/>
                        </a:rPr>
                        <a:t>api-hotel.interpark.com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7581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211.233.74.25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222.231.7.47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api-housing.interpark.com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2930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hotel.interpark.com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211.233.74.72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>
                          <a:effectLst/>
                        </a:rPr>
                        <a:t>xml.interpark.com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24641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tourarea.interpark.com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211.233.74.29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trpm.interparktour.com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89184"/>
                  </a:ext>
                </a:extLst>
              </a:tr>
              <a:tr h="7581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222.231.50.29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mtour.interpark.com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222.231.50.33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hotel.thetravel.co.kr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315845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search-tour.interpark.com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222.231.50.237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land.interparktour.com</a:t>
                      </a:r>
                      <a:endParaRPr 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37943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api-mobile.interpark.com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222.231.50.42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tourexpo.interpark.com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073540"/>
                  </a:ext>
                </a:extLst>
              </a:tr>
            </a:tbl>
          </a:graphicData>
        </a:graphic>
      </p:graphicFrame>
      <p:graphicFrame>
        <p:nvGraphicFramePr>
          <p:cNvPr id="262" name="표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79231"/>
              </p:ext>
            </p:extLst>
          </p:nvPr>
        </p:nvGraphicFramePr>
        <p:xfrm>
          <a:off x="25446" y="3921920"/>
          <a:ext cx="1652870" cy="50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703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046167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222.231.7.30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tourimage.interpark.com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tourdesign.interpark.com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758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222.231.50.230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tourfileup.interpark.com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2930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designup.interparktour.com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085"/>
                  </a:ext>
                </a:extLst>
              </a:tr>
            </a:tbl>
          </a:graphicData>
        </a:graphic>
      </p:graphicFrame>
      <p:graphicFrame>
        <p:nvGraphicFramePr>
          <p:cNvPr id="263" name="표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50183"/>
              </p:ext>
            </p:extLst>
          </p:nvPr>
        </p:nvGraphicFramePr>
        <p:xfrm>
          <a:off x="4124393" y="4092761"/>
          <a:ext cx="1500885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915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949970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75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222.231.50.12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pub.interpark.com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2930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>
            <a:stCxn id="262" idx="3"/>
            <a:endCxn id="188" idx="1"/>
          </p:cNvCxnSpPr>
          <p:nvPr/>
        </p:nvCxnSpPr>
        <p:spPr>
          <a:xfrm>
            <a:off x="1678316" y="4174332"/>
            <a:ext cx="233963" cy="15308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03" idx="3"/>
            <a:endCxn id="263" idx="1"/>
          </p:cNvCxnSpPr>
          <p:nvPr/>
        </p:nvCxnSpPr>
        <p:spPr>
          <a:xfrm flipV="1">
            <a:off x="3952563" y="4193726"/>
            <a:ext cx="171830" cy="1336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12" idx="0"/>
            <a:endCxn id="76" idx="2"/>
          </p:cNvCxnSpPr>
          <p:nvPr/>
        </p:nvCxnSpPr>
        <p:spPr>
          <a:xfrm flipH="1" flipV="1">
            <a:off x="6763679" y="2217232"/>
            <a:ext cx="751089" cy="82012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" name="표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15548"/>
              </p:ext>
            </p:extLst>
          </p:nvPr>
        </p:nvGraphicFramePr>
        <p:xfrm>
          <a:off x="648982" y="2489940"/>
          <a:ext cx="1716847" cy="302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222.231.7.22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worldin.interpark.com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222.231.7.28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touradmin.interpark.com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</a:tbl>
          </a:graphicData>
        </a:graphic>
      </p:graphicFrame>
      <p:cxnSp>
        <p:nvCxnSpPr>
          <p:cNvPr id="267" name="직선 연결선 266"/>
          <p:cNvCxnSpPr>
            <a:stCxn id="266" idx="3"/>
            <a:endCxn id="110" idx="1"/>
          </p:cNvCxnSpPr>
          <p:nvPr/>
        </p:nvCxnSpPr>
        <p:spPr>
          <a:xfrm flipV="1">
            <a:off x="2365829" y="2114722"/>
            <a:ext cx="873029" cy="52666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7400873" y="5798735"/>
            <a:ext cx="616059" cy="186136"/>
          </a:xfrm>
          <a:prstGeom prst="rightArrow">
            <a:avLst>
              <a:gd name="adj1" fmla="val 65423"/>
              <a:gd name="adj2" fmla="val 38433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Replication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8" name="Line 69"/>
          <p:cNvSpPr>
            <a:spLocks noChangeShapeType="1"/>
          </p:cNvSpPr>
          <p:nvPr/>
        </p:nvSpPr>
        <p:spPr bwMode="black">
          <a:xfrm>
            <a:off x="5087975" y="546182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53761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Text Box 76"/>
          <p:cNvSpPr txBox="1">
            <a:spLocks noChangeArrowheads="1"/>
          </p:cNvSpPr>
          <p:nvPr/>
        </p:nvSpPr>
        <p:spPr bwMode="auto">
          <a:xfrm>
            <a:off x="4776308" y="5984871"/>
            <a:ext cx="647002" cy="25142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NTOURMIRROR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172.21.1.203</a:t>
            </a:r>
          </a:p>
        </p:txBody>
      </p:sp>
      <p:sp>
        <p:nvSpPr>
          <p:cNvPr id="271" name="오른쪽 화살표 270"/>
          <p:cNvSpPr/>
          <p:nvPr/>
        </p:nvSpPr>
        <p:spPr>
          <a:xfrm rot="20114739" flipH="1">
            <a:off x="5407522" y="5642039"/>
            <a:ext cx="379495" cy="186136"/>
          </a:xfrm>
          <a:prstGeom prst="rightArrow">
            <a:avLst>
              <a:gd name="adj1" fmla="val 65423"/>
              <a:gd name="adj2" fmla="val 38433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ETL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740388" y="2149464"/>
            <a:ext cx="8268896" cy="32503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3409" y="116632"/>
            <a:ext cx="3310717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+mn-ea"/>
              </a:rPr>
              <a:t>2.2. </a:t>
            </a:r>
            <a:r>
              <a:rPr lang="ko-KR" altLang="en-US" sz="1600" dirty="0" smtClean="0">
                <a:latin typeface="+mn-ea"/>
              </a:rPr>
              <a:t>하드웨어 구성도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233" y="548680"/>
            <a:ext cx="8930195" cy="5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–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호텔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(MS)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51033"/>
            <a:ext cx="91183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4233" y="2132856"/>
            <a:ext cx="661344" cy="329977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Application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8910" y="5486577"/>
            <a:ext cx="661344" cy="8497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Database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&amp;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Storage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79945" y="1592796"/>
            <a:ext cx="661344" cy="492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Access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Layer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4541" y="5486576"/>
            <a:ext cx="8268896" cy="10387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black">
          <a:xfrm flipV="1">
            <a:off x="764541" y="545417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black">
          <a:xfrm flipV="1">
            <a:off x="755576" y="213363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black">
          <a:xfrm flipV="1">
            <a:off x="764542" y="3187741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0" name="Line 69"/>
          <p:cNvSpPr>
            <a:spLocks noChangeShapeType="1"/>
          </p:cNvSpPr>
          <p:nvPr/>
        </p:nvSpPr>
        <p:spPr bwMode="black">
          <a:xfrm>
            <a:off x="4097779" y="215890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6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20" y="2234691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 Box 76"/>
          <p:cNvSpPr txBox="1">
            <a:spLocks noChangeArrowheads="1"/>
          </p:cNvSpPr>
          <p:nvPr/>
        </p:nvSpPr>
        <p:spPr bwMode="auto">
          <a:xfrm>
            <a:off x="3786112" y="2681949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TourPHWeb143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222.231.50.143</a:t>
            </a:r>
          </a:p>
        </p:txBody>
      </p:sp>
      <p:sp>
        <p:nvSpPr>
          <p:cNvPr id="163" name="Line 69"/>
          <p:cNvSpPr>
            <a:spLocks noChangeShapeType="1"/>
          </p:cNvSpPr>
          <p:nvPr/>
        </p:nvSpPr>
        <p:spPr bwMode="black">
          <a:xfrm>
            <a:off x="3366136" y="2158901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6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77" y="2234691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 Box 76"/>
          <p:cNvSpPr txBox="1">
            <a:spLocks noChangeArrowheads="1"/>
          </p:cNvSpPr>
          <p:nvPr/>
        </p:nvSpPr>
        <p:spPr bwMode="auto">
          <a:xfrm>
            <a:off x="3054469" y="2681949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TourPHWeb142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222.231.50.142</a:t>
            </a:r>
          </a:p>
        </p:txBody>
      </p:sp>
      <p:sp>
        <p:nvSpPr>
          <p:cNvPr id="166" name="Rectangle 56"/>
          <p:cNvSpPr>
            <a:spLocks noChangeArrowheads="1"/>
          </p:cNvSpPr>
          <p:nvPr/>
        </p:nvSpPr>
        <p:spPr bwMode="auto">
          <a:xfrm>
            <a:off x="3459843" y="2068127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Rectangle 52"/>
          <p:cNvSpPr>
            <a:spLocks noChangeArrowheads="1"/>
          </p:cNvSpPr>
          <p:nvPr/>
        </p:nvSpPr>
        <p:spPr bwMode="auto">
          <a:xfrm>
            <a:off x="3054469" y="2263969"/>
            <a:ext cx="1401158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숙박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Admin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black">
          <a:xfrm flipV="1">
            <a:off x="764541" y="4324123"/>
            <a:ext cx="8259931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51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42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Line 68"/>
          <p:cNvSpPr>
            <a:spLocks noChangeShapeType="1"/>
          </p:cNvSpPr>
          <p:nvPr/>
        </p:nvSpPr>
        <p:spPr bwMode="black">
          <a:xfrm>
            <a:off x="6733612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3" name="모서리가 둥근 직사각형 252"/>
          <p:cNvSpPr>
            <a:spLocks noChangeArrowheads="1"/>
          </p:cNvSpPr>
          <p:nvPr/>
        </p:nvSpPr>
        <p:spPr bwMode="auto">
          <a:xfrm>
            <a:off x="6933373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54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34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Line 68"/>
          <p:cNvSpPr>
            <a:spLocks noChangeShapeType="1"/>
          </p:cNvSpPr>
          <p:nvPr/>
        </p:nvSpPr>
        <p:spPr bwMode="black">
          <a:xfrm>
            <a:off x="3733204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6" name="모서리가 둥근 직사각형 255"/>
          <p:cNvSpPr>
            <a:spLocks noChangeArrowheads="1"/>
          </p:cNvSpPr>
          <p:nvPr/>
        </p:nvSpPr>
        <p:spPr bwMode="auto">
          <a:xfrm>
            <a:off x="3932965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Admin/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제휴사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2" name="Line 69"/>
          <p:cNvSpPr>
            <a:spLocks noChangeShapeType="1"/>
          </p:cNvSpPr>
          <p:nvPr/>
        </p:nvSpPr>
        <p:spPr bwMode="black">
          <a:xfrm>
            <a:off x="2193842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4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83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" name="Text Box 76"/>
          <p:cNvSpPr txBox="1">
            <a:spLocks noChangeArrowheads="1"/>
          </p:cNvSpPr>
          <p:nvPr/>
        </p:nvSpPr>
        <p:spPr bwMode="auto">
          <a:xfrm>
            <a:off x="1882175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HotelCache131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222.231.50.131</a:t>
            </a:r>
          </a:p>
        </p:txBody>
      </p:sp>
      <p:sp>
        <p:nvSpPr>
          <p:cNvPr id="245" name="Line 69"/>
          <p:cNvSpPr>
            <a:spLocks noChangeShapeType="1"/>
          </p:cNvSpPr>
          <p:nvPr/>
        </p:nvSpPr>
        <p:spPr bwMode="black">
          <a:xfrm>
            <a:off x="1461624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4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5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" name="Text Box 76"/>
          <p:cNvSpPr txBox="1">
            <a:spLocks noChangeArrowheads="1"/>
          </p:cNvSpPr>
          <p:nvPr/>
        </p:nvSpPr>
        <p:spPr bwMode="auto">
          <a:xfrm>
            <a:off x="1149957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HotelCache130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222.231.50.130</a:t>
            </a:r>
          </a:p>
        </p:txBody>
      </p:sp>
      <p:sp>
        <p:nvSpPr>
          <p:cNvPr id="249" name="Line 69"/>
          <p:cNvSpPr>
            <a:spLocks noChangeShapeType="1"/>
          </p:cNvSpPr>
          <p:nvPr/>
        </p:nvSpPr>
        <p:spPr bwMode="black">
          <a:xfrm>
            <a:off x="2921235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5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76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Text Box 76"/>
          <p:cNvSpPr txBox="1">
            <a:spLocks noChangeArrowheads="1"/>
          </p:cNvSpPr>
          <p:nvPr/>
        </p:nvSpPr>
        <p:spPr bwMode="auto">
          <a:xfrm>
            <a:off x="2609568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HotelCache132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222.231.50.132</a:t>
            </a:r>
          </a:p>
        </p:txBody>
      </p:sp>
      <p:sp>
        <p:nvSpPr>
          <p:cNvPr id="248" name="Rectangle 52"/>
          <p:cNvSpPr>
            <a:spLocks noChangeArrowheads="1"/>
          </p:cNvSpPr>
          <p:nvPr/>
        </p:nvSpPr>
        <p:spPr bwMode="auto">
          <a:xfrm>
            <a:off x="1161442" y="5588201"/>
            <a:ext cx="2095127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호텔 </a:t>
            </a:r>
            <a:r>
              <a:rPr lang="ko-KR" altLang="en-US" sz="900" dirty="0" err="1" smtClean="0">
                <a:latin typeface="+mn-ea"/>
                <a:ea typeface="+mn-ea"/>
              </a:rPr>
              <a:t>공급사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cache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elasticsearch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en-US" altLang="ko-KR" sz="900" b="1" dirty="0" smtClean="0">
                <a:latin typeface="+mn-ea"/>
                <a:ea typeface="+mn-ea"/>
              </a:rPr>
              <a:t>* 3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57" name="Line 69"/>
          <p:cNvSpPr>
            <a:spLocks noChangeShapeType="1"/>
          </p:cNvSpPr>
          <p:nvPr/>
        </p:nvSpPr>
        <p:spPr bwMode="black">
          <a:xfrm>
            <a:off x="1306419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5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42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76"/>
          <p:cNvSpPr txBox="1">
            <a:spLocks noChangeArrowheads="1"/>
          </p:cNvSpPr>
          <p:nvPr/>
        </p:nvSpPr>
        <p:spPr bwMode="auto">
          <a:xfrm>
            <a:off x="994752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182.162.98.150</a:t>
            </a:r>
          </a:p>
        </p:txBody>
      </p:sp>
      <p:sp>
        <p:nvSpPr>
          <p:cNvPr id="241" name="Line 69"/>
          <p:cNvSpPr>
            <a:spLocks noChangeShapeType="1"/>
          </p:cNvSpPr>
          <p:nvPr/>
        </p:nvSpPr>
        <p:spPr bwMode="black">
          <a:xfrm>
            <a:off x="1954491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14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Text Box 76"/>
          <p:cNvSpPr txBox="1">
            <a:spLocks noChangeArrowheads="1"/>
          </p:cNvSpPr>
          <p:nvPr/>
        </p:nvSpPr>
        <p:spPr bwMode="auto">
          <a:xfrm>
            <a:off x="1642824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182.162.98.151</a:t>
            </a:r>
          </a:p>
        </p:txBody>
      </p:sp>
      <p:sp>
        <p:nvSpPr>
          <p:cNvPr id="263" name="Line 69"/>
          <p:cNvSpPr>
            <a:spLocks noChangeShapeType="1"/>
          </p:cNvSpPr>
          <p:nvPr/>
        </p:nvSpPr>
        <p:spPr bwMode="black">
          <a:xfrm>
            <a:off x="3250635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58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Text Box 76"/>
          <p:cNvSpPr txBox="1">
            <a:spLocks noChangeArrowheads="1"/>
          </p:cNvSpPr>
          <p:nvPr/>
        </p:nvSpPr>
        <p:spPr bwMode="auto">
          <a:xfrm>
            <a:off x="2938968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182.162.98.153</a:t>
            </a:r>
          </a:p>
        </p:txBody>
      </p:sp>
      <p:sp>
        <p:nvSpPr>
          <p:cNvPr id="266" name="Line 69"/>
          <p:cNvSpPr>
            <a:spLocks noChangeShapeType="1"/>
          </p:cNvSpPr>
          <p:nvPr/>
        </p:nvSpPr>
        <p:spPr bwMode="black">
          <a:xfrm>
            <a:off x="2602563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6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86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" name="Text Box 76"/>
          <p:cNvSpPr txBox="1">
            <a:spLocks noChangeArrowheads="1"/>
          </p:cNvSpPr>
          <p:nvPr/>
        </p:nvSpPr>
        <p:spPr bwMode="auto">
          <a:xfrm>
            <a:off x="2290896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Flight152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182.162.98.152</a:t>
            </a:r>
          </a:p>
        </p:txBody>
      </p:sp>
      <p:sp>
        <p:nvSpPr>
          <p:cNvPr id="269" name="Line 69"/>
          <p:cNvSpPr>
            <a:spLocks noChangeShapeType="1"/>
          </p:cNvSpPr>
          <p:nvPr/>
        </p:nvSpPr>
        <p:spPr bwMode="black">
          <a:xfrm>
            <a:off x="3898707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7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30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" name="Text Box 76"/>
          <p:cNvSpPr txBox="1">
            <a:spLocks noChangeArrowheads="1"/>
          </p:cNvSpPr>
          <p:nvPr/>
        </p:nvSpPr>
        <p:spPr bwMode="auto">
          <a:xfrm>
            <a:off x="3587040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182.162.98.154</a:t>
            </a:r>
          </a:p>
        </p:txBody>
      </p:sp>
      <p:sp>
        <p:nvSpPr>
          <p:cNvPr id="272" name="Line 69"/>
          <p:cNvSpPr>
            <a:spLocks noChangeShapeType="1"/>
          </p:cNvSpPr>
          <p:nvPr/>
        </p:nvSpPr>
        <p:spPr bwMode="black">
          <a:xfrm>
            <a:off x="4534220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7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43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Text Box 76"/>
          <p:cNvSpPr txBox="1">
            <a:spLocks noChangeArrowheads="1"/>
          </p:cNvSpPr>
          <p:nvPr/>
        </p:nvSpPr>
        <p:spPr bwMode="auto">
          <a:xfrm>
            <a:off x="4222553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Flight155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182.162.98.155</a:t>
            </a:r>
          </a:p>
        </p:txBody>
      </p:sp>
      <p:sp>
        <p:nvSpPr>
          <p:cNvPr id="275" name="Line 69"/>
          <p:cNvSpPr>
            <a:spLocks noChangeShapeType="1"/>
          </p:cNvSpPr>
          <p:nvPr/>
        </p:nvSpPr>
        <p:spPr bwMode="black">
          <a:xfrm>
            <a:off x="5172769" y="320800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7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92" y="3283793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" name="Text Box 76"/>
          <p:cNvSpPr txBox="1">
            <a:spLocks noChangeArrowheads="1"/>
          </p:cNvSpPr>
          <p:nvPr/>
        </p:nvSpPr>
        <p:spPr bwMode="auto">
          <a:xfrm>
            <a:off x="4861102" y="373105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Flight156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182.162.98.156</a:t>
            </a:r>
          </a:p>
        </p:txBody>
      </p:sp>
      <p:sp>
        <p:nvSpPr>
          <p:cNvPr id="278" name="Rectangle 52"/>
          <p:cNvSpPr>
            <a:spLocks noChangeArrowheads="1"/>
          </p:cNvSpPr>
          <p:nvPr/>
        </p:nvSpPr>
        <p:spPr bwMode="auto">
          <a:xfrm>
            <a:off x="1037899" y="3313071"/>
            <a:ext cx="4348271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 항공 스케줄 조회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smartair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en-US" altLang="ko-KR" sz="900" b="1" dirty="0" smtClean="0">
                <a:latin typeface="+mn-ea"/>
                <a:ea typeface="+mn-ea"/>
              </a:rPr>
              <a:t>API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* 7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79" name="Line 69"/>
          <p:cNvSpPr>
            <a:spLocks noChangeShapeType="1"/>
          </p:cNvSpPr>
          <p:nvPr/>
        </p:nvSpPr>
        <p:spPr bwMode="black">
          <a:xfrm>
            <a:off x="6612929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8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52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" name="Text Box 76"/>
          <p:cNvSpPr txBox="1">
            <a:spLocks noChangeArrowheads="1"/>
          </p:cNvSpPr>
          <p:nvPr/>
        </p:nvSpPr>
        <p:spPr bwMode="auto">
          <a:xfrm>
            <a:off x="6301262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Flight171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222.231.7.171</a:t>
            </a:r>
          </a:p>
        </p:txBody>
      </p:sp>
      <p:sp>
        <p:nvSpPr>
          <p:cNvPr id="282" name="Line 69"/>
          <p:cNvSpPr>
            <a:spLocks noChangeShapeType="1"/>
          </p:cNvSpPr>
          <p:nvPr/>
        </p:nvSpPr>
        <p:spPr bwMode="black">
          <a:xfrm>
            <a:off x="5957088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8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11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76"/>
          <p:cNvSpPr txBox="1">
            <a:spLocks noChangeArrowheads="1"/>
          </p:cNvSpPr>
          <p:nvPr/>
        </p:nvSpPr>
        <p:spPr bwMode="auto">
          <a:xfrm>
            <a:off x="5645421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Flight123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222.213.7.123</a:t>
            </a:r>
          </a:p>
        </p:txBody>
      </p:sp>
      <p:sp>
        <p:nvSpPr>
          <p:cNvPr id="285" name="Line 69"/>
          <p:cNvSpPr>
            <a:spLocks noChangeShapeType="1"/>
          </p:cNvSpPr>
          <p:nvPr/>
        </p:nvSpPr>
        <p:spPr bwMode="black">
          <a:xfrm>
            <a:off x="7261001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8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24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" name="Text Box 76"/>
          <p:cNvSpPr txBox="1">
            <a:spLocks noChangeArrowheads="1"/>
          </p:cNvSpPr>
          <p:nvPr/>
        </p:nvSpPr>
        <p:spPr bwMode="auto">
          <a:xfrm>
            <a:off x="6949334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Flight181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222.231.7.181</a:t>
            </a:r>
            <a:endParaRPr lang="en-US" altLang="ko-KR" sz="6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8" name="Line 69"/>
          <p:cNvSpPr>
            <a:spLocks noChangeShapeType="1"/>
          </p:cNvSpPr>
          <p:nvPr/>
        </p:nvSpPr>
        <p:spPr bwMode="black">
          <a:xfrm>
            <a:off x="8557145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8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68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0" name="Text Box 76"/>
          <p:cNvSpPr txBox="1">
            <a:spLocks noChangeArrowheads="1"/>
          </p:cNvSpPr>
          <p:nvPr/>
        </p:nvSpPr>
        <p:spPr bwMode="auto">
          <a:xfrm>
            <a:off x="8245478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Flight92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222.231.50.92</a:t>
            </a:r>
          </a:p>
        </p:txBody>
      </p:sp>
      <p:sp>
        <p:nvSpPr>
          <p:cNvPr id="291" name="Line 69"/>
          <p:cNvSpPr>
            <a:spLocks noChangeShapeType="1"/>
          </p:cNvSpPr>
          <p:nvPr/>
        </p:nvSpPr>
        <p:spPr bwMode="black">
          <a:xfrm>
            <a:off x="7909073" y="3198825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9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96" y="3274615"/>
            <a:ext cx="6362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" name="Text Box 76"/>
          <p:cNvSpPr txBox="1">
            <a:spLocks noChangeArrowheads="1"/>
          </p:cNvSpPr>
          <p:nvPr/>
        </p:nvSpPr>
        <p:spPr bwMode="auto">
          <a:xfrm>
            <a:off x="7597406" y="3721873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Flight92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222.231.50.91</a:t>
            </a:r>
            <a:endParaRPr lang="en-US" altLang="ko-KR" sz="6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4" name="Rectangle 52"/>
          <p:cNvSpPr>
            <a:spLocks noChangeArrowheads="1"/>
          </p:cNvSpPr>
          <p:nvPr/>
        </p:nvSpPr>
        <p:spPr bwMode="auto">
          <a:xfrm>
            <a:off x="5725198" y="3303893"/>
            <a:ext cx="3020620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ko-KR" altLang="en-US" sz="900" dirty="0">
                <a:latin typeface="+mn-ea"/>
                <a:ea typeface="+mn-ea"/>
              </a:rPr>
              <a:t> 항공 </a:t>
            </a:r>
            <a:r>
              <a:rPr lang="ko-KR" altLang="en-US" sz="900" dirty="0" smtClean="0">
                <a:latin typeface="+mn-ea"/>
                <a:ea typeface="+mn-ea"/>
              </a:rPr>
              <a:t>스케줄 조회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skyscanner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en-US" altLang="ko-KR" sz="900" b="1" dirty="0" smtClean="0">
                <a:latin typeface="+mn-ea"/>
                <a:ea typeface="+mn-ea"/>
              </a:rPr>
              <a:t>API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* 5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95" name="Rectangle 56"/>
          <p:cNvSpPr>
            <a:spLocks noChangeArrowheads="1"/>
          </p:cNvSpPr>
          <p:nvPr/>
        </p:nvSpPr>
        <p:spPr bwMode="auto">
          <a:xfrm>
            <a:off x="2945013" y="3123806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6" name="Rectangle 56"/>
          <p:cNvSpPr>
            <a:spLocks noChangeArrowheads="1"/>
          </p:cNvSpPr>
          <p:nvPr/>
        </p:nvSpPr>
        <p:spPr bwMode="auto">
          <a:xfrm>
            <a:off x="7091055" y="3120320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Line 69"/>
          <p:cNvSpPr>
            <a:spLocks noChangeShapeType="1"/>
          </p:cNvSpPr>
          <p:nvPr/>
        </p:nvSpPr>
        <p:spPr bwMode="black">
          <a:xfrm>
            <a:off x="8087835" y="214182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9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971" y="221761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" name="Text Box 76"/>
          <p:cNvSpPr txBox="1">
            <a:spLocks noChangeArrowheads="1"/>
          </p:cNvSpPr>
          <p:nvPr/>
        </p:nvSpPr>
        <p:spPr bwMode="auto">
          <a:xfrm>
            <a:off x="7776168" y="2664876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Flight170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222.231.7.170</a:t>
            </a:r>
          </a:p>
        </p:txBody>
      </p:sp>
      <p:sp>
        <p:nvSpPr>
          <p:cNvPr id="300" name="Line 69"/>
          <p:cNvSpPr>
            <a:spLocks noChangeShapeType="1"/>
          </p:cNvSpPr>
          <p:nvPr/>
        </p:nvSpPr>
        <p:spPr bwMode="black">
          <a:xfrm>
            <a:off x="7441376" y="214182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0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12" y="221761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2" name="Text Box 76"/>
          <p:cNvSpPr txBox="1">
            <a:spLocks noChangeArrowheads="1"/>
          </p:cNvSpPr>
          <p:nvPr/>
        </p:nvSpPr>
        <p:spPr bwMode="auto">
          <a:xfrm>
            <a:off x="7129709" y="2664876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Flight47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211.233.74.47</a:t>
            </a:r>
          </a:p>
        </p:txBody>
      </p:sp>
      <p:sp>
        <p:nvSpPr>
          <p:cNvPr id="303" name="Rectangle 56"/>
          <p:cNvSpPr>
            <a:spLocks noChangeArrowheads="1"/>
          </p:cNvSpPr>
          <p:nvPr/>
        </p:nvSpPr>
        <p:spPr bwMode="auto">
          <a:xfrm>
            <a:off x="7501151" y="2051054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4" name="Rectangle 52"/>
          <p:cNvSpPr>
            <a:spLocks noChangeArrowheads="1"/>
          </p:cNvSpPr>
          <p:nvPr/>
        </p:nvSpPr>
        <p:spPr bwMode="auto">
          <a:xfrm>
            <a:off x="7120092" y="2246896"/>
            <a:ext cx="1250024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latin typeface="+mn-ea"/>
                <a:ea typeface="+mn-ea"/>
              </a:rPr>
              <a:t>국제선 </a:t>
            </a:r>
            <a:r>
              <a:rPr lang="en-US" altLang="ko-KR" sz="900" b="1" dirty="0" smtClean="0">
                <a:latin typeface="+mn-ea"/>
                <a:ea typeface="+mn-ea"/>
              </a:rPr>
              <a:t>GDS 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323" name="Line 69"/>
          <p:cNvSpPr>
            <a:spLocks noChangeShapeType="1"/>
          </p:cNvSpPr>
          <p:nvPr/>
        </p:nvSpPr>
        <p:spPr bwMode="black">
          <a:xfrm>
            <a:off x="2162475" y="433531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16" y="4411102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" name="Text Box 76"/>
          <p:cNvSpPr txBox="1">
            <a:spLocks noChangeArrowheads="1"/>
          </p:cNvSpPr>
          <p:nvPr/>
        </p:nvSpPr>
        <p:spPr bwMode="auto">
          <a:xfrm>
            <a:off x="1850808" y="4858360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HotelSearch213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222.231.7.213</a:t>
            </a:r>
          </a:p>
        </p:txBody>
      </p:sp>
      <p:sp>
        <p:nvSpPr>
          <p:cNvPr id="326" name="Line 69"/>
          <p:cNvSpPr>
            <a:spLocks noChangeShapeType="1"/>
          </p:cNvSpPr>
          <p:nvPr/>
        </p:nvSpPr>
        <p:spPr bwMode="black">
          <a:xfrm>
            <a:off x="1430257" y="433531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98" y="4411102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" name="Text Box 76"/>
          <p:cNvSpPr txBox="1">
            <a:spLocks noChangeArrowheads="1"/>
          </p:cNvSpPr>
          <p:nvPr/>
        </p:nvSpPr>
        <p:spPr bwMode="auto">
          <a:xfrm>
            <a:off x="1118590" y="4858360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HotelSearch212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222.231.7.212</a:t>
            </a:r>
          </a:p>
        </p:txBody>
      </p:sp>
      <p:sp>
        <p:nvSpPr>
          <p:cNvPr id="329" name="Rectangle 56"/>
          <p:cNvSpPr>
            <a:spLocks noChangeArrowheads="1"/>
          </p:cNvSpPr>
          <p:nvPr/>
        </p:nvSpPr>
        <p:spPr bwMode="auto">
          <a:xfrm>
            <a:off x="1894518" y="4244538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0" name="Line 69"/>
          <p:cNvSpPr>
            <a:spLocks noChangeShapeType="1"/>
          </p:cNvSpPr>
          <p:nvPr/>
        </p:nvSpPr>
        <p:spPr bwMode="black">
          <a:xfrm>
            <a:off x="2889868" y="433531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3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9" y="4411102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 Box 76"/>
          <p:cNvSpPr txBox="1">
            <a:spLocks noChangeArrowheads="1"/>
          </p:cNvSpPr>
          <p:nvPr/>
        </p:nvSpPr>
        <p:spPr bwMode="auto">
          <a:xfrm>
            <a:off x="2578201" y="4858360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HotelSearch214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222.231.7.214</a:t>
            </a:r>
          </a:p>
        </p:txBody>
      </p:sp>
      <p:sp>
        <p:nvSpPr>
          <p:cNvPr id="333" name="Rectangle 52"/>
          <p:cNvSpPr>
            <a:spLocks noChangeArrowheads="1"/>
          </p:cNvSpPr>
          <p:nvPr/>
        </p:nvSpPr>
        <p:spPr bwMode="auto">
          <a:xfrm>
            <a:off x="1130075" y="4440380"/>
            <a:ext cx="2095127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호텔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API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* 3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894518" y="5098858"/>
            <a:ext cx="567280" cy="329944"/>
          </a:xfrm>
          <a:prstGeom prst="downArrow">
            <a:avLst>
              <a:gd name="adj1" fmla="val 79104"/>
              <a:gd name="adj2" fmla="val 28830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저장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aphicFrame>
        <p:nvGraphicFramePr>
          <p:cNvPr id="334" name="표 3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5300"/>
              </p:ext>
            </p:extLst>
          </p:nvPr>
        </p:nvGraphicFramePr>
        <p:xfrm>
          <a:off x="1118590" y="1375924"/>
          <a:ext cx="1716847" cy="706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211.233.74.30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hscm.interparktour.com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api-hscm.interparktour.com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85681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ipet.interparktour.com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909874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211.233.74.167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 smtClean="0">
                          <a:effectLst/>
                        </a:rPr>
                        <a:t>housing.interparktour.com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222.231.7.48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dev-</a:t>
                      </a:r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07841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222.231.50.32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hotelin.interparktour.com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4567"/>
                  </a:ext>
                </a:extLst>
              </a:tr>
            </a:tbl>
          </a:graphicData>
        </a:graphic>
      </p:graphicFrame>
      <p:cxnSp>
        <p:nvCxnSpPr>
          <p:cNvPr id="335" name="직선 연결선 334"/>
          <p:cNvCxnSpPr>
            <a:stCxn id="334" idx="3"/>
            <a:endCxn id="166" idx="1"/>
          </p:cNvCxnSpPr>
          <p:nvPr/>
        </p:nvCxnSpPr>
        <p:spPr>
          <a:xfrm>
            <a:off x="2835437" y="1729301"/>
            <a:ext cx="624406" cy="41795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6" name="표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85806"/>
              </p:ext>
            </p:extLst>
          </p:nvPr>
        </p:nvGraphicFramePr>
        <p:xfrm>
          <a:off x="3292466" y="4221371"/>
          <a:ext cx="1994621" cy="605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197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285424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222.231.7.23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hotelsearch.interpark.com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hotelcompare.interpark.com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7581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housingsearch.interpark.com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2930"/>
                  </a:ext>
                </a:extLst>
              </a:tr>
              <a:tr h="75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182.162.98.22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api-overseahotel.interpark.com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23760"/>
                  </a:ext>
                </a:extLst>
              </a:tr>
              <a:tr h="758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 smtClean="0">
                          <a:effectLst/>
                        </a:rPr>
                        <a:t>222.231.50.35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api-qha.interpark.com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733511"/>
                  </a:ext>
                </a:extLst>
              </a:tr>
            </a:tbl>
          </a:graphicData>
        </a:graphic>
      </p:graphicFrame>
      <p:cxnSp>
        <p:nvCxnSpPr>
          <p:cNvPr id="337" name="직선 연결선 336"/>
          <p:cNvCxnSpPr>
            <a:stCxn id="336" idx="1"/>
            <a:endCxn id="329" idx="3"/>
          </p:cNvCxnSpPr>
          <p:nvPr/>
        </p:nvCxnSpPr>
        <p:spPr>
          <a:xfrm flipH="1" flipV="1">
            <a:off x="2428559" y="4323668"/>
            <a:ext cx="863907" cy="20059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Line 69"/>
          <p:cNvSpPr>
            <a:spLocks noChangeShapeType="1"/>
          </p:cNvSpPr>
          <p:nvPr/>
        </p:nvSpPr>
        <p:spPr bwMode="black">
          <a:xfrm>
            <a:off x="6835975" y="4335312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4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11" y="4411102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" name="Text Box 76"/>
          <p:cNvSpPr txBox="1">
            <a:spLocks noChangeArrowheads="1"/>
          </p:cNvSpPr>
          <p:nvPr/>
        </p:nvSpPr>
        <p:spPr bwMode="auto">
          <a:xfrm>
            <a:off x="6524308" y="4858360"/>
            <a:ext cx="647002" cy="2985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TourPFBatch225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</a:rPr>
              <a:t>211.233.74.225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배치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44" name="표 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970"/>
              </p:ext>
            </p:extLst>
          </p:nvPr>
        </p:nvGraphicFramePr>
        <p:xfrm>
          <a:off x="5121826" y="2053261"/>
          <a:ext cx="1716847" cy="50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222.231.7.226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flight.interpark.com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222.231.7.25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airfare.interpark.com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222.231.7.42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autotkt.interpark.com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001121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222.231.50.27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tourcache.interpark.com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272988"/>
                  </a:ext>
                </a:extLst>
              </a:tr>
            </a:tbl>
          </a:graphicData>
        </a:graphic>
      </p:graphicFrame>
      <p:cxnSp>
        <p:nvCxnSpPr>
          <p:cNvPr id="345" name="직선 연결선 344"/>
          <p:cNvCxnSpPr>
            <a:stCxn id="344" idx="3"/>
            <a:endCxn id="303" idx="1"/>
          </p:cNvCxnSpPr>
          <p:nvPr/>
        </p:nvCxnSpPr>
        <p:spPr>
          <a:xfrm flipV="1">
            <a:off x="6838673" y="2130184"/>
            <a:ext cx="662478" cy="17548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6" name="표 3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51733"/>
              </p:ext>
            </p:extLst>
          </p:nvPr>
        </p:nvGraphicFramePr>
        <p:xfrm>
          <a:off x="858252" y="2943994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222.231.7.40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347" name="직선 연결선 346"/>
          <p:cNvCxnSpPr>
            <a:stCxn id="346" idx="3"/>
            <a:endCxn id="295" idx="1"/>
          </p:cNvCxnSpPr>
          <p:nvPr/>
        </p:nvCxnSpPr>
        <p:spPr>
          <a:xfrm>
            <a:off x="2575099" y="3044959"/>
            <a:ext cx="369914" cy="15797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06467"/>
              </p:ext>
            </p:extLst>
          </p:nvPr>
        </p:nvGraphicFramePr>
        <p:xfrm>
          <a:off x="5253925" y="2923946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182.162.98.14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skyscanner.interpark.com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349" name="직선 연결선 348"/>
          <p:cNvCxnSpPr>
            <a:stCxn id="348" idx="3"/>
            <a:endCxn id="296" idx="0"/>
          </p:cNvCxnSpPr>
          <p:nvPr/>
        </p:nvCxnSpPr>
        <p:spPr>
          <a:xfrm>
            <a:off x="6970772" y="3024911"/>
            <a:ext cx="387304" cy="9540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Line 66"/>
          <p:cNvSpPr>
            <a:spLocks noChangeShapeType="1"/>
          </p:cNvSpPr>
          <p:nvPr/>
        </p:nvSpPr>
        <p:spPr bwMode="black">
          <a:xfrm>
            <a:off x="8067000" y="4315464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5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55" y="4418032"/>
            <a:ext cx="789690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" name="Text Box 76"/>
          <p:cNvSpPr txBox="1">
            <a:spLocks noChangeArrowheads="1"/>
          </p:cNvSpPr>
          <p:nvPr/>
        </p:nvSpPr>
        <p:spPr bwMode="auto">
          <a:xfrm>
            <a:off x="7743072" y="4873695"/>
            <a:ext cx="638146" cy="27365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TourHM74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222.231.50.74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err="1" smtClean="0">
                <a:solidFill>
                  <a:schemeClr val="tx1"/>
                </a:solidFill>
                <a:latin typeface="+mn-ea"/>
                <a:ea typeface="+mn-ea"/>
              </a:rPr>
              <a:t>호텔매핑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496500" y="5845828"/>
            <a:ext cx="14750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hotelcompare</a:t>
            </a:r>
            <a:r>
              <a:rPr lang="en-US" altLang="ko-KR" sz="700" dirty="0" smtClean="0"/>
              <a:t>, </a:t>
            </a:r>
            <a:r>
              <a:rPr lang="en-US" altLang="ko-KR" sz="700" dirty="0" err="1" smtClean="0"/>
              <a:t>hotelsearch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사용</a:t>
            </a:r>
            <a:endParaRPr lang="ko-KR" altLang="en-US" sz="700" dirty="0"/>
          </a:p>
        </p:txBody>
      </p:sp>
      <p:cxnSp>
        <p:nvCxnSpPr>
          <p:cNvPr id="8" name="직선 연결선 7"/>
          <p:cNvCxnSpPr>
            <a:stCxn id="248" idx="3"/>
            <a:endCxn id="114" idx="1"/>
          </p:cNvCxnSpPr>
          <p:nvPr/>
        </p:nvCxnSpPr>
        <p:spPr>
          <a:xfrm>
            <a:off x="3256569" y="5669155"/>
            <a:ext cx="239931" cy="27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740388" y="2149464"/>
            <a:ext cx="8268896" cy="32503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15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88" y="2238868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-3409" y="116632"/>
            <a:ext cx="3310717" cy="3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+mn-ea"/>
              </a:rPr>
              <a:t>2.2. </a:t>
            </a:r>
            <a:r>
              <a:rPr lang="ko-KR" altLang="en-US" sz="1600" dirty="0" smtClean="0">
                <a:latin typeface="+mn-ea"/>
              </a:rPr>
              <a:t>하드웨어 구성도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233" y="548680"/>
            <a:ext cx="8930195" cy="5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linux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웨딩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51033"/>
            <a:ext cx="91183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4233" y="2132856"/>
            <a:ext cx="661344" cy="329977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Application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8579" y="5486577"/>
            <a:ext cx="661344" cy="8497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+mn-ea"/>
                <a:ea typeface="+mn-ea"/>
              </a:rPr>
              <a:t>Database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&amp;</a:t>
            </a: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Storage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79945" y="1592796"/>
            <a:ext cx="661344" cy="492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dbl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Access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  <a:ea typeface="+mn-ea"/>
              </a:rPr>
              <a:t>Layer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4541" y="5486576"/>
            <a:ext cx="8268896" cy="10387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en-US" altLang="ko-KR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black">
          <a:xfrm flipV="1">
            <a:off x="764541" y="545417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black">
          <a:xfrm flipV="1">
            <a:off x="755576" y="2133635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black">
          <a:xfrm>
            <a:off x="7474812" y="3182552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Line 80"/>
          <p:cNvSpPr>
            <a:spLocks noChangeShapeType="1"/>
          </p:cNvSpPr>
          <p:nvPr/>
        </p:nvSpPr>
        <p:spPr bwMode="black">
          <a:xfrm>
            <a:off x="8099231" y="3179760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56" y="3285120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31" y="3288763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76"/>
          <p:cNvSpPr txBox="1">
            <a:spLocks noChangeArrowheads="1"/>
          </p:cNvSpPr>
          <p:nvPr/>
        </p:nvSpPr>
        <p:spPr bwMode="auto">
          <a:xfrm>
            <a:off x="7752922" y="3740783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airWEB218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222.231.7.218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7109484" y="3740783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airWEB216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222.231.7.216</a:t>
            </a:r>
          </a:p>
        </p:txBody>
      </p:sp>
      <p:sp>
        <p:nvSpPr>
          <p:cNvPr id="82" name="Line 66"/>
          <p:cNvSpPr>
            <a:spLocks noChangeShapeType="1"/>
          </p:cNvSpPr>
          <p:nvPr/>
        </p:nvSpPr>
        <p:spPr bwMode="black">
          <a:xfrm>
            <a:off x="8218927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71" y="2230986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7853599" y="2686649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airWEB165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222.231.7.165</a:t>
            </a:r>
          </a:p>
        </p:txBody>
      </p:sp>
      <p:sp>
        <p:nvSpPr>
          <p:cNvPr id="85" name="Line 66"/>
          <p:cNvSpPr>
            <a:spLocks noChangeShapeType="1"/>
          </p:cNvSpPr>
          <p:nvPr/>
        </p:nvSpPr>
        <p:spPr bwMode="black">
          <a:xfrm>
            <a:off x="7563444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88" y="2230986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76"/>
          <p:cNvSpPr txBox="1">
            <a:spLocks noChangeArrowheads="1"/>
          </p:cNvSpPr>
          <p:nvPr/>
        </p:nvSpPr>
        <p:spPr bwMode="auto">
          <a:xfrm>
            <a:off x="7198116" y="2686649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airWEB152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222.231.7.152</a:t>
            </a:r>
          </a:p>
        </p:txBody>
      </p:sp>
      <p:sp>
        <p:nvSpPr>
          <p:cNvPr id="88" name="Line 66"/>
          <p:cNvSpPr>
            <a:spLocks noChangeShapeType="1"/>
          </p:cNvSpPr>
          <p:nvPr/>
        </p:nvSpPr>
        <p:spPr bwMode="black">
          <a:xfrm>
            <a:off x="6912154" y="2128418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8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98" y="2230986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6546826" y="2686649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airWEB151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222.231.7.151</a:t>
            </a:r>
          </a:p>
        </p:txBody>
      </p:sp>
      <p:sp>
        <p:nvSpPr>
          <p:cNvPr id="108" name="Line 66"/>
          <p:cNvSpPr>
            <a:spLocks noChangeShapeType="1"/>
          </p:cNvSpPr>
          <p:nvPr/>
        </p:nvSpPr>
        <p:spPr bwMode="black">
          <a:xfrm>
            <a:off x="2815521" y="3157844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9" name="Line 80"/>
          <p:cNvSpPr>
            <a:spLocks noChangeShapeType="1"/>
          </p:cNvSpPr>
          <p:nvPr/>
        </p:nvSpPr>
        <p:spPr bwMode="black">
          <a:xfrm>
            <a:off x="6249059" y="2117745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1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31" y="3276176"/>
            <a:ext cx="64460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 Box 76"/>
          <p:cNvSpPr txBox="1">
            <a:spLocks noChangeArrowheads="1"/>
          </p:cNvSpPr>
          <p:nvPr/>
        </p:nvSpPr>
        <p:spPr bwMode="auto">
          <a:xfrm>
            <a:off x="5902750" y="2678768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airWEB150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222.231.7.150</a:t>
            </a:r>
          </a:p>
        </p:txBody>
      </p:sp>
      <p:sp>
        <p:nvSpPr>
          <p:cNvPr id="114" name="Text Box 76"/>
          <p:cNvSpPr txBox="1">
            <a:spLocks noChangeArrowheads="1"/>
          </p:cNvSpPr>
          <p:nvPr/>
        </p:nvSpPr>
        <p:spPr bwMode="auto">
          <a:xfrm>
            <a:off x="2506237" y="3716076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airAPI200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222.231.7.200</a:t>
            </a:r>
          </a:p>
        </p:txBody>
      </p:sp>
      <p:sp>
        <p:nvSpPr>
          <p:cNvPr id="116" name="Line 69"/>
          <p:cNvSpPr>
            <a:spLocks noChangeShapeType="1"/>
          </p:cNvSpPr>
          <p:nvPr/>
        </p:nvSpPr>
        <p:spPr bwMode="black">
          <a:xfrm>
            <a:off x="2652489" y="215085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1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25" y="2226643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 Box 76"/>
          <p:cNvSpPr txBox="1">
            <a:spLocks noChangeArrowheads="1"/>
          </p:cNvSpPr>
          <p:nvPr/>
        </p:nvSpPr>
        <p:spPr bwMode="auto">
          <a:xfrm>
            <a:off x="2340822" y="267390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airADM180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211.231.50.180</a:t>
            </a:r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black">
          <a:xfrm>
            <a:off x="2006030" y="215085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20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66" y="2226643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 Box 76"/>
          <p:cNvSpPr txBox="1">
            <a:spLocks noChangeArrowheads="1"/>
          </p:cNvSpPr>
          <p:nvPr/>
        </p:nvSpPr>
        <p:spPr bwMode="auto">
          <a:xfrm>
            <a:off x="1694363" y="267390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airADM179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211.231.50.179</a:t>
            </a: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black">
          <a:xfrm flipV="1">
            <a:off x="764542" y="3187741"/>
            <a:ext cx="8268896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23" name="Rectangle 56"/>
          <p:cNvSpPr>
            <a:spLocks noChangeArrowheads="1"/>
          </p:cNvSpPr>
          <p:nvPr/>
        </p:nvSpPr>
        <p:spPr bwMode="auto">
          <a:xfrm>
            <a:off x="2108751" y="2060079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Line 69"/>
          <p:cNvSpPr>
            <a:spLocks noChangeShapeType="1"/>
          </p:cNvSpPr>
          <p:nvPr/>
        </p:nvSpPr>
        <p:spPr bwMode="black">
          <a:xfrm>
            <a:off x="2153841" y="31962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6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77" y="3271999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 Box 76"/>
          <p:cNvSpPr txBox="1">
            <a:spLocks noChangeArrowheads="1"/>
          </p:cNvSpPr>
          <p:nvPr/>
        </p:nvSpPr>
        <p:spPr bwMode="auto">
          <a:xfrm>
            <a:off x="1842174" y="3719257"/>
            <a:ext cx="647002" cy="17995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airAPI96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222.231.7.96</a:t>
            </a:r>
          </a:p>
        </p:txBody>
      </p:sp>
      <p:sp>
        <p:nvSpPr>
          <p:cNvPr id="163" name="Line 69"/>
          <p:cNvSpPr>
            <a:spLocks noChangeShapeType="1"/>
          </p:cNvSpPr>
          <p:nvPr/>
        </p:nvSpPr>
        <p:spPr bwMode="black">
          <a:xfrm>
            <a:off x="1505754" y="3196209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6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90" y="3271999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 Box 76"/>
          <p:cNvSpPr txBox="1">
            <a:spLocks noChangeArrowheads="1"/>
          </p:cNvSpPr>
          <p:nvPr/>
        </p:nvSpPr>
        <p:spPr bwMode="auto">
          <a:xfrm>
            <a:off x="1194087" y="3719257"/>
            <a:ext cx="647002" cy="17995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airAPI95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222.231.7.95</a:t>
            </a:r>
          </a:p>
        </p:txBody>
      </p:sp>
      <p:sp>
        <p:nvSpPr>
          <p:cNvPr id="166" name="Rectangle 56"/>
          <p:cNvSpPr>
            <a:spLocks noChangeArrowheads="1"/>
          </p:cNvSpPr>
          <p:nvPr/>
        </p:nvSpPr>
        <p:spPr bwMode="auto">
          <a:xfrm>
            <a:off x="1890618" y="3105435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Rectangle 52"/>
          <p:cNvSpPr>
            <a:spLocks noChangeArrowheads="1"/>
          </p:cNvSpPr>
          <p:nvPr/>
        </p:nvSpPr>
        <p:spPr bwMode="auto">
          <a:xfrm>
            <a:off x="1240011" y="3301277"/>
            <a:ext cx="1833940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국내선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domair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3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87" name="Line 36"/>
          <p:cNvSpPr>
            <a:spLocks noChangeShapeType="1"/>
          </p:cNvSpPr>
          <p:nvPr/>
        </p:nvSpPr>
        <p:spPr bwMode="black">
          <a:xfrm flipV="1">
            <a:off x="764541" y="4324123"/>
            <a:ext cx="8259931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9" name="Rectangle 52"/>
          <p:cNvSpPr>
            <a:spLocks noChangeArrowheads="1"/>
          </p:cNvSpPr>
          <p:nvPr/>
        </p:nvSpPr>
        <p:spPr bwMode="auto">
          <a:xfrm>
            <a:off x="5993830" y="2263969"/>
            <a:ext cx="2388442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국</a:t>
            </a:r>
            <a:r>
              <a:rPr lang="ko-KR" altLang="en-US" sz="900" dirty="0">
                <a:latin typeface="+mn-ea"/>
                <a:ea typeface="+mn-ea"/>
              </a:rPr>
              <a:t>제</a:t>
            </a:r>
            <a:r>
              <a:rPr lang="ko-KR" altLang="en-US" sz="900" dirty="0" smtClean="0">
                <a:latin typeface="+mn-ea"/>
                <a:ea typeface="+mn-ea"/>
              </a:rPr>
              <a:t>선</a:t>
            </a:r>
            <a:r>
              <a:rPr lang="en-US" altLang="ko-KR" sz="900" dirty="0" smtClean="0">
                <a:latin typeface="+mn-ea"/>
                <a:ea typeface="+mn-ea"/>
              </a:rPr>
              <a:t>(air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</a:t>
            </a:r>
            <a:r>
              <a:rPr lang="en-US" altLang="ko-KR" sz="900" dirty="0" smtClean="0">
                <a:latin typeface="+mn-ea"/>
                <a:ea typeface="+mn-ea"/>
              </a:rPr>
              <a:t>4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98" name="Rectangle 56"/>
          <p:cNvSpPr>
            <a:spLocks noChangeArrowheads="1"/>
          </p:cNvSpPr>
          <p:nvPr/>
        </p:nvSpPr>
        <p:spPr bwMode="auto">
          <a:xfrm>
            <a:off x="6994466" y="2034745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0" name="Line 69"/>
          <p:cNvSpPr>
            <a:spLocks noChangeShapeType="1"/>
          </p:cNvSpPr>
          <p:nvPr/>
        </p:nvSpPr>
        <p:spPr bwMode="black">
          <a:xfrm>
            <a:off x="2300051" y="431453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187" y="439032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" name="Text Box 76"/>
          <p:cNvSpPr txBox="1">
            <a:spLocks noChangeArrowheads="1"/>
          </p:cNvSpPr>
          <p:nvPr/>
        </p:nvSpPr>
        <p:spPr bwMode="auto">
          <a:xfrm>
            <a:off x="1988384" y="4837586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airSearchAPI182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222.231.50.182</a:t>
            </a:r>
          </a:p>
        </p:txBody>
      </p:sp>
      <p:sp>
        <p:nvSpPr>
          <p:cNvPr id="313" name="Line 69"/>
          <p:cNvSpPr>
            <a:spLocks noChangeShapeType="1"/>
          </p:cNvSpPr>
          <p:nvPr/>
        </p:nvSpPr>
        <p:spPr bwMode="black">
          <a:xfrm>
            <a:off x="1653592" y="431453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4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28" y="439032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Text Box 76"/>
          <p:cNvSpPr txBox="1">
            <a:spLocks noChangeArrowheads="1"/>
          </p:cNvSpPr>
          <p:nvPr/>
        </p:nvSpPr>
        <p:spPr bwMode="auto">
          <a:xfrm>
            <a:off x="1341925" y="4837586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</a:rPr>
              <a:t>airSearchAPI181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222.231.50.181</a:t>
            </a:r>
          </a:p>
        </p:txBody>
      </p:sp>
      <p:sp>
        <p:nvSpPr>
          <p:cNvPr id="316" name="Rectangle 56"/>
          <p:cNvSpPr>
            <a:spLocks noChangeArrowheads="1"/>
          </p:cNvSpPr>
          <p:nvPr/>
        </p:nvSpPr>
        <p:spPr bwMode="auto">
          <a:xfrm>
            <a:off x="1713367" y="4223764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7" name="Rectangle 52"/>
          <p:cNvSpPr>
            <a:spLocks noChangeArrowheads="1"/>
          </p:cNvSpPr>
          <p:nvPr/>
        </p:nvSpPr>
        <p:spPr bwMode="auto">
          <a:xfrm>
            <a:off x="1332308" y="4419606"/>
            <a:ext cx="1250024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항공 검색 </a:t>
            </a:r>
            <a:r>
              <a:rPr lang="en-US" altLang="ko-KR" sz="900" dirty="0" smtClean="0">
                <a:latin typeface="+mn-ea"/>
                <a:ea typeface="+mn-ea"/>
              </a:rPr>
              <a:t>API</a:t>
            </a:r>
            <a:r>
              <a:rPr lang="en-US" altLang="ko-KR" sz="900" b="1" dirty="0" smtClean="0">
                <a:latin typeface="+mn-ea"/>
                <a:ea typeface="+mn-ea"/>
              </a:rPr>
              <a:t>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318" name="Line 69"/>
          <p:cNvSpPr>
            <a:spLocks noChangeShapeType="1"/>
          </p:cNvSpPr>
          <p:nvPr/>
        </p:nvSpPr>
        <p:spPr bwMode="black">
          <a:xfrm>
            <a:off x="2006938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1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79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" name="Text Box 76"/>
          <p:cNvSpPr txBox="1">
            <a:spLocks noChangeArrowheads="1"/>
          </p:cNvSpPr>
          <p:nvPr/>
        </p:nvSpPr>
        <p:spPr bwMode="auto">
          <a:xfrm>
            <a:off x="1695271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airSearch184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222.231.50.184</a:t>
            </a:r>
          </a:p>
        </p:txBody>
      </p:sp>
      <p:sp>
        <p:nvSpPr>
          <p:cNvPr id="321" name="Line 69"/>
          <p:cNvSpPr>
            <a:spLocks noChangeShapeType="1"/>
          </p:cNvSpPr>
          <p:nvPr/>
        </p:nvSpPr>
        <p:spPr bwMode="black">
          <a:xfrm>
            <a:off x="1274720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2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61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" name="Text Box 76"/>
          <p:cNvSpPr txBox="1">
            <a:spLocks noChangeArrowheads="1"/>
          </p:cNvSpPr>
          <p:nvPr/>
        </p:nvSpPr>
        <p:spPr bwMode="auto">
          <a:xfrm>
            <a:off x="963053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airSearch183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222.231.50.183</a:t>
            </a:r>
          </a:p>
        </p:txBody>
      </p:sp>
      <p:sp>
        <p:nvSpPr>
          <p:cNvPr id="326" name="Line 69"/>
          <p:cNvSpPr>
            <a:spLocks noChangeShapeType="1"/>
          </p:cNvSpPr>
          <p:nvPr/>
        </p:nvSpPr>
        <p:spPr bwMode="black">
          <a:xfrm>
            <a:off x="2734331" y="5483133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3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372" y="5558923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" name="Text Box 76"/>
          <p:cNvSpPr txBox="1">
            <a:spLocks noChangeArrowheads="1"/>
          </p:cNvSpPr>
          <p:nvPr/>
        </p:nvSpPr>
        <p:spPr bwMode="auto">
          <a:xfrm>
            <a:off x="2422664" y="6006181"/>
            <a:ext cx="647002" cy="21154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airSearch185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222.231.50.185</a:t>
            </a:r>
          </a:p>
        </p:txBody>
      </p:sp>
      <p:pic>
        <p:nvPicPr>
          <p:cNvPr id="341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35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" name="Line 68"/>
          <p:cNvSpPr>
            <a:spLocks noChangeShapeType="1"/>
          </p:cNvSpPr>
          <p:nvPr/>
        </p:nvSpPr>
        <p:spPr bwMode="black">
          <a:xfrm>
            <a:off x="7622605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3" name="모서리가 둥근 직사각형 342"/>
          <p:cNvSpPr>
            <a:spLocks noChangeArrowheads="1"/>
          </p:cNvSpPr>
          <p:nvPr/>
        </p:nvSpPr>
        <p:spPr bwMode="auto">
          <a:xfrm>
            <a:off x="7822366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44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33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Line 68"/>
          <p:cNvSpPr>
            <a:spLocks noChangeShapeType="1"/>
          </p:cNvSpPr>
          <p:nvPr/>
        </p:nvSpPr>
        <p:spPr bwMode="black">
          <a:xfrm>
            <a:off x="3867303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6" name="모서리가 둥근 직사각형 345"/>
          <p:cNvSpPr>
            <a:spLocks noChangeArrowheads="1"/>
          </p:cNvSpPr>
          <p:nvPr/>
        </p:nvSpPr>
        <p:spPr bwMode="auto">
          <a:xfrm>
            <a:off x="4067064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47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46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" name="Line 68"/>
          <p:cNvSpPr>
            <a:spLocks noChangeShapeType="1"/>
          </p:cNvSpPr>
          <p:nvPr/>
        </p:nvSpPr>
        <p:spPr bwMode="black">
          <a:xfrm>
            <a:off x="2131016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9" name="모서리가 둥근 직사각형 348"/>
          <p:cNvSpPr>
            <a:spLocks noChangeArrowheads="1"/>
          </p:cNvSpPr>
          <p:nvPr/>
        </p:nvSpPr>
        <p:spPr bwMode="auto">
          <a:xfrm>
            <a:off x="2330777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+mn-ea"/>
                <a:ea typeface="+mn-ea"/>
              </a:rPr>
              <a:t>Admin/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ea typeface="+mn-ea"/>
              </a:rPr>
              <a:t>제휴사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50" name="Picture 30" descr="P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68" y="1440704"/>
            <a:ext cx="682319" cy="5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Line 68"/>
          <p:cNvSpPr>
            <a:spLocks noChangeShapeType="1"/>
          </p:cNvSpPr>
          <p:nvPr/>
        </p:nvSpPr>
        <p:spPr bwMode="black">
          <a:xfrm>
            <a:off x="5567038" y="1861230"/>
            <a:ext cx="0" cy="189824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52" name="모서리가 둥근 직사각형 351"/>
          <p:cNvSpPr>
            <a:spLocks noChangeArrowheads="1"/>
          </p:cNvSpPr>
          <p:nvPr/>
        </p:nvSpPr>
        <p:spPr bwMode="auto">
          <a:xfrm>
            <a:off x="5766799" y="1721121"/>
            <a:ext cx="1133627" cy="3168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End User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5" name="Rectangle 52"/>
          <p:cNvSpPr>
            <a:spLocks noChangeArrowheads="1"/>
          </p:cNvSpPr>
          <p:nvPr/>
        </p:nvSpPr>
        <p:spPr bwMode="auto">
          <a:xfrm>
            <a:off x="974538" y="5588201"/>
            <a:ext cx="2095127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항공 검색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err="1" smtClean="0">
                <a:latin typeface="+mn-ea"/>
                <a:ea typeface="+mn-ea"/>
              </a:rPr>
              <a:t>elasticsearch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en-US" altLang="ko-KR" sz="900" b="1" dirty="0" smtClean="0">
                <a:latin typeface="+mn-ea"/>
                <a:ea typeface="+mn-ea"/>
              </a:rPr>
              <a:t>* 3</a:t>
            </a:r>
            <a:endParaRPr lang="en-US" altLang="ko-KR" sz="900" b="1" dirty="0">
              <a:latin typeface="+mn-ea"/>
              <a:ea typeface="+mn-ea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08245"/>
              </p:ext>
            </p:extLst>
          </p:nvPr>
        </p:nvGraphicFramePr>
        <p:xfrm>
          <a:off x="4159509" y="2168685"/>
          <a:ext cx="1716847" cy="302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222.231.7.27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airlink.interpark.com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</a:tbl>
          </a:graphicData>
        </a:graphic>
      </p:graphicFrame>
      <p:cxnSp>
        <p:nvCxnSpPr>
          <p:cNvPr id="173" name="직선 연결선 172"/>
          <p:cNvCxnSpPr>
            <a:stCxn id="172" idx="3"/>
            <a:endCxn id="298" idx="1"/>
          </p:cNvCxnSpPr>
          <p:nvPr/>
        </p:nvCxnSpPr>
        <p:spPr>
          <a:xfrm flipV="1">
            <a:off x="5876356" y="2113875"/>
            <a:ext cx="1118110" cy="20625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93661"/>
              </p:ext>
            </p:extLst>
          </p:nvPr>
        </p:nvGraphicFramePr>
        <p:xfrm>
          <a:off x="3876854" y="2689485"/>
          <a:ext cx="1716847" cy="302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211.233.74.177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airadmin.interparktour.com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211.233.74.178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www.thetravel.co.kr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</a:tbl>
          </a:graphicData>
        </a:graphic>
      </p:graphicFrame>
      <p:cxnSp>
        <p:nvCxnSpPr>
          <p:cNvPr id="178" name="직선 연결선 177"/>
          <p:cNvCxnSpPr>
            <a:stCxn id="177" idx="0"/>
            <a:endCxn id="123" idx="3"/>
          </p:cNvCxnSpPr>
          <p:nvPr/>
        </p:nvCxnSpPr>
        <p:spPr>
          <a:xfrm flipH="1" flipV="1">
            <a:off x="2642792" y="2139209"/>
            <a:ext cx="2092485" cy="55027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56"/>
          <p:cNvSpPr>
            <a:spLocks noChangeArrowheads="1"/>
          </p:cNvSpPr>
          <p:nvPr/>
        </p:nvSpPr>
        <p:spPr bwMode="auto">
          <a:xfrm>
            <a:off x="7516616" y="3088879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8" name="표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74873"/>
              </p:ext>
            </p:extLst>
          </p:nvPr>
        </p:nvGraphicFramePr>
        <p:xfrm>
          <a:off x="6251928" y="3967002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99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222.231.7.35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fly.interpark.com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189" name="직선 연결선 188"/>
          <p:cNvCxnSpPr>
            <a:stCxn id="188" idx="0"/>
            <a:endCxn id="76" idx="1"/>
          </p:cNvCxnSpPr>
          <p:nvPr/>
        </p:nvCxnSpPr>
        <p:spPr>
          <a:xfrm flipV="1">
            <a:off x="7110351" y="3168009"/>
            <a:ext cx="406265" cy="79899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57903"/>
              </p:ext>
            </p:extLst>
          </p:nvPr>
        </p:nvGraphicFramePr>
        <p:xfrm>
          <a:off x="3337174" y="3356440"/>
          <a:ext cx="1716847" cy="706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46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222.231.7.159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airinpark.auction.co.kr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airinpark.gmarket.co.kr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05386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mairinpark.gmarket.co.kr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69342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390464"/>
                  </a:ext>
                </a:extLst>
              </a:tr>
              <a:tr h="8791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222.231.50.43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64963"/>
                  </a:ext>
                </a:extLst>
              </a:tr>
              <a:tr h="87916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api-air.interpark.com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29740"/>
                  </a:ext>
                </a:extLst>
              </a:tr>
            </a:tbl>
          </a:graphicData>
        </a:graphic>
      </p:graphicFrame>
      <p:cxnSp>
        <p:nvCxnSpPr>
          <p:cNvPr id="196" name="직선 연결선 195"/>
          <p:cNvCxnSpPr>
            <a:stCxn id="195" idx="0"/>
            <a:endCxn id="166" idx="3"/>
          </p:cNvCxnSpPr>
          <p:nvPr/>
        </p:nvCxnSpPr>
        <p:spPr>
          <a:xfrm flipH="1" flipV="1">
            <a:off x="2424659" y="3184565"/>
            <a:ext cx="1770938" cy="17187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2247"/>
              </p:ext>
            </p:extLst>
          </p:nvPr>
        </p:nvGraphicFramePr>
        <p:xfrm>
          <a:off x="1525172" y="3967923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99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222.231.50.235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toursse.interpark.com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198" name="직선 연결선 197"/>
          <p:cNvCxnSpPr/>
          <p:nvPr/>
        </p:nvCxnSpPr>
        <p:spPr>
          <a:xfrm flipH="1">
            <a:off x="2241108" y="4169853"/>
            <a:ext cx="120800" cy="13638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아래쪽 화살표 198"/>
          <p:cNvSpPr/>
          <p:nvPr/>
        </p:nvSpPr>
        <p:spPr>
          <a:xfrm>
            <a:off x="1739314" y="5086355"/>
            <a:ext cx="567280" cy="329944"/>
          </a:xfrm>
          <a:prstGeom prst="downArrow">
            <a:avLst>
              <a:gd name="adj1" fmla="val 79104"/>
              <a:gd name="adj2" fmla="val 28830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저장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201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49" y="4442513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Line 66"/>
          <p:cNvSpPr>
            <a:spLocks noChangeShapeType="1"/>
          </p:cNvSpPr>
          <p:nvPr/>
        </p:nvSpPr>
        <p:spPr bwMode="black">
          <a:xfrm>
            <a:off x="6579388" y="433206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32" y="4434631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" name="Text Box 76"/>
          <p:cNvSpPr txBox="1">
            <a:spLocks noChangeArrowheads="1"/>
          </p:cNvSpPr>
          <p:nvPr/>
        </p:nvSpPr>
        <p:spPr bwMode="auto">
          <a:xfrm>
            <a:off x="6214060" y="4890294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weddingWEB189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222.231.50.189</a:t>
            </a:r>
          </a:p>
        </p:txBody>
      </p:sp>
      <p:sp>
        <p:nvSpPr>
          <p:cNvPr id="205" name="Line 66"/>
          <p:cNvSpPr>
            <a:spLocks noChangeShapeType="1"/>
          </p:cNvSpPr>
          <p:nvPr/>
        </p:nvSpPr>
        <p:spPr bwMode="black">
          <a:xfrm>
            <a:off x="5923905" y="433206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6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49" y="4434631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 Box 76"/>
          <p:cNvSpPr txBox="1">
            <a:spLocks noChangeArrowheads="1"/>
          </p:cNvSpPr>
          <p:nvPr/>
        </p:nvSpPr>
        <p:spPr bwMode="auto">
          <a:xfrm>
            <a:off x="5558577" y="4890294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weddingWEB188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222.231.50.188</a:t>
            </a:r>
          </a:p>
        </p:txBody>
      </p:sp>
      <p:sp>
        <p:nvSpPr>
          <p:cNvPr id="208" name="Line 66"/>
          <p:cNvSpPr>
            <a:spLocks noChangeShapeType="1"/>
          </p:cNvSpPr>
          <p:nvPr/>
        </p:nvSpPr>
        <p:spPr bwMode="black">
          <a:xfrm>
            <a:off x="5272615" y="4332063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9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59" y="4434631"/>
            <a:ext cx="648112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 Box 76"/>
          <p:cNvSpPr txBox="1">
            <a:spLocks noChangeArrowheads="1"/>
          </p:cNvSpPr>
          <p:nvPr/>
        </p:nvSpPr>
        <p:spPr bwMode="auto">
          <a:xfrm>
            <a:off x="4907287" y="4890294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weddingWEB187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222.231.50.187</a:t>
            </a:r>
          </a:p>
        </p:txBody>
      </p:sp>
      <p:sp>
        <p:nvSpPr>
          <p:cNvPr id="211" name="Line 80"/>
          <p:cNvSpPr>
            <a:spLocks noChangeShapeType="1"/>
          </p:cNvSpPr>
          <p:nvPr/>
        </p:nvSpPr>
        <p:spPr bwMode="black">
          <a:xfrm>
            <a:off x="4609520" y="4321390"/>
            <a:ext cx="0" cy="52201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12" name="Text Box 76"/>
          <p:cNvSpPr txBox="1">
            <a:spLocks noChangeArrowheads="1"/>
          </p:cNvSpPr>
          <p:nvPr/>
        </p:nvSpPr>
        <p:spPr bwMode="auto">
          <a:xfrm>
            <a:off x="4263211" y="4882413"/>
            <a:ext cx="638146" cy="18314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>
                <a:solidFill>
                  <a:schemeClr val="tx1"/>
                </a:solidFill>
                <a:latin typeface="+mn-ea"/>
                <a:ea typeface="+mn-ea"/>
              </a:rPr>
              <a:t>weddingWEB186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222.231.50.186</a:t>
            </a:r>
          </a:p>
        </p:txBody>
      </p:sp>
      <p:sp>
        <p:nvSpPr>
          <p:cNvPr id="213" name="Rectangle 52"/>
          <p:cNvSpPr>
            <a:spLocks noChangeArrowheads="1"/>
          </p:cNvSpPr>
          <p:nvPr/>
        </p:nvSpPr>
        <p:spPr bwMode="auto">
          <a:xfrm>
            <a:off x="4354291" y="4467614"/>
            <a:ext cx="2388442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웨딩 </a:t>
            </a:r>
            <a:r>
              <a:rPr lang="en-US" altLang="ko-KR" sz="900" b="1" dirty="0" smtClean="0">
                <a:latin typeface="+mn-ea"/>
                <a:ea typeface="+mn-ea"/>
              </a:rPr>
              <a:t>WEB * </a:t>
            </a:r>
            <a:r>
              <a:rPr lang="en-US" altLang="ko-KR" sz="900" dirty="0" smtClean="0">
                <a:latin typeface="+mn-ea"/>
                <a:ea typeface="+mn-ea"/>
              </a:rPr>
              <a:t>4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214" name="Rectangle 56"/>
          <p:cNvSpPr>
            <a:spLocks noChangeArrowheads="1"/>
          </p:cNvSpPr>
          <p:nvPr/>
        </p:nvSpPr>
        <p:spPr bwMode="auto">
          <a:xfrm>
            <a:off x="5354927" y="4238390"/>
            <a:ext cx="534041" cy="15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2000" tIns="72000" rIns="72000" b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L4 SW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81267"/>
              </p:ext>
            </p:extLst>
          </p:nvPr>
        </p:nvGraphicFramePr>
        <p:xfrm>
          <a:off x="4489714" y="5142640"/>
          <a:ext cx="1716847" cy="20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434">
                  <a:extLst>
                    <a:ext uri="{9D8B030D-6E8A-4147-A177-3AD203B41FA5}">
                      <a16:colId xmlns:a16="http://schemas.microsoft.com/office/drawing/2014/main" val="3338052474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4044146432"/>
                    </a:ext>
                  </a:extLst>
                </a:gridCol>
              </a:tblGrid>
              <a:tr h="99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Domain Name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8930"/>
                  </a:ext>
                </a:extLst>
              </a:tr>
              <a:tr h="879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222.231.50.13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wedding.interpark.com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1010"/>
                  </a:ext>
                </a:extLst>
              </a:tr>
            </a:tbl>
          </a:graphicData>
        </a:graphic>
      </p:graphicFrame>
      <p:cxnSp>
        <p:nvCxnSpPr>
          <p:cNvPr id="216" name="직선 연결선 215"/>
          <p:cNvCxnSpPr>
            <a:stCxn id="215" idx="0"/>
            <a:endCxn id="214" idx="2"/>
          </p:cNvCxnSpPr>
          <p:nvPr/>
        </p:nvCxnSpPr>
        <p:spPr>
          <a:xfrm flipV="1">
            <a:off x="5348137" y="4396650"/>
            <a:ext cx="273811" cy="74599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Line 69"/>
          <p:cNvSpPr>
            <a:spLocks noChangeShapeType="1"/>
          </p:cNvSpPr>
          <p:nvPr/>
        </p:nvSpPr>
        <p:spPr bwMode="black">
          <a:xfrm>
            <a:off x="5656142" y="3181817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3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83" y="3257607"/>
            <a:ext cx="75725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Text Box 76"/>
          <p:cNvSpPr txBox="1">
            <a:spLocks noChangeArrowheads="1"/>
          </p:cNvSpPr>
          <p:nvPr/>
        </p:nvSpPr>
        <p:spPr bwMode="auto">
          <a:xfrm>
            <a:off x="5200734" y="3704865"/>
            <a:ext cx="934484" cy="3301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+mn-ea"/>
                <a:ea typeface="+mn-ea"/>
              </a:rPr>
              <a:t>airdomADM178</a:t>
            </a:r>
            <a:endParaRPr lang="en-US" altLang="ko-KR" sz="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222.231.50.178</a:t>
            </a: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b="0" dirty="0" smtClean="0">
                <a:solidFill>
                  <a:schemeClr val="tx1"/>
                </a:solidFill>
                <a:latin typeface="+mn-ea"/>
                <a:ea typeface="+mn-ea"/>
              </a:rPr>
              <a:t>국내선 </a:t>
            </a:r>
            <a:r>
              <a:rPr lang="ko-KR" altLang="en-US" sz="600" b="0" dirty="0" err="1" smtClean="0">
                <a:solidFill>
                  <a:schemeClr val="tx1"/>
                </a:solidFill>
                <a:latin typeface="+mn-ea"/>
                <a:ea typeface="+mn-ea"/>
              </a:rPr>
              <a:t>어드민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600" b="0" dirty="0" err="1" smtClean="0">
                <a:solidFill>
                  <a:schemeClr val="tx1"/>
                </a:solidFill>
                <a:latin typeface="+mn-ea"/>
                <a:ea typeface="+mn-ea"/>
              </a:rPr>
              <a:t>구축주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6" name="Line 69"/>
          <p:cNvSpPr>
            <a:spLocks noChangeShapeType="1"/>
          </p:cNvSpPr>
          <p:nvPr/>
        </p:nvSpPr>
        <p:spPr bwMode="black">
          <a:xfrm>
            <a:off x="8217090" y="4314538"/>
            <a:ext cx="0" cy="56067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7" name="Picture 27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226" y="4390328"/>
            <a:ext cx="649064" cy="6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Text Box 76"/>
          <p:cNvSpPr txBox="1">
            <a:spLocks noChangeArrowheads="1"/>
          </p:cNvSpPr>
          <p:nvPr/>
        </p:nvSpPr>
        <p:spPr bwMode="auto">
          <a:xfrm>
            <a:off x="7905423" y="4837586"/>
            <a:ext cx="647002" cy="27774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6699FF"/>
            </a:solidFill>
            <a:miter lim="800000"/>
            <a:headEnd/>
            <a:tailEnd type="none" w="lg" len="sm"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600" dirty="0" err="1">
                <a:solidFill>
                  <a:schemeClr val="tx1"/>
                </a:solidFill>
                <a:latin typeface="+mn-ea"/>
              </a:rPr>
              <a:t>airdomADM177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222.231.50.177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항공 배치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24" name="Rectangle 52"/>
          <p:cNvSpPr>
            <a:spLocks noChangeArrowheads="1"/>
          </p:cNvSpPr>
          <p:nvPr/>
        </p:nvSpPr>
        <p:spPr bwMode="auto">
          <a:xfrm>
            <a:off x="1713367" y="2255921"/>
            <a:ext cx="1221403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항공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Admin</a:t>
            </a:r>
            <a:r>
              <a:rPr lang="ko-KR" altLang="en-US" sz="900" b="1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179" name="Rectangle 52"/>
          <p:cNvSpPr>
            <a:spLocks noChangeArrowheads="1"/>
          </p:cNvSpPr>
          <p:nvPr/>
        </p:nvSpPr>
        <p:spPr bwMode="auto">
          <a:xfrm>
            <a:off x="7118637" y="3318103"/>
            <a:ext cx="1201660" cy="161908"/>
          </a:xfrm>
          <a:prstGeom prst="rect">
            <a:avLst/>
          </a:prstGeom>
          <a:solidFill>
            <a:srgbClr val="66CCFF"/>
          </a:solidFill>
          <a:ln w="3175" algn="ctr">
            <a:solidFill>
              <a:srgbClr val="6699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국제선</a:t>
            </a:r>
            <a:r>
              <a:rPr lang="en-US" altLang="ko-KR" sz="900" dirty="0" smtClean="0">
                <a:latin typeface="+mn-ea"/>
                <a:ea typeface="+mn-ea"/>
              </a:rPr>
              <a:t>(fly)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latin typeface="+mn-ea"/>
                <a:ea typeface="+mn-ea"/>
              </a:rPr>
              <a:t>WEB * 2</a:t>
            </a:r>
            <a:endParaRPr lang="en-US" altLang="ko-KR" sz="9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9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598</Words>
  <Application>Microsoft Office PowerPoint</Application>
  <PresentationFormat>화면 슬라이드 쇼(4:3)</PresentationFormat>
  <Paragraphs>370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가는각진제목체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</dc:creator>
  <cp:lastModifiedBy>이등원</cp:lastModifiedBy>
  <cp:revision>96</cp:revision>
  <cp:lastPrinted>2017-12-19T07:06:28Z</cp:lastPrinted>
  <dcterms:created xsi:type="dcterms:W3CDTF">2017-11-20T01:04:56Z</dcterms:created>
  <dcterms:modified xsi:type="dcterms:W3CDTF">2019-05-10T02:17:21Z</dcterms:modified>
</cp:coreProperties>
</file>