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0" r:id="rId3"/>
    <p:sldId id="269" r:id="rId4"/>
    <p:sldId id="268" r:id="rId5"/>
    <p:sldId id="273" r:id="rId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6548" autoAdjust="0"/>
  </p:normalViewPr>
  <p:slideViewPr>
    <p:cSldViewPr>
      <p:cViewPr>
        <p:scale>
          <a:sx n="150" d="100"/>
          <a:sy n="150" d="100"/>
        </p:scale>
        <p:origin x="378" y="-13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F0C74-07C3-4E97-B9A1-DE0592F5D700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D0604-0A90-4F36-90C2-AFF09C8E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3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D0604-0A90-4F36-90C2-AFF09C8E47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9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D0604-0A90-4F36-90C2-AFF09C8E47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5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D0604-0A90-4F36-90C2-AFF09C8E47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64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D0604-0A90-4F36-90C2-AFF09C8E47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5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D0604-0A90-4F36-90C2-AFF09C8E47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7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2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0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8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4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0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2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9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3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2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3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6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2"/>
          <p:cNvSpPr>
            <a:spLocks noChangeArrowheads="1"/>
          </p:cNvSpPr>
          <p:nvPr/>
        </p:nvSpPr>
        <p:spPr bwMode="auto">
          <a:xfrm>
            <a:off x="740388" y="2149464"/>
            <a:ext cx="8268896" cy="32503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latin typeface="+mn-ea"/>
              <a:ea typeface="+mn-ea"/>
            </a:endParaRPr>
          </a:p>
        </p:txBody>
      </p:sp>
      <p:pic>
        <p:nvPicPr>
          <p:cNvPr id="115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650" y="2238868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-3409" y="116632"/>
            <a:ext cx="3310717" cy="3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atin typeface="+mn-ea"/>
              </a:rPr>
              <a:t>2.2. </a:t>
            </a:r>
            <a:r>
              <a:rPr lang="ko-KR" altLang="en-US" sz="1600" dirty="0" smtClean="0">
                <a:latin typeface="+mn-ea"/>
              </a:rPr>
              <a:t>하드웨어 구성도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4233" y="548680"/>
            <a:ext cx="8930195" cy="597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여행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호텔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공통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151033"/>
            <a:ext cx="911838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94233" y="2132856"/>
            <a:ext cx="661344" cy="329977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+mn-ea"/>
                <a:ea typeface="+mn-ea"/>
              </a:rPr>
              <a:t>Application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Server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88910" y="5486577"/>
            <a:ext cx="661344" cy="8497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+mn-ea"/>
                <a:ea typeface="+mn-ea"/>
              </a:rPr>
              <a:t>Database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&amp;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Storage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79945" y="1592796"/>
            <a:ext cx="661344" cy="49299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Access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Layer</a:t>
            </a:r>
            <a:endParaRPr lang="en-US" altLang="ko-KR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764541" y="5486576"/>
            <a:ext cx="8268896" cy="103876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black">
          <a:xfrm flipV="1">
            <a:off x="764541" y="5454175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black">
          <a:xfrm flipV="1">
            <a:off x="755576" y="2133635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4" name="Line 66"/>
          <p:cNvSpPr>
            <a:spLocks noChangeShapeType="1"/>
          </p:cNvSpPr>
          <p:nvPr/>
        </p:nvSpPr>
        <p:spPr bwMode="black">
          <a:xfrm>
            <a:off x="7619989" y="2128418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5" name="Line 80"/>
          <p:cNvSpPr>
            <a:spLocks noChangeShapeType="1"/>
          </p:cNvSpPr>
          <p:nvPr/>
        </p:nvSpPr>
        <p:spPr bwMode="black">
          <a:xfrm>
            <a:off x="8540852" y="2125626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7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56" y="2230986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382" y="2234629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76"/>
          <p:cNvSpPr txBox="1">
            <a:spLocks noChangeArrowheads="1"/>
          </p:cNvSpPr>
          <p:nvPr/>
        </p:nvSpPr>
        <p:spPr bwMode="auto">
          <a:xfrm>
            <a:off x="8194543" y="2686648"/>
            <a:ext cx="638146" cy="2449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TourPWeb127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222.231.50.126</a:t>
            </a: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7254661" y="2686648"/>
            <a:ext cx="638146" cy="2449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TourPWeb126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222.231.50.126</a:t>
            </a:r>
          </a:p>
        </p:txBody>
      </p:sp>
      <p:sp>
        <p:nvSpPr>
          <p:cNvPr id="82" name="Line 66"/>
          <p:cNvSpPr>
            <a:spLocks noChangeShapeType="1"/>
          </p:cNvSpPr>
          <p:nvPr/>
        </p:nvSpPr>
        <p:spPr bwMode="black">
          <a:xfrm>
            <a:off x="6734836" y="2128418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8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303" y="2230986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 Box 76"/>
          <p:cNvSpPr txBox="1">
            <a:spLocks noChangeArrowheads="1"/>
          </p:cNvSpPr>
          <p:nvPr/>
        </p:nvSpPr>
        <p:spPr bwMode="auto">
          <a:xfrm>
            <a:off x="6369508" y="2686648"/>
            <a:ext cx="638146" cy="2449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TourPWeb125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222.231.50.125</a:t>
            </a:r>
          </a:p>
        </p:txBody>
      </p:sp>
      <p:sp>
        <p:nvSpPr>
          <p:cNvPr id="85" name="Line 66"/>
          <p:cNvSpPr>
            <a:spLocks noChangeShapeType="1"/>
          </p:cNvSpPr>
          <p:nvPr/>
        </p:nvSpPr>
        <p:spPr bwMode="black">
          <a:xfrm>
            <a:off x="5842816" y="2128418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8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283" y="2230986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 Box 76"/>
          <p:cNvSpPr txBox="1">
            <a:spLocks noChangeArrowheads="1"/>
          </p:cNvSpPr>
          <p:nvPr/>
        </p:nvSpPr>
        <p:spPr bwMode="auto">
          <a:xfrm>
            <a:off x="5477488" y="2686648"/>
            <a:ext cx="638146" cy="2449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TourPWeb124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222.231.50.124</a:t>
            </a:r>
          </a:p>
        </p:txBody>
      </p:sp>
      <p:sp>
        <p:nvSpPr>
          <p:cNvPr id="88" name="Line 66"/>
          <p:cNvSpPr>
            <a:spLocks noChangeShapeType="1"/>
          </p:cNvSpPr>
          <p:nvPr/>
        </p:nvSpPr>
        <p:spPr bwMode="black">
          <a:xfrm>
            <a:off x="4940528" y="2128418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89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95" y="2230986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 Box 76"/>
          <p:cNvSpPr txBox="1">
            <a:spLocks noChangeArrowheads="1"/>
          </p:cNvSpPr>
          <p:nvPr/>
        </p:nvSpPr>
        <p:spPr bwMode="auto">
          <a:xfrm>
            <a:off x="4575200" y="2686648"/>
            <a:ext cx="638146" cy="2449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TourPWeb123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222.231.50.123</a:t>
            </a:r>
          </a:p>
        </p:txBody>
      </p:sp>
      <p:sp>
        <p:nvSpPr>
          <p:cNvPr id="108" name="Line 66"/>
          <p:cNvSpPr>
            <a:spLocks noChangeShapeType="1"/>
          </p:cNvSpPr>
          <p:nvPr/>
        </p:nvSpPr>
        <p:spPr bwMode="black">
          <a:xfrm>
            <a:off x="3068635" y="2120536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09" name="Line 80"/>
          <p:cNvSpPr>
            <a:spLocks noChangeShapeType="1"/>
          </p:cNvSpPr>
          <p:nvPr/>
        </p:nvSpPr>
        <p:spPr bwMode="black">
          <a:xfrm>
            <a:off x="3989498" y="2117745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10" name="Rectangle 56"/>
          <p:cNvSpPr>
            <a:spLocks noChangeArrowheads="1"/>
          </p:cNvSpPr>
          <p:nvPr/>
        </p:nvSpPr>
        <p:spPr bwMode="auto">
          <a:xfrm>
            <a:off x="3238858" y="2039533"/>
            <a:ext cx="534041" cy="150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61" y="2238868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52"/>
          <p:cNvSpPr>
            <a:spLocks noChangeArrowheads="1"/>
          </p:cNvSpPr>
          <p:nvPr/>
        </p:nvSpPr>
        <p:spPr bwMode="auto">
          <a:xfrm>
            <a:off x="2709242" y="2247550"/>
            <a:ext cx="1475416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latin typeface="+mn-ea"/>
                <a:ea typeface="+mn-ea"/>
              </a:rPr>
              <a:t>공통 </a:t>
            </a:r>
            <a:r>
              <a:rPr lang="en-US" altLang="ko-KR" sz="900" b="1" dirty="0" smtClean="0">
                <a:latin typeface="+mn-ea"/>
                <a:ea typeface="+mn-ea"/>
              </a:rPr>
              <a:t>Admin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WEB * 2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113" name="Text Box 76"/>
          <p:cNvSpPr txBox="1">
            <a:spLocks noChangeArrowheads="1"/>
          </p:cNvSpPr>
          <p:nvPr/>
        </p:nvSpPr>
        <p:spPr bwMode="auto">
          <a:xfrm>
            <a:off x="3643189" y="2678767"/>
            <a:ext cx="638146" cy="2449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TourPBWeb129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222.231.50.129</a:t>
            </a:r>
          </a:p>
        </p:txBody>
      </p:sp>
      <p:sp>
        <p:nvSpPr>
          <p:cNvPr id="114" name="Text Box 76"/>
          <p:cNvSpPr txBox="1">
            <a:spLocks noChangeArrowheads="1"/>
          </p:cNvSpPr>
          <p:nvPr/>
        </p:nvSpPr>
        <p:spPr bwMode="auto">
          <a:xfrm>
            <a:off x="2703307" y="2678767"/>
            <a:ext cx="638146" cy="2449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TourPBWeb128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222.231.50.128</a:t>
            </a:r>
          </a:p>
        </p:txBody>
      </p:sp>
      <p:sp>
        <p:nvSpPr>
          <p:cNvPr id="122" name="Line 36"/>
          <p:cNvSpPr>
            <a:spLocks noChangeShapeType="1"/>
          </p:cNvSpPr>
          <p:nvPr/>
        </p:nvSpPr>
        <p:spPr bwMode="black">
          <a:xfrm flipV="1">
            <a:off x="764542" y="3187741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329491" y="4418748"/>
            <a:ext cx="3105851" cy="938422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투어 이미지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 smtClean="0">
                <a:solidFill>
                  <a:schemeClr val="tx1"/>
                </a:solidFill>
              </a:rPr>
              <a:t>ImgUpload65</a:t>
            </a:r>
            <a:r>
              <a:rPr lang="en-US" altLang="ko-KR" sz="700" dirty="0" smtClean="0">
                <a:solidFill>
                  <a:schemeClr val="tx1"/>
                </a:solidFill>
              </a:rPr>
              <a:t> (</a:t>
            </a:r>
            <a:r>
              <a:rPr lang="en-US" altLang="ko-KR" sz="700" dirty="0">
                <a:solidFill>
                  <a:schemeClr val="tx1"/>
                </a:solidFill>
              </a:rPr>
              <a:t>222.231.50.65</a:t>
            </a:r>
            <a:r>
              <a:rPr lang="en-US" altLang="ko-KR" sz="700" dirty="0" smtClean="0">
                <a:solidFill>
                  <a:schemeClr val="tx1"/>
                </a:solidFill>
              </a:rPr>
              <a:t>), </a:t>
            </a:r>
            <a:r>
              <a:rPr lang="en-US" altLang="ko-KR" sz="700" b="1" dirty="0" err="1" smtClean="0">
                <a:solidFill>
                  <a:schemeClr val="tx1"/>
                </a:solidFill>
              </a:rPr>
              <a:t>ImgUpload66</a:t>
            </a:r>
            <a:r>
              <a:rPr lang="en-US" altLang="ko-KR" sz="700" dirty="0" smtClean="0">
                <a:solidFill>
                  <a:schemeClr val="tx1"/>
                </a:solidFill>
              </a:rPr>
              <a:t> (</a:t>
            </a:r>
            <a:r>
              <a:rPr lang="en-US" altLang="ko-KR" sz="700" dirty="0">
                <a:solidFill>
                  <a:schemeClr val="tx1"/>
                </a:solidFill>
              </a:rPr>
              <a:t>222.231.50.66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2" name="Line 69"/>
          <p:cNvSpPr>
            <a:spLocks noChangeShapeType="1"/>
          </p:cNvSpPr>
          <p:nvPr/>
        </p:nvSpPr>
        <p:spPr bwMode="black">
          <a:xfrm>
            <a:off x="2496238" y="433530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7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79" y="4411099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Text Box 76"/>
          <p:cNvSpPr txBox="1">
            <a:spLocks noChangeArrowheads="1"/>
          </p:cNvSpPr>
          <p:nvPr/>
        </p:nvSpPr>
        <p:spPr bwMode="auto">
          <a:xfrm>
            <a:off x="2184571" y="4858358"/>
            <a:ext cx="647002" cy="20563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TourImage134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222.231.50.134</a:t>
            </a:r>
          </a:p>
        </p:txBody>
      </p:sp>
      <p:sp>
        <p:nvSpPr>
          <p:cNvPr id="175" name="Line 69"/>
          <p:cNvSpPr>
            <a:spLocks noChangeShapeType="1"/>
          </p:cNvSpPr>
          <p:nvPr/>
        </p:nvSpPr>
        <p:spPr bwMode="black">
          <a:xfrm>
            <a:off x="1757858" y="433530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7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99" y="4411099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 Box 76"/>
          <p:cNvSpPr txBox="1">
            <a:spLocks noChangeArrowheads="1"/>
          </p:cNvSpPr>
          <p:nvPr/>
        </p:nvSpPr>
        <p:spPr bwMode="auto">
          <a:xfrm>
            <a:off x="1446191" y="4858358"/>
            <a:ext cx="647002" cy="20563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TourImage133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222.231.50.133</a:t>
            </a:r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black">
          <a:xfrm flipV="1">
            <a:off x="764541" y="4324123"/>
            <a:ext cx="8259931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88" name="Rectangle 56"/>
          <p:cNvSpPr>
            <a:spLocks noChangeArrowheads="1"/>
          </p:cNvSpPr>
          <p:nvPr/>
        </p:nvSpPr>
        <p:spPr bwMode="auto">
          <a:xfrm>
            <a:off x="1912279" y="4248283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9" name="Rectangle 52"/>
          <p:cNvSpPr>
            <a:spLocks noChangeArrowheads="1"/>
          </p:cNvSpPr>
          <p:nvPr/>
        </p:nvSpPr>
        <p:spPr bwMode="auto">
          <a:xfrm>
            <a:off x="1494453" y="4444125"/>
            <a:ext cx="1294856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이미지업로드 </a:t>
            </a:r>
            <a:r>
              <a:rPr lang="en-US" altLang="ko-KR" sz="900" dirty="0" smtClean="0">
                <a:latin typeface="+mn-ea"/>
                <a:ea typeface="+mn-ea"/>
              </a:rPr>
              <a:t>WEB * 2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197" name="Line 69"/>
          <p:cNvSpPr>
            <a:spLocks noChangeShapeType="1"/>
          </p:cNvSpPr>
          <p:nvPr/>
        </p:nvSpPr>
        <p:spPr bwMode="black">
          <a:xfrm>
            <a:off x="4005622" y="433530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98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663" y="4411099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" name="Text Box 76"/>
          <p:cNvSpPr txBox="1">
            <a:spLocks noChangeArrowheads="1"/>
          </p:cNvSpPr>
          <p:nvPr/>
        </p:nvSpPr>
        <p:spPr bwMode="auto">
          <a:xfrm>
            <a:off x="3693955" y="4858358"/>
            <a:ext cx="647002" cy="20563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TourPub191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222.231.50.191</a:t>
            </a:r>
          </a:p>
        </p:txBody>
      </p:sp>
      <p:sp>
        <p:nvSpPr>
          <p:cNvPr id="200" name="Line 69"/>
          <p:cNvSpPr>
            <a:spLocks noChangeShapeType="1"/>
          </p:cNvSpPr>
          <p:nvPr/>
        </p:nvSpPr>
        <p:spPr bwMode="black">
          <a:xfrm>
            <a:off x="3264101" y="433530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0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42" y="4411099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Text Box 76"/>
          <p:cNvSpPr txBox="1">
            <a:spLocks noChangeArrowheads="1"/>
          </p:cNvSpPr>
          <p:nvPr/>
        </p:nvSpPr>
        <p:spPr bwMode="auto">
          <a:xfrm>
            <a:off x="2952434" y="4858358"/>
            <a:ext cx="647002" cy="20563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TourPub190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222.231.50.190</a:t>
            </a:r>
          </a:p>
        </p:txBody>
      </p:sp>
      <p:sp>
        <p:nvSpPr>
          <p:cNvPr id="203" name="Rectangle 56"/>
          <p:cNvSpPr>
            <a:spLocks noChangeArrowheads="1"/>
          </p:cNvSpPr>
          <p:nvPr/>
        </p:nvSpPr>
        <p:spPr bwMode="auto">
          <a:xfrm>
            <a:off x="3418522" y="4248283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4" name="Rectangle 52"/>
          <p:cNvSpPr>
            <a:spLocks noChangeArrowheads="1"/>
          </p:cNvSpPr>
          <p:nvPr/>
        </p:nvSpPr>
        <p:spPr bwMode="auto">
          <a:xfrm>
            <a:off x="3000696" y="4444125"/>
            <a:ext cx="1294856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정적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컨텐츠 </a:t>
            </a:r>
            <a:r>
              <a:rPr lang="en-US" altLang="ko-KR" sz="900" dirty="0" smtClean="0">
                <a:latin typeface="+mn-ea"/>
                <a:ea typeface="+mn-ea"/>
              </a:rPr>
              <a:t>WEB * 2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5148064" y="4391553"/>
            <a:ext cx="3825697" cy="938422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투어 배치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 smtClean="0">
                <a:solidFill>
                  <a:schemeClr val="tx1"/>
                </a:solidFill>
              </a:rPr>
              <a:t>TourPHyper135</a:t>
            </a:r>
            <a:r>
              <a:rPr lang="en-US" altLang="ko-KR" sz="700" dirty="0" smtClean="0">
                <a:solidFill>
                  <a:schemeClr val="tx1"/>
                </a:solidFill>
              </a:rPr>
              <a:t> (222.231.50.135), </a:t>
            </a:r>
            <a:r>
              <a:rPr lang="en-US" altLang="ko-KR" sz="700" b="1" dirty="0" err="1" smtClean="0">
                <a:solidFill>
                  <a:schemeClr val="tx1"/>
                </a:solidFill>
              </a:rPr>
              <a:t>TourPHyper136</a:t>
            </a:r>
            <a:r>
              <a:rPr lang="en-US" altLang="ko-KR" sz="700" dirty="0" smtClean="0">
                <a:solidFill>
                  <a:schemeClr val="tx1"/>
                </a:solidFill>
              </a:rPr>
              <a:t> (222.231.50.136)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6" name="Line 69"/>
          <p:cNvSpPr>
            <a:spLocks noChangeShapeType="1"/>
          </p:cNvSpPr>
          <p:nvPr/>
        </p:nvSpPr>
        <p:spPr bwMode="black">
          <a:xfrm>
            <a:off x="6314811" y="4308114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0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2" y="4293096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Text Box 76"/>
          <p:cNvSpPr txBox="1">
            <a:spLocks noChangeArrowheads="1"/>
          </p:cNvSpPr>
          <p:nvPr/>
        </p:nvSpPr>
        <p:spPr bwMode="auto">
          <a:xfrm>
            <a:off x="6003144" y="4740354"/>
            <a:ext cx="647002" cy="28345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TourPABatch138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222.231.50.138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항공 배치</a:t>
            </a:r>
            <a:r>
              <a:rPr lang="en-US" altLang="ko-KR" sz="6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09" name="Line 69"/>
          <p:cNvSpPr>
            <a:spLocks noChangeShapeType="1"/>
          </p:cNvSpPr>
          <p:nvPr/>
        </p:nvSpPr>
        <p:spPr bwMode="black">
          <a:xfrm>
            <a:off x="5576431" y="4308114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10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472" y="4293096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Text Box 76"/>
          <p:cNvSpPr txBox="1">
            <a:spLocks noChangeArrowheads="1"/>
          </p:cNvSpPr>
          <p:nvPr/>
        </p:nvSpPr>
        <p:spPr bwMode="auto">
          <a:xfrm>
            <a:off x="5264764" y="4740354"/>
            <a:ext cx="647002" cy="28345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TourPTBatch137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222.231.50.137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여행 배치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14" name="Line 69"/>
          <p:cNvSpPr>
            <a:spLocks noChangeShapeType="1"/>
          </p:cNvSpPr>
          <p:nvPr/>
        </p:nvSpPr>
        <p:spPr bwMode="black">
          <a:xfrm>
            <a:off x="7824195" y="4308114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15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236" y="4293096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Text Box 76"/>
          <p:cNvSpPr txBox="1">
            <a:spLocks noChangeArrowheads="1"/>
          </p:cNvSpPr>
          <p:nvPr/>
        </p:nvSpPr>
        <p:spPr bwMode="auto">
          <a:xfrm>
            <a:off x="7512528" y="4740354"/>
            <a:ext cx="647002" cy="28345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TourGalileo216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222.231.50.216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항공 갈릴레오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17" name="Line 69"/>
          <p:cNvSpPr>
            <a:spLocks noChangeShapeType="1"/>
          </p:cNvSpPr>
          <p:nvPr/>
        </p:nvSpPr>
        <p:spPr bwMode="black">
          <a:xfrm>
            <a:off x="7082674" y="4308114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18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715" y="4293096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" name="Text Box 76"/>
          <p:cNvSpPr txBox="1">
            <a:spLocks noChangeArrowheads="1"/>
          </p:cNvSpPr>
          <p:nvPr/>
        </p:nvSpPr>
        <p:spPr bwMode="auto">
          <a:xfrm>
            <a:off x="6771007" y="4740354"/>
            <a:ext cx="647002" cy="28345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TourPHBatch139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222.231.50.139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호텔 배치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26" name="Line 69"/>
          <p:cNvSpPr>
            <a:spLocks noChangeShapeType="1"/>
          </p:cNvSpPr>
          <p:nvPr/>
        </p:nvSpPr>
        <p:spPr bwMode="black">
          <a:xfrm>
            <a:off x="8574240" y="4308114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2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281" y="4293096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Text Box 76"/>
          <p:cNvSpPr txBox="1">
            <a:spLocks noChangeArrowheads="1"/>
          </p:cNvSpPr>
          <p:nvPr/>
        </p:nvSpPr>
        <p:spPr bwMode="auto">
          <a:xfrm>
            <a:off x="8262573" y="4740354"/>
            <a:ext cx="647002" cy="41729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TourNodeJS145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222.231.50.145</a:t>
            </a:r>
          </a:p>
          <a:p>
            <a:pPr algn="ctr"/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모바일 </a:t>
            </a:r>
            <a:r>
              <a:rPr lang="en-US" altLang="ko-KR" sz="6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api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사용안함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29" name="Line 66"/>
          <p:cNvSpPr>
            <a:spLocks noChangeShapeType="1"/>
          </p:cNvSpPr>
          <p:nvPr/>
        </p:nvSpPr>
        <p:spPr bwMode="black">
          <a:xfrm>
            <a:off x="4117501" y="3181033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black">
          <a:xfrm>
            <a:off x="5038364" y="3178241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3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968" y="3283601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894" y="3287244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" name="Text Box 76"/>
          <p:cNvSpPr txBox="1">
            <a:spLocks noChangeArrowheads="1"/>
          </p:cNvSpPr>
          <p:nvPr/>
        </p:nvSpPr>
        <p:spPr bwMode="auto">
          <a:xfrm>
            <a:off x="4692055" y="3739264"/>
            <a:ext cx="638146" cy="27365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TOURDC226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222.233.74.226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600" dirty="0">
                <a:solidFill>
                  <a:schemeClr val="tx1"/>
                </a:solidFill>
                <a:latin typeface="+mn-ea"/>
              </a:rPr>
              <a:t>Active Directory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34" name="Text Box 76"/>
          <p:cNvSpPr txBox="1">
            <a:spLocks noChangeArrowheads="1"/>
          </p:cNvSpPr>
          <p:nvPr/>
        </p:nvSpPr>
        <p:spPr bwMode="auto">
          <a:xfrm>
            <a:off x="3752173" y="3739264"/>
            <a:ext cx="638146" cy="27365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TOURDC119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222.233.74.119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(Active Directory)</a:t>
            </a:r>
          </a:p>
        </p:txBody>
      </p:sp>
      <p:sp>
        <p:nvSpPr>
          <p:cNvPr id="235" name="Line 66"/>
          <p:cNvSpPr>
            <a:spLocks noChangeShapeType="1"/>
          </p:cNvSpPr>
          <p:nvPr/>
        </p:nvSpPr>
        <p:spPr bwMode="black">
          <a:xfrm>
            <a:off x="2951139" y="3181033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3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06" y="3283601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 Box 76"/>
          <p:cNvSpPr txBox="1">
            <a:spLocks noChangeArrowheads="1"/>
          </p:cNvSpPr>
          <p:nvPr/>
        </p:nvSpPr>
        <p:spPr bwMode="auto">
          <a:xfrm>
            <a:off x="2585811" y="3739264"/>
            <a:ext cx="638146" cy="27365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TourApp166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222.231.7.166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sms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38" name="Line 66"/>
          <p:cNvSpPr>
            <a:spLocks noChangeShapeType="1"/>
          </p:cNvSpPr>
          <p:nvPr/>
        </p:nvSpPr>
        <p:spPr bwMode="black">
          <a:xfrm>
            <a:off x="2059119" y="3181033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39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86" y="3283601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" name="Text Box 76"/>
          <p:cNvSpPr txBox="1">
            <a:spLocks noChangeArrowheads="1"/>
          </p:cNvSpPr>
          <p:nvPr/>
        </p:nvSpPr>
        <p:spPr bwMode="auto">
          <a:xfrm>
            <a:off x="1693791" y="3739264"/>
            <a:ext cx="638146" cy="27365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TourAgent169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222.231.7.169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(fax)</a:t>
            </a:r>
          </a:p>
        </p:txBody>
      </p:sp>
      <p:pic>
        <p:nvPicPr>
          <p:cNvPr id="251" name="Picture 30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342" y="1440704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Line 68"/>
          <p:cNvSpPr>
            <a:spLocks noChangeShapeType="1"/>
          </p:cNvSpPr>
          <p:nvPr/>
        </p:nvSpPr>
        <p:spPr bwMode="black">
          <a:xfrm>
            <a:off x="6733612" y="1861230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53" name="모서리가 둥근 직사각형 252"/>
          <p:cNvSpPr>
            <a:spLocks noChangeArrowheads="1"/>
          </p:cNvSpPr>
          <p:nvPr/>
        </p:nvSpPr>
        <p:spPr bwMode="auto">
          <a:xfrm>
            <a:off x="6933373" y="1721121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End User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6" name="Rectangle 56"/>
          <p:cNvSpPr>
            <a:spLocks noChangeArrowheads="1"/>
          </p:cNvSpPr>
          <p:nvPr/>
        </p:nvSpPr>
        <p:spPr bwMode="auto">
          <a:xfrm>
            <a:off x="6496658" y="2058972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Rectangle 52"/>
          <p:cNvSpPr>
            <a:spLocks noChangeArrowheads="1"/>
          </p:cNvSpPr>
          <p:nvPr/>
        </p:nvSpPr>
        <p:spPr bwMode="auto">
          <a:xfrm>
            <a:off x="4716016" y="2255432"/>
            <a:ext cx="4019996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공통</a:t>
            </a:r>
            <a:r>
              <a:rPr lang="en-US" altLang="ko-KR" sz="900" dirty="0" smtClean="0">
                <a:latin typeface="+mn-ea"/>
                <a:ea typeface="+mn-ea"/>
              </a:rPr>
              <a:t> WEB * 5</a:t>
            </a:r>
            <a:endParaRPr lang="en-US" altLang="ko-KR" sz="900" b="1" dirty="0">
              <a:latin typeface="+mn-ea"/>
              <a:ea typeface="+mn-ea"/>
            </a:endParaRPr>
          </a:p>
        </p:txBody>
      </p:sp>
      <p:pic>
        <p:nvPicPr>
          <p:cNvPr id="254" name="Picture 30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79" y="1440704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5" name="Line 68"/>
          <p:cNvSpPr>
            <a:spLocks noChangeShapeType="1"/>
          </p:cNvSpPr>
          <p:nvPr/>
        </p:nvSpPr>
        <p:spPr bwMode="black">
          <a:xfrm>
            <a:off x="3468449" y="1861230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56" name="모서리가 둥근 직사각형 255"/>
          <p:cNvSpPr>
            <a:spLocks noChangeArrowheads="1"/>
          </p:cNvSpPr>
          <p:nvPr/>
        </p:nvSpPr>
        <p:spPr bwMode="auto">
          <a:xfrm>
            <a:off x="3668210" y="1721121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Admin/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  <a:ea typeface="+mn-ea"/>
              </a:rPr>
              <a:t>제휴사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9" name="Line 69"/>
          <p:cNvSpPr>
            <a:spLocks noChangeShapeType="1"/>
          </p:cNvSpPr>
          <p:nvPr/>
        </p:nvSpPr>
        <p:spPr bwMode="black">
          <a:xfrm>
            <a:off x="6166062" y="5459730"/>
            <a:ext cx="0" cy="562659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80" name="Line 69"/>
          <p:cNvSpPr>
            <a:spLocks noChangeShapeType="1"/>
          </p:cNvSpPr>
          <p:nvPr/>
        </p:nvSpPr>
        <p:spPr bwMode="black">
          <a:xfrm>
            <a:off x="7066162" y="546182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8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018" y="5537613"/>
            <a:ext cx="795851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203" y="553761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Text Box 76"/>
          <p:cNvSpPr txBox="1">
            <a:spLocks noChangeArrowheads="1"/>
          </p:cNvSpPr>
          <p:nvPr/>
        </p:nvSpPr>
        <p:spPr bwMode="auto">
          <a:xfrm>
            <a:off x="5843203" y="5984871"/>
            <a:ext cx="647002" cy="30282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NTourDB1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172.21.1.197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TOURDBNIS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84" name="Text Box 76"/>
          <p:cNvSpPr txBox="1">
            <a:spLocks noChangeArrowheads="1"/>
          </p:cNvSpPr>
          <p:nvPr/>
        </p:nvSpPr>
        <p:spPr bwMode="auto">
          <a:xfrm>
            <a:off x="6754495" y="5984871"/>
            <a:ext cx="647002" cy="30282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NTourDB2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172.21.1.198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FLIGHTDBNIS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85" name="Rectangle 50"/>
          <p:cNvSpPr>
            <a:spLocks noChangeArrowheads="1"/>
          </p:cNvSpPr>
          <p:nvPr/>
        </p:nvSpPr>
        <p:spPr bwMode="auto">
          <a:xfrm>
            <a:off x="5790891" y="5558487"/>
            <a:ext cx="1622528" cy="170283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dirty="0" err="1" smtClean="0">
                <a:latin typeface="+mn-ea"/>
                <a:ea typeface="+mn-ea"/>
              </a:rPr>
              <a:t>NTourCluster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86" name="AutoShape 20"/>
          <p:cNvSpPr>
            <a:spLocks noChangeArrowheads="1"/>
          </p:cNvSpPr>
          <p:nvPr/>
        </p:nvSpPr>
        <p:spPr bwMode="auto">
          <a:xfrm>
            <a:off x="5843204" y="6271836"/>
            <a:ext cx="1558294" cy="180677"/>
          </a:xfrm>
          <a:prstGeom prst="leftRightArrow">
            <a:avLst>
              <a:gd name="adj1" fmla="val 72759"/>
              <a:gd name="adj2" fmla="val 56337"/>
            </a:avLst>
          </a:prstGeom>
          <a:solidFill>
            <a:srgbClr val="99CC00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0" hangingPunct="0"/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상호 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fail-over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4" name="Line 69"/>
          <p:cNvSpPr>
            <a:spLocks noChangeShapeType="1"/>
          </p:cNvSpPr>
          <p:nvPr/>
        </p:nvSpPr>
        <p:spPr bwMode="black">
          <a:xfrm>
            <a:off x="2632647" y="5459730"/>
            <a:ext cx="0" cy="562659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95" name="Line 69"/>
          <p:cNvSpPr>
            <a:spLocks noChangeShapeType="1"/>
          </p:cNvSpPr>
          <p:nvPr/>
        </p:nvSpPr>
        <p:spPr bwMode="black">
          <a:xfrm>
            <a:off x="3532747" y="546182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9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03" y="5537613"/>
            <a:ext cx="795851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88" y="553761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Text Box 76"/>
          <p:cNvSpPr txBox="1">
            <a:spLocks noChangeArrowheads="1"/>
          </p:cNvSpPr>
          <p:nvPr/>
        </p:nvSpPr>
        <p:spPr bwMode="auto">
          <a:xfrm>
            <a:off x="2309788" y="5984871"/>
            <a:ext cx="647002" cy="28345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AIRDB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172.21.134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(Active)</a:t>
            </a:r>
          </a:p>
        </p:txBody>
      </p:sp>
      <p:sp>
        <p:nvSpPr>
          <p:cNvPr id="220" name="Text Box 76"/>
          <p:cNvSpPr txBox="1">
            <a:spLocks noChangeArrowheads="1"/>
          </p:cNvSpPr>
          <p:nvPr/>
        </p:nvSpPr>
        <p:spPr bwMode="auto">
          <a:xfrm>
            <a:off x="3221080" y="5984871"/>
            <a:ext cx="647002" cy="28345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AIRHA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(Stand-by)</a:t>
            </a:r>
          </a:p>
        </p:txBody>
      </p:sp>
      <p:sp>
        <p:nvSpPr>
          <p:cNvPr id="221" name="Rectangle 50"/>
          <p:cNvSpPr>
            <a:spLocks noChangeArrowheads="1"/>
          </p:cNvSpPr>
          <p:nvPr/>
        </p:nvSpPr>
        <p:spPr bwMode="auto">
          <a:xfrm>
            <a:off x="2257476" y="5558487"/>
            <a:ext cx="1622528" cy="170283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dirty="0" err="1" smtClean="0">
                <a:latin typeface="+mn-ea"/>
                <a:ea typeface="+mn-ea"/>
              </a:rPr>
              <a:t>AIRDB</a:t>
            </a:r>
            <a:r>
              <a:rPr lang="en-US" altLang="ko-KR" sz="900" dirty="0" smtClean="0">
                <a:latin typeface="+mn-ea"/>
                <a:ea typeface="+mn-ea"/>
              </a:rPr>
              <a:t> Cluster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22" name="AutoShape 20"/>
          <p:cNvSpPr>
            <a:spLocks noChangeArrowheads="1"/>
          </p:cNvSpPr>
          <p:nvPr/>
        </p:nvSpPr>
        <p:spPr bwMode="auto">
          <a:xfrm>
            <a:off x="2309789" y="6271836"/>
            <a:ext cx="1558294" cy="180677"/>
          </a:xfrm>
          <a:prstGeom prst="leftRightArrow">
            <a:avLst>
              <a:gd name="adj1" fmla="val 72759"/>
              <a:gd name="adj2" fmla="val 45793"/>
            </a:avLst>
          </a:prstGeom>
          <a:solidFill>
            <a:srgbClr val="99CC00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0" hangingPunct="0"/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fail-over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3" name="Line 69"/>
          <p:cNvSpPr>
            <a:spLocks noChangeShapeType="1"/>
          </p:cNvSpPr>
          <p:nvPr/>
        </p:nvSpPr>
        <p:spPr bwMode="black">
          <a:xfrm>
            <a:off x="8354846" y="546182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24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87" y="553761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Text Box 76"/>
          <p:cNvSpPr txBox="1">
            <a:spLocks noChangeArrowheads="1"/>
          </p:cNvSpPr>
          <p:nvPr/>
        </p:nvSpPr>
        <p:spPr bwMode="auto">
          <a:xfrm>
            <a:off x="8043179" y="5984871"/>
            <a:ext cx="647002" cy="30282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FlightDB01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172.21.1.206</a:t>
            </a:r>
            <a:endParaRPr lang="en-US" altLang="ko-KR" sz="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(Flight 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복제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01630"/>
              </p:ext>
            </p:extLst>
          </p:nvPr>
        </p:nvGraphicFramePr>
        <p:xfrm>
          <a:off x="5955535" y="3037352"/>
          <a:ext cx="3118467" cy="908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831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15983673"/>
                    </a:ext>
                  </a:extLst>
                </a:gridCol>
                <a:gridCol w="1021468">
                  <a:extLst>
                    <a:ext uri="{9D8B030D-6E8A-4147-A177-3AD203B41FA5}">
                      <a16:colId xmlns:a16="http://schemas.microsoft.com/office/drawing/2014/main" val="4285973533"/>
                    </a:ext>
                  </a:extLst>
                </a:gridCol>
              </a:tblGrid>
              <a:tr h="41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211.233.74.172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toursearch.interpark.com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222.231.7.45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api-tour.interpark.com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211.233.74.174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tourlink.interpark.com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222.231.7.46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 err="1">
                          <a:effectLst/>
                        </a:rPr>
                        <a:t>api-hotel.interpark.com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  <a:tr h="7581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211.233.74.25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tour.interpark.com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222.231.7.47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api-housing.interpark.com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542930"/>
                  </a:ext>
                </a:extLst>
              </a:tr>
              <a:tr h="7581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hotel.interpark.com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211.233.74.72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 err="1">
                          <a:effectLst/>
                        </a:rPr>
                        <a:t>xml.interpark.com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424641"/>
                  </a:ext>
                </a:extLst>
              </a:tr>
              <a:tr h="7581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tourarea.interpark.com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211.233.74.29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trpm.interparktour.com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89184"/>
                  </a:ext>
                </a:extLst>
              </a:tr>
              <a:tr h="7581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222.231.50.29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mtour.interpark.com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222.231.50.33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hotel.thetravel.co.kr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315845"/>
                  </a:ext>
                </a:extLst>
              </a:tr>
              <a:tr h="7581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search-tour.interpark.com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222.231.50.237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land.interparktour.com</a:t>
                      </a:r>
                      <a:endParaRPr lang="en-US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37943"/>
                  </a:ext>
                </a:extLst>
              </a:tr>
              <a:tr h="7581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api-mobile.interpark.com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222.231.50.42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tourexpo.interpark.com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073540"/>
                  </a:ext>
                </a:extLst>
              </a:tr>
            </a:tbl>
          </a:graphicData>
        </a:graphic>
      </p:graphicFrame>
      <p:graphicFrame>
        <p:nvGraphicFramePr>
          <p:cNvPr id="262" name="표 2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79231"/>
              </p:ext>
            </p:extLst>
          </p:nvPr>
        </p:nvGraphicFramePr>
        <p:xfrm>
          <a:off x="25446" y="3921920"/>
          <a:ext cx="1652870" cy="504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703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046167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 smtClean="0">
                          <a:effectLst/>
                        </a:rPr>
                        <a:t>222.231.7.30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 err="1" smtClean="0">
                          <a:effectLst/>
                        </a:rPr>
                        <a:t>tourimage.interpark.com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 err="1" smtClean="0">
                          <a:effectLst/>
                        </a:rPr>
                        <a:t>tourdesign.interpark.com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  <a:tr h="7581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 smtClean="0">
                          <a:effectLst/>
                        </a:rPr>
                        <a:t>222.231.50.230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tourfileup.interpark.com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542930"/>
                  </a:ext>
                </a:extLst>
              </a:tr>
              <a:tr h="7581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designup.interparktour.com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45085"/>
                  </a:ext>
                </a:extLst>
              </a:tr>
            </a:tbl>
          </a:graphicData>
        </a:graphic>
      </p:graphicFrame>
      <p:graphicFrame>
        <p:nvGraphicFramePr>
          <p:cNvPr id="263" name="표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50183"/>
              </p:ext>
            </p:extLst>
          </p:nvPr>
        </p:nvGraphicFramePr>
        <p:xfrm>
          <a:off x="4124393" y="4092761"/>
          <a:ext cx="1500885" cy="20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915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949970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758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 smtClean="0">
                          <a:effectLst/>
                        </a:rPr>
                        <a:t>222.231.50.12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pub.interpark.com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542930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>
            <a:stCxn id="262" idx="3"/>
            <a:endCxn id="188" idx="1"/>
          </p:cNvCxnSpPr>
          <p:nvPr/>
        </p:nvCxnSpPr>
        <p:spPr>
          <a:xfrm>
            <a:off x="1678316" y="4174332"/>
            <a:ext cx="233963" cy="15308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203" idx="3"/>
            <a:endCxn id="263" idx="1"/>
          </p:cNvCxnSpPr>
          <p:nvPr/>
        </p:nvCxnSpPr>
        <p:spPr>
          <a:xfrm flipV="1">
            <a:off x="3952563" y="4193726"/>
            <a:ext cx="171830" cy="1336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12" idx="0"/>
            <a:endCxn id="76" idx="2"/>
          </p:cNvCxnSpPr>
          <p:nvPr/>
        </p:nvCxnSpPr>
        <p:spPr>
          <a:xfrm flipH="1" flipV="1">
            <a:off x="6763679" y="2217232"/>
            <a:ext cx="751089" cy="82012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6" name="표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15548"/>
              </p:ext>
            </p:extLst>
          </p:nvPr>
        </p:nvGraphicFramePr>
        <p:xfrm>
          <a:off x="648982" y="2489940"/>
          <a:ext cx="1716847" cy="302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 smtClean="0">
                          <a:effectLst/>
                        </a:rPr>
                        <a:t>222.231.7.22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 err="1" smtClean="0">
                          <a:effectLst/>
                        </a:rPr>
                        <a:t>worldin.interpark.com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222.231.7.28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 err="1" smtClean="0">
                          <a:effectLst/>
                        </a:rPr>
                        <a:t>touradmin.interpark.com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</a:tbl>
          </a:graphicData>
        </a:graphic>
      </p:graphicFrame>
      <p:cxnSp>
        <p:nvCxnSpPr>
          <p:cNvPr id="267" name="직선 연결선 266"/>
          <p:cNvCxnSpPr>
            <a:stCxn id="266" idx="3"/>
            <a:endCxn id="110" idx="1"/>
          </p:cNvCxnSpPr>
          <p:nvPr/>
        </p:nvCxnSpPr>
        <p:spPr>
          <a:xfrm flipV="1">
            <a:off x="2365829" y="2114722"/>
            <a:ext cx="873029" cy="52666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8"/>
          <p:cNvSpPr/>
          <p:nvPr/>
        </p:nvSpPr>
        <p:spPr>
          <a:xfrm>
            <a:off x="7400873" y="5798735"/>
            <a:ext cx="616059" cy="186136"/>
          </a:xfrm>
          <a:prstGeom prst="rightArrow">
            <a:avLst>
              <a:gd name="adj1" fmla="val 65423"/>
              <a:gd name="adj2" fmla="val 38433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Replication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68" name="Line 69"/>
          <p:cNvSpPr>
            <a:spLocks noChangeShapeType="1"/>
          </p:cNvSpPr>
          <p:nvPr/>
        </p:nvSpPr>
        <p:spPr bwMode="black">
          <a:xfrm>
            <a:off x="5087975" y="546182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69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53761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0" name="Text Box 76"/>
          <p:cNvSpPr txBox="1">
            <a:spLocks noChangeArrowheads="1"/>
          </p:cNvSpPr>
          <p:nvPr/>
        </p:nvSpPr>
        <p:spPr bwMode="auto">
          <a:xfrm>
            <a:off x="4776308" y="5984871"/>
            <a:ext cx="647002" cy="25142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NTOURMIRROR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172.21.1.203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1" name="오른쪽 화살표 270"/>
          <p:cNvSpPr/>
          <p:nvPr/>
        </p:nvSpPr>
        <p:spPr>
          <a:xfrm rot="20114739" flipH="1">
            <a:off x="5407522" y="5642039"/>
            <a:ext cx="379495" cy="186136"/>
          </a:xfrm>
          <a:prstGeom prst="rightArrow">
            <a:avLst>
              <a:gd name="adj1" fmla="val 65423"/>
              <a:gd name="adj2" fmla="val 38433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ETL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2"/>
          <p:cNvSpPr>
            <a:spLocks noChangeArrowheads="1"/>
          </p:cNvSpPr>
          <p:nvPr/>
        </p:nvSpPr>
        <p:spPr bwMode="auto">
          <a:xfrm>
            <a:off x="740388" y="2149464"/>
            <a:ext cx="8268896" cy="32503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3409" y="116632"/>
            <a:ext cx="3310717" cy="3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atin typeface="+mn-ea"/>
              </a:rPr>
              <a:t>2.2. </a:t>
            </a:r>
            <a:r>
              <a:rPr lang="ko-KR" altLang="en-US" sz="1600" dirty="0" smtClean="0">
                <a:latin typeface="+mn-ea"/>
              </a:rPr>
              <a:t>하드웨어 구성도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4233" y="548680"/>
            <a:ext cx="8930195" cy="597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–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호텔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(MS)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151033"/>
            <a:ext cx="911838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94233" y="2132856"/>
            <a:ext cx="661344" cy="329977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+mn-ea"/>
                <a:ea typeface="+mn-ea"/>
              </a:rPr>
              <a:t>Application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Server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88910" y="5486577"/>
            <a:ext cx="661344" cy="8497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+mn-ea"/>
                <a:ea typeface="+mn-ea"/>
              </a:rPr>
              <a:t>Database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&amp;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Storage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79945" y="1592796"/>
            <a:ext cx="661344" cy="49299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Access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Layer</a:t>
            </a:r>
            <a:endParaRPr lang="en-US" altLang="ko-KR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764541" y="5486576"/>
            <a:ext cx="8268896" cy="103876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black">
          <a:xfrm flipV="1">
            <a:off x="764541" y="5454175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black">
          <a:xfrm flipV="1">
            <a:off x="755576" y="2133635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22" name="Line 36"/>
          <p:cNvSpPr>
            <a:spLocks noChangeShapeType="1"/>
          </p:cNvSpPr>
          <p:nvPr/>
        </p:nvSpPr>
        <p:spPr bwMode="black">
          <a:xfrm flipV="1">
            <a:off x="764542" y="3187741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0" name="Line 69"/>
          <p:cNvSpPr>
            <a:spLocks noChangeShapeType="1"/>
          </p:cNvSpPr>
          <p:nvPr/>
        </p:nvSpPr>
        <p:spPr bwMode="black">
          <a:xfrm>
            <a:off x="4097779" y="2158901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6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20" y="2234691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 Box 76"/>
          <p:cNvSpPr txBox="1">
            <a:spLocks noChangeArrowheads="1"/>
          </p:cNvSpPr>
          <p:nvPr/>
        </p:nvSpPr>
        <p:spPr bwMode="auto">
          <a:xfrm>
            <a:off x="3786112" y="2681949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TourPHWeb143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222.231.50.143</a:t>
            </a:r>
          </a:p>
        </p:txBody>
      </p:sp>
      <p:sp>
        <p:nvSpPr>
          <p:cNvPr id="163" name="Line 69"/>
          <p:cNvSpPr>
            <a:spLocks noChangeShapeType="1"/>
          </p:cNvSpPr>
          <p:nvPr/>
        </p:nvSpPr>
        <p:spPr bwMode="black">
          <a:xfrm>
            <a:off x="3366136" y="2158901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64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77" y="2234691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 Box 76"/>
          <p:cNvSpPr txBox="1">
            <a:spLocks noChangeArrowheads="1"/>
          </p:cNvSpPr>
          <p:nvPr/>
        </p:nvSpPr>
        <p:spPr bwMode="auto">
          <a:xfrm>
            <a:off x="3054469" y="2681949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TourPHWeb142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222.231.50.142</a:t>
            </a:r>
          </a:p>
        </p:txBody>
      </p:sp>
      <p:sp>
        <p:nvSpPr>
          <p:cNvPr id="166" name="Rectangle 56"/>
          <p:cNvSpPr>
            <a:spLocks noChangeArrowheads="1"/>
          </p:cNvSpPr>
          <p:nvPr/>
        </p:nvSpPr>
        <p:spPr bwMode="auto">
          <a:xfrm>
            <a:off x="3459843" y="2068127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Rectangle 52"/>
          <p:cNvSpPr>
            <a:spLocks noChangeArrowheads="1"/>
          </p:cNvSpPr>
          <p:nvPr/>
        </p:nvSpPr>
        <p:spPr bwMode="auto">
          <a:xfrm>
            <a:off x="3054469" y="2263969"/>
            <a:ext cx="1401158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숙박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Admin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WEB * 2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black">
          <a:xfrm flipV="1">
            <a:off x="764541" y="4324123"/>
            <a:ext cx="8259931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51" name="Picture 30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342" y="1440704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Line 68"/>
          <p:cNvSpPr>
            <a:spLocks noChangeShapeType="1"/>
          </p:cNvSpPr>
          <p:nvPr/>
        </p:nvSpPr>
        <p:spPr bwMode="black">
          <a:xfrm>
            <a:off x="6733612" y="1861230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53" name="모서리가 둥근 직사각형 252"/>
          <p:cNvSpPr>
            <a:spLocks noChangeArrowheads="1"/>
          </p:cNvSpPr>
          <p:nvPr/>
        </p:nvSpPr>
        <p:spPr bwMode="auto">
          <a:xfrm>
            <a:off x="6933373" y="1721121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End User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54" name="Picture 30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34" y="1440704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5" name="Line 68"/>
          <p:cNvSpPr>
            <a:spLocks noChangeShapeType="1"/>
          </p:cNvSpPr>
          <p:nvPr/>
        </p:nvSpPr>
        <p:spPr bwMode="black">
          <a:xfrm>
            <a:off x="3733204" y="1861230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56" name="모서리가 둥근 직사각형 255"/>
          <p:cNvSpPr>
            <a:spLocks noChangeArrowheads="1"/>
          </p:cNvSpPr>
          <p:nvPr/>
        </p:nvSpPr>
        <p:spPr bwMode="auto">
          <a:xfrm>
            <a:off x="3932965" y="1721121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Admin/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  <a:ea typeface="+mn-ea"/>
              </a:rPr>
              <a:t>제휴사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2" name="Line 69"/>
          <p:cNvSpPr>
            <a:spLocks noChangeShapeType="1"/>
          </p:cNvSpPr>
          <p:nvPr/>
        </p:nvSpPr>
        <p:spPr bwMode="black">
          <a:xfrm>
            <a:off x="2193842" y="548313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4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883" y="555892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" name="Text Box 76"/>
          <p:cNvSpPr txBox="1">
            <a:spLocks noChangeArrowheads="1"/>
          </p:cNvSpPr>
          <p:nvPr/>
        </p:nvSpPr>
        <p:spPr bwMode="auto">
          <a:xfrm>
            <a:off x="1882175" y="600618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HotelCache131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222.231.50.131</a:t>
            </a:r>
          </a:p>
        </p:txBody>
      </p:sp>
      <p:sp>
        <p:nvSpPr>
          <p:cNvPr id="245" name="Line 69"/>
          <p:cNvSpPr>
            <a:spLocks noChangeShapeType="1"/>
          </p:cNvSpPr>
          <p:nvPr/>
        </p:nvSpPr>
        <p:spPr bwMode="black">
          <a:xfrm>
            <a:off x="1461624" y="548313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4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5" y="555892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" name="Text Box 76"/>
          <p:cNvSpPr txBox="1">
            <a:spLocks noChangeArrowheads="1"/>
          </p:cNvSpPr>
          <p:nvPr/>
        </p:nvSpPr>
        <p:spPr bwMode="auto">
          <a:xfrm>
            <a:off x="1149957" y="600618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HotelCache130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222.231.50.130</a:t>
            </a:r>
          </a:p>
        </p:txBody>
      </p:sp>
      <p:sp>
        <p:nvSpPr>
          <p:cNvPr id="249" name="Line 69"/>
          <p:cNvSpPr>
            <a:spLocks noChangeShapeType="1"/>
          </p:cNvSpPr>
          <p:nvPr/>
        </p:nvSpPr>
        <p:spPr bwMode="black">
          <a:xfrm>
            <a:off x="2921235" y="548313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50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76" y="555892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" name="Text Box 76"/>
          <p:cNvSpPr txBox="1">
            <a:spLocks noChangeArrowheads="1"/>
          </p:cNvSpPr>
          <p:nvPr/>
        </p:nvSpPr>
        <p:spPr bwMode="auto">
          <a:xfrm>
            <a:off x="2609568" y="600618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HotelCache132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222.231.50.132</a:t>
            </a:r>
          </a:p>
        </p:txBody>
      </p:sp>
      <p:sp>
        <p:nvSpPr>
          <p:cNvPr id="248" name="Rectangle 52"/>
          <p:cNvSpPr>
            <a:spLocks noChangeArrowheads="1"/>
          </p:cNvSpPr>
          <p:nvPr/>
        </p:nvSpPr>
        <p:spPr bwMode="auto">
          <a:xfrm>
            <a:off x="1161442" y="5588201"/>
            <a:ext cx="2095127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호텔 </a:t>
            </a:r>
            <a:r>
              <a:rPr lang="ko-KR" altLang="en-US" sz="900" dirty="0" err="1" smtClean="0">
                <a:latin typeface="+mn-ea"/>
                <a:ea typeface="+mn-ea"/>
              </a:rPr>
              <a:t>공급사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cache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en-US" altLang="ko-KR" sz="900" dirty="0" err="1" smtClean="0">
                <a:latin typeface="+mn-ea"/>
                <a:ea typeface="+mn-ea"/>
              </a:rPr>
              <a:t>elasticsearch</a:t>
            </a:r>
            <a:r>
              <a:rPr lang="en-US" altLang="ko-KR" sz="900" dirty="0" smtClean="0">
                <a:latin typeface="+mn-ea"/>
                <a:ea typeface="+mn-ea"/>
              </a:rPr>
              <a:t>) </a:t>
            </a:r>
            <a:r>
              <a:rPr lang="en-US" altLang="ko-KR" sz="900" b="1" dirty="0" smtClean="0">
                <a:latin typeface="+mn-ea"/>
                <a:ea typeface="+mn-ea"/>
              </a:rPr>
              <a:t>* 3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157" name="Line 69"/>
          <p:cNvSpPr>
            <a:spLocks noChangeShapeType="1"/>
          </p:cNvSpPr>
          <p:nvPr/>
        </p:nvSpPr>
        <p:spPr bwMode="black">
          <a:xfrm>
            <a:off x="1306419" y="320800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58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42" y="3283793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 Box 76"/>
          <p:cNvSpPr txBox="1">
            <a:spLocks noChangeArrowheads="1"/>
          </p:cNvSpPr>
          <p:nvPr/>
        </p:nvSpPr>
        <p:spPr bwMode="auto">
          <a:xfrm>
            <a:off x="994752" y="373105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Flight150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182.162.98.150</a:t>
            </a:r>
          </a:p>
        </p:txBody>
      </p:sp>
      <p:sp>
        <p:nvSpPr>
          <p:cNvPr id="241" name="Line 69"/>
          <p:cNvSpPr>
            <a:spLocks noChangeShapeType="1"/>
          </p:cNvSpPr>
          <p:nvPr/>
        </p:nvSpPr>
        <p:spPr bwMode="black">
          <a:xfrm>
            <a:off x="1954491" y="320800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6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14" y="3283793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" name="Text Box 76"/>
          <p:cNvSpPr txBox="1">
            <a:spLocks noChangeArrowheads="1"/>
          </p:cNvSpPr>
          <p:nvPr/>
        </p:nvSpPr>
        <p:spPr bwMode="auto">
          <a:xfrm>
            <a:off x="1642824" y="373105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Flight151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182.162.98.151</a:t>
            </a:r>
          </a:p>
        </p:txBody>
      </p:sp>
      <p:sp>
        <p:nvSpPr>
          <p:cNvPr id="263" name="Line 69"/>
          <p:cNvSpPr>
            <a:spLocks noChangeShapeType="1"/>
          </p:cNvSpPr>
          <p:nvPr/>
        </p:nvSpPr>
        <p:spPr bwMode="black">
          <a:xfrm>
            <a:off x="3250635" y="320800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64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58" y="3283793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" name="Text Box 76"/>
          <p:cNvSpPr txBox="1">
            <a:spLocks noChangeArrowheads="1"/>
          </p:cNvSpPr>
          <p:nvPr/>
        </p:nvSpPr>
        <p:spPr bwMode="auto">
          <a:xfrm>
            <a:off x="2938968" y="373105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Flight153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182.162.98.153</a:t>
            </a:r>
          </a:p>
        </p:txBody>
      </p:sp>
      <p:sp>
        <p:nvSpPr>
          <p:cNvPr id="266" name="Line 69"/>
          <p:cNvSpPr>
            <a:spLocks noChangeShapeType="1"/>
          </p:cNvSpPr>
          <p:nvPr/>
        </p:nvSpPr>
        <p:spPr bwMode="black">
          <a:xfrm>
            <a:off x="2602563" y="320800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6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86" y="3283793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8" name="Text Box 76"/>
          <p:cNvSpPr txBox="1">
            <a:spLocks noChangeArrowheads="1"/>
          </p:cNvSpPr>
          <p:nvPr/>
        </p:nvSpPr>
        <p:spPr bwMode="auto">
          <a:xfrm>
            <a:off x="2290896" y="373105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Flight152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182.162.98.152</a:t>
            </a:r>
          </a:p>
        </p:txBody>
      </p:sp>
      <p:sp>
        <p:nvSpPr>
          <p:cNvPr id="269" name="Line 69"/>
          <p:cNvSpPr>
            <a:spLocks noChangeShapeType="1"/>
          </p:cNvSpPr>
          <p:nvPr/>
        </p:nvSpPr>
        <p:spPr bwMode="black">
          <a:xfrm>
            <a:off x="3898707" y="320800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70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30" y="3283793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" name="Text Box 76"/>
          <p:cNvSpPr txBox="1">
            <a:spLocks noChangeArrowheads="1"/>
          </p:cNvSpPr>
          <p:nvPr/>
        </p:nvSpPr>
        <p:spPr bwMode="auto">
          <a:xfrm>
            <a:off x="3587040" y="373105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Flight154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182.162.98.154</a:t>
            </a:r>
          </a:p>
        </p:txBody>
      </p:sp>
      <p:sp>
        <p:nvSpPr>
          <p:cNvPr id="272" name="Line 69"/>
          <p:cNvSpPr>
            <a:spLocks noChangeShapeType="1"/>
          </p:cNvSpPr>
          <p:nvPr/>
        </p:nvSpPr>
        <p:spPr bwMode="black">
          <a:xfrm>
            <a:off x="4534220" y="320800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7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43" y="3283793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4" name="Text Box 76"/>
          <p:cNvSpPr txBox="1">
            <a:spLocks noChangeArrowheads="1"/>
          </p:cNvSpPr>
          <p:nvPr/>
        </p:nvSpPr>
        <p:spPr bwMode="auto">
          <a:xfrm>
            <a:off x="4222553" y="373105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Flight155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182.162.98.155</a:t>
            </a:r>
          </a:p>
        </p:txBody>
      </p:sp>
      <p:sp>
        <p:nvSpPr>
          <p:cNvPr id="275" name="Line 69"/>
          <p:cNvSpPr>
            <a:spLocks noChangeShapeType="1"/>
          </p:cNvSpPr>
          <p:nvPr/>
        </p:nvSpPr>
        <p:spPr bwMode="black">
          <a:xfrm>
            <a:off x="5172769" y="320800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7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92" y="3283793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" name="Text Box 76"/>
          <p:cNvSpPr txBox="1">
            <a:spLocks noChangeArrowheads="1"/>
          </p:cNvSpPr>
          <p:nvPr/>
        </p:nvSpPr>
        <p:spPr bwMode="auto">
          <a:xfrm>
            <a:off x="4861102" y="373105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Flight156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182.162.98.156</a:t>
            </a:r>
          </a:p>
        </p:txBody>
      </p:sp>
      <p:sp>
        <p:nvSpPr>
          <p:cNvPr id="278" name="Rectangle 52"/>
          <p:cNvSpPr>
            <a:spLocks noChangeArrowheads="1"/>
          </p:cNvSpPr>
          <p:nvPr/>
        </p:nvSpPr>
        <p:spPr bwMode="auto">
          <a:xfrm>
            <a:off x="1037899" y="3313071"/>
            <a:ext cx="4348271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 항공 스케줄 조회 </a:t>
            </a:r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en-US" altLang="ko-KR" sz="900" dirty="0" err="1" smtClean="0">
                <a:latin typeface="+mn-ea"/>
                <a:ea typeface="+mn-ea"/>
              </a:rPr>
              <a:t>smartair</a:t>
            </a:r>
            <a:r>
              <a:rPr lang="en-US" altLang="ko-KR" sz="900" dirty="0" smtClean="0">
                <a:latin typeface="+mn-ea"/>
                <a:ea typeface="+mn-ea"/>
              </a:rPr>
              <a:t>) </a:t>
            </a:r>
            <a:r>
              <a:rPr lang="en-US" altLang="ko-KR" sz="900" b="1" dirty="0" smtClean="0">
                <a:latin typeface="+mn-ea"/>
                <a:ea typeface="+mn-ea"/>
              </a:rPr>
              <a:t>API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* 7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279" name="Line 69"/>
          <p:cNvSpPr>
            <a:spLocks noChangeShapeType="1"/>
          </p:cNvSpPr>
          <p:nvPr/>
        </p:nvSpPr>
        <p:spPr bwMode="black">
          <a:xfrm>
            <a:off x="6612929" y="3198825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80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52" y="3274615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1" name="Text Box 76"/>
          <p:cNvSpPr txBox="1">
            <a:spLocks noChangeArrowheads="1"/>
          </p:cNvSpPr>
          <p:nvPr/>
        </p:nvSpPr>
        <p:spPr bwMode="auto">
          <a:xfrm>
            <a:off x="6301262" y="3721873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Flight171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222.231.7.171</a:t>
            </a:r>
          </a:p>
        </p:txBody>
      </p:sp>
      <p:sp>
        <p:nvSpPr>
          <p:cNvPr id="282" name="Line 69"/>
          <p:cNvSpPr>
            <a:spLocks noChangeShapeType="1"/>
          </p:cNvSpPr>
          <p:nvPr/>
        </p:nvSpPr>
        <p:spPr bwMode="black">
          <a:xfrm>
            <a:off x="5957088" y="3198825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8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11" y="3274615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4" name="Text Box 76"/>
          <p:cNvSpPr txBox="1">
            <a:spLocks noChangeArrowheads="1"/>
          </p:cNvSpPr>
          <p:nvPr/>
        </p:nvSpPr>
        <p:spPr bwMode="auto">
          <a:xfrm>
            <a:off x="5645421" y="3721873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Flight123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222.213.7.123</a:t>
            </a:r>
          </a:p>
        </p:txBody>
      </p:sp>
      <p:sp>
        <p:nvSpPr>
          <p:cNvPr id="285" name="Line 69"/>
          <p:cNvSpPr>
            <a:spLocks noChangeShapeType="1"/>
          </p:cNvSpPr>
          <p:nvPr/>
        </p:nvSpPr>
        <p:spPr bwMode="black">
          <a:xfrm>
            <a:off x="7261001" y="3198825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8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524" y="3274615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" name="Text Box 76"/>
          <p:cNvSpPr txBox="1">
            <a:spLocks noChangeArrowheads="1"/>
          </p:cNvSpPr>
          <p:nvPr/>
        </p:nvSpPr>
        <p:spPr bwMode="auto">
          <a:xfrm>
            <a:off x="6949334" y="3721873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Flight181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</a:rPr>
              <a:t>222.231.7.181</a:t>
            </a:r>
            <a:endParaRPr lang="en-US" altLang="ko-KR" sz="6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8" name="Line 69"/>
          <p:cNvSpPr>
            <a:spLocks noChangeShapeType="1"/>
          </p:cNvSpPr>
          <p:nvPr/>
        </p:nvSpPr>
        <p:spPr bwMode="black">
          <a:xfrm>
            <a:off x="8557145" y="3198825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89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668" y="3274615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0" name="Text Box 76"/>
          <p:cNvSpPr txBox="1">
            <a:spLocks noChangeArrowheads="1"/>
          </p:cNvSpPr>
          <p:nvPr/>
        </p:nvSpPr>
        <p:spPr bwMode="auto">
          <a:xfrm>
            <a:off x="8245478" y="3721873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Flight92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222.231.50.92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1" name="Line 69"/>
          <p:cNvSpPr>
            <a:spLocks noChangeShapeType="1"/>
          </p:cNvSpPr>
          <p:nvPr/>
        </p:nvSpPr>
        <p:spPr bwMode="black">
          <a:xfrm>
            <a:off x="7909073" y="3198825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92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596" y="3274615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" name="Text Box 76"/>
          <p:cNvSpPr txBox="1">
            <a:spLocks noChangeArrowheads="1"/>
          </p:cNvSpPr>
          <p:nvPr/>
        </p:nvSpPr>
        <p:spPr bwMode="auto">
          <a:xfrm>
            <a:off x="7597406" y="3721873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Flight92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</a:rPr>
              <a:t>222.231.50.91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4" name="Rectangle 52"/>
          <p:cNvSpPr>
            <a:spLocks noChangeArrowheads="1"/>
          </p:cNvSpPr>
          <p:nvPr/>
        </p:nvSpPr>
        <p:spPr bwMode="auto">
          <a:xfrm>
            <a:off x="5725198" y="3303893"/>
            <a:ext cx="3020620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ko-KR" altLang="en-US" sz="900" dirty="0">
                <a:latin typeface="+mn-ea"/>
                <a:ea typeface="+mn-ea"/>
              </a:rPr>
              <a:t> 항공 </a:t>
            </a:r>
            <a:r>
              <a:rPr lang="ko-KR" altLang="en-US" sz="900" dirty="0" smtClean="0">
                <a:latin typeface="+mn-ea"/>
                <a:ea typeface="+mn-ea"/>
              </a:rPr>
              <a:t>스케줄 조회 </a:t>
            </a:r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en-US" altLang="ko-KR" sz="900" dirty="0" err="1" smtClean="0">
                <a:latin typeface="+mn-ea"/>
                <a:ea typeface="+mn-ea"/>
              </a:rPr>
              <a:t>skyscanner</a:t>
            </a:r>
            <a:r>
              <a:rPr lang="en-US" altLang="ko-KR" sz="900" dirty="0" smtClean="0">
                <a:latin typeface="+mn-ea"/>
                <a:ea typeface="+mn-ea"/>
              </a:rPr>
              <a:t>) </a:t>
            </a:r>
            <a:r>
              <a:rPr lang="en-US" altLang="ko-KR" sz="900" b="1" dirty="0" smtClean="0">
                <a:latin typeface="+mn-ea"/>
                <a:ea typeface="+mn-ea"/>
              </a:rPr>
              <a:t>API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* 5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295" name="Rectangle 56"/>
          <p:cNvSpPr>
            <a:spLocks noChangeArrowheads="1"/>
          </p:cNvSpPr>
          <p:nvPr/>
        </p:nvSpPr>
        <p:spPr bwMode="auto">
          <a:xfrm>
            <a:off x="2945013" y="3123806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6" name="Rectangle 56"/>
          <p:cNvSpPr>
            <a:spLocks noChangeArrowheads="1"/>
          </p:cNvSpPr>
          <p:nvPr/>
        </p:nvSpPr>
        <p:spPr bwMode="auto">
          <a:xfrm>
            <a:off x="7091055" y="3120320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7" name="Line 69"/>
          <p:cNvSpPr>
            <a:spLocks noChangeShapeType="1"/>
          </p:cNvSpPr>
          <p:nvPr/>
        </p:nvSpPr>
        <p:spPr bwMode="black">
          <a:xfrm>
            <a:off x="8087835" y="2141828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98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971" y="2217618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9" name="Text Box 76"/>
          <p:cNvSpPr txBox="1">
            <a:spLocks noChangeArrowheads="1"/>
          </p:cNvSpPr>
          <p:nvPr/>
        </p:nvSpPr>
        <p:spPr bwMode="auto">
          <a:xfrm>
            <a:off x="7776168" y="2664876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Flight170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222.231.7.170</a:t>
            </a:r>
          </a:p>
        </p:txBody>
      </p:sp>
      <p:sp>
        <p:nvSpPr>
          <p:cNvPr id="300" name="Line 69"/>
          <p:cNvSpPr>
            <a:spLocks noChangeShapeType="1"/>
          </p:cNvSpPr>
          <p:nvPr/>
        </p:nvSpPr>
        <p:spPr bwMode="black">
          <a:xfrm>
            <a:off x="7441376" y="2141828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0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512" y="2217618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2" name="Text Box 76"/>
          <p:cNvSpPr txBox="1">
            <a:spLocks noChangeArrowheads="1"/>
          </p:cNvSpPr>
          <p:nvPr/>
        </p:nvSpPr>
        <p:spPr bwMode="auto">
          <a:xfrm>
            <a:off x="7129709" y="2664876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Flight47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211.233.74.47</a:t>
            </a:r>
          </a:p>
        </p:txBody>
      </p:sp>
      <p:sp>
        <p:nvSpPr>
          <p:cNvPr id="303" name="Rectangle 56"/>
          <p:cNvSpPr>
            <a:spLocks noChangeArrowheads="1"/>
          </p:cNvSpPr>
          <p:nvPr/>
        </p:nvSpPr>
        <p:spPr bwMode="auto">
          <a:xfrm>
            <a:off x="7501151" y="2051054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4" name="Rectangle 52"/>
          <p:cNvSpPr>
            <a:spLocks noChangeArrowheads="1"/>
          </p:cNvSpPr>
          <p:nvPr/>
        </p:nvSpPr>
        <p:spPr bwMode="auto">
          <a:xfrm>
            <a:off x="7120092" y="2246896"/>
            <a:ext cx="1250024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latin typeface="+mn-ea"/>
                <a:ea typeface="+mn-ea"/>
              </a:rPr>
              <a:t>국제선 </a:t>
            </a:r>
            <a:r>
              <a:rPr lang="en-US" altLang="ko-KR" sz="900" b="1" dirty="0" smtClean="0">
                <a:latin typeface="+mn-ea"/>
                <a:ea typeface="+mn-ea"/>
              </a:rPr>
              <a:t>GDS WEB * 2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323" name="Line 69"/>
          <p:cNvSpPr>
            <a:spLocks noChangeShapeType="1"/>
          </p:cNvSpPr>
          <p:nvPr/>
        </p:nvSpPr>
        <p:spPr bwMode="black">
          <a:xfrm>
            <a:off x="2162475" y="4335312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24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516" y="4411102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5" name="Text Box 76"/>
          <p:cNvSpPr txBox="1">
            <a:spLocks noChangeArrowheads="1"/>
          </p:cNvSpPr>
          <p:nvPr/>
        </p:nvSpPr>
        <p:spPr bwMode="auto">
          <a:xfrm>
            <a:off x="1850808" y="4858360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HotelSearch213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222.231.7.213</a:t>
            </a:r>
          </a:p>
        </p:txBody>
      </p:sp>
      <p:sp>
        <p:nvSpPr>
          <p:cNvPr id="326" name="Line 69"/>
          <p:cNvSpPr>
            <a:spLocks noChangeShapeType="1"/>
          </p:cNvSpPr>
          <p:nvPr/>
        </p:nvSpPr>
        <p:spPr bwMode="black">
          <a:xfrm>
            <a:off x="1430257" y="4335312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2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98" y="4411102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" name="Text Box 76"/>
          <p:cNvSpPr txBox="1">
            <a:spLocks noChangeArrowheads="1"/>
          </p:cNvSpPr>
          <p:nvPr/>
        </p:nvSpPr>
        <p:spPr bwMode="auto">
          <a:xfrm>
            <a:off x="1118590" y="4858360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HotelSearch212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222.231.7.212</a:t>
            </a:r>
          </a:p>
        </p:txBody>
      </p:sp>
      <p:sp>
        <p:nvSpPr>
          <p:cNvPr id="329" name="Rectangle 56"/>
          <p:cNvSpPr>
            <a:spLocks noChangeArrowheads="1"/>
          </p:cNvSpPr>
          <p:nvPr/>
        </p:nvSpPr>
        <p:spPr bwMode="auto">
          <a:xfrm>
            <a:off x="1894518" y="4244538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0" name="Line 69"/>
          <p:cNvSpPr>
            <a:spLocks noChangeShapeType="1"/>
          </p:cNvSpPr>
          <p:nvPr/>
        </p:nvSpPr>
        <p:spPr bwMode="black">
          <a:xfrm>
            <a:off x="2889868" y="4335312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3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09" y="4411102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 Box 76"/>
          <p:cNvSpPr txBox="1">
            <a:spLocks noChangeArrowheads="1"/>
          </p:cNvSpPr>
          <p:nvPr/>
        </p:nvSpPr>
        <p:spPr bwMode="auto">
          <a:xfrm>
            <a:off x="2578201" y="4858360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HotelSearch214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222.231.7.214</a:t>
            </a:r>
          </a:p>
        </p:txBody>
      </p:sp>
      <p:sp>
        <p:nvSpPr>
          <p:cNvPr id="333" name="Rectangle 52"/>
          <p:cNvSpPr>
            <a:spLocks noChangeArrowheads="1"/>
          </p:cNvSpPr>
          <p:nvPr/>
        </p:nvSpPr>
        <p:spPr bwMode="auto">
          <a:xfrm>
            <a:off x="1130075" y="4440380"/>
            <a:ext cx="2095127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호텔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API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* 3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1894518" y="5098858"/>
            <a:ext cx="567280" cy="329944"/>
          </a:xfrm>
          <a:prstGeom prst="downArrow">
            <a:avLst>
              <a:gd name="adj1" fmla="val 79104"/>
              <a:gd name="adj2" fmla="val 28830"/>
            </a:avLst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저장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aphicFrame>
        <p:nvGraphicFramePr>
          <p:cNvPr id="334" name="표 3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5300"/>
              </p:ext>
            </p:extLst>
          </p:nvPr>
        </p:nvGraphicFramePr>
        <p:xfrm>
          <a:off x="1118590" y="1375924"/>
          <a:ext cx="1716847" cy="706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 smtClean="0">
                          <a:effectLst/>
                        </a:rPr>
                        <a:t>211.233.74.30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hscm.interparktour.com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api-hscm.interparktour.com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485681"/>
                  </a:ext>
                </a:extLst>
              </a:tr>
              <a:tr h="87916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ipet.interparktour.com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909874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211.233.74.167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 err="1" smtClean="0">
                          <a:effectLst/>
                        </a:rPr>
                        <a:t>housing.interparktour.com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222.231.7.48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dev-</a:t>
                      </a:r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07841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222.231.50.32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hotelin.interparktour.com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4567"/>
                  </a:ext>
                </a:extLst>
              </a:tr>
            </a:tbl>
          </a:graphicData>
        </a:graphic>
      </p:graphicFrame>
      <p:cxnSp>
        <p:nvCxnSpPr>
          <p:cNvPr id="335" name="직선 연결선 334"/>
          <p:cNvCxnSpPr>
            <a:stCxn id="334" idx="3"/>
            <a:endCxn id="166" idx="1"/>
          </p:cNvCxnSpPr>
          <p:nvPr/>
        </p:nvCxnSpPr>
        <p:spPr>
          <a:xfrm>
            <a:off x="2835437" y="1729301"/>
            <a:ext cx="624406" cy="41795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6" name="표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85806"/>
              </p:ext>
            </p:extLst>
          </p:nvPr>
        </p:nvGraphicFramePr>
        <p:xfrm>
          <a:off x="3292466" y="4221371"/>
          <a:ext cx="1994621" cy="605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197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285424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 smtClean="0">
                          <a:effectLst/>
                        </a:rPr>
                        <a:t>222.231.7.23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hotelsearch.interpark.com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hotelcompare.interpark.com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  <a:tr h="7581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housingsearch.interpark.com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542930"/>
                  </a:ext>
                </a:extLst>
              </a:tr>
              <a:tr h="758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182.162.98.22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api-overseahotel.interpark.com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23760"/>
                  </a:ext>
                </a:extLst>
              </a:tr>
              <a:tr h="758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 smtClean="0">
                          <a:effectLst/>
                        </a:rPr>
                        <a:t>222.231.50.35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api-qha.interpark.com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733511"/>
                  </a:ext>
                </a:extLst>
              </a:tr>
            </a:tbl>
          </a:graphicData>
        </a:graphic>
      </p:graphicFrame>
      <p:cxnSp>
        <p:nvCxnSpPr>
          <p:cNvPr id="337" name="직선 연결선 336"/>
          <p:cNvCxnSpPr>
            <a:stCxn id="336" idx="1"/>
            <a:endCxn id="329" idx="3"/>
          </p:cNvCxnSpPr>
          <p:nvPr/>
        </p:nvCxnSpPr>
        <p:spPr>
          <a:xfrm flipH="1" flipV="1">
            <a:off x="2428559" y="4323668"/>
            <a:ext cx="863907" cy="20059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Line 69"/>
          <p:cNvSpPr>
            <a:spLocks noChangeShapeType="1"/>
          </p:cNvSpPr>
          <p:nvPr/>
        </p:nvSpPr>
        <p:spPr bwMode="black">
          <a:xfrm>
            <a:off x="6835975" y="4335312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42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111" y="4411102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" name="Text Box 76"/>
          <p:cNvSpPr txBox="1">
            <a:spLocks noChangeArrowheads="1"/>
          </p:cNvSpPr>
          <p:nvPr/>
        </p:nvSpPr>
        <p:spPr bwMode="auto">
          <a:xfrm>
            <a:off x="6524308" y="4858360"/>
            <a:ext cx="647002" cy="29851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TourPFBatch225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</a:rPr>
              <a:t>211.233.74.225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항공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배치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344" name="표 3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970"/>
              </p:ext>
            </p:extLst>
          </p:nvPr>
        </p:nvGraphicFramePr>
        <p:xfrm>
          <a:off x="5121826" y="2053261"/>
          <a:ext cx="1716847" cy="504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222.231.7.226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flight.interpark.com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222.231.7.25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airfare.interpark.com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222.231.7.42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autotkt.interpark.com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001121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222.231.50.27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tourcache.interpark.com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272988"/>
                  </a:ext>
                </a:extLst>
              </a:tr>
            </a:tbl>
          </a:graphicData>
        </a:graphic>
      </p:graphicFrame>
      <p:cxnSp>
        <p:nvCxnSpPr>
          <p:cNvPr id="345" name="직선 연결선 344"/>
          <p:cNvCxnSpPr>
            <a:stCxn id="344" idx="3"/>
            <a:endCxn id="303" idx="1"/>
          </p:cNvCxnSpPr>
          <p:nvPr/>
        </p:nvCxnSpPr>
        <p:spPr>
          <a:xfrm flipV="1">
            <a:off x="6838673" y="2130184"/>
            <a:ext cx="662478" cy="175489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6" name="표 3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51733"/>
              </p:ext>
            </p:extLst>
          </p:nvPr>
        </p:nvGraphicFramePr>
        <p:xfrm>
          <a:off x="858252" y="2943994"/>
          <a:ext cx="1716847" cy="20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222.231.7.40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smartair.interpark.com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</a:tbl>
          </a:graphicData>
        </a:graphic>
      </p:graphicFrame>
      <p:cxnSp>
        <p:nvCxnSpPr>
          <p:cNvPr id="347" name="직선 연결선 346"/>
          <p:cNvCxnSpPr>
            <a:stCxn id="346" idx="3"/>
            <a:endCxn id="295" idx="1"/>
          </p:cNvCxnSpPr>
          <p:nvPr/>
        </p:nvCxnSpPr>
        <p:spPr>
          <a:xfrm>
            <a:off x="2575099" y="3044959"/>
            <a:ext cx="369914" cy="15797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8" name="표 3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06467"/>
              </p:ext>
            </p:extLst>
          </p:nvPr>
        </p:nvGraphicFramePr>
        <p:xfrm>
          <a:off x="5253925" y="2923946"/>
          <a:ext cx="1716847" cy="20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182.162.98.14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skyscanner.interpark.com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</a:tbl>
          </a:graphicData>
        </a:graphic>
      </p:graphicFrame>
      <p:cxnSp>
        <p:nvCxnSpPr>
          <p:cNvPr id="349" name="직선 연결선 348"/>
          <p:cNvCxnSpPr>
            <a:stCxn id="348" idx="3"/>
            <a:endCxn id="296" idx="0"/>
          </p:cNvCxnSpPr>
          <p:nvPr/>
        </p:nvCxnSpPr>
        <p:spPr>
          <a:xfrm>
            <a:off x="6970772" y="3024911"/>
            <a:ext cx="387304" cy="95409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Line 66"/>
          <p:cNvSpPr>
            <a:spLocks noChangeShapeType="1"/>
          </p:cNvSpPr>
          <p:nvPr/>
        </p:nvSpPr>
        <p:spPr bwMode="black">
          <a:xfrm>
            <a:off x="8067000" y="4315464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5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155" y="4418032"/>
            <a:ext cx="7896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2" name="Text Box 76"/>
          <p:cNvSpPr txBox="1">
            <a:spLocks noChangeArrowheads="1"/>
          </p:cNvSpPr>
          <p:nvPr/>
        </p:nvSpPr>
        <p:spPr bwMode="auto">
          <a:xfrm>
            <a:off x="7743072" y="4873695"/>
            <a:ext cx="638146" cy="27365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TourHM74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222.231.50.74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err="1" smtClean="0">
                <a:solidFill>
                  <a:schemeClr val="tx1"/>
                </a:solidFill>
                <a:latin typeface="+mn-ea"/>
                <a:ea typeface="+mn-ea"/>
              </a:rPr>
              <a:t>호텔매핑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496500" y="5845828"/>
            <a:ext cx="14750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hotelcompare</a:t>
            </a:r>
            <a:r>
              <a:rPr lang="en-US" altLang="ko-KR" sz="700" dirty="0" smtClean="0"/>
              <a:t>, </a:t>
            </a:r>
            <a:r>
              <a:rPr lang="en-US" altLang="ko-KR" sz="700" dirty="0" err="1" smtClean="0"/>
              <a:t>hotelsearch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사용</a:t>
            </a:r>
            <a:endParaRPr lang="ko-KR" altLang="en-US" sz="700" dirty="0"/>
          </a:p>
        </p:txBody>
      </p:sp>
      <p:cxnSp>
        <p:nvCxnSpPr>
          <p:cNvPr id="8" name="직선 연결선 7"/>
          <p:cNvCxnSpPr>
            <a:stCxn id="248" idx="3"/>
            <a:endCxn id="114" idx="1"/>
          </p:cNvCxnSpPr>
          <p:nvPr/>
        </p:nvCxnSpPr>
        <p:spPr>
          <a:xfrm>
            <a:off x="3256569" y="5669155"/>
            <a:ext cx="239931" cy="27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2"/>
          <p:cNvSpPr>
            <a:spLocks noChangeArrowheads="1"/>
          </p:cNvSpPr>
          <p:nvPr/>
        </p:nvSpPr>
        <p:spPr bwMode="auto">
          <a:xfrm>
            <a:off x="740388" y="2149464"/>
            <a:ext cx="8268896" cy="32503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latin typeface="+mn-ea"/>
              <a:ea typeface="+mn-ea"/>
            </a:endParaRPr>
          </a:p>
        </p:txBody>
      </p:sp>
      <p:pic>
        <p:nvPicPr>
          <p:cNvPr id="115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288" y="2238868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-3409" y="116632"/>
            <a:ext cx="3310717" cy="3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atin typeface="+mn-ea"/>
              </a:rPr>
              <a:t>2.2. </a:t>
            </a:r>
            <a:r>
              <a:rPr lang="ko-KR" altLang="en-US" sz="1600" dirty="0" smtClean="0">
                <a:latin typeface="+mn-ea"/>
              </a:rPr>
              <a:t>하드웨어 구성도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4233" y="548680"/>
            <a:ext cx="8930195" cy="597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linux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웨딩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151033"/>
            <a:ext cx="911838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94233" y="2132856"/>
            <a:ext cx="661344" cy="329977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+mn-ea"/>
                <a:ea typeface="+mn-ea"/>
              </a:rPr>
              <a:t>Application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Server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88579" y="5486577"/>
            <a:ext cx="661344" cy="8497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+mn-ea"/>
                <a:ea typeface="+mn-ea"/>
              </a:rPr>
              <a:t>Database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&amp;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Storage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79945" y="1592796"/>
            <a:ext cx="661344" cy="49299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Access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Layer</a:t>
            </a:r>
            <a:endParaRPr lang="en-US" altLang="ko-KR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764541" y="5486576"/>
            <a:ext cx="8268896" cy="103876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black">
          <a:xfrm flipV="1">
            <a:off x="764541" y="5454175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black">
          <a:xfrm flipV="1">
            <a:off x="755576" y="2133635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4" name="Line 66"/>
          <p:cNvSpPr>
            <a:spLocks noChangeShapeType="1"/>
          </p:cNvSpPr>
          <p:nvPr/>
        </p:nvSpPr>
        <p:spPr bwMode="black">
          <a:xfrm>
            <a:off x="7474812" y="3182552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5" name="Line 80"/>
          <p:cNvSpPr>
            <a:spLocks noChangeShapeType="1"/>
          </p:cNvSpPr>
          <p:nvPr/>
        </p:nvSpPr>
        <p:spPr bwMode="black">
          <a:xfrm>
            <a:off x="8099231" y="3179760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7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56" y="3285120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031" y="3288763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76"/>
          <p:cNvSpPr txBox="1">
            <a:spLocks noChangeArrowheads="1"/>
          </p:cNvSpPr>
          <p:nvPr/>
        </p:nvSpPr>
        <p:spPr bwMode="auto">
          <a:xfrm>
            <a:off x="7752922" y="3740783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airWEB218</a:t>
            </a: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222.231.7.218</a:t>
            </a: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7109484" y="3740783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airWEB216</a:t>
            </a: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222.231.7.216</a:t>
            </a:r>
          </a:p>
        </p:txBody>
      </p:sp>
      <p:sp>
        <p:nvSpPr>
          <p:cNvPr id="82" name="Line 66"/>
          <p:cNvSpPr>
            <a:spLocks noChangeShapeType="1"/>
          </p:cNvSpPr>
          <p:nvPr/>
        </p:nvSpPr>
        <p:spPr bwMode="black">
          <a:xfrm>
            <a:off x="8218927" y="2128418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8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471" y="2230986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 Box 76"/>
          <p:cNvSpPr txBox="1">
            <a:spLocks noChangeArrowheads="1"/>
          </p:cNvSpPr>
          <p:nvPr/>
        </p:nvSpPr>
        <p:spPr bwMode="auto">
          <a:xfrm>
            <a:off x="7853599" y="2686649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airWEB165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222.231.7.165</a:t>
            </a:r>
          </a:p>
        </p:txBody>
      </p:sp>
      <p:sp>
        <p:nvSpPr>
          <p:cNvPr id="85" name="Line 66"/>
          <p:cNvSpPr>
            <a:spLocks noChangeShapeType="1"/>
          </p:cNvSpPr>
          <p:nvPr/>
        </p:nvSpPr>
        <p:spPr bwMode="black">
          <a:xfrm>
            <a:off x="7563444" y="2128418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8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988" y="2230986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 Box 76"/>
          <p:cNvSpPr txBox="1">
            <a:spLocks noChangeArrowheads="1"/>
          </p:cNvSpPr>
          <p:nvPr/>
        </p:nvSpPr>
        <p:spPr bwMode="auto">
          <a:xfrm>
            <a:off x="7198116" y="2686649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airWEB152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222.231.7.152</a:t>
            </a:r>
          </a:p>
        </p:txBody>
      </p:sp>
      <p:sp>
        <p:nvSpPr>
          <p:cNvPr id="88" name="Line 66"/>
          <p:cNvSpPr>
            <a:spLocks noChangeShapeType="1"/>
          </p:cNvSpPr>
          <p:nvPr/>
        </p:nvSpPr>
        <p:spPr bwMode="black">
          <a:xfrm>
            <a:off x="6912154" y="2128418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89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98" y="2230986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 Box 76"/>
          <p:cNvSpPr txBox="1">
            <a:spLocks noChangeArrowheads="1"/>
          </p:cNvSpPr>
          <p:nvPr/>
        </p:nvSpPr>
        <p:spPr bwMode="auto">
          <a:xfrm>
            <a:off x="6546826" y="2686649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airWEB151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222.231.7.151</a:t>
            </a:r>
          </a:p>
        </p:txBody>
      </p:sp>
      <p:sp>
        <p:nvSpPr>
          <p:cNvPr id="108" name="Line 66"/>
          <p:cNvSpPr>
            <a:spLocks noChangeShapeType="1"/>
          </p:cNvSpPr>
          <p:nvPr/>
        </p:nvSpPr>
        <p:spPr bwMode="black">
          <a:xfrm>
            <a:off x="2815521" y="3157844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09" name="Line 80"/>
          <p:cNvSpPr>
            <a:spLocks noChangeShapeType="1"/>
          </p:cNvSpPr>
          <p:nvPr/>
        </p:nvSpPr>
        <p:spPr bwMode="black">
          <a:xfrm>
            <a:off x="6249059" y="2117745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1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31" y="3276176"/>
            <a:ext cx="64460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 Box 76"/>
          <p:cNvSpPr txBox="1">
            <a:spLocks noChangeArrowheads="1"/>
          </p:cNvSpPr>
          <p:nvPr/>
        </p:nvSpPr>
        <p:spPr bwMode="auto">
          <a:xfrm>
            <a:off x="5902750" y="2678768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airWEB150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222.231.7.150</a:t>
            </a:r>
          </a:p>
        </p:txBody>
      </p:sp>
      <p:sp>
        <p:nvSpPr>
          <p:cNvPr id="114" name="Text Box 76"/>
          <p:cNvSpPr txBox="1">
            <a:spLocks noChangeArrowheads="1"/>
          </p:cNvSpPr>
          <p:nvPr/>
        </p:nvSpPr>
        <p:spPr bwMode="auto">
          <a:xfrm>
            <a:off x="2506237" y="3716076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airAPI200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222.231.7.200</a:t>
            </a:r>
          </a:p>
        </p:txBody>
      </p:sp>
      <p:sp>
        <p:nvSpPr>
          <p:cNvPr id="116" name="Line 69"/>
          <p:cNvSpPr>
            <a:spLocks noChangeShapeType="1"/>
          </p:cNvSpPr>
          <p:nvPr/>
        </p:nvSpPr>
        <p:spPr bwMode="black">
          <a:xfrm>
            <a:off x="2652489" y="215085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1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625" y="2226643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 Box 76"/>
          <p:cNvSpPr txBox="1">
            <a:spLocks noChangeArrowheads="1"/>
          </p:cNvSpPr>
          <p:nvPr/>
        </p:nvSpPr>
        <p:spPr bwMode="auto">
          <a:xfrm>
            <a:off x="2340822" y="267390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airADM180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211.231.50.180</a:t>
            </a:r>
          </a:p>
        </p:txBody>
      </p:sp>
      <p:sp>
        <p:nvSpPr>
          <p:cNvPr id="119" name="Line 69"/>
          <p:cNvSpPr>
            <a:spLocks noChangeShapeType="1"/>
          </p:cNvSpPr>
          <p:nvPr/>
        </p:nvSpPr>
        <p:spPr bwMode="black">
          <a:xfrm>
            <a:off x="2006030" y="215085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20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66" y="2226643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 Box 76"/>
          <p:cNvSpPr txBox="1">
            <a:spLocks noChangeArrowheads="1"/>
          </p:cNvSpPr>
          <p:nvPr/>
        </p:nvSpPr>
        <p:spPr bwMode="auto">
          <a:xfrm>
            <a:off x="1694363" y="267390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airADM179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211.231.50.179</a:t>
            </a:r>
          </a:p>
        </p:txBody>
      </p:sp>
      <p:sp>
        <p:nvSpPr>
          <p:cNvPr id="122" name="Line 36"/>
          <p:cNvSpPr>
            <a:spLocks noChangeShapeType="1"/>
          </p:cNvSpPr>
          <p:nvPr/>
        </p:nvSpPr>
        <p:spPr bwMode="black">
          <a:xfrm flipV="1">
            <a:off x="764542" y="3187741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23" name="Rectangle 56"/>
          <p:cNvSpPr>
            <a:spLocks noChangeArrowheads="1"/>
          </p:cNvSpPr>
          <p:nvPr/>
        </p:nvSpPr>
        <p:spPr bwMode="auto">
          <a:xfrm>
            <a:off x="2108751" y="2060079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Line 69"/>
          <p:cNvSpPr>
            <a:spLocks noChangeShapeType="1"/>
          </p:cNvSpPr>
          <p:nvPr/>
        </p:nvSpPr>
        <p:spPr bwMode="black">
          <a:xfrm>
            <a:off x="2153841" y="319620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6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77" y="3271999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 Box 76"/>
          <p:cNvSpPr txBox="1">
            <a:spLocks noChangeArrowheads="1"/>
          </p:cNvSpPr>
          <p:nvPr/>
        </p:nvSpPr>
        <p:spPr bwMode="auto">
          <a:xfrm>
            <a:off x="1842174" y="3719257"/>
            <a:ext cx="647002" cy="17995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airAPI96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222.231.7.96</a:t>
            </a:r>
          </a:p>
        </p:txBody>
      </p:sp>
      <p:sp>
        <p:nvSpPr>
          <p:cNvPr id="163" name="Line 69"/>
          <p:cNvSpPr>
            <a:spLocks noChangeShapeType="1"/>
          </p:cNvSpPr>
          <p:nvPr/>
        </p:nvSpPr>
        <p:spPr bwMode="black">
          <a:xfrm>
            <a:off x="1505754" y="319620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64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90" y="3271999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 Box 76"/>
          <p:cNvSpPr txBox="1">
            <a:spLocks noChangeArrowheads="1"/>
          </p:cNvSpPr>
          <p:nvPr/>
        </p:nvSpPr>
        <p:spPr bwMode="auto">
          <a:xfrm>
            <a:off x="1194087" y="3719257"/>
            <a:ext cx="647002" cy="17995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airAPI95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222.231.7.95</a:t>
            </a:r>
          </a:p>
        </p:txBody>
      </p:sp>
      <p:sp>
        <p:nvSpPr>
          <p:cNvPr id="166" name="Rectangle 56"/>
          <p:cNvSpPr>
            <a:spLocks noChangeArrowheads="1"/>
          </p:cNvSpPr>
          <p:nvPr/>
        </p:nvSpPr>
        <p:spPr bwMode="auto">
          <a:xfrm>
            <a:off x="1890618" y="3105435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Rectangle 52"/>
          <p:cNvSpPr>
            <a:spLocks noChangeArrowheads="1"/>
          </p:cNvSpPr>
          <p:nvPr/>
        </p:nvSpPr>
        <p:spPr bwMode="auto">
          <a:xfrm>
            <a:off x="1240011" y="3301277"/>
            <a:ext cx="1833940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국내선</a:t>
            </a:r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en-US" altLang="ko-KR" sz="900" dirty="0" err="1" smtClean="0">
                <a:latin typeface="+mn-ea"/>
                <a:ea typeface="+mn-ea"/>
              </a:rPr>
              <a:t>domair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WEB * 3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black">
          <a:xfrm flipV="1">
            <a:off x="764541" y="4324123"/>
            <a:ext cx="8259931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9" name="Rectangle 52"/>
          <p:cNvSpPr>
            <a:spLocks noChangeArrowheads="1"/>
          </p:cNvSpPr>
          <p:nvPr/>
        </p:nvSpPr>
        <p:spPr bwMode="auto">
          <a:xfrm>
            <a:off x="5993830" y="2263969"/>
            <a:ext cx="2388442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국</a:t>
            </a:r>
            <a:r>
              <a:rPr lang="ko-KR" altLang="en-US" sz="900" dirty="0">
                <a:latin typeface="+mn-ea"/>
                <a:ea typeface="+mn-ea"/>
              </a:rPr>
              <a:t>제</a:t>
            </a:r>
            <a:r>
              <a:rPr lang="ko-KR" altLang="en-US" sz="900" dirty="0" smtClean="0">
                <a:latin typeface="+mn-ea"/>
                <a:ea typeface="+mn-ea"/>
              </a:rPr>
              <a:t>선</a:t>
            </a:r>
            <a:r>
              <a:rPr lang="en-US" altLang="ko-KR" sz="900" dirty="0" smtClean="0">
                <a:latin typeface="+mn-ea"/>
                <a:ea typeface="+mn-ea"/>
              </a:rPr>
              <a:t>(air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WEB * </a:t>
            </a:r>
            <a:r>
              <a:rPr lang="en-US" altLang="ko-KR" sz="900" dirty="0" smtClean="0">
                <a:latin typeface="+mn-ea"/>
                <a:ea typeface="+mn-ea"/>
              </a:rPr>
              <a:t>4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298" name="Rectangle 56"/>
          <p:cNvSpPr>
            <a:spLocks noChangeArrowheads="1"/>
          </p:cNvSpPr>
          <p:nvPr/>
        </p:nvSpPr>
        <p:spPr bwMode="auto">
          <a:xfrm>
            <a:off x="6994466" y="2034745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0" name="Line 69"/>
          <p:cNvSpPr>
            <a:spLocks noChangeShapeType="1"/>
          </p:cNvSpPr>
          <p:nvPr/>
        </p:nvSpPr>
        <p:spPr bwMode="black">
          <a:xfrm>
            <a:off x="2300051" y="4314538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1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187" y="4390328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" name="Text Box 76"/>
          <p:cNvSpPr txBox="1">
            <a:spLocks noChangeArrowheads="1"/>
          </p:cNvSpPr>
          <p:nvPr/>
        </p:nvSpPr>
        <p:spPr bwMode="auto">
          <a:xfrm>
            <a:off x="1988384" y="4837586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airSearchAPI182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222.231.50.182</a:t>
            </a:r>
          </a:p>
        </p:txBody>
      </p:sp>
      <p:sp>
        <p:nvSpPr>
          <p:cNvPr id="313" name="Line 69"/>
          <p:cNvSpPr>
            <a:spLocks noChangeShapeType="1"/>
          </p:cNvSpPr>
          <p:nvPr/>
        </p:nvSpPr>
        <p:spPr bwMode="black">
          <a:xfrm>
            <a:off x="1653592" y="4314538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14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28" y="4390328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" name="Text Box 76"/>
          <p:cNvSpPr txBox="1">
            <a:spLocks noChangeArrowheads="1"/>
          </p:cNvSpPr>
          <p:nvPr/>
        </p:nvSpPr>
        <p:spPr bwMode="auto">
          <a:xfrm>
            <a:off x="1341925" y="4837586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airSearchAPI181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222.231.50.181</a:t>
            </a:r>
          </a:p>
        </p:txBody>
      </p:sp>
      <p:sp>
        <p:nvSpPr>
          <p:cNvPr id="316" name="Rectangle 56"/>
          <p:cNvSpPr>
            <a:spLocks noChangeArrowheads="1"/>
          </p:cNvSpPr>
          <p:nvPr/>
        </p:nvSpPr>
        <p:spPr bwMode="auto">
          <a:xfrm>
            <a:off x="1713367" y="4223764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7" name="Rectangle 52"/>
          <p:cNvSpPr>
            <a:spLocks noChangeArrowheads="1"/>
          </p:cNvSpPr>
          <p:nvPr/>
        </p:nvSpPr>
        <p:spPr bwMode="auto">
          <a:xfrm>
            <a:off x="1332308" y="4419606"/>
            <a:ext cx="1250024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항공 검색 </a:t>
            </a:r>
            <a:r>
              <a:rPr lang="en-US" altLang="ko-KR" sz="900" dirty="0" smtClean="0">
                <a:latin typeface="+mn-ea"/>
                <a:ea typeface="+mn-ea"/>
              </a:rPr>
              <a:t>API</a:t>
            </a:r>
            <a:r>
              <a:rPr lang="en-US" altLang="ko-KR" sz="900" b="1" dirty="0" smtClean="0">
                <a:latin typeface="+mn-ea"/>
                <a:ea typeface="+mn-ea"/>
              </a:rPr>
              <a:t> * 2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318" name="Line 69"/>
          <p:cNvSpPr>
            <a:spLocks noChangeShapeType="1"/>
          </p:cNvSpPr>
          <p:nvPr/>
        </p:nvSpPr>
        <p:spPr bwMode="black">
          <a:xfrm>
            <a:off x="2006938" y="548313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19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79" y="555892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0" name="Text Box 76"/>
          <p:cNvSpPr txBox="1">
            <a:spLocks noChangeArrowheads="1"/>
          </p:cNvSpPr>
          <p:nvPr/>
        </p:nvSpPr>
        <p:spPr bwMode="auto">
          <a:xfrm>
            <a:off x="1695271" y="600618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airSearch184</a:t>
            </a: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222.231.50.184</a:t>
            </a:r>
          </a:p>
        </p:txBody>
      </p:sp>
      <p:sp>
        <p:nvSpPr>
          <p:cNvPr id="321" name="Line 69"/>
          <p:cNvSpPr>
            <a:spLocks noChangeShapeType="1"/>
          </p:cNvSpPr>
          <p:nvPr/>
        </p:nvSpPr>
        <p:spPr bwMode="black">
          <a:xfrm>
            <a:off x="1274720" y="548313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22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61" y="555892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3" name="Text Box 76"/>
          <p:cNvSpPr txBox="1">
            <a:spLocks noChangeArrowheads="1"/>
          </p:cNvSpPr>
          <p:nvPr/>
        </p:nvSpPr>
        <p:spPr bwMode="auto">
          <a:xfrm>
            <a:off x="963053" y="600618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</a:rPr>
              <a:t>airSearch183</a:t>
            </a: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222.231.50.183</a:t>
            </a:r>
          </a:p>
        </p:txBody>
      </p:sp>
      <p:sp>
        <p:nvSpPr>
          <p:cNvPr id="326" name="Line 69"/>
          <p:cNvSpPr>
            <a:spLocks noChangeShapeType="1"/>
          </p:cNvSpPr>
          <p:nvPr/>
        </p:nvSpPr>
        <p:spPr bwMode="black">
          <a:xfrm>
            <a:off x="2734331" y="548313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2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372" y="555892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" name="Text Box 76"/>
          <p:cNvSpPr txBox="1">
            <a:spLocks noChangeArrowheads="1"/>
          </p:cNvSpPr>
          <p:nvPr/>
        </p:nvSpPr>
        <p:spPr bwMode="auto">
          <a:xfrm>
            <a:off x="2422664" y="600618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airSearch185</a:t>
            </a: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222.231.50.185</a:t>
            </a:r>
          </a:p>
        </p:txBody>
      </p:sp>
      <p:pic>
        <p:nvPicPr>
          <p:cNvPr id="341" name="Picture 30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35" y="1440704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2" name="Line 68"/>
          <p:cNvSpPr>
            <a:spLocks noChangeShapeType="1"/>
          </p:cNvSpPr>
          <p:nvPr/>
        </p:nvSpPr>
        <p:spPr bwMode="black">
          <a:xfrm>
            <a:off x="7622605" y="1861230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43" name="모서리가 둥근 직사각형 342"/>
          <p:cNvSpPr>
            <a:spLocks noChangeArrowheads="1"/>
          </p:cNvSpPr>
          <p:nvPr/>
        </p:nvSpPr>
        <p:spPr bwMode="auto">
          <a:xfrm>
            <a:off x="7822366" y="1721121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End User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44" name="Picture 30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33" y="1440704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" name="Line 68"/>
          <p:cNvSpPr>
            <a:spLocks noChangeShapeType="1"/>
          </p:cNvSpPr>
          <p:nvPr/>
        </p:nvSpPr>
        <p:spPr bwMode="black">
          <a:xfrm>
            <a:off x="3867303" y="1861230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46" name="모서리가 둥근 직사각형 345"/>
          <p:cNvSpPr>
            <a:spLocks noChangeArrowheads="1"/>
          </p:cNvSpPr>
          <p:nvPr/>
        </p:nvSpPr>
        <p:spPr bwMode="auto">
          <a:xfrm>
            <a:off x="4067064" y="1721121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End User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47" name="Picture 30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46" y="1440704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" name="Line 68"/>
          <p:cNvSpPr>
            <a:spLocks noChangeShapeType="1"/>
          </p:cNvSpPr>
          <p:nvPr/>
        </p:nvSpPr>
        <p:spPr bwMode="black">
          <a:xfrm>
            <a:off x="2131016" y="1861230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49" name="모서리가 둥근 직사각형 348"/>
          <p:cNvSpPr>
            <a:spLocks noChangeArrowheads="1"/>
          </p:cNvSpPr>
          <p:nvPr/>
        </p:nvSpPr>
        <p:spPr bwMode="auto">
          <a:xfrm>
            <a:off x="2330777" y="1721121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Admin/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  <a:ea typeface="+mn-ea"/>
              </a:rPr>
              <a:t>제휴사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50" name="Picture 30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68" y="1440704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Line 68"/>
          <p:cNvSpPr>
            <a:spLocks noChangeShapeType="1"/>
          </p:cNvSpPr>
          <p:nvPr/>
        </p:nvSpPr>
        <p:spPr bwMode="black">
          <a:xfrm>
            <a:off x="5567038" y="1861230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52" name="모서리가 둥근 직사각형 351"/>
          <p:cNvSpPr>
            <a:spLocks noChangeArrowheads="1"/>
          </p:cNvSpPr>
          <p:nvPr/>
        </p:nvSpPr>
        <p:spPr bwMode="auto">
          <a:xfrm>
            <a:off x="5766799" y="1721121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End User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5" name="Rectangle 52"/>
          <p:cNvSpPr>
            <a:spLocks noChangeArrowheads="1"/>
          </p:cNvSpPr>
          <p:nvPr/>
        </p:nvSpPr>
        <p:spPr bwMode="auto">
          <a:xfrm>
            <a:off x="974538" y="5588201"/>
            <a:ext cx="2095127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항공 검색 </a:t>
            </a:r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en-US" altLang="ko-KR" sz="900" dirty="0" err="1" smtClean="0">
                <a:latin typeface="+mn-ea"/>
                <a:ea typeface="+mn-ea"/>
              </a:rPr>
              <a:t>elasticsearch</a:t>
            </a:r>
            <a:r>
              <a:rPr lang="en-US" altLang="ko-KR" sz="900" dirty="0" smtClean="0">
                <a:latin typeface="+mn-ea"/>
                <a:ea typeface="+mn-ea"/>
              </a:rPr>
              <a:t>) </a:t>
            </a:r>
            <a:r>
              <a:rPr lang="en-US" altLang="ko-KR" sz="900" b="1" dirty="0" smtClean="0">
                <a:latin typeface="+mn-ea"/>
                <a:ea typeface="+mn-ea"/>
              </a:rPr>
              <a:t>* 3</a:t>
            </a:r>
            <a:endParaRPr lang="en-US" altLang="ko-KR" sz="900" b="1" dirty="0">
              <a:latin typeface="+mn-ea"/>
              <a:ea typeface="+mn-ea"/>
            </a:endParaRPr>
          </a:p>
        </p:txBody>
      </p:sp>
      <p:graphicFrame>
        <p:nvGraphicFramePr>
          <p:cNvPr id="172" name="표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08245"/>
              </p:ext>
            </p:extLst>
          </p:nvPr>
        </p:nvGraphicFramePr>
        <p:xfrm>
          <a:off x="4159509" y="2168685"/>
          <a:ext cx="1716847" cy="302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222.231.7.27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airlink.interpark.com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</a:tbl>
          </a:graphicData>
        </a:graphic>
      </p:graphicFrame>
      <p:cxnSp>
        <p:nvCxnSpPr>
          <p:cNvPr id="173" name="직선 연결선 172"/>
          <p:cNvCxnSpPr>
            <a:stCxn id="172" idx="3"/>
            <a:endCxn id="298" idx="1"/>
          </p:cNvCxnSpPr>
          <p:nvPr/>
        </p:nvCxnSpPr>
        <p:spPr>
          <a:xfrm flipV="1">
            <a:off x="5876356" y="2113875"/>
            <a:ext cx="1118110" cy="20625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7" name="표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93661"/>
              </p:ext>
            </p:extLst>
          </p:nvPr>
        </p:nvGraphicFramePr>
        <p:xfrm>
          <a:off x="3876854" y="2689485"/>
          <a:ext cx="1716847" cy="302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211.233.74.177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airadmin.interparktour.com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211.233.74.178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www.thetravel.co.kr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</a:tbl>
          </a:graphicData>
        </a:graphic>
      </p:graphicFrame>
      <p:cxnSp>
        <p:nvCxnSpPr>
          <p:cNvPr id="178" name="직선 연결선 177"/>
          <p:cNvCxnSpPr>
            <a:stCxn id="177" idx="0"/>
            <a:endCxn id="123" idx="3"/>
          </p:cNvCxnSpPr>
          <p:nvPr/>
        </p:nvCxnSpPr>
        <p:spPr>
          <a:xfrm flipH="1" flipV="1">
            <a:off x="2642792" y="2139209"/>
            <a:ext cx="2092485" cy="55027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56"/>
          <p:cNvSpPr>
            <a:spLocks noChangeArrowheads="1"/>
          </p:cNvSpPr>
          <p:nvPr/>
        </p:nvSpPr>
        <p:spPr bwMode="auto">
          <a:xfrm>
            <a:off x="7516616" y="3088879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8" name="표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74873"/>
              </p:ext>
            </p:extLst>
          </p:nvPr>
        </p:nvGraphicFramePr>
        <p:xfrm>
          <a:off x="6251928" y="3967002"/>
          <a:ext cx="1716847" cy="20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99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222.231.7.35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fly.interpark.com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</a:tbl>
          </a:graphicData>
        </a:graphic>
      </p:graphicFrame>
      <p:cxnSp>
        <p:nvCxnSpPr>
          <p:cNvPr id="189" name="직선 연결선 188"/>
          <p:cNvCxnSpPr>
            <a:stCxn id="188" idx="0"/>
            <a:endCxn id="76" idx="1"/>
          </p:cNvCxnSpPr>
          <p:nvPr/>
        </p:nvCxnSpPr>
        <p:spPr>
          <a:xfrm flipV="1">
            <a:off x="7110351" y="3168009"/>
            <a:ext cx="406265" cy="79899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표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57903"/>
              </p:ext>
            </p:extLst>
          </p:nvPr>
        </p:nvGraphicFramePr>
        <p:xfrm>
          <a:off x="3337174" y="3356440"/>
          <a:ext cx="1716847" cy="706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222.231.7.159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airinpark.auction.co.kr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airinpark.gmarket.co.kr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  <a:tr h="87916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mairinpark.gmarket.co.kr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69342"/>
                  </a:ext>
                </a:extLst>
              </a:tr>
              <a:tr h="87916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390464"/>
                  </a:ext>
                </a:extLst>
              </a:tr>
              <a:tr h="8791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222.231.50.43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domair.interpark.com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64963"/>
                  </a:ext>
                </a:extLst>
              </a:tr>
              <a:tr h="87916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api-air.interpark.com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29740"/>
                  </a:ext>
                </a:extLst>
              </a:tr>
            </a:tbl>
          </a:graphicData>
        </a:graphic>
      </p:graphicFrame>
      <p:cxnSp>
        <p:nvCxnSpPr>
          <p:cNvPr id="196" name="직선 연결선 195"/>
          <p:cNvCxnSpPr>
            <a:stCxn id="195" idx="0"/>
            <a:endCxn id="166" idx="3"/>
          </p:cNvCxnSpPr>
          <p:nvPr/>
        </p:nvCxnSpPr>
        <p:spPr>
          <a:xfrm flipH="1" flipV="1">
            <a:off x="2424659" y="3184565"/>
            <a:ext cx="1770938" cy="17187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7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2247"/>
              </p:ext>
            </p:extLst>
          </p:nvPr>
        </p:nvGraphicFramePr>
        <p:xfrm>
          <a:off x="1525172" y="3967923"/>
          <a:ext cx="1716847" cy="20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99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222.231.50.235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toursse.interpark.com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</a:tbl>
          </a:graphicData>
        </a:graphic>
      </p:graphicFrame>
      <p:cxnSp>
        <p:nvCxnSpPr>
          <p:cNvPr id="198" name="직선 연결선 197"/>
          <p:cNvCxnSpPr/>
          <p:nvPr/>
        </p:nvCxnSpPr>
        <p:spPr>
          <a:xfrm flipH="1">
            <a:off x="2241108" y="4169853"/>
            <a:ext cx="120800" cy="13638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아래쪽 화살표 198"/>
          <p:cNvSpPr/>
          <p:nvPr/>
        </p:nvSpPr>
        <p:spPr>
          <a:xfrm>
            <a:off x="1739314" y="5086355"/>
            <a:ext cx="567280" cy="329944"/>
          </a:xfrm>
          <a:prstGeom prst="downArrow">
            <a:avLst>
              <a:gd name="adj1" fmla="val 79104"/>
              <a:gd name="adj2" fmla="val 28830"/>
            </a:avLst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저장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20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749" y="4442513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Line 66"/>
          <p:cNvSpPr>
            <a:spLocks noChangeShapeType="1"/>
          </p:cNvSpPr>
          <p:nvPr/>
        </p:nvSpPr>
        <p:spPr bwMode="black">
          <a:xfrm>
            <a:off x="6579388" y="4332063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0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32" y="4434631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" name="Text Box 76"/>
          <p:cNvSpPr txBox="1">
            <a:spLocks noChangeArrowheads="1"/>
          </p:cNvSpPr>
          <p:nvPr/>
        </p:nvSpPr>
        <p:spPr bwMode="auto">
          <a:xfrm>
            <a:off x="6214060" y="4890294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weddingWEB189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222.231.50.189</a:t>
            </a:r>
          </a:p>
        </p:txBody>
      </p:sp>
      <p:sp>
        <p:nvSpPr>
          <p:cNvPr id="205" name="Line 66"/>
          <p:cNvSpPr>
            <a:spLocks noChangeShapeType="1"/>
          </p:cNvSpPr>
          <p:nvPr/>
        </p:nvSpPr>
        <p:spPr bwMode="black">
          <a:xfrm>
            <a:off x="5923905" y="4332063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0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449" y="4434631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Text Box 76"/>
          <p:cNvSpPr txBox="1">
            <a:spLocks noChangeArrowheads="1"/>
          </p:cNvSpPr>
          <p:nvPr/>
        </p:nvSpPr>
        <p:spPr bwMode="auto">
          <a:xfrm>
            <a:off x="5558577" y="4890294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weddingWEB188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222.231.50.188</a:t>
            </a:r>
          </a:p>
        </p:txBody>
      </p:sp>
      <p:sp>
        <p:nvSpPr>
          <p:cNvPr id="208" name="Line 66"/>
          <p:cNvSpPr>
            <a:spLocks noChangeShapeType="1"/>
          </p:cNvSpPr>
          <p:nvPr/>
        </p:nvSpPr>
        <p:spPr bwMode="black">
          <a:xfrm>
            <a:off x="5272615" y="4332063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09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159" y="4434631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Text Box 76"/>
          <p:cNvSpPr txBox="1">
            <a:spLocks noChangeArrowheads="1"/>
          </p:cNvSpPr>
          <p:nvPr/>
        </p:nvSpPr>
        <p:spPr bwMode="auto">
          <a:xfrm>
            <a:off x="4907287" y="4890294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weddingWEB187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222.231.50.187</a:t>
            </a:r>
          </a:p>
        </p:txBody>
      </p:sp>
      <p:sp>
        <p:nvSpPr>
          <p:cNvPr id="211" name="Line 80"/>
          <p:cNvSpPr>
            <a:spLocks noChangeShapeType="1"/>
          </p:cNvSpPr>
          <p:nvPr/>
        </p:nvSpPr>
        <p:spPr bwMode="black">
          <a:xfrm>
            <a:off x="4609520" y="4321390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12" name="Text Box 76"/>
          <p:cNvSpPr txBox="1">
            <a:spLocks noChangeArrowheads="1"/>
          </p:cNvSpPr>
          <p:nvPr/>
        </p:nvSpPr>
        <p:spPr bwMode="auto">
          <a:xfrm>
            <a:off x="4263211" y="4882413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>
                <a:solidFill>
                  <a:schemeClr val="tx1"/>
                </a:solidFill>
                <a:latin typeface="+mn-ea"/>
                <a:ea typeface="+mn-ea"/>
              </a:rPr>
              <a:t>weddingWEB186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222.231.50.186</a:t>
            </a:r>
          </a:p>
        </p:txBody>
      </p:sp>
      <p:sp>
        <p:nvSpPr>
          <p:cNvPr id="213" name="Rectangle 52"/>
          <p:cNvSpPr>
            <a:spLocks noChangeArrowheads="1"/>
          </p:cNvSpPr>
          <p:nvPr/>
        </p:nvSpPr>
        <p:spPr bwMode="auto">
          <a:xfrm>
            <a:off x="4354291" y="4467614"/>
            <a:ext cx="2388442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웨딩 </a:t>
            </a:r>
            <a:r>
              <a:rPr lang="en-US" altLang="ko-KR" sz="900" b="1" dirty="0" smtClean="0">
                <a:latin typeface="+mn-ea"/>
                <a:ea typeface="+mn-ea"/>
              </a:rPr>
              <a:t>WEB * </a:t>
            </a:r>
            <a:r>
              <a:rPr lang="en-US" altLang="ko-KR" sz="900" dirty="0" smtClean="0">
                <a:latin typeface="+mn-ea"/>
                <a:ea typeface="+mn-ea"/>
              </a:rPr>
              <a:t>4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214" name="Rectangle 56"/>
          <p:cNvSpPr>
            <a:spLocks noChangeArrowheads="1"/>
          </p:cNvSpPr>
          <p:nvPr/>
        </p:nvSpPr>
        <p:spPr bwMode="auto">
          <a:xfrm>
            <a:off x="5354927" y="4238390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15" name="표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81267"/>
              </p:ext>
            </p:extLst>
          </p:nvPr>
        </p:nvGraphicFramePr>
        <p:xfrm>
          <a:off x="4489714" y="5142640"/>
          <a:ext cx="1716847" cy="20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99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222.231.50.13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wedding.interpark.com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</a:tbl>
          </a:graphicData>
        </a:graphic>
      </p:graphicFrame>
      <p:cxnSp>
        <p:nvCxnSpPr>
          <p:cNvPr id="216" name="직선 연결선 215"/>
          <p:cNvCxnSpPr>
            <a:stCxn id="215" idx="0"/>
            <a:endCxn id="214" idx="2"/>
          </p:cNvCxnSpPr>
          <p:nvPr/>
        </p:nvCxnSpPr>
        <p:spPr>
          <a:xfrm flipV="1">
            <a:off x="5348137" y="4396650"/>
            <a:ext cx="273811" cy="74599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Line 69"/>
          <p:cNvSpPr>
            <a:spLocks noChangeShapeType="1"/>
          </p:cNvSpPr>
          <p:nvPr/>
        </p:nvSpPr>
        <p:spPr bwMode="black">
          <a:xfrm>
            <a:off x="5656142" y="3181817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2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183" y="3257607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" name="Text Box 76"/>
          <p:cNvSpPr txBox="1">
            <a:spLocks noChangeArrowheads="1"/>
          </p:cNvSpPr>
          <p:nvPr/>
        </p:nvSpPr>
        <p:spPr bwMode="auto">
          <a:xfrm>
            <a:off x="5200734" y="3704865"/>
            <a:ext cx="934484" cy="3301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airdomADM178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222.231.50.178</a:t>
            </a: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b="0" dirty="0" smtClean="0">
                <a:solidFill>
                  <a:schemeClr val="tx1"/>
                </a:solidFill>
                <a:latin typeface="+mn-ea"/>
                <a:ea typeface="+mn-ea"/>
              </a:rPr>
              <a:t>국내선 </a:t>
            </a:r>
            <a:r>
              <a:rPr lang="ko-KR" altLang="en-US" sz="600" b="0" dirty="0" err="1" smtClean="0">
                <a:solidFill>
                  <a:schemeClr val="tx1"/>
                </a:solidFill>
                <a:latin typeface="+mn-ea"/>
                <a:ea typeface="+mn-ea"/>
              </a:rPr>
              <a:t>어드민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600" b="0" dirty="0" err="1" smtClean="0">
                <a:solidFill>
                  <a:schemeClr val="tx1"/>
                </a:solidFill>
                <a:latin typeface="+mn-ea"/>
                <a:ea typeface="+mn-ea"/>
              </a:rPr>
              <a:t>구축주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26" name="Line 69"/>
          <p:cNvSpPr>
            <a:spLocks noChangeShapeType="1"/>
          </p:cNvSpPr>
          <p:nvPr/>
        </p:nvSpPr>
        <p:spPr bwMode="black">
          <a:xfrm>
            <a:off x="8217090" y="4314538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2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226" y="4390328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Text Box 76"/>
          <p:cNvSpPr txBox="1">
            <a:spLocks noChangeArrowheads="1"/>
          </p:cNvSpPr>
          <p:nvPr/>
        </p:nvSpPr>
        <p:spPr bwMode="auto">
          <a:xfrm>
            <a:off x="7905423" y="4837586"/>
            <a:ext cx="647002" cy="27774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>
                <a:solidFill>
                  <a:schemeClr val="tx1"/>
                </a:solidFill>
                <a:latin typeface="+mn-ea"/>
              </a:rPr>
              <a:t>airdomADM177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222.231.50.177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항공 배치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24" name="Rectangle 52"/>
          <p:cNvSpPr>
            <a:spLocks noChangeArrowheads="1"/>
          </p:cNvSpPr>
          <p:nvPr/>
        </p:nvSpPr>
        <p:spPr bwMode="auto">
          <a:xfrm>
            <a:off x="1713367" y="2255921"/>
            <a:ext cx="1221403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항공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Admin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WEB * 2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179" name="Rectangle 52"/>
          <p:cNvSpPr>
            <a:spLocks noChangeArrowheads="1"/>
          </p:cNvSpPr>
          <p:nvPr/>
        </p:nvSpPr>
        <p:spPr bwMode="auto">
          <a:xfrm>
            <a:off x="7118637" y="3318103"/>
            <a:ext cx="1201660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국제선</a:t>
            </a:r>
            <a:r>
              <a:rPr lang="en-US" altLang="ko-KR" sz="900" dirty="0" smtClean="0">
                <a:latin typeface="+mn-ea"/>
                <a:ea typeface="+mn-ea"/>
              </a:rPr>
              <a:t>(fly)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WEB * 2</a:t>
            </a:r>
            <a:endParaRPr lang="en-US" altLang="ko-KR" sz="9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69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22"/>
          <p:cNvSpPr>
            <a:spLocks noChangeArrowheads="1"/>
          </p:cNvSpPr>
          <p:nvPr/>
        </p:nvSpPr>
        <p:spPr bwMode="auto">
          <a:xfrm>
            <a:off x="761391" y="2161260"/>
            <a:ext cx="8263037" cy="32503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3409" y="116632"/>
            <a:ext cx="3310717" cy="3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atin typeface="+mn-ea"/>
              </a:rPr>
              <a:t>2.2. </a:t>
            </a:r>
            <a:r>
              <a:rPr lang="ko-KR" altLang="en-US" sz="1600" dirty="0" smtClean="0">
                <a:latin typeface="+mn-ea"/>
              </a:rPr>
              <a:t>하드웨어 구성도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4233" y="548680"/>
            <a:ext cx="8930195" cy="597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개발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151033"/>
            <a:ext cx="911838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94233" y="2144802"/>
            <a:ext cx="661344" cy="32878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+mn-ea"/>
                <a:ea typeface="+mn-ea"/>
              </a:rPr>
              <a:t>Application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Server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88910" y="5486577"/>
            <a:ext cx="661344" cy="8497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+mn-ea"/>
                <a:ea typeface="+mn-ea"/>
              </a:rPr>
              <a:t>Database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&amp;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Storage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79945" y="1592796"/>
            <a:ext cx="661344" cy="49299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Access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Layer</a:t>
            </a:r>
            <a:endParaRPr lang="en-US" altLang="ko-KR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764541" y="5486576"/>
            <a:ext cx="8268896" cy="88675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" name="Line 69"/>
          <p:cNvSpPr>
            <a:spLocks noChangeShapeType="1"/>
          </p:cNvSpPr>
          <p:nvPr/>
        </p:nvSpPr>
        <p:spPr bwMode="black">
          <a:xfrm>
            <a:off x="4844263" y="5459730"/>
            <a:ext cx="0" cy="562659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2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219" y="5537613"/>
            <a:ext cx="795851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76"/>
          <p:cNvSpPr txBox="1">
            <a:spLocks noChangeArrowheads="1"/>
          </p:cNvSpPr>
          <p:nvPr/>
        </p:nvSpPr>
        <p:spPr bwMode="auto">
          <a:xfrm>
            <a:off x="4521404" y="5984871"/>
            <a:ext cx="647002" cy="28647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TourTDB203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172.25.9.203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mssql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2" name="Line 69"/>
          <p:cNvSpPr>
            <a:spLocks noChangeShapeType="1"/>
          </p:cNvSpPr>
          <p:nvPr/>
        </p:nvSpPr>
        <p:spPr bwMode="black">
          <a:xfrm>
            <a:off x="3949816" y="5459730"/>
            <a:ext cx="0" cy="562659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54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72" y="5537613"/>
            <a:ext cx="795851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76"/>
          <p:cNvSpPr txBox="1">
            <a:spLocks noChangeArrowheads="1"/>
          </p:cNvSpPr>
          <p:nvPr/>
        </p:nvSpPr>
        <p:spPr bwMode="auto">
          <a:xfrm>
            <a:off x="3626957" y="5984871"/>
            <a:ext cx="647002" cy="25142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AIRTEST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(oracle)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9168" y="1266901"/>
            <a:ext cx="1172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개발 영역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사내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pic>
        <p:nvPicPr>
          <p:cNvPr id="158" name="Picture 29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890" y="1524255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Line 69"/>
          <p:cNvSpPr>
            <a:spLocks noChangeShapeType="1"/>
          </p:cNvSpPr>
          <p:nvPr/>
        </p:nvSpPr>
        <p:spPr bwMode="black">
          <a:xfrm>
            <a:off x="3204328" y="1944781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0" name="모서리가 둥근 직사각형 159"/>
          <p:cNvSpPr>
            <a:spLocks noChangeArrowheads="1"/>
          </p:cNvSpPr>
          <p:nvPr/>
        </p:nvSpPr>
        <p:spPr bwMode="auto">
          <a:xfrm>
            <a:off x="3241055" y="1804672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Developer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4" name="Line 36"/>
          <p:cNvSpPr>
            <a:spLocks noChangeShapeType="1"/>
          </p:cNvSpPr>
          <p:nvPr/>
        </p:nvSpPr>
        <p:spPr bwMode="black">
          <a:xfrm flipV="1">
            <a:off x="755576" y="5459730"/>
            <a:ext cx="8277860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780637" y="2203838"/>
            <a:ext cx="2291503" cy="914566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투어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개발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 smtClean="0">
                <a:solidFill>
                  <a:schemeClr val="tx1"/>
                </a:solidFill>
              </a:rPr>
              <a:t>TourHyper26</a:t>
            </a:r>
            <a:r>
              <a:rPr lang="en-US" altLang="ko-KR" sz="700" dirty="0" smtClean="0">
                <a:solidFill>
                  <a:schemeClr val="tx1"/>
                </a:solidFill>
              </a:rPr>
              <a:t> (180.70.96.26)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6" name="Line 69"/>
          <p:cNvSpPr>
            <a:spLocks noChangeShapeType="1"/>
          </p:cNvSpPr>
          <p:nvPr/>
        </p:nvSpPr>
        <p:spPr bwMode="black">
          <a:xfrm>
            <a:off x="1199543" y="2144802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1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88876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 Box 76"/>
          <p:cNvSpPr txBox="1">
            <a:spLocks noChangeArrowheads="1"/>
          </p:cNvSpPr>
          <p:nvPr/>
        </p:nvSpPr>
        <p:spPr bwMode="auto">
          <a:xfrm>
            <a:off x="887876" y="2536134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TourDWeb29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180.70.96.29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여행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호텔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숙박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23" name="Line 69"/>
          <p:cNvSpPr>
            <a:spLocks noChangeShapeType="1"/>
          </p:cNvSpPr>
          <p:nvPr/>
        </p:nvSpPr>
        <p:spPr bwMode="black">
          <a:xfrm>
            <a:off x="1928137" y="214827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24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78" y="209235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 Box 76"/>
          <p:cNvSpPr txBox="1">
            <a:spLocks noChangeArrowheads="1"/>
          </p:cNvSpPr>
          <p:nvPr/>
        </p:nvSpPr>
        <p:spPr bwMode="auto">
          <a:xfrm>
            <a:off x="1616470" y="2539611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TourDHotel31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</a:rPr>
              <a:t>180.70.96.31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호텔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숙박 </a:t>
            </a:r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api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black">
          <a:xfrm flipV="1">
            <a:off x="755575" y="2133635"/>
            <a:ext cx="8277861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05" name="Line 36"/>
          <p:cNvSpPr>
            <a:spLocks noChangeShapeType="1"/>
          </p:cNvSpPr>
          <p:nvPr/>
        </p:nvSpPr>
        <p:spPr bwMode="black">
          <a:xfrm flipV="1">
            <a:off x="755576" y="3183128"/>
            <a:ext cx="8277860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6" name="Line 69"/>
          <p:cNvSpPr>
            <a:spLocks noChangeShapeType="1"/>
          </p:cNvSpPr>
          <p:nvPr/>
        </p:nvSpPr>
        <p:spPr bwMode="black">
          <a:xfrm>
            <a:off x="2646107" y="2139010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7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68" y="2083084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Text Box 76"/>
          <p:cNvSpPr txBox="1">
            <a:spLocks noChangeArrowheads="1"/>
          </p:cNvSpPr>
          <p:nvPr/>
        </p:nvSpPr>
        <p:spPr bwMode="auto">
          <a:xfrm>
            <a:off x="2321739" y="2530342"/>
            <a:ext cx="699859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TourDCache42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180.70.96.42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호텔 </a:t>
            </a:r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elasticsearch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3122841" y="2192072"/>
            <a:ext cx="1558103" cy="921932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투어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개발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 smtClean="0">
                <a:solidFill>
                  <a:schemeClr val="tx1"/>
                </a:solidFill>
              </a:rPr>
              <a:t>TourHyper237</a:t>
            </a:r>
            <a:r>
              <a:rPr lang="en-US" altLang="ko-KR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dirty="0" smtClean="0">
                <a:solidFill>
                  <a:schemeClr val="tx1"/>
                </a:solidFill>
              </a:rPr>
              <a:t>(180.70.98.237)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0" name="Line 69"/>
          <p:cNvSpPr>
            <a:spLocks noChangeShapeType="1"/>
          </p:cNvSpPr>
          <p:nvPr/>
        </p:nvSpPr>
        <p:spPr bwMode="black">
          <a:xfrm>
            <a:off x="4255876" y="2149494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2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17" y="2104931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 Box 76"/>
          <p:cNvSpPr txBox="1">
            <a:spLocks noChangeArrowheads="1"/>
          </p:cNvSpPr>
          <p:nvPr/>
        </p:nvSpPr>
        <p:spPr bwMode="auto">
          <a:xfrm>
            <a:off x="3944209" y="2552189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TourDWeb28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180.70.96.28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여행 관리자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6" name="Line 69"/>
          <p:cNvSpPr>
            <a:spLocks noChangeShapeType="1"/>
          </p:cNvSpPr>
          <p:nvPr/>
        </p:nvSpPr>
        <p:spPr bwMode="black">
          <a:xfrm>
            <a:off x="3535009" y="2145434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2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50" y="2100871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 Box 76"/>
          <p:cNvSpPr txBox="1">
            <a:spLocks noChangeArrowheads="1"/>
          </p:cNvSpPr>
          <p:nvPr/>
        </p:nvSpPr>
        <p:spPr bwMode="auto">
          <a:xfrm>
            <a:off x="3223342" y="2548129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TourDHweb32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180.70.96.32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호텔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숙박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관리자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804699" y="3236997"/>
            <a:ext cx="3065645" cy="999806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투어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개발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 smtClean="0">
                <a:solidFill>
                  <a:schemeClr val="tx1"/>
                </a:solidFill>
              </a:rPr>
              <a:t>Tour</a:t>
            </a:r>
            <a:r>
              <a:rPr lang="en-US" altLang="ko-KR" sz="700" b="1" dirty="0" err="1" smtClean="0">
                <a:solidFill>
                  <a:schemeClr val="tx1"/>
                </a:solidFill>
              </a:rPr>
              <a:t>D</a:t>
            </a:r>
            <a:r>
              <a:rPr lang="en-US" altLang="ko-KR" sz="700" b="1" dirty="0" err="1" smtClean="0">
                <a:solidFill>
                  <a:schemeClr val="tx1"/>
                </a:solidFill>
              </a:rPr>
              <a:t>Hyper233</a:t>
            </a:r>
            <a:r>
              <a:rPr lang="en-US" altLang="ko-KR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dirty="0" smtClean="0">
                <a:solidFill>
                  <a:schemeClr val="tx1"/>
                </a:solidFill>
              </a:rPr>
              <a:t>(180.70.98.233)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8" name="Line 69"/>
          <p:cNvSpPr>
            <a:spLocks noChangeShapeType="1"/>
          </p:cNvSpPr>
          <p:nvPr/>
        </p:nvSpPr>
        <p:spPr bwMode="black">
          <a:xfrm>
            <a:off x="2659753" y="318331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79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794" y="3097635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76"/>
          <p:cNvSpPr txBox="1">
            <a:spLocks noChangeArrowheads="1"/>
          </p:cNvSpPr>
          <p:nvPr/>
        </p:nvSpPr>
        <p:spPr bwMode="auto">
          <a:xfrm>
            <a:off x="2348086" y="3544893"/>
            <a:ext cx="647002" cy="3204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airWEB-DEV101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192.168.28.101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>
                <a:solidFill>
                  <a:schemeClr val="tx1"/>
                </a:solidFill>
                <a:latin typeface="+mn-ea"/>
                <a:ea typeface="+mn-ea"/>
              </a:rPr>
              <a:t>항공 국내선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3" name="Line 69"/>
          <p:cNvSpPr>
            <a:spLocks noChangeShapeType="1"/>
          </p:cNvSpPr>
          <p:nvPr/>
        </p:nvSpPr>
        <p:spPr bwMode="black">
          <a:xfrm>
            <a:off x="1212243" y="318331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14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84" y="3097635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 Box 76"/>
          <p:cNvSpPr txBox="1">
            <a:spLocks noChangeArrowheads="1"/>
          </p:cNvSpPr>
          <p:nvPr/>
        </p:nvSpPr>
        <p:spPr bwMode="auto">
          <a:xfrm>
            <a:off x="900576" y="3544893"/>
            <a:ext cx="647002" cy="3204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airDWeb234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180.70.98.234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항공 </a:t>
            </a:r>
            <a:r>
              <a:rPr lang="ko-KR" altLang="en-US" sz="600" dirty="0" err="1" smtClean="0">
                <a:solidFill>
                  <a:schemeClr val="tx1"/>
                </a:solidFill>
                <a:latin typeface="+mn-ea"/>
                <a:ea typeface="+mn-ea"/>
              </a:rPr>
              <a:t>마이페이지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19" name="Line 36"/>
          <p:cNvSpPr>
            <a:spLocks noChangeShapeType="1"/>
          </p:cNvSpPr>
          <p:nvPr/>
        </p:nvSpPr>
        <p:spPr bwMode="black">
          <a:xfrm flipV="1">
            <a:off x="755576" y="4336699"/>
            <a:ext cx="8277860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81" name="Line 69"/>
          <p:cNvSpPr>
            <a:spLocks noChangeShapeType="1"/>
          </p:cNvSpPr>
          <p:nvPr/>
        </p:nvSpPr>
        <p:spPr bwMode="black">
          <a:xfrm>
            <a:off x="1936654" y="318331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82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95" y="3097635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Text Box 76"/>
          <p:cNvSpPr txBox="1">
            <a:spLocks noChangeArrowheads="1"/>
          </p:cNvSpPr>
          <p:nvPr/>
        </p:nvSpPr>
        <p:spPr bwMode="auto">
          <a:xfrm>
            <a:off x="1559222" y="3544893"/>
            <a:ext cx="778532" cy="3204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airWEB-DEV99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192.168.28.99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>
                <a:solidFill>
                  <a:schemeClr val="tx1"/>
                </a:solidFill>
                <a:latin typeface="+mn-ea"/>
                <a:ea typeface="+mn-ea"/>
              </a:rPr>
              <a:t>항공 국내선 </a:t>
            </a:r>
            <a:r>
              <a:rPr lang="ko-KR" altLang="en-US" sz="600" dirty="0" err="1">
                <a:solidFill>
                  <a:schemeClr val="tx1"/>
                </a:solidFill>
                <a:latin typeface="+mn-ea"/>
                <a:ea typeface="+mn-ea"/>
              </a:rPr>
              <a:t>어드민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4" name="Line 69"/>
          <p:cNvSpPr>
            <a:spLocks noChangeShapeType="1"/>
          </p:cNvSpPr>
          <p:nvPr/>
        </p:nvSpPr>
        <p:spPr bwMode="black">
          <a:xfrm>
            <a:off x="3402830" y="318331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85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1" y="3097635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Text Box 76"/>
          <p:cNvSpPr txBox="1">
            <a:spLocks noChangeArrowheads="1"/>
          </p:cNvSpPr>
          <p:nvPr/>
        </p:nvSpPr>
        <p:spPr bwMode="auto">
          <a:xfrm>
            <a:off x="3027809" y="3544893"/>
            <a:ext cx="773710" cy="3204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weddingWEB-dev100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192.168.28.100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웨딩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4740199" y="2184077"/>
            <a:ext cx="2301005" cy="959780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투어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개발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 smtClean="0">
                <a:solidFill>
                  <a:schemeClr val="tx1"/>
                </a:solidFill>
              </a:rPr>
              <a:t>TourHotel229</a:t>
            </a:r>
            <a:r>
              <a:rPr lang="en-US" altLang="ko-KR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dirty="0" smtClean="0">
                <a:solidFill>
                  <a:schemeClr val="tx1"/>
                </a:solidFill>
              </a:rPr>
              <a:t>(180.70.98.229)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99" name="Line 69"/>
          <p:cNvSpPr>
            <a:spLocks noChangeShapeType="1"/>
          </p:cNvSpPr>
          <p:nvPr/>
        </p:nvSpPr>
        <p:spPr bwMode="black">
          <a:xfrm>
            <a:off x="5882927" y="212348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00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68" y="2037799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Text Box 76"/>
          <p:cNvSpPr txBox="1">
            <a:spLocks noChangeArrowheads="1"/>
          </p:cNvSpPr>
          <p:nvPr/>
        </p:nvSpPr>
        <p:spPr bwMode="auto">
          <a:xfrm>
            <a:off x="5531808" y="2485057"/>
            <a:ext cx="725906" cy="3204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TourTHotel231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180.70.98.231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호텔 </a:t>
            </a:r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api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2" name="Line 69"/>
          <p:cNvSpPr>
            <a:spLocks noChangeShapeType="1"/>
          </p:cNvSpPr>
          <p:nvPr/>
        </p:nvSpPr>
        <p:spPr bwMode="black">
          <a:xfrm>
            <a:off x="6607188" y="212348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0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229" y="2037799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" name="Text Box 76"/>
          <p:cNvSpPr txBox="1">
            <a:spLocks noChangeArrowheads="1"/>
          </p:cNvSpPr>
          <p:nvPr/>
        </p:nvSpPr>
        <p:spPr bwMode="auto">
          <a:xfrm>
            <a:off x="6256069" y="2485057"/>
            <a:ext cx="725906" cy="3204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TourTHotel232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180.70.98.232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호텔 </a:t>
            </a:r>
            <a:r>
              <a:rPr lang="ko-KR" altLang="en-US" sz="600" dirty="0" err="1" smtClean="0">
                <a:solidFill>
                  <a:schemeClr val="tx1"/>
                </a:solidFill>
                <a:latin typeface="+mn-ea"/>
                <a:ea typeface="+mn-ea"/>
              </a:rPr>
              <a:t>백엔드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5" name="Line 69"/>
          <p:cNvSpPr>
            <a:spLocks noChangeShapeType="1"/>
          </p:cNvSpPr>
          <p:nvPr/>
        </p:nvSpPr>
        <p:spPr bwMode="black">
          <a:xfrm>
            <a:off x="5161081" y="212348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0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22" y="2037799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Text Box 76"/>
          <p:cNvSpPr txBox="1">
            <a:spLocks noChangeArrowheads="1"/>
          </p:cNvSpPr>
          <p:nvPr/>
        </p:nvSpPr>
        <p:spPr bwMode="auto">
          <a:xfrm>
            <a:off x="4833733" y="2485057"/>
            <a:ext cx="678364" cy="3204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TourTHotel230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180.70.98.230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호텔 프론트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1347185" y="4384789"/>
            <a:ext cx="2285204" cy="999806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투어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개발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>
                <a:solidFill>
                  <a:schemeClr val="tx1"/>
                </a:solidFill>
              </a:rPr>
              <a:t>KVM-DEV01</a:t>
            </a:r>
            <a:r>
              <a:rPr lang="en-US" altLang="ko-KR" sz="700" b="1" dirty="0">
                <a:solidFill>
                  <a:schemeClr val="tx1"/>
                </a:solidFill>
              </a:rPr>
              <a:t> </a:t>
            </a:r>
            <a:r>
              <a:rPr lang="en-US" altLang="ko-KR" sz="700" dirty="0" smtClean="0">
                <a:solidFill>
                  <a:schemeClr val="tx1"/>
                </a:solidFill>
              </a:rPr>
              <a:t>(192.168.28.216)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0" name="Line 69"/>
          <p:cNvSpPr>
            <a:spLocks noChangeShapeType="1"/>
          </p:cNvSpPr>
          <p:nvPr/>
        </p:nvSpPr>
        <p:spPr bwMode="black">
          <a:xfrm>
            <a:off x="3196172" y="4331111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1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13" y="4245427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" name="Text Box 76"/>
          <p:cNvSpPr txBox="1">
            <a:spLocks noChangeArrowheads="1"/>
          </p:cNvSpPr>
          <p:nvPr/>
        </p:nvSpPr>
        <p:spPr bwMode="auto">
          <a:xfrm>
            <a:off x="2868280" y="4692685"/>
            <a:ext cx="712846" cy="3204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AirDev-Search03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192.168.28.176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>
                <a:solidFill>
                  <a:schemeClr val="tx1"/>
                </a:solidFill>
                <a:latin typeface="+mn-ea"/>
                <a:ea typeface="+mn-ea"/>
              </a:rPr>
              <a:t>항공</a:t>
            </a:r>
            <a:r>
              <a:rPr lang="en-US" altLang="ko-KR" sz="6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600" dirty="0" err="1">
                <a:solidFill>
                  <a:schemeClr val="tx1"/>
                </a:solidFill>
                <a:latin typeface="+mn-ea"/>
                <a:ea typeface="+mn-ea"/>
              </a:rPr>
              <a:t>elasticsearch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3" name="Line 69"/>
          <p:cNvSpPr>
            <a:spLocks noChangeShapeType="1"/>
          </p:cNvSpPr>
          <p:nvPr/>
        </p:nvSpPr>
        <p:spPr bwMode="black">
          <a:xfrm>
            <a:off x="1748662" y="4331111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14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03" y="4245427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Text Box 76"/>
          <p:cNvSpPr txBox="1">
            <a:spLocks noChangeArrowheads="1"/>
          </p:cNvSpPr>
          <p:nvPr/>
        </p:nvSpPr>
        <p:spPr bwMode="auto">
          <a:xfrm>
            <a:off x="1427790" y="4692685"/>
            <a:ext cx="665412" cy="3204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>
                <a:solidFill>
                  <a:schemeClr val="tx1"/>
                </a:solidFill>
                <a:latin typeface="+mn-ea"/>
                <a:ea typeface="+mn-ea"/>
              </a:rPr>
              <a:t>AirDev-Search01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192.168.28.174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항공</a:t>
            </a:r>
            <a:r>
              <a:rPr lang="en-US" altLang="ko-KR" sz="6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elasticsearch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6" name="Line 69"/>
          <p:cNvSpPr>
            <a:spLocks noChangeShapeType="1"/>
          </p:cNvSpPr>
          <p:nvPr/>
        </p:nvSpPr>
        <p:spPr bwMode="black">
          <a:xfrm>
            <a:off x="2473073" y="4331111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1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114" y="4245427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" name="Text Box 76"/>
          <p:cNvSpPr txBox="1">
            <a:spLocks noChangeArrowheads="1"/>
          </p:cNvSpPr>
          <p:nvPr/>
        </p:nvSpPr>
        <p:spPr bwMode="auto">
          <a:xfrm>
            <a:off x="2095641" y="4692685"/>
            <a:ext cx="778532" cy="3204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AirDev-Search02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192.168.28.175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>
                <a:solidFill>
                  <a:schemeClr val="tx1"/>
                </a:solidFill>
                <a:latin typeface="+mn-ea"/>
                <a:ea typeface="+mn-ea"/>
              </a:rPr>
              <a:t>항공</a:t>
            </a:r>
            <a:r>
              <a:rPr lang="en-US" altLang="ko-KR" sz="6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600" dirty="0" err="1">
                <a:solidFill>
                  <a:schemeClr val="tx1"/>
                </a:solidFill>
                <a:latin typeface="+mn-ea"/>
                <a:ea typeface="+mn-ea"/>
              </a:rPr>
              <a:t>elasticsearch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3928148" y="3236997"/>
            <a:ext cx="1561569" cy="999806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투어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개발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>
                <a:solidFill>
                  <a:schemeClr val="tx1"/>
                </a:solidFill>
              </a:rPr>
              <a:t>COMdevKVM91</a:t>
            </a:r>
            <a:r>
              <a:rPr lang="en-US" altLang="ko-KR" sz="700" b="1" dirty="0">
                <a:solidFill>
                  <a:schemeClr val="tx1"/>
                </a:solidFill>
              </a:rPr>
              <a:t> </a:t>
            </a:r>
            <a:r>
              <a:rPr lang="en-US" altLang="ko-KR" sz="700" dirty="0" smtClean="0">
                <a:solidFill>
                  <a:schemeClr val="tx1"/>
                </a:solidFill>
              </a:rPr>
              <a:t>(192.168.28.91)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0" name="Line 69"/>
          <p:cNvSpPr>
            <a:spLocks noChangeShapeType="1"/>
          </p:cNvSpPr>
          <p:nvPr/>
        </p:nvSpPr>
        <p:spPr bwMode="black">
          <a:xfrm>
            <a:off x="4286271" y="3194641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2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762" y="3083234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" name="Text Box 76"/>
          <p:cNvSpPr txBox="1">
            <a:spLocks noChangeArrowheads="1"/>
          </p:cNvSpPr>
          <p:nvPr/>
        </p:nvSpPr>
        <p:spPr bwMode="auto">
          <a:xfrm>
            <a:off x="4019054" y="3530492"/>
            <a:ext cx="647002" cy="3204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airDEV-VM01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192.168.28.219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항공 국제선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17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22"/>
          <p:cNvSpPr>
            <a:spLocks noChangeArrowheads="1"/>
          </p:cNvSpPr>
          <p:nvPr/>
        </p:nvSpPr>
        <p:spPr bwMode="auto">
          <a:xfrm>
            <a:off x="764541" y="4321367"/>
            <a:ext cx="8280380" cy="110345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latin typeface="+mn-ea"/>
              <a:ea typeface="+mn-ea"/>
            </a:endParaRPr>
          </a:p>
        </p:txBody>
      </p:sp>
      <p:sp>
        <p:nvSpPr>
          <p:cNvPr id="155" name="Rectangle 22"/>
          <p:cNvSpPr>
            <a:spLocks noChangeArrowheads="1"/>
          </p:cNvSpPr>
          <p:nvPr/>
        </p:nvSpPr>
        <p:spPr bwMode="auto">
          <a:xfrm>
            <a:off x="764541" y="2161261"/>
            <a:ext cx="8280380" cy="20952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3409" y="116632"/>
            <a:ext cx="3310717" cy="3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atin typeface="+mn-ea"/>
              </a:rPr>
              <a:t>2.2. </a:t>
            </a:r>
            <a:r>
              <a:rPr lang="ko-KR" altLang="en-US" sz="1600" dirty="0" smtClean="0">
                <a:latin typeface="+mn-ea"/>
              </a:rPr>
              <a:t>하드웨어 구성도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4233" y="548680"/>
            <a:ext cx="8930195" cy="597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스테이지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배포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151033"/>
            <a:ext cx="911838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94233" y="2144802"/>
            <a:ext cx="661344" cy="213757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+mn-ea"/>
                <a:ea typeface="+mn-ea"/>
              </a:rPr>
              <a:t>Application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Server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88910" y="5486577"/>
            <a:ext cx="661344" cy="8497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+mn-ea"/>
                <a:ea typeface="+mn-ea"/>
              </a:rPr>
              <a:t>Database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&amp;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Storage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79945" y="1592796"/>
            <a:ext cx="661344" cy="49299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Access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Layer</a:t>
            </a:r>
            <a:endParaRPr lang="en-US" altLang="ko-KR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764541" y="5486576"/>
            <a:ext cx="8268896" cy="88675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7963" y="126690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Stage 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  <p:pic>
        <p:nvPicPr>
          <p:cNvPr id="163" name="Picture 29" descr="PC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152" y="1524255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Line 69"/>
          <p:cNvSpPr>
            <a:spLocks noChangeShapeType="1"/>
          </p:cNvSpPr>
          <p:nvPr/>
        </p:nvSpPr>
        <p:spPr bwMode="black">
          <a:xfrm>
            <a:off x="3079764" y="1944781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5" name="모서리가 둥근 직사각형 164"/>
          <p:cNvSpPr>
            <a:spLocks noChangeArrowheads="1"/>
          </p:cNvSpPr>
          <p:nvPr/>
        </p:nvSpPr>
        <p:spPr bwMode="auto">
          <a:xfrm>
            <a:off x="3141317" y="1804672"/>
            <a:ext cx="1179149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Developer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QA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ea typeface="+mn-ea"/>
              </a:rPr>
              <a:t>사업부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4" name="Line 36"/>
          <p:cNvSpPr>
            <a:spLocks noChangeShapeType="1"/>
          </p:cNvSpPr>
          <p:nvPr/>
        </p:nvSpPr>
        <p:spPr bwMode="black">
          <a:xfrm flipV="1">
            <a:off x="761392" y="2133635"/>
            <a:ext cx="4601500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2" name="Line 36"/>
          <p:cNvSpPr>
            <a:spLocks noChangeShapeType="1"/>
          </p:cNvSpPr>
          <p:nvPr/>
        </p:nvSpPr>
        <p:spPr bwMode="black">
          <a:xfrm flipV="1">
            <a:off x="774959" y="3183128"/>
            <a:ext cx="4587932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6" name="Line 36"/>
          <p:cNvSpPr>
            <a:spLocks noChangeShapeType="1"/>
          </p:cNvSpPr>
          <p:nvPr/>
        </p:nvSpPr>
        <p:spPr bwMode="black">
          <a:xfrm flipV="1">
            <a:off x="761393" y="4330223"/>
            <a:ext cx="4572920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7" name="Line 36"/>
          <p:cNvSpPr>
            <a:spLocks noChangeShapeType="1"/>
          </p:cNvSpPr>
          <p:nvPr/>
        </p:nvSpPr>
        <p:spPr bwMode="black">
          <a:xfrm flipV="1">
            <a:off x="761391" y="5459730"/>
            <a:ext cx="4572922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780637" y="4392591"/>
            <a:ext cx="2977316" cy="914566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투어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스테이지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 smtClean="0">
                <a:solidFill>
                  <a:schemeClr val="tx1"/>
                </a:solidFill>
              </a:rPr>
              <a:t>StgDeploy120</a:t>
            </a:r>
            <a:r>
              <a:rPr lang="en-US" altLang="ko-KR" sz="700" dirty="0" smtClean="0">
                <a:solidFill>
                  <a:schemeClr val="tx1"/>
                </a:solidFill>
              </a:rPr>
              <a:t> (211.43.192.120)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2" name="Line 69"/>
          <p:cNvSpPr>
            <a:spLocks noChangeShapeType="1"/>
          </p:cNvSpPr>
          <p:nvPr/>
        </p:nvSpPr>
        <p:spPr bwMode="black">
          <a:xfrm>
            <a:off x="1199543" y="4327205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83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71279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Text Box 76"/>
          <p:cNvSpPr txBox="1">
            <a:spLocks noChangeArrowheads="1"/>
          </p:cNvSpPr>
          <p:nvPr/>
        </p:nvSpPr>
        <p:spPr bwMode="auto">
          <a:xfrm>
            <a:off x="887876" y="4718537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StgAD105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211.43.192.105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스테이지 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AD)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5" name="Line 69"/>
          <p:cNvSpPr>
            <a:spLocks noChangeShapeType="1"/>
          </p:cNvSpPr>
          <p:nvPr/>
        </p:nvSpPr>
        <p:spPr bwMode="black">
          <a:xfrm>
            <a:off x="1928137" y="4330682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86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78" y="4274756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 Box 76"/>
          <p:cNvSpPr txBox="1">
            <a:spLocks noChangeArrowheads="1"/>
          </p:cNvSpPr>
          <p:nvPr/>
        </p:nvSpPr>
        <p:spPr bwMode="auto">
          <a:xfrm>
            <a:off x="1616470" y="4722014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StgRDep123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</a:rPr>
              <a:t>211.43.192.123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(R</a:t>
            </a:r>
            <a:r>
              <a:rPr lang="ko-KR" altLang="en-US" sz="600" dirty="0" err="1" smtClean="0">
                <a:solidFill>
                  <a:schemeClr val="tx1"/>
                </a:solidFill>
                <a:latin typeface="+mn-ea"/>
                <a:ea typeface="+mn-ea"/>
              </a:rPr>
              <a:t>플랫폼배포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8" name="Line 69"/>
          <p:cNvSpPr>
            <a:spLocks noChangeShapeType="1"/>
          </p:cNvSpPr>
          <p:nvPr/>
        </p:nvSpPr>
        <p:spPr bwMode="black">
          <a:xfrm>
            <a:off x="2621281" y="432776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89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642" y="4271837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Line 69"/>
          <p:cNvSpPr>
            <a:spLocks noChangeShapeType="1"/>
          </p:cNvSpPr>
          <p:nvPr/>
        </p:nvSpPr>
        <p:spPr bwMode="black">
          <a:xfrm>
            <a:off x="3333010" y="432776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93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371" y="4271837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모서리가 둥근 직사각형 194"/>
          <p:cNvSpPr/>
          <p:nvPr/>
        </p:nvSpPr>
        <p:spPr>
          <a:xfrm>
            <a:off x="3820079" y="4392591"/>
            <a:ext cx="1434668" cy="914566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투어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스테이지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 smtClean="0">
                <a:solidFill>
                  <a:schemeClr val="tx1"/>
                </a:solidFill>
              </a:rPr>
              <a:t>StgHyper111</a:t>
            </a:r>
            <a:r>
              <a:rPr lang="en-US" altLang="ko-KR" sz="700" dirty="0" smtClean="0">
                <a:solidFill>
                  <a:schemeClr val="tx1"/>
                </a:solidFill>
              </a:rPr>
              <a:t> (211.43.192.111)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197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026" y="4271279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 Box 76"/>
          <p:cNvSpPr txBox="1">
            <a:spLocks noChangeArrowheads="1"/>
          </p:cNvSpPr>
          <p:nvPr/>
        </p:nvSpPr>
        <p:spPr bwMode="auto">
          <a:xfrm>
            <a:off x="3927318" y="4718537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TourDC108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211.43.192.108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스테이지 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AD)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774959" y="2183483"/>
            <a:ext cx="2252259" cy="914566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투어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스테이지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 smtClean="0">
                <a:solidFill>
                  <a:schemeClr val="tx1"/>
                </a:solidFill>
              </a:rPr>
              <a:t>StgHyper115</a:t>
            </a:r>
            <a:r>
              <a:rPr lang="en-US" altLang="ko-KR" sz="700" dirty="0" smtClean="0">
                <a:solidFill>
                  <a:schemeClr val="tx1"/>
                </a:solidFill>
              </a:rPr>
              <a:t> (211.43.192.115)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0" name="Line 69"/>
          <p:cNvSpPr>
            <a:spLocks noChangeShapeType="1"/>
          </p:cNvSpPr>
          <p:nvPr/>
        </p:nvSpPr>
        <p:spPr bwMode="black">
          <a:xfrm>
            <a:off x="1165287" y="2118097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11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28" y="2062171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" name="Text Box 76"/>
          <p:cNvSpPr txBox="1">
            <a:spLocks noChangeArrowheads="1"/>
          </p:cNvSpPr>
          <p:nvPr/>
        </p:nvSpPr>
        <p:spPr bwMode="auto">
          <a:xfrm>
            <a:off x="853620" y="2509429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StgFlight98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211.43.192.98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항공 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스케줄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3" name="Line 69"/>
          <p:cNvSpPr>
            <a:spLocks noChangeShapeType="1"/>
          </p:cNvSpPr>
          <p:nvPr/>
        </p:nvSpPr>
        <p:spPr bwMode="black">
          <a:xfrm>
            <a:off x="1893881" y="2121574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14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22" y="2065648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Text Box 76"/>
          <p:cNvSpPr txBox="1">
            <a:spLocks noChangeArrowheads="1"/>
          </p:cNvSpPr>
          <p:nvPr/>
        </p:nvSpPr>
        <p:spPr bwMode="auto">
          <a:xfrm>
            <a:off x="1582214" y="2512906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StgTourBWeb92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</a:rPr>
              <a:t>211.43.192.92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여행 관리자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6" name="Line 69"/>
          <p:cNvSpPr>
            <a:spLocks noChangeShapeType="1"/>
          </p:cNvSpPr>
          <p:nvPr/>
        </p:nvSpPr>
        <p:spPr bwMode="black">
          <a:xfrm>
            <a:off x="2587025" y="2118655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17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386" y="2062729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" name="Text Box 76"/>
          <p:cNvSpPr txBox="1">
            <a:spLocks noChangeArrowheads="1"/>
          </p:cNvSpPr>
          <p:nvPr/>
        </p:nvSpPr>
        <p:spPr bwMode="auto">
          <a:xfrm>
            <a:off x="2275358" y="2509987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StgTourWeb91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211.43.192.91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호텔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여행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숙박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0" name="Text Box 76"/>
          <p:cNvSpPr txBox="1">
            <a:spLocks noChangeArrowheads="1"/>
          </p:cNvSpPr>
          <p:nvPr/>
        </p:nvSpPr>
        <p:spPr bwMode="auto">
          <a:xfrm>
            <a:off x="2309614" y="4719095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StgTDep110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211.43.192.110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투어 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stg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 배포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4" name="Text Box 76"/>
          <p:cNvSpPr txBox="1">
            <a:spLocks noChangeArrowheads="1"/>
          </p:cNvSpPr>
          <p:nvPr/>
        </p:nvSpPr>
        <p:spPr bwMode="auto">
          <a:xfrm>
            <a:off x="3021343" y="4719095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StgTDep122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211.43.192.122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투어 운영 배포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792538" y="3255310"/>
            <a:ext cx="3311525" cy="914566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투어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스테이지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 smtClean="0">
                <a:solidFill>
                  <a:schemeClr val="tx1"/>
                </a:solidFill>
              </a:rPr>
              <a:t>StgTHyper116</a:t>
            </a:r>
            <a:r>
              <a:rPr lang="en-US" altLang="ko-KR" sz="700" dirty="0" smtClean="0">
                <a:solidFill>
                  <a:schemeClr val="tx1"/>
                </a:solidFill>
              </a:rPr>
              <a:t> (211.43.192.116)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3" name="Line 69"/>
          <p:cNvSpPr>
            <a:spLocks noChangeShapeType="1"/>
          </p:cNvSpPr>
          <p:nvPr/>
        </p:nvSpPr>
        <p:spPr bwMode="black">
          <a:xfrm>
            <a:off x="1148310" y="3189924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24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15" y="3181555"/>
            <a:ext cx="647926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Text Box 76"/>
          <p:cNvSpPr txBox="1">
            <a:spLocks noChangeArrowheads="1"/>
          </p:cNvSpPr>
          <p:nvPr/>
        </p:nvSpPr>
        <p:spPr bwMode="auto">
          <a:xfrm>
            <a:off x="836643" y="3581256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StgTourCache95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211.43.192.95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elasticsearch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6" name="Line 69"/>
          <p:cNvSpPr>
            <a:spLocks noChangeShapeType="1"/>
          </p:cNvSpPr>
          <p:nvPr/>
        </p:nvSpPr>
        <p:spPr bwMode="black">
          <a:xfrm>
            <a:off x="1800704" y="3193401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27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09" y="3185032"/>
            <a:ext cx="647926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Text Box 76"/>
          <p:cNvSpPr txBox="1">
            <a:spLocks noChangeArrowheads="1"/>
          </p:cNvSpPr>
          <p:nvPr/>
        </p:nvSpPr>
        <p:spPr bwMode="auto">
          <a:xfrm>
            <a:off x="1489037" y="3584733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StgTourCache96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</a:rPr>
              <a:t>211.43.192.96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600" dirty="0" err="1">
                <a:solidFill>
                  <a:schemeClr val="tx1"/>
                </a:solidFill>
                <a:latin typeface="+mn-ea"/>
              </a:rPr>
              <a:t>elasticsearch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9" name="Line 69"/>
          <p:cNvSpPr>
            <a:spLocks noChangeShapeType="1"/>
          </p:cNvSpPr>
          <p:nvPr/>
        </p:nvSpPr>
        <p:spPr bwMode="black">
          <a:xfrm>
            <a:off x="2436698" y="3190482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30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23" y="3182113"/>
            <a:ext cx="647926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Text Box 76"/>
          <p:cNvSpPr txBox="1">
            <a:spLocks noChangeArrowheads="1"/>
          </p:cNvSpPr>
          <p:nvPr/>
        </p:nvSpPr>
        <p:spPr bwMode="auto">
          <a:xfrm>
            <a:off x="2125031" y="3581814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StgTurCache97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211.43.192.97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600" dirty="0" err="1">
                <a:solidFill>
                  <a:schemeClr val="tx1"/>
                </a:solidFill>
                <a:latin typeface="+mn-ea"/>
              </a:rPr>
              <a:t>elasticsearch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2" name="Line 69"/>
          <p:cNvSpPr>
            <a:spLocks noChangeShapeType="1"/>
          </p:cNvSpPr>
          <p:nvPr/>
        </p:nvSpPr>
        <p:spPr bwMode="black">
          <a:xfrm>
            <a:off x="3090135" y="3190482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33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160" y="3182113"/>
            <a:ext cx="647926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Text Box 76"/>
          <p:cNvSpPr txBox="1">
            <a:spLocks noChangeArrowheads="1"/>
          </p:cNvSpPr>
          <p:nvPr/>
        </p:nvSpPr>
        <p:spPr bwMode="auto">
          <a:xfrm>
            <a:off x="2778468" y="3581814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StgTourHWeb93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211.43.192.93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호텔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숙박 관리자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5" name="Line 69"/>
          <p:cNvSpPr>
            <a:spLocks noChangeShapeType="1"/>
          </p:cNvSpPr>
          <p:nvPr/>
        </p:nvSpPr>
        <p:spPr bwMode="black">
          <a:xfrm>
            <a:off x="3737961" y="3190482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36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986" y="3182113"/>
            <a:ext cx="647926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 Box 76"/>
          <p:cNvSpPr txBox="1">
            <a:spLocks noChangeArrowheads="1"/>
          </p:cNvSpPr>
          <p:nvPr/>
        </p:nvSpPr>
        <p:spPr bwMode="auto">
          <a:xfrm>
            <a:off x="3426294" y="3581814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StgTourSrch94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211.43.192.94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호텔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숙박 </a:t>
            </a:r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api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3110632" y="2187473"/>
            <a:ext cx="2252259" cy="914566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투어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스테이지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 smtClean="0">
                <a:solidFill>
                  <a:schemeClr val="tx1"/>
                </a:solidFill>
              </a:rPr>
              <a:t>StgHyper117</a:t>
            </a:r>
            <a:r>
              <a:rPr lang="en-US" altLang="ko-KR" sz="700" dirty="0" smtClean="0">
                <a:solidFill>
                  <a:schemeClr val="tx1"/>
                </a:solidFill>
              </a:rPr>
              <a:t> (211.43.192.117)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9" name="Line 69"/>
          <p:cNvSpPr>
            <a:spLocks noChangeShapeType="1"/>
          </p:cNvSpPr>
          <p:nvPr/>
        </p:nvSpPr>
        <p:spPr bwMode="black">
          <a:xfrm>
            <a:off x="3500960" y="2122087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40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001" y="2066161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1" name="Text Box 76"/>
          <p:cNvSpPr txBox="1">
            <a:spLocks noChangeArrowheads="1"/>
          </p:cNvSpPr>
          <p:nvPr/>
        </p:nvSpPr>
        <p:spPr bwMode="auto">
          <a:xfrm>
            <a:off x="3189293" y="2513419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airStgWeb99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211.43.192.99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항공 </a:t>
            </a:r>
            <a:r>
              <a:rPr lang="ko-KR" altLang="en-US" sz="600" dirty="0" err="1" smtClean="0">
                <a:solidFill>
                  <a:schemeClr val="tx1"/>
                </a:solidFill>
                <a:latin typeface="+mn-ea"/>
                <a:ea typeface="+mn-ea"/>
              </a:rPr>
              <a:t>마이페이지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2" name="Line 69"/>
          <p:cNvSpPr>
            <a:spLocks noChangeShapeType="1"/>
          </p:cNvSpPr>
          <p:nvPr/>
        </p:nvSpPr>
        <p:spPr bwMode="black">
          <a:xfrm>
            <a:off x="4229554" y="2125564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43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95" y="2069638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" name="Text Box 76"/>
          <p:cNvSpPr txBox="1">
            <a:spLocks noChangeArrowheads="1"/>
          </p:cNvSpPr>
          <p:nvPr/>
        </p:nvSpPr>
        <p:spPr bwMode="auto">
          <a:xfrm>
            <a:off x="3917887" y="2516896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airWEB-STG58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>
                <a:solidFill>
                  <a:schemeClr val="tx1"/>
                </a:solidFill>
                <a:latin typeface="+mn-ea"/>
              </a:rPr>
              <a:t>211.43.192.58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항공 국제선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5" name="Line 69"/>
          <p:cNvSpPr>
            <a:spLocks noChangeShapeType="1"/>
          </p:cNvSpPr>
          <p:nvPr/>
        </p:nvSpPr>
        <p:spPr bwMode="black">
          <a:xfrm>
            <a:off x="4922698" y="2122645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46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059" y="2066719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" name="Text Box 76"/>
          <p:cNvSpPr txBox="1">
            <a:spLocks noChangeArrowheads="1"/>
          </p:cNvSpPr>
          <p:nvPr/>
        </p:nvSpPr>
        <p:spPr bwMode="auto">
          <a:xfrm>
            <a:off x="4611031" y="2513977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airWEB-STG59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>
                <a:solidFill>
                  <a:schemeClr val="tx1"/>
                </a:solidFill>
                <a:latin typeface="+mn-ea"/>
              </a:rPr>
              <a:t>211.43.192.59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항공 국제선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58" name="Line 69"/>
          <p:cNvSpPr>
            <a:spLocks noChangeShapeType="1"/>
          </p:cNvSpPr>
          <p:nvPr/>
        </p:nvSpPr>
        <p:spPr bwMode="black">
          <a:xfrm>
            <a:off x="3333642" y="546182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59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683" y="553761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" name="Text Box 76"/>
          <p:cNvSpPr txBox="1">
            <a:spLocks noChangeArrowheads="1"/>
          </p:cNvSpPr>
          <p:nvPr/>
        </p:nvSpPr>
        <p:spPr bwMode="auto">
          <a:xfrm>
            <a:off x="3021975" y="5984871"/>
            <a:ext cx="647002" cy="28647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STGTourDB203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172.25.5.203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mssql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61" name="Line 69"/>
          <p:cNvSpPr>
            <a:spLocks noChangeShapeType="1"/>
          </p:cNvSpPr>
          <p:nvPr/>
        </p:nvSpPr>
        <p:spPr bwMode="black">
          <a:xfrm>
            <a:off x="2438022" y="546182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62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63" y="553761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" name="Text Box 76"/>
          <p:cNvSpPr txBox="1">
            <a:spLocks noChangeArrowheads="1"/>
          </p:cNvSpPr>
          <p:nvPr/>
        </p:nvSpPr>
        <p:spPr bwMode="auto">
          <a:xfrm>
            <a:off x="2126355" y="5984871"/>
            <a:ext cx="647002" cy="25142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STGAIR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(oracle)</a:t>
            </a:r>
          </a:p>
        </p:txBody>
      </p:sp>
      <p:sp>
        <p:nvSpPr>
          <p:cNvPr id="310" name="모서리가 둥근 직사각형 309"/>
          <p:cNvSpPr/>
          <p:nvPr/>
        </p:nvSpPr>
        <p:spPr>
          <a:xfrm>
            <a:off x="5722654" y="2231946"/>
            <a:ext cx="2178489" cy="1963157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투어 스테이지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 smtClean="0">
                <a:solidFill>
                  <a:schemeClr val="tx1"/>
                </a:solidFill>
              </a:rPr>
              <a:t>TourHyper197</a:t>
            </a:r>
            <a:r>
              <a:rPr lang="en-US" altLang="ko-KR" sz="700" dirty="0" smtClean="0">
                <a:solidFill>
                  <a:schemeClr val="tx1"/>
                </a:solidFill>
              </a:rPr>
              <a:t> (211.233.74.197)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1" name="Line 69"/>
          <p:cNvSpPr>
            <a:spLocks noChangeShapeType="1"/>
          </p:cNvSpPr>
          <p:nvPr/>
        </p:nvSpPr>
        <p:spPr bwMode="black">
          <a:xfrm>
            <a:off x="7547244" y="2148508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12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458" y="2224298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" name="Text Box 76"/>
          <p:cNvSpPr txBox="1">
            <a:spLocks noChangeArrowheads="1"/>
          </p:cNvSpPr>
          <p:nvPr/>
        </p:nvSpPr>
        <p:spPr bwMode="auto">
          <a:xfrm>
            <a:off x="7213750" y="2671556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TourSWeb199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211.233.74.199</a:t>
            </a: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투어 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front)</a:t>
            </a:r>
          </a:p>
        </p:txBody>
      </p:sp>
      <p:sp>
        <p:nvSpPr>
          <p:cNvPr id="314" name="Line 69"/>
          <p:cNvSpPr>
            <a:spLocks noChangeShapeType="1"/>
          </p:cNvSpPr>
          <p:nvPr/>
        </p:nvSpPr>
        <p:spPr bwMode="black">
          <a:xfrm>
            <a:off x="6841943" y="2148508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15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63" y="2224298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6" name="Text Box 76"/>
          <p:cNvSpPr txBox="1">
            <a:spLocks noChangeArrowheads="1"/>
          </p:cNvSpPr>
          <p:nvPr/>
        </p:nvSpPr>
        <p:spPr bwMode="auto">
          <a:xfrm>
            <a:off x="6490955" y="2671556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TourSWeb198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211.233.74.198</a:t>
            </a: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투어 웹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ko-KR" altLang="en-US" sz="600" dirty="0" err="1" smtClean="0">
                <a:solidFill>
                  <a:schemeClr val="tx1"/>
                </a:solidFill>
                <a:latin typeface="+mn-ea"/>
                <a:ea typeface="+mn-ea"/>
              </a:rPr>
              <a:t>백엔드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317" name="Line 69"/>
          <p:cNvSpPr>
            <a:spLocks noChangeShapeType="1"/>
          </p:cNvSpPr>
          <p:nvPr/>
        </p:nvSpPr>
        <p:spPr bwMode="black">
          <a:xfrm>
            <a:off x="6094862" y="2148508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18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03" y="2224298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" name="Text Box 76"/>
          <p:cNvSpPr txBox="1">
            <a:spLocks noChangeArrowheads="1"/>
          </p:cNvSpPr>
          <p:nvPr/>
        </p:nvSpPr>
        <p:spPr bwMode="auto">
          <a:xfrm>
            <a:off x="5783195" y="2671556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TourSWeb214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211.233.74.214</a:t>
            </a: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호텔 웹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ko-KR" altLang="en-US" sz="600" dirty="0" err="1" smtClean="0">
                <a:solidFill>
                  <a:schemeClr val="tx1"/>
                </a:solidFill>
                <a:latin typeface="+mn-ea"/>
                <a:ea typeface="+mn-ea"/>
              </a:rPr>
              <a:t>백엔드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320" name="Line 69"/>
          <p:cNvSpPr>
            <a:spLocks noChangeShapeType="1"/>
          </p:cNvSpPr>
          <p:nvPr/>
        </p:nvSpPr>
        <p:spPr bwMode="black">
          <a:xfrm>
            <a:off x="6094862" y="3200856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21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03" y="3132630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2" name="Text Box 76"/>
          <p:cNvSpPr txBox="1">
            <a:spLocks noChangeArrowheads="1"/>
          </p:cNvSpPr>
          <p:nvPr/>
        </p:nvSpPr>
        <p:spPr bwMode="auto">
          <a:xfrm>
            <a:off x="5783195" y="3579888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TourSCache71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222.231.74.71</a:t>
            </a: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호텔 캐시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1)</a:t>
            </a:r>
          </a:p>
        </p:txBody>
      </p:sp>
      <p:sp>
        <p:nvSpPr>
          <p:cNvPr id="323" name="Line 69"/>
          <p:cNvSpPr>
            <a:spLocks noChangeShapeType="1"/>
          </p:cNvSpPr>
          <p:nvPr/>
        </p:nvSpPr>
        <p:spPr bwMode="black">
          <a:xfrm>
            <a:off x="6782315" y="3200856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24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56" y="3132630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5" name="Text Box 76"/>
          <p:cNvSpPr txBox="1">
            <a:spLocks noChangeArrowheads="1"/>
          </p:cNvSpPr>
          <p:nvPr/>
        </p:nvSpPr>
        <p:spPr bwMode="auto">
          <a:xfrm>
            <a:off x="6470648" y="3579888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TourSCache200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222.231.74.200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호텔 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캐시</a:t>
            </a:r>
            <a:r>
              <a:rPr lang="en-US" altLang="ko-KR" sz="600" dirty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326" name="Line 69"/>
          <p:cNvSpPr>
            <a:spLocks noChangeShapeType="1"/>
          </p:cNvSpPr>
          <p:nvPr/>
        </p:nvSpPr>
        <p:spPr bwMode="black">
          <a:xfrm>
            <a:off x="7500893" y="3200856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27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3132630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" name="Text Box 76"/>
          <p:cNvSpPr txBox="1">
            <a:spLocks noChangeArrowheads="1"/>
          </p:cNvSpPr>
          <p:nvPr/>
        </p:nvSpPr>
        <p:spPr bwMode="auto">
          <a:xfrm>
            <a:off x="7189226" y="3579888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TourSCache202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222.231.74.202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호텔 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캐시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329" name="Line 69"/>
          <p:cNvSpPr>
            <a:spLocks noChangeShapeType="1"/>
          </p:cNvSpPr>
          <p:nvPr/>
        </p:nvSpPr>
        <p:spPr bwMode="black">
          <a:xfrm>
            <a:off x="8366141" y="2172350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30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82" y="2248140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1" name="Text Box 76"/>
          <p:cNvSpPr txBox="1">
            <a:spLocks noChangeArrowheads="1"/>
          </p:cNvSpPr>
          <p:nvPr/>
        </p:nvSpPr>
        <p:spPr bwMode="auto">
          <a:xfrm>
            <a:off x="8054474" y="2695398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HotelSrchStg219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222.231.7.219</a:t>
            </a: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호텔</a:t>
            </a:r>
            <a:r>
              <a:rPr lang="en-US" altLang="ko-KR" sz="6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api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cxnSp>
        <p:nvCxnSpPr>
          <p:cNvPr id="332" name="직선 연결선 331"/>
          <p:cNvCxnSpPr/>
          <p:nvPr/>
        </p:nvCxnSpPr>
        <p:spPr>
          <a:xfrm flipV="1">
            <a:off x="5436096" y="1533932"/>
            <a:ext cx="0" cy="511256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Line 36"/>
          <p:cNvSpPr>
            <a:spLocks noChangeShapeType="1"/>
          </p:cNvSpPr>
          <p:nvPr/>
        </p:nvSpPr>
        <p:spPr bwMode="black">
          <a:xfrm flipV="1">
            <a:off x="5507737" y="5465225"/>
            <a:ext cx="3592305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4" name="모서리가 둥근 직사각형 333"/>
          <p:cNvSpPr/>
          <p:nvPr/>
        </p:nvSpPr>
        <p:spPr>
          <a:xfrm>
            <a:off x="5821968" y="4392592"/>
            <a:ext cx="860315" cy="976160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공통 배포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>
                <a:solidFill>
                  <a:schemeClr val="tx1"/>
                </a:solidFill>
              </a:rPr>
              <a:t>ProdDeploy120</a:t>
            </a:r>
            <a:r>
              <a:rPr lang="en-US" altLang="ko-KR" sz="700" dirty="0" smtClean="0">
                <a:solidFill>
                  <a:schemeClr val="tx1"/>
                </a:solidFill>
              </a:rPr>
              <a:t> (182.162.53.120)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5" name="Line 36"/>
          <p:cNvSpPr>
            <a:spLocks noChangeShapeType="1"/>
          </p:cNvSpPr>
          <p:nvPr/>
        </p:nvSpPr>
        <p:spPr bwMode="black">
          <a:xfrm>
            <a:off x="5507737" y="2129546"/>
            <a:ext cx="3592305" cy="17204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6" name="Line 69"/>
          <p:cNvSpPr>
            <a:spLocks noChangeShapeType="1"/>
          </p:cNvSpPr>
          <p:nvPr/>
        </p:nvSpPr>
        <p:spPr bwMode="black">
          <a:xfrm>
            <a:off x="6291349" y="4339008"/>
            <a:ext cx="0" cy="4024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37" name="Picture 27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77" y="4256538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" name="Text Box 76"/>
          <p:cNvSpPr txBox="1">
            <a:spLocks noChangeArrowheads="1"/>
          </p:cNvSpPr>
          <p:nvPr/>
        </p:nvSpPr>
        <p:spPr bwMode="auto">
          <a:xfrm>
            <a:off x="5933569" y="4703796"/>
            <a:ext cx="647002" cy="2942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>
                <a:solidFill>
                  <a:schemeClr val="tx1"/>
                </a:solidFill>
                <a:latin typeface="+mn-ea"/>
                <a:ea typeface="+mn-ea"/>
              </a:rPr>
              <a:t>ProdTDep123</a:t>
            </a:r>
            <a:endParaRPr lang="en-US" altLang="ko-KR" sz="6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182.162.53.123</a:t>
            </a: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투어 배포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7286368" y="1695004"/>
            <a:ext cx="1803699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숙박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여행은 사용 안함</a:t>
            </a:r>
            <a:r>
              <a:rPr lang="en-US" altLang="ko-KR" sz="700" dirty="0" smtClean="0"/>
              <a:t>, </a:t>
            </a:r>
            <a:r>
              <a:rPr lang="ko-KR" altLang="en-US" sz="700" dirty="0" err="1">
                <a:latin typeface="+mn-ea"/>
              </a:rPr>
              <a:t>해외호텔만</a:t>
            </a:r>
            <a:r>
              <a:rPr lang="ko-KR" altLang="en-US" sz="700" dirty="0">
                <a:latin typeface="+mn-ea"/>
              </a:rPr>
              <a:t> </a:t>
            </a:r>
            <a:r>
              <a:rPr lang="ko-KR" altLang="en-US" sz="700" dirty="0" smtClean="0">
                <a:latin typeface="+mn-ea"/>
              </a:rPr>
              <a:t>사용</a:t>
            </a:r>
            <a:endParaRPr lang="en-US" altLang="ko-KR" sz="700" dirty="0" smtClean="0"/>
          </a:p>
          <a:p>
            <a:r>
              <a:rPr lang="en-US" altLang="ko-KR" sz="700" dirty="0" err="1" smtClean="0">
                <a:latin typeface="+mn-ea"/>
              </a:rPr>
              <a:t>TourSWeb198</a:t>
            </a:r>
            <a:r>
              <a:rPr lang="en-US" altLang="ko-KR" sz="700" dirty="0" smtClean="0">
                <a:latin typeface="+mn-ea"/>
              </a:rPr>
              <a:t>, </a:t>
            </a:r>
            <a:r>
              <a:rPr lang="en-US" altLang="ko-KR" sz="700" dirty="0" err="1" smtClean="0">
                <a:latin typeface="+mn-ea"/>
              </a:rPr>
              <a:t>TourSWeb199</a:t>
            </a:r>
            <a:endParaRPr lang="en-US" altLang="ko-KR" sz="700" dirty="0" smtClean="0">
              <a:latin typeface="+mn-ea"/>
            </a:endParaRPr>
          </a:p>
        </p:txBody>
      </p:sp>
      <p:cxnSp>
        <p:nvCxnSpPr>
          <p:cNvPr id="340" name="직선 연결선 339"/>
          <p:cNvCxnSpPr>
            <a:stCxn id="316" idx="0"/>
            <a:endCxn id="339" idx="2"/>
          </p:cNvCxnSpPr>
          <p:nvPr/>
        </p:nvCxnSpPr>
        <p:spPr>
          <a:xfrm flipV="1">
            <a:off x="7035128" y="2002781"/>
            <a:ext cx="1153090" cy="66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>
            <a:stCxn id="313" idx="0"/>
          </p:cNvCxnSpPr>
          <p:nvPr/>
        </p:nvCxnSpPr>
        <p:spPr>
          <a:xfrm flipV="1">
            <a:off x="7727443" y="2002781"/>
            <a:ext cx="407435" cy="66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Line 36"/>
          <p:cNvSpPr>
            <a:spLocks noChangeShapeType="1"/>
          </p:cNvSpPr>
          <p:nvPr/>
        </p:nvSpPr>
        <p:spPr bwMode="black">
          <a:xfrm flipV="1">
            <a:off x="5507737" y="3196243"/>
            <a:ext cx="2667373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43" name="Line 36"/>
          <p:cNvSpPr>
            <a:spLocks noChangeShapeType="1"/>
          </p:cNvSpPr>
          <p:nvPr/>
        </p:nvSpPr>
        <p:spPr bwMode="black">
          <a:xfrm flipV="1">
            <a:off x="5507737" y="4343338"/>
            <a:ext cx="3502044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44" name="직사각형 343"/>
          <p:cNvSpPr/>
          <p:nvPr/>
        </p:nvSpPr>
        <p:spPr>
          <a:xfrm>
            <a:off x="5672549" y="2071815"/>
            <a:ext cx="3219931" cy="21965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5" name="직선 연결선 344"/>
          <p:cNvCxnSpPr/>
          <p:nvPr/>
        </p:nvCxnSpPr>
        <p:spPr>
          <a:xfrm flipH="1" flipV="1">
            <a:off x="6397508" y="1879993"/>
            <a:ext cx="604851" cy="19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/>
          <p:cNvSpPr txBox="1"/>
          <p:nvPr/>
        </p:nvSpPr>
        <p:spPr>
          <a:xfrm>
            <a:off x="5960552" y="1679938"/>
            <a:ext cx="934871" cy="20005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latin typeface="+mn-ea"/>
              </a:rPr>
              <a:t>운영망</a:t>
            </a:r>
            <a:r>
              <a:rPr lang="ko-KR" altLang="en-US" sz="700" dirty="0" smtClean="0">
                <a:latin typeface="+mn-ea"/>
              </a:rPr>
              <a:t> </a:t>
            </a:r>
            <a:r>
              <a:rPr lang="ko-KR" altLang="en-US" sz="700" dirty="0" err="1" smtClean="0">
                <a:latin typeface="+mn-ea"/>
              </a:rPr>
              <a:t>테스트서버</a:t>
            </a:r>
            <a:endParaRPr lang="en-US" altLang="ko-KR" sz="700" dirty="0" smtClean="0">
              <a:latin typeface="+mn-ea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6575374" y="1280016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운영 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KIDC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22" name="Rectangle 23"/>
          <p:cNvSpPr>
            <a:spLocks noChangeArrowheads="1"/>
          </p:cNvSpPr>
          <p:nvPr/>
        </p:nvSpPr>
        <p:spPr bwMode="auto">
          <a:xfrm>
            <a:off x="94233" y="4327205"/>
            <a:ext cx="661344" cy="112135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배포</a:t>
            </a:r>
            <a:r>
              <a:rPr lang="en-US" altLang="ko-KR" sz="900" dirty="0" smtClean="0">
                <a:latin typeface="+mn-ea"/>
                <a:ea typeface="+mn-ea"/>
              </a:rPr>
              <a:t>/</a:t>
            </a:r>
            <a:r>
              <a:rPr lang="ko-KR" altLang="en-US" sz="900" dirty="0" smtClean="0">
                <a:latin typeface="+mn-ea"/>
                <a:ea typeface="+mn-ea"/>
              </a:rPr>
              <a:t>관리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985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1029</Words>
  <Application>Microsoft Office PowerPoint</Application>
  <PresentationFormat>화면 슬라이드 쇼(4:3)</PresentationFormat>
  <Paragraphs>557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가는각진제목체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SHK</dc:creator>
  <cp:lastModifiedBy>dklee</cp:lastModifiedBy>
  <cp:revision>95</cp:revision>
  <cp:lastPrinted>2017-12-19T07:06:28Z</cp:lastPrinted>
  <dcterms:created xsi:type="dcterms:W3CDTF">2017-11-20T01:04:56Z</dcterms:created>
  <dcterms:modified xsi:type="dcterms:W3CDTF">2017-12-19T08:23:40Z</dcterms:modified>
</cp:coreProperties>
</file>