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67" r:id="rId4"/>
    <p:sldId id="261" r:id="rId5"/>
    <p:sldId id="264" r:id="rId6"/>
    <p:sldId id="265" r:id="rId7"/>
    <p:sldId id="266" r:id="rId8"/>
    <p:sldId id="273" r:id="rId9"/>
    <p:sldId id="275" r:id="rId10"/>
    <p:sldId id="274" r:id="rId11"/>
    <p:sldId id="270" r:id="rId12"/>
    <p:sldId id="271" r:id="rId13"/>
    <p:sldId id="272" r:id="rId14"/>
    <p:sldId id="276" r:id="rId1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12" autoAdjust="0"/>
  </p:normalViewPr>
  <p:slideViewPr>
    <p:cSldViewPr snapToGrid="0">
      <p:cViewPr varScale="1">
        <p:scale>
          <a:sx n="109" d="100"/>
          <a:sy n="109" d="100"/>
        </p:scale>
        <p:origin x="13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86B63-262F-43A3-BA5C-87BFE19C04DF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20545-7EAF-413A-B3D9-69ACBDC815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871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64FF1-617D-435D-817D-7810782B7EE9}" type="datetimeFigureOut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32350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A601B-C333-47AB-9048-5C66FEAA29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86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A601B-C333-47AB-9048-5C66FEAA29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42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A601B-C333-47AB-9048-5C66FEAA296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08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A601B-C333-47AB-9048-5C66FEAA296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99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A601B-C333-47AB-9048-5C66FEAA296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3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09750" y="1744206"/>
            <a:ext cx="6286500" cy="110150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ko-KR" altLang="en-US" dirty="0" smtClean="0"/>
              <a:t>보고서 제목은 명료하고 간결하게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96293" y="5200654"/>
            <a:ext cx="3913414" cy="3918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작성 부서 또는 </a:t>
            </a:r>
            <a:r>
              <a:rPr lang="ko-KR" altLang="en-US" dirty="0" err="1" smtClean="0"/>
              <a:t>회의체명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38211" y="5592540"/>
            <a:ext cx="2228850" cy="34290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D0925C46-7C8F-4E7D-B578-4694E1135515}" type="datetime1">
              <a:rPr lang="ko-KR" altLang="en-US" smtClean="0"/>
              <a:t>2018-09-27</a:t>
            </a:fld>
            <a:endParaRPr lang="ko-KR" altLang="en-US" dirty="0"/>
          </a:p>
        </p:txBody>
      </p:sp>
      <p:pic>
        <p:nvPicPr>
          <p:cNvPr id="7" name="Picture 1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" y="285750"/>
            <a:ext cx="1439862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115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 1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025" y="620713"/>
            <a:ext cx="9505950" cy="29364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9031-2BB4-4080-87CB-B30711E4FE30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ENT</a:t>
            </a:r>
            <a:r>
              <a:rPr lang="ko-KR" altLang="en-US" smtClean="0"/>
              <a:t>투어개발실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3E43-ACEC-49DC-A8D2-AF0588DD74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00025" y="532718"/>
            <a:ext cx="9505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200025" y="3673516"/>
            <a:ext cx="9505950" cy="29364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9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C69A-5FB8-4ED4-BC38-148E73FAFFFA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3E43-ACEC-49DC-A8D2-AF0588DD74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08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9CD6E-A120-4B2A-967F-A5A318AACDAB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ENT</a:t>
            </a:r>
            <a:r>
              <a:rPr lang="ko-KR" altLang="en-US" smtClean="0"/>
              <a:t>투어개발실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3E43-ACEC-49DC-A8D2-AF0588DD74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00025" y="532718"/>
            <a:ext cx="9505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6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631E9-230E-42C4-A4EC-3A01B023D096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ENT</a:t>
            </a:r>
            <a:r>
              <a:rPr lang="ko-KR" altLang="en-US" smtClean="0"/>
              <a:t>투어개발실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3E43-ACEC-49DC-A8D2-AF0588DD74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00025" y="532718"/>
            <a:ext cx="9505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컨텐츠 2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025" y="620713"/>
            <a:ext cx="4691063" cy="60118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620713"/>
            <a:ext cx="4691062" cy="6011862"/>
          </a:xfrm>
        </p:spPr>
        <p:txBody>
          <a:bodyPr>
            <a:no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9D13-D2B2-431F-9B35-0795087FED56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ENT</a:t>
            </a:r>
            <a:r>
              <a:rPr lang="ko-KR" altLang="en-US" smtClean="0"/>
              <a:t>투어개발실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3E43-ACEC-49DC-A8D2-AF0588DD74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00025" y="532718"/>
            <a:ext cx="9505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025" y="620713"/>
            <a:ext cx="4691063" cy="29364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620713"/>
            <a:ext cx="4691062" cy="2936466"/>
          </a:xfrm>
        </p:spPr>
        <p:txBody>
          <a:bodyPr>
            <a:no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EA4EE-73BB-4C44-AA40-6B749B05535C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ENT</a:t>
            </a:r>
            <a:r>
              <a:rPr lang="ko-KR" altLang="en-US" smtClean="0"/>
              <a:t>투어개발실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3E43-ACEC-49DC-A8D2-AF0588DD74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00025" y="532718"/>
            <a:ext cx="9505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200025" y="3673516"/>
            <a:ext cx="4691063" cy="29364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5014913" y="3673516"/>
            <a:ext cx="4691062" cy="2936466"/>
          </a:xfrm>
        </p:spPr>
        <p:txBody>
          <a:bodyPr>
            <a:no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9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 2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025" y="620713"/>
            <a:ext cx="4691063" cy="1944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620713"/>
            <a:ext cx="4691062" cy="1944000"/>
          </a:xfrm>
        </p:spPr>
        <p:txBody>
          <a:bodyPr>
            <a:no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E0A-CE1E-478B-B571-EDBE0E1DC37F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ENT</a:t>
            </a:r>
            <a:r>
              <a:rPr lang="ko-KR" altLang="en-US" smtClean="0"/>
              <a:t>투어개발실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3E43-ACEC-49DC-A8D2-AF0588DD74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00025" y="532718"/>
            <a:ext cx="9505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200025" y="2644054"/>
            <a:ext cx="4691063" cy="1944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4"/>
          </p:nvPr>
        </p:nvSpPr>
        <p:spPr>
          <a:xfrm>
            <a:off x="5014913" y="2644054"/>
            <a:ext cx="4691062" cy="1944000"/>
          </a:xfrm>
        </p:spPr>
        <p:txBody>
          <a:bodyPr>
            <a:no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200025" y="4676962"/>
            <a:ext cx="4691063" cy="19440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5014913" y="4676962"/>
            <a:ext cx="4691062" cy="1944000"/>
          </a:xfrm>
        </p:spPr>
        <p:txBody>
          <a:bodyPr>
            <a:no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컨텐츠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025" y="620713"/>
            <a:ext cx="3095625" cy="60118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5188" y="620713"/>
            <a:ext cx="3095624" cy="6011862"/>
          </a:xfrm>
        </p:spPr>
        <p:txBody>
          <a:bodyPr>
            <a:no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0EEB-683A-437E-8007-89D234FCDCEC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ENT</a:t>
            </a:r>
            <a:r>
              <a:rPr lang="ko-KR" altLang="en-US" smtClean="0"/>
              <a:t>투어개발실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3E43-ACEC-49DC-A8D2-AF0588DD74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00025" y="532718"/>
            <a:ext cx="9505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6610351" y="620713"/>
            <a:ext cx="3095624" cy="6011862"/>
          </a:xfrm>
        </p:spPr>
        <p:txBody>
          <a:bodyPr>
            <a:no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8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컨텐츠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025" y="620713"/>
            <a:ext cx="3095625" cy="2955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5188" y="620713"/>
            <a:ext cx="3095624" cy="2955881"/>
          </a:xfrm>
        </p:spPr>
        <p:txBody>
          <a:bodyPr>
            <a:no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4382-7FEE-4584-AB9E-9B02C5CEE5C8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ENT</a:t>
            </a:r>
            <a:r>
              <a:rPr lang="ko-KR" altLang="en-US" smtClean="0"/>
              <a:t>투어개발실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3E43-ACEC-49DC-A8D2-AF0588DD740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00025" y="532718"/>
            <a:ext cx="9505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6610351" y="620713"/>
            <a:ext cx="3095624" cy="2955881"/>
          </a:xfrm>
        </p:spPr>
        <p:txBody>
          <a:bodyPr>
            <a:no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200025" y="3657188"/>
            <a:ext cx="3095625" cy="295588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5"/>
          </p:nvPr>
        </p:nvSpPr>
        <p:spPr>
          <a:xfrm>
            <a:off x="3405188" y="3657188"/>
            <a:ext cx="3095624" cy="2955881"/>
          </a:xfrm>
        </p:spPr>
        <p:txBody>
          <a:bodyPr>
            <a:no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6610351" y="3657188"/>
            <a:ext cx="3095624" cy="2955881"/>
          </a:xfrm>
        </p:spPr>
        <p:txBody>
          <a:bodyPr>
            <a:no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3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026" y="155122"/>
            <a:ext cx="7360104" cy="351064"/>
          </a:xfrm>
          <a:prstGeom prst="rect">
            <a:avLst/>
          </a:prstGeom>
        </p:spPr>
        <p:txBody>
          <a:bodyPr vert="horz" lIns="36000" tIns="45720" rIns="3600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025" y="625475"/>
            <a:ext cx="9505950" cy="5995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025" y="6539593"/>
            <a:ext cx="2228850" cy="1818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5E82C-DA7E-4BE9-91B8-E6288203B5DA}" type="datetime1">
              <a:rPr lang="ko-KR" altLang="en-US" smtClean="0"/>
              <a:t>2018-09-27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60130" y="261257"/>
            <a:ext cx="2145845" cy="244929"/>
          </a:xfrm>
          <a:prstGeom prst="rect">
            <a:avLst/>
          </a:prstGeom>
        </p:spPr>
        <p:txBody>
          <a:bodyPr vert="horz" lIns="36000" tIns="45720" rIns="3600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ENT</a:t>
            </a:r>
            <a:r>
              <a:rPr lang="ko-KR" altLang="en-US" smtClean="0"/>
              <a:t>투어개발실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77125" y="6546711"/>
            <a:ext cx="2228850" cy="1747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3E43-ACEC-49DC-A8D2-AF0588DD7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8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6" r:id="rId3"/>
    <p:sldLayoutId id="2147483662" r:id="rId4"/>
    <p:sldLayoutId id="2147483664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sldNum="0" hd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맑은 고딕" panose="020B0503020000020004" pitchFamily="50" charset="-127"/>
        <a:buChar char="○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381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38113" algn="l" defTabSz="914400" rtl="0" eaLnBrk="1" latinLnBrk="1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39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38113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61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apache.org/dist/zookeeper/zookeeper-3.4.10/zookeeper-3.4.10.tar.g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chive.apache.org/dist/kafka/1.0.0/kafka_2.11-1.0.0.tgz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ginx.org/download/nginx-1.14.0.tar.gz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scouter-project/scouter/releases/download" TargetMode="External"/><Relationship Id="rId5" Type="http://schemas.openxmlformats.org/officeDocument/2006/relationships/hyperlink" Target="https://download.sonatype.com/nexus/3/latest-unix.tar.gz" TargetMode="External"/><Relationship Id="rId4" Type="http://schemas.openxmlformats.org/officeDocument/2006/relationships/hyperlink" Target="https://packages.gitlab.com/install/repositories/gitlab/gitlab-ee/script.rpm.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809750" y="1744206"/>
            <a:ext cx="6285772" cy="1104454"/>
            <a:chOff x="2506436" y="1744206"/>
            <a:chExt cx="4892400" cy="1104454"/>
          </a:xfrm>
        </p:grpSpPr>
        <p:cxnSp>
          <p:nvCxnSpPr>
            <p:cNvPr id="6" name="직선 연결선 5"/>
            <p:cNvCxnSpPr/>
            <p:nvPr userDrawn="1"/>
          </p:nvCxnSpPr>
          <p:spPr>
            <a:xfrm>
              <a:off x="2506436" y="1744206"/>
              <a:ext cx="4892400" cy="2951"/>
            </a:xfrm>
            <a:prstGeom prst="line">
              <a:avLst/>
            </a:prstGeom>
            <a:ln w="381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 userDrawn="1"/>
          </p:nvCxnSpPr>
          <p:spPr>
            <a:xfrm>
              <a:off x="2506436" y="2845709"/>
              <a:ext cx="4892400" cy="2951"/>
            </a:xfrm>
            <a:prstGeom prst="line">
              <a:avLst/>
            </a:prstGeom>
            <a:ln w="38100" cmpd="dbl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투어 </a:t>
            </a:r>
            <a:r>
              <a:rPr lang="en-US" altLang="ko-KR" dirty="0" smtClean="0"/>
              <a:t>New </a:t>
            </a:r>
            <a:r>
              <a:rPr lang="en-US" altLang="ko-KR" dirty="0"/>
              <a:t>Platform </a:t>
            </a:r>
            <a:r>
              <a:rPr lang="ko-KR" altLang="en-US" dirty="0"/>
              <a:t>시스템 </a:t>
            </a:r>
            <a:r>
              <a:rPr lang="ko-KR" altLang="en-US" dirty="0" smtClean="0"/>
              <a:t>구성안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IT</a:t>
            </a:r>
            <a:r>
              <a:rPr lang="ko-KR" altLang="en-US" dirty="0" smtClean="0"/>
              <a:t>부문 </a:t>
            </a:r>
            <a:r>
              <a:rPr lang="en-US" altLang="ko-KR" dirty="0" smtClean="0"/>
              <a:t>ENT</a:t>
            </a:r>
            <a:r>
              <a:rPr lang="ko-KR" altLang="en-US" dirty="0" smtClean="0"/>
              <a:t>투어개발실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25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34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kubernetes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ENT</a:t>
            </a:r>
            <a:r>
              <a:rPr lang="ko-KR" altLang="en-US" smtClean="0"/>
              <a:t>투어개발실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9277" y="879231"/>
            <a:ext cx="919675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dirty="0" smtClean="0"/>
              <a:t>repo</a:t>
            </a:r>
            <a:r>
              <a:rPr lang="ko-KR" altLang="en-US" dirty="0" smtClean="0"/>
              <a:t> 등록</a:t>
            </a:r>
            <a:endParaRPr lang="en-US" altLang="ko-KR" dirty="0" smtClean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yum </a:t>
            </a:r>
            <a:r>
              <a:rPr lang="en-US" altLang="ko-KR" sz="1600" dirty="0"/>
              <a:t>install -y </a:t>
            </a:r>
            <a:r>
              <a:rPr lang="en-US" altLang="ko-KR" sz="1600" dirty="0" err="1"/>
              <a:t>kubelet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kubeadm</a:t>
            </a:r>
            <a:r>
              <a:rPr lang="en-US" altLang="ko-KR" sz="1600" dirty="0"/>
              <a:t> </a:t>
            </a:r>
            <a:r>
              <a:rPr lang="en-US" altLang="ko-KR" sz="1600" dirty="0" err="1"/>
              <a:t>kubectl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kubernetes-cni</a:t>
            </a:r>
            <a:endParaRPr lang="en-US" altLang="ko-KR" sz="1600" dirty="0" smtClean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yum install –y </a:t>
            </a:r>
            <a:r>
              <a:rPr lang="en-US" altLang="ko-KR" sz="1600" dirty="0" err="1" smtClean="0"/>
              <a:t>docker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14781"/>
              </p:ext>
            </p:extLst>
          </p:nvPr>
        </p:nvGraphicFramePr>
        <p:xfrm>
          <a:off x="455247" y="1333174"/>
          <a:ext cx="6604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309666939"/>
                    </a:ext>
                  </a:extLst>
                </a:gridCol>
              </a:tblGrid>
              <a:tr h="19639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cat &lt;&lt;EOF &gt; /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etc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yum.repos.d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kubernetes.repo</a:t>
                      </a:r>
                      <a:endParaRPr lang="ko-KR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kubernetes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name=Kubernetes</a:t>
                      </a:r>
                      <a:endParaRPr lang="ko-KR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baseurl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=http://yum.kubernetes.io/repos/kubernetes-el7-x86_64</a:t>
                      </a:r>
                      <a:endParaRPr lang="ko-KR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enabled=1</a:t>
                      </a:r>
                      <a:endParaRPr lang="ko-KR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gpgcheck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=1</a:t>
                      </a:r>
                      <a:endParaRPr lang="ko-KR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repo_gpgcheck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=1</a:t>
                      </a:r>
                      <a:endParaRPr lang="ko-KR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 err="1" smtClean="0">
                          <a:solidFill>
                            <a:schemeClr val="tx1"/>
                          </a:solidFill>
                        </a:rPr>
                        <a:t>gpgkey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=https://packages.cloud.google.com/yum/doc/yum-key.gpg</a:t>
                      </a:r>
                      <a:endParaRPr lang="ko-KR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       https://packages.cloud.google.com/yum/doc/rpm-package-key.gpg</a:t>
                      </a:r>
                      <a:endParaRPr lang="ko-KR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EOF</a:t>
                      </a:r>
                      <a:endParaRPr lang="ko-KR" altLang="ko-KR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201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06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세부 구성도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ENT</a:t>
            </a:r>
            <a:r>
              <a:rPr lang="ko-KR" altLang="en-US" smtClean="0"/>
              <a:t>투어개발실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89127" y="675362"/>
            <a:ext cx="1521405" cy="3130505"/>
          </a:xfrm>
          <a:prstGeom prst="roundRect">
            <a:avLst>
              <a:gd name="adj" fmla="val 1832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배포관리</a:t>
            </a:r>
            <a:endParaRPr lang="ko-KR" altLang="en-US" sz="105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4123" y="957753"/>
            <a:ext cx="879940" cy="21446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deploy</a:t>
            </a:r>
            <a:endParaRPr lang="ko-KR" alt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91139" y="1209866"/>
            <a:ext cx="694274" cy="268129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배포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Admin</a:t>
            </a:r>
          </a:p>
        </p:txBody>
      </p:sp>
      <p:sp>
        <p:nvSpPr>
          <p:cNvPr id="8" name="순서도: 자기 디스크 7"/>
          <p:cNvSpPr/>
          <p:nvPr/>
        </p:nvSpPr>
        <p:spPr>
          <a:xfrm>
            <a:off x="591139" y="1735934"/>
            <a:ext cx="694274" cy="66517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Image</a:t>
            </a:r>
          </a:p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Repo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170" y="321852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H/W </a:t>
            </a:r>
            <a:r>
              <a:rPr lang="ko-KR" altLang="en-US" sz="1000" b="1" dirty="0" smtClean="0"/>
              <a:t>사양</a:t>
            </a:r>
            <a:endParaRPr lang="ko-KR" altLang="en-US" sz="1000" dirty="0"/>
          </a:p>
          <a:p>
            <a:r>
              <a:rPr lang="ko-KR" altLang="en-US" sz="900" dirty="0" smtClean="0"/>
              <a:t>표준 </a:t>
            </a:r>
            <a:r>
              <a:rPr lang="en-US" altLang="ko-KR" sz="900" dirty="0" smtClean="0"/>
              <a:t>WEB/WAS </a:t>
            </a:r>
            <a:r>
              <a:rPr lang="ko-KR" altLang="en-US" sz="900" dirty="0" smtClean="0"/>
              <a:t>사양</a:t>
            </a:r>
            <a:endParaRPr lang="en-US" altLang="ko-KR" sz="900" dirty="0" smtClean="0"/>
          </a:p>
          <a:p>
            <a:r>
              <a:rPr lang="en-US" altLang="ko-KR" sz="900" dirty="0" smtClean="0"/>
              <a:t>+ SAS (Repository)</a:t>
            </a:r>
          </a:p>
        </p:txBody>
      </p:sp>
      <p:cxnSp>
        <p:nvCxnSpPr>
          <p:cNvPr id="10" name="직선 화살표 연결선 9"/>
          <p:cNvCxnSpPr>
            <a:stCxn id="7" idx="2"/>
            <a:endCxn id="8" idx="1"/>
          </p:cNvCxnSpPr>
          <p:nvPr/>
        </p:nvCxnSpPr>
        <p:spPr>
          <a:xfrm>
            <a:off x="938276" y="1477995"/>
            <a:ext cx="0" cy="25793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3"/>
            <a:endCxn id="16" idx="1"/>
          </p:cNvCxnSpPr>
          <p:nvPr/>
        </p:nvCxnSpPr>
        <p:spPr>
          <a:xfrm flipV="1">
            <a:off x="1285413" y="1340869"/>
            <a:ext cx="967353" cy="306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252766" y="1083465"/>
            <a:ext cx="2000564" cy="51480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B2B, B2C Web, WAS </a:t>
            </a:r>
            <a:r>
              <a:rPr lang="ko-KR" alt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배포서버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STAG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공용배포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사용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Rundeck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</a:t>
            </a:r>
          </a:p>
        </p:txBody>
      </p:sp>
      <p:cxnSp>
        <p:nvCxnSpPr>
          <p:cNvPr id="19" name="직선 화살표 연결선 18"/>
          <p:cNvCxnSpPr>
            <a:stCxn id="8" idx="4"/>
            <a:endCxn id="20" idx="1"/>
          </p:cNvCxnSpPr>
          <p:nvPr/>
        </p:nvCxnSpPr>
        <p:spPr>
          <a:xfrm flipV="1">
            <a:off x="1285413" y="2067926"/>
            <a:ext cx="967352" cy="59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252765" y="1869276"/>
            <a:ext cx="2000564" cy="39729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Real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망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Docker Registry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 사용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Nexus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89127" y="4019853"/>
            <a:ext cx="1521405" cy="2343756"/>
          </a:xfrm>
          <a:prstGeom prst="roundRect">
            <a:avLst>
              <a:gd name="adj" fmla="val 1832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 상태 수집</a:t>
            </a:r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모니터링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45963" y="4904072"/>
            <a:ext cx="1184625" cy="9369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monitor</a:t>
            </a:r>
            <a:endParaRPr lang="ko-KR" alt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8071" y="5160086"/>
            <a:ext cx="1036264" cy="241969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Zipkin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96606" y="5472569"/>
            <a:ext cx="488824" cy="307184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Turbine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45511" y="5472569"/>
            <a:ext cx="488824" cy="307184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Scouter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6720" y="5942579"/>
            <a:ext cx="12586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H/W </a:t>
            </a:r>
            <a:r>
              <a:rPr lang="ko-KR" altLang="en-US" sz="1000" b="1" dirty="0" smtClean="0"/>
              <a:t>사양</a:t>
            </a:r>
            <a:endParaRPr lang="ko-KR" altLang="en-US" sz="1000" dirty="0"/>
          </a:p>
          <a:p>
            <a:r>
              <a:rPr lang="ko-KR" altLang="en-US" sz="900" dirty="0" smtClean="0"/>
              <a:t>표준 </a:t>
            </a:r>
            <a:r>
              <a:rPr lang="en-US" altLang="ko-KR" sz="900" dirty="0" smtClean="0"/>
              <a:t>WEB/WAS </a:t>
            </a:r>
            <a:r>
              <a:rPr lang="ko-KR" altLang="en-US" sz="900" dirty="0" smtClean="0"/>
              <a:t>사양</a:t>
            </a:r>
            <a:endParaRPr lang="en-US" altLang="ko-KR" sz="9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2252765" y="4386693"/>
            <a:ext cx="2000564" cy="39729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Zipkin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(spring boot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버전에 맞춰 설치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확인중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local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설치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252764" y="5640492"/>
            <a:ext cx="2000565" cy="10234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WEB/WAS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서버 모니터링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(K8s pod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내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모니터링 확인 필요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Pod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모니터링 필요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추후선택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K8s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모니터링 필요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추후선택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2252765" y="5035438"/>
            <a:ext cx="2000564" cy="39729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Turbine local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설치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0" name="직선 화살표 연결선 39"/>
          <p:cNvCxnSpPr>
            <a:stCxn id="31" idx="3"/>
            <a:endCxn id="35" idx="1"/>
          </p:cNvCxnSpPr>
          <p:nvPr/>
        </p:nvCxnSpPr>
        <p:spPr>
          <a:xfrm flipV="1">
            <a:off x="1434335" y="4585343"/>
            <a:ext cx="818430" cy="69572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2" idx="2"/>
          </p:cNvCxnSpPr>
          <p:nvPr/>
        </p:nvCxnSpPr>
        <p:spPr>
          <a:xfrm rot="5400000" flipH="1" flipV="1">
            <a:off x="1185304" y="4712330"/>
            <a:ext cx="523136" cy="1611709"/>
          </a:xfrm>
          <a:prstGeom prst="bentConnector4">
            <a:avLst>
              <a:gd name="adj1" fmla="val -43698"/>
              <a:gd name="adj2" fmla="val 7667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3" idx="2"/>
            <a:endCxn id="37" idx="1"/>
          </p:cNvCxnSpPr>
          <p:nvPr/>
        </p:nvCxnSpPr>
        <p:spPr>
          <a:xfrm rot="16200000" flipH="1">
            <a:off x="1535100" y="5434575"/>
            <a:ext cx="372486" cy="106284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7367432" y="1027116"/>
            <a:ext cx="1870576" cy="1390510"/>
          </a:xfrm>
          <a:prstGeom prst="roundRect">
            <a:avLst>
              <a:gd name="adj" fmla="val 5111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B2C</a:t>
            </a:r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Web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/WAS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00787" y="1557957"/>
            <a:ext cx="548292" cy="362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web01</a:t>
            </a:r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165705" y="1557957"/>
            <a:ext cx="548292" cy="362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web02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451192" y="1971157"/>
            <a:ext cx="126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PC Web</a:t>
            </a:r>
          </a:p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Mobile Web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693579" y="1027115"/>
            <a:ext cx="2483279" cy="1390511"/>
          </a:xfrm>
          <a:prstGeom prst="roundRect">
            <a:avLst>
              <a:gd name="adj" fmla="val 5111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B2B</a:t>
            </a:r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Web/WAS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826935" y="1557957"/>
            <a:ext cx="548292" cy="362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seller01</a:t>
            </a:r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91853" y="1557957"/>
            <a:ext cx="548292" cy="362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seller02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77340" y="1971157"/>
            <a:ext cx="136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Seller Admin (</a:t>
            </a:r>
            <a:r>
              <a:rPr lang="en-US" altLang="ko-KR" sz="900" dirty="0" err="1" smtClean="0"/>
              <a:t>HSCM</a:t>
            </a:r>
            <a:r>
              <a:rPr lang="en-US" altLang="ko-KR" sz="900" dirty="0" smtClean="0"/>
              <a:t>)</a:t>
            </a:r>
          </a:p>
          <a:p>
            <a:pPr marL="73025" indent="-73025">
              <a:buFont typeface="Arial" panose="020B0604020202020204" pitchFamily="34" charset="0"/>
              <a:buChar char="•"/>
            </a:pPr>
            <a:r>
              <a:rPr lang="ko-KR" altLang="en-US" sz="900" dirty="0" err="1" smtClean="0"/>
              <a:t>제휴사용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API G/W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64603" y="151461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•••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860981" y="151461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•••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02596" y="1971157"/>
            <a:ext cx="873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900" err="1" smtClean="0"/>
              <a:t>B2B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서비스</a:t>
            </a:r>
            <a:endParaRPr lang="en-US" altLang="ko-KR" sz="900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4825085" y="1276573"/>
            <a:ext cx="2214000" cy="22022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Load Balancer (</a:t>
            </a:r>
            <a:r>
              <a:rPr lang="en-US" altLang="ko-KR" sz="900" dirty="0" err="1" smtClean="0">
                <a:solidFill>
                  <a:schemeClr val="bg1">
                    <a:lumMod val="50000"/>
                  </a:schemeClr>
                </a:solidFill>
              </a:rPr>
              <a:t>L7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502297" y="1276573"/>
            <a:ext cx="1735710" cy="22022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Load Balancer (</a:t>
            </a:r>
            <a:r>
              <a:rPr lang="en-US" altLang="ko-KR" sz="900" dirty="0" err="1" smtClean="0">
                <a:solidFill>
                  <a:schemeClr val="bg1">
                    <a:lumMod val="50000"/>
                  </a:schemeClr>
                </a:solidFill>
              </a:rPr>
              <a:t>L7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941277" y="3009004"/>
            <a:ext cx="3772720" cy="7327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Embedde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Tomcat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Scouter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모니터링 진행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배포관리서버 사용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5" name="꺾인 연결선 64"/>
          <p:cNvCxnSpPr>
            <a:stCxn id="47" idx="2"/>
            <a:endCxn id="63" idx="0"/>
          </p:cNvCxnSpPr>
          <p:nvPr/>
        </p:nvCxnSpPr>
        <p:spPr>
          <a:xfrm rot="5400000">
            <a:off x="7269490" y="1975774"/>
            <a:ext cx="591378" cy="14750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51" idx="2"/>
            <a:endCxn id="63" idx="0"/>
          </p:cNvCxnSpPr>
          <p:nvPr/>
        </p:nvCxnSpPr>
        <p:spPr>
          <a:xfrm rot="16200000" flipH="1">
            <a:off x="6085739" y="2267106"/>
            <a:ext cx="591378" cy="892418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4738102" y="4386693"/>
            <a:ext cx="1803527" cy="1390511"/>
          </a:xfrm>
          <a:prstGeom prst="roundRect">
            <a:avLst>
              <a:gd name="adj" fmla="val 5111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Admin Web (</a:t>
            </a:r>
            <a:r>
              <a:rPr lang="ko-KR" altLang="en-US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사내망</a:t>
            </a:r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only)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871459" y="4917535"/>
            <a:ext cx="548292" cy="36207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admin01</a:t>
            </a:r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536377" y="4917535"/>
            <a:ext cx="548292" cy="36207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admin02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821864" y="5330735"/>
            <a:ext cx="165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Internal Admin (Housing)</a:t>
            </a:r>
          </a:p>
          <a:p>
            <a:pPr marL="73025" indent="-73025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데이터 추출 등</a:t>
            </a:r>
            <a:endParaRPr lang="en-US" altLang="ko-KR" sz="900" dirty="0" smtClean="0"/>
          </a:p>
        </p:txBody>
      </p:sp>
      <p:sp>
        <p:nvSpPr>
          <p:cNvPr id="74" name="직사각형 73"/>
          <p:cNvSpPr/>
          <p:nvPr/>
        </p:nvSpPr>
        <p:spPr>
          <a:xfrm>
            <a:off x="4873338" y="4636151"/>
            <a:ext cx="1224000" cy="22022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Load Balancer (</a:t>
            </a:r>
            <a:r>
              <a:rPr lang="en-US" altLang="ko-KR" sz="900" dirty="0" err="1" smtClean="0">
                <a:solidFill>
                  <a:schemeClr val="bg1">
                    <a:lumMod val="50000"/>
                  </a:schemeClr>
                </a:solidFill>
              </a:rPr>
              <a:t>L7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176858" y="4386693"/>
            <a:ext cx="2406757" cy="139051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기존서버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사용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222.231.50.171/ 222.231.50.172 (</a:t>
            </a:r>
            <a:r>
              <a:rPr lang="ko-KR" alt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호텔매핑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Embedde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Tomcat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Scouter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모니터링 진행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배포관리서버 사용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7" name="직선 화살표 연결선 76"/>
          <p:cNvCxnSpPr>
            <a:stCxn id="70" idx="3"/>
            <a:endCxn id="75" idx="1"/>
          </p:cNvCxnSpPr>
          <p:nvPr/>
        </p:nvCxnSpPr>
        <p:spPr>
          <a:xfrm>
            <a:off x="6541629" y="5081949"/>
            <a:ext cx="63522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010650" y="6414253"/>
            <a:ext cx="810358" cy="37707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 1.10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53209" y="4450829"/>
            <a:ext cx="694274" cy="398562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 </a:t>
            </a:r>
            <a:r>
              <a:rPr lang="en-US" altLang="ko-KR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Config</a:t>
            </a:r>
            <a:endParaRPr lang="en-US" altLang="ko-KR" sz="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Repo)</a:t>
            </a:r>
          </a:p>
        </p:txBody>
      </p:sp>
      <p:cxnSp>
        <p:nvCxnSpPr>
          <p:cNvPr id="22" name="직선 화살표 연결선 21"/>
          <p:cNvCxnSpPr>
            <a:stCxn id="6" idx="3"/>
            <a:endCxn id="23" idx="1"/>
          </p:cNvCxnSpPr>
          <p:nvPr/>
        </p:nvCxnSpPr>
        <p:spPr>
          <a:xfrm flipV="1">
            <a:off x="1147483" y="4055354"/>
            <a:ext cx="1105244" cy="5947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52727" y="3856704"/>
            <a:ext cx="2000602" cy="39729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운영 </a:t>
            </a: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config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용  </a:t>
            </a: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설치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gitlab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9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구성도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ENT</a:t>
            </a:r>
            <a:r>
              <a:rPr lang="ko-KR" altLang="en-US" smtClean="0"/>
              <a:t>투어개발실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89832" y="736910"/>
            <a:ext cx="2701666" cy="5556878"/>
          </a:xfrm>
          <a:prstGeom prst="roundRect">
            <a:avLst>
              <a:gd name="adj" fmla="val 1832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MSA</a:t>
            </a:r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Master Cluster / Kafka</a:t>
            </a:r>
            <a:endParaRPr lang="ko-KR" altLang="en-US" sz="105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710" y="4438019"/>
            <a:ext cx="724722" cy="13143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kafka01</a:t>
            </a:r>
            <a:endParaRPr lang="ko-KR" altLang="en-US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50470" y="4438019"/>
            <a:ext cx="724722" cy="13143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kafka02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82428" y="4438019"/>
            <a:ext cx="724722" cy="13143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kafka03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3709" y="3221864"/>
            <a:ext cx="1107551" cy="111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msa01</a:t>
            </a:r>
            <a:endParaRPr lang="ko-KR" altLang="en-US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00025" y="3221864"/>
            <a:ext cx="1107125" cy="111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msa02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13710" y="1063953"/>
            <a:ext cx="724722" cy="20816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master01</a:t>
            </a:r>
            <a:endParaRPr lang="ko-KR" altLang="en-US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50470" y="1063953"/>
            <a:ext cx="724722" cy="20816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master02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382" y="5770567"/>
            <a:ext cx="12586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H/W </a:t>
            </a:r>
            <a:r>
              <a:rPr lang="ko-KR" altLang="en-US" sz="1000" b="1" dirty="0" smtClean="0"/>
              <a:t>사양</a:t>
            </a:r>
            <a:endParaRPr lang="ko-KR" altLang="en-US" sz="1000" dirty="0"/>
          </a:p>
          <a:p>
            <a:r>
              <a:rPr lang="ko-KR" altLang="en-US" sz="900" dirty="0" smtClean="0"/>
              <a:t>표준 </a:t>
            </a:r>
            <a:r>
              <a:rPr lang="en-US" altLang="ko-KR" sz="900" dirty="0" smtClean="0"/>
              <a:t>WEB/WAS </a:t>
            </a:r>
            <a:r>
              <a:rPr lang="ko-KR" altLang="en-US" sz="900" dirty="0" smtClean="0"/>
              <a:t>사양</a:t>
            </a:r>
            <a:endParaRPr lang="en-US" altLang="ko-KR" sz="9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2082428" y="1063953"/>
            <a:ext cx="724722" cy="20816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master03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0340" y="3476062"/>
            <a:ext cx="2205154" cy="319544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Config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Server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10340" y="4700525"/>
            <a:ext cx="2205154" cy="995260"/>
          </a:xfrm>
          <a:prstGeom prst="roundRect">
            <a:avLst>
              <a:gd name="adj" fmla="val 7574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Kafka Cluster</a:t>
            </a:r>
          </a:p>
        </p:txBody>
      </p:sp>
      <p:sp>
        <p:nvSpPr>
          <p:cNvPr id="16" name="순서도: 직접 액세스 저장소 15"/>
          <p:cNvSpPr/>
          <p:nvPr/>
        </p:nvSpPr>
        <p:spPr>
          <a:xfrm>
            <a:off x="607371" y="5259345"/>
            <a:ext cx="492444" cy="335375"/>
          </a:xfrm>
          <a:prstGeom prst="flowChartMagneticDrum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kafka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순서도: 직접 액세스 저장소 16"/>
          <p:cNvSpPr/>
          <p:nvPr/>
        </p:nvSpPr>
        <p:spPr>
          <a:xfrm>
            <a:off x="1401444" y="5259345"/>
            <a:ext cx="492444" cy="335375"/>
          </a:xfrm>
          <a:prstGeom prst="flowChartMagneticDrum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kafka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순서도: 직접 액세스 저장소 17"/>
          <p:cNvSpPr/>
          <p:nvPr/>
        </p:nvSpPr>
        <p:spPr>
          <a:xfrm>
            <a:off x="2121386" y="5259345"/>
            <a:ext cx="492444" cy="335375"/>
          </a:xfrm>
          <a:prstGeom prst="flowChartMagneticDrum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kafka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0340" y="3943766"/>
            <a:ext cx="2205154" cy="319544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Eureka Server</a:t>
            </a:r>
          </a:p>
        </p:txBody>
      </p:sp>
      <p:cxnSp>
        <p:nvCxnSpPr>
          <p:cNvPr id="20" name="직선 화살표 연결선 19"/>
          <p:cNvCxnSpPr>
            <a:stCxn id="14" idx="2"/>
            <a:endCxn id="19" idx="0"/>
          </p:cNvCxnSpPr>
          <p:nvPr/>
        </p:nvCxnSpPr>
        <p:spPr>
          <a:xfrm>
            <a:off x="1612917" y="3795606"/>
            <a:ext cx="0" cy="1481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510495" y="1370526"/>
            <a:ext cx="2205006" cy="1701289"/>
          </a:xfrm>
          <a:prstGeom prst="roundRect">
            <a:avLst>
              <a:gd name="adj" fmla="val 361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Kubernetes Master Cluster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12004" y="1678633"/>
            <a:ext cx="2001826" cy="541580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Kubernetes API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Scheduler</a:t>
            </a:r>
          </a:p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Controller Manager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12004" y="2420239"/>
            <a:ext cx="2001826" cy="577151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Etcd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Cluster</a:t>
            </a:r>
          </a:p>
        </p:txBody>
      </p:sp>
      <p:sp>
        <p:nvSpPr>
          <p:cNvPr id="24" name="순서도: 자기 디스크 23"/>
          <p:cNvSpPr/>
          <p:nvPr/>
        </p:nvSpPr>
        <p:spPr>
          <a:xfrm>
            <a:off x="709833" y="2657463"/>
            <a:ext cx="460314" cy="269195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etcd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순서도: 자기 디스크 24"/>
          <p:cNvSpPr/>
          <p:nvPr/>
        </p:nvSpPr>
        <p:spPr>
          <a:xfrm>
            <a:off x="1417509" y="2657463"/>
            <a:ext cx="460314" cy="269195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etcd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순서도: 자기 디스크 25"/>
          <p:cNvSpPr/>
          <p:nvPr/>
        </p:nvSpPr>
        <p:spPr>
          <a:xfrm>
            <a:off x="2097956" y="2657463"/>
            <a:ext cx="460314" cy="269195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etcd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" name="직선 화살표 연결선 26"/>
          <p:cNvCxnSpPr>
            <a:stCxn id="22" idx="2"/>
            <a:endCxn id="23" idx="0"/>
          </p:cNvCxnSpPr>
          <p:nvPr/>
        </p:nvCxnSpPr>
        <p:spPr>
          <a:xfrm>
            <a:off x="1612917" y="2220213"/>
            <a:ext cx="0" cy="2000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612004" y="4955030"/>
            <a:ext cx="2001826" cy="235660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zookeeper</a:t>
            </a:r>
          </a:p>
        </p:txBody>
      </p:sp>
      <p:cxnSp>
        <p:nvCxnSpPr>
          <p:cNvPr id="30" name="직선 화살표 연결선 29"/>
          <p:cNvCxnSpPr>
            <a:stCxn id="13" idx="3"/>
            <a:endCxn id="32" idx="1"/>
          </p:cNvCxnSpPr>
          <p:nvPr/>
        </p:nvCxnSpPr>
        <p:spPr>
          <a:xfrm flipV="1">
            <a:off x="2807150" y="2101362"/>
            <a:ext cx="389587" cy="34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196737" y="1463919"/>
            <a:ext cx="4009292" cy="12748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K8S master VM 3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물리서버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마다 각각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이미지 배포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master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에서 진행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 </a:t>
            </a: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registry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방화벽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버전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1.11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VM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스펙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4core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" name="직선 화살표 연결선 36"/>
          <p:cNvCxnSpPr>
            <a:stCxn id="9" idx="3"/>
            <a:endCxn id="39" idx="1"/>
          </p:cNvCxnSpPr>
          <p:nvPr/>
        </p:nvCxnSpPr>
        <p:spPr>
          <a:xfrm>
            <a:off x="2807150" y="3778584"/>
            <a:ext cx="389586" cy="191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196736" y="3299477"/>
            <a:ext cx="4009293" cy="962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Eureka :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이중화 기능 지원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lib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버전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spring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에 맞춰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tomcat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Eureka manager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설치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Config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이중화 검토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tomcat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vm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설치 안함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016780" y="6567777"/>
            <a:ext cx="804228" cy="2608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Java 1.10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196736" y="4613635"/>
            <a:ext cx="4009293" cy="96203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Kafka VM 3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물리서버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마다 각각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),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버전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스칼라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2.11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Zookeeper </a:t>
            </a: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vm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1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kafka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manager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함께 설치해도 무방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),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버전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3.4.10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5" name="직선 화살표 연결선 34"/>
          <p:cNvCxnSpPr>
            <a:stCxn id="7" idx="3"/>
            <a:endCxn id="34" idx="1"/>
          </p:cNvCxnSpPr>
          <p:nvPr/>
        </p:nvCxnSpPr>
        <p:spPr>
          <a:xfrm flipV="1">
            <a:off x="2807150" y="5094653"/>
            <a:ext cx="389586" cy="56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620707" y="1470913"/>
            <a:ext cx="1955345" cy="422487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Host </a:t>
            </a:r>
            <a:r>
              <a:rPr lang="ko-KR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서버 </a:t>
            </a:r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(VM 4</a:t>
            </a:r>
            <a:r>
              <a:rPr lang="ko-KR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</a:t>
            </a:r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 8Core , Mem : 20GB, disk : 420GB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Config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eureka, eureka manager : local </a:t>
            </a: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tomcat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으로 사용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681284" y="2821614"/>
            <a:ext cx="1834190" cy="5294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K8s</a:t>
            </a:r>
          </a:p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 2core / Mem : 8GB /</a:t>
            </a:r>
          </a:p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Disk : 100GB </a:t>
            </a:r>
            <a:endParaRPr lang="ko-KR" altLang="en-US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681284" y="3493926"/>
            <a:ext cx="1834190" cy="556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Kafka</a:t>
            </a:r>
          </a:p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 4core / Mem : 32GB /</a:t>
            </a:r>
          </a:p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Disk : 480GB</a:t>
            </a:r>
            <a:endParaRPr lang="ko-KR" altLang="en-US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81285" y="4223449"/>
            <a:ext cx="1834190" cy="5082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Zookeeper</a:t>
            </a:r>
          </a:p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 2core / Mem : 4GB /</a:t>
            </a:r>
          </a:p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Disk : 40GB </a:t>
            </a:r>
            <a:endParaRPr lang="ko-KR" altLang="en-US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684980" y="4890150"/>
            <a:ext cx="1834190" cy="5082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Zuul</a:t>
            </a:r>
            <a:endParaRPr lang="en-US" altLang="ko-KR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 2core / Mem : 8GB /</a:t>
            </a:r>
          </a:p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Disk : 40GB </a:t>
            </a:r>
            <a:endParaRPr lang="ko-KR" altLang="en-US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041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구성도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ENT</a:t>
            </a:r>
            <a:r>
              <a:rPr lang="ko-KR" altLang="en-US" smtClean="0"/>
              <a:t>투어개발실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00026" y="970486"/>
            <a:ext cx="2153979" cy="1117078"/>
          </a:xfrm>
          <a:prstGeom prst="roundRect">
            <a:avLst>
              <a:gd name="adj" fmla="val 5111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Cache Server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3383" y="1508092"/>
            <a:ext cx="548292" cy="355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redis01</a:t>
            </a:r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98301" y="1508092"/>
            <a:ext cx="548292" cy="355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redis02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63220" y="1508092"/>
            <a:ext cx="548292" cy="355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redis03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5035" y="1234129"/>
            <a:ext cx="1872000" cy="22022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Load Balancer (</a:t>
            </a:r>
            <a:r>
              <a:rPr lang="en-US" altLang="ko-KR" sz="900" dirty="0" err="1" smtClean="0">
                <a:solidFill>
                  <a:schemeClr val="bg1">
                    <a:lumMod val="50000"/>
                  </a:schemeClr>
                </a:solidFill>
              </a:rPr>
              <a:t>L7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서비스별</a:t>
            </a:r>
            <a:r>
              <a:rPr lang="ko-KR" altLang="en-US" dirty="0" smtClean="0"/>
              <a:t> 도메인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ENT</a:t>
            </a:r>
            <a:r>
              <a:rPr lang="ko-KR" altLang="en-US" smtClean="0"/>
              <a:t>투어개발실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08785"/>
              </p:ext>
            </p:extLst>
          </p:nvPr>
        </p:nvGraphicFramePr>
        <p:xfrm>
          <a:off x="200027" y="743813"/>
          <a:ext cx="9505947" cy="3944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573">
                  <a:extLst>
                    <a:ext uri="{9D8B030D-6E8A-4147-A177-3AD203B41FA5}">
                      <a16:colId xmlns:a16="http://schemas.microsoft.com/office/drawing/2014/main" val="2301898689"/>
                    </a:ext>
                  </a:extLst>
                </a:gridCol>
                <a:gridCol w="2074985">
                  <a:extLst>
                    <a:ext uri="{9D8B030D-6E8A-4147-A177-3AD203B41FA5}">
                      <a16:colId xmlns:a16="http://schemas.microsoft.com/office/drawing/2014/main" val="3997675274"/>
                    </a:ext>
                  </a:extLst>
                </a:gridCol>
                <a:gridCol w="2259623">
                  <a:extLst>
                    <a:ext uri="{9D8B030D-6E8A-4147-A177-3AD203B41FA5}">
                      <a16:colId xmlns:a16="http://schemas.microsoft.com/office/drawing/2014/main" val="1372428867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1885727100"/>
                    </a:ext>
                  </a:extLst>
                </a:gridCol>
                <a:gridCol w="1142266">
                  <a:extLst>
                    <a:ext uri="{9D8B030D-6E8A-4147-A177-3AD203B41FA5}">
                      <a16:colId xmlns:a16="http://schemas.microsoft.com/office/drawing/2014/main" val="516805943"/>
                    </a:ext>
                  </a:extLst>
                </a:gridCol>
              </a:tblGrid>
              <a:tr h="239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서버 </a:t>
                      </a:r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IP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서비스 종류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baseline="0" dirty="0" smtClean="0">
                          <a:solidFill>
                            <a:schemeClr val="bg1"/>
                          </a:solidFill>
                        </a:rPr>
                        <a:t>도메인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Port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33691"/>
                  </a:ext>
                </a:extLst>
              </a:tr>
              <a:tr h="52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/>
                        <a:t>config</a:t>
                      </a:r>
                      <a:r>
                        <a:rPr lang="en-US" altLang="ko-KR" sz="900" b="1" baseline="0" dirty="0" smtClean="0"/>
                        <a:t> server</a:t>
                      </a:r>
                      <a:endParaRPr lang="ko-KR" altLang="en-US" sz="9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/>
                        <a:t>Master</a:t>
                      </a:r>
                      <a:r>
                        <a:rPr lang="en-US" altLang="ko-KR" sz="900" baseline="0" dirty="0" smtClean="0"/>
                        <a:t> 3</a:t>
                      </a:r>
                      <a:r>
                        <a:rPr lang="ko-KR" altLang="en-US" sz="900" baseline="0" dirty="0" smtClean="0"/>
                        <a:t>대 중 </a:t>
                      </a:r>
                      <a:r>
                        <a:rPr lang="en-US" altLang="ko-KR" sz="900" dirty="0" smtClean="0"/>
                        <a:t>Host</a:t>
                      </a:r>
                      <a:r>
                        <a:rPr lang="ko-KR" altLang="en-US" sz="900" dirty="0" smtClean="0"/>
                        <a:t>서버 </a:t>
                      </a:r>
                      <a:r>
                        <a:rPr lang="en-US" altLang="ko-KR" sz="900" dirty="0" smtClean="0"/>
                        <a:t>2</a:t>
                      </a:r>
                      <a:r>
                        <a:rPr lang="ko-KR" altLang="en-US" sz="900" dirty="0" smtClean="0"/>
                        <a:t>대</a:t>
                      </a:r>
                      <a:endParaRPr lang="en-US" altLang="ko-KR" sz="900" dirty="0" smtClean="0"/>
                    </a:p>
                    <a:p>
                      <a:pPr algn="ctr"/>
                      <a:r>
                        <a:rPr lang="en-US" altLang="ko-KR" sz="900" dirty="0" smtClean="0"/>
                        <a:t>211.60.221.21</a:t>
                      </a:r>
                    </a:p>
                    <a:p>
                      <a:pPr algn="ctr"/>
                      <a:r>
                        <a:rPr lang="en-US" altLang="ko-KR" sz="900" dirty="0" smtClean="0"/>
                        <a:t>211.60.221.22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MSA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en-US" altLang="ko-KR" sz="900" baseline="0" dirty="0" err="1" smtClean="0"/>
                        <a:t>config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서버</a:t>
                      </a:r>
                      <a:endParaRPr lang="en-US" altLang="ko-KR" sz="900" baseline="0" dirty="0" smtClean="0"/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aseline="0" dirty="0" smtClean="0"/>
                        <a:t>tourconfig.interparktour.com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aseline="0" dirty="0" smtClean="0"/>
                        <a:t>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733414"/>
                  </a:ext>
                </a:extLst>
              </a:tr>
              <a:tr h="52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B2C</a:t>
                      </a:r>
                      <a:r>
                        <a:rPr lang="en-US" altLang="ko-KR" sz="900" b="1" baseline="0" dirty="0" smtClean="0"/>
                        <a:t> Web/WAS (</a:t>
                      </a:r>
                      <a:r>
                        <a:rPr lang="en-US" altLang="ko-KR" sz="900" b="1" baseline="0" dirty="0" err="1" smtClean="0"/>
                        <a:t>frontweb</a:t>
                      </a:r>
                      <a:r>
                        <a:rPr lang="en-US" altLang="ko-KR" sz="900" b="1" baseline="0" dirty="0" smtClean="0"/>
                        <a:t>)</a:t>
                      </a:r>
                      <a:endParaRPr lang="ko-KR" altLang="en-US" sz="9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211.60.221.56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211.60.221.57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PC, Mobile WEB </a:t>
                      </a:r>
                      <a:r>
                        <a:rPr lang="ko-KR" altLang="en-US" sz="900" dirty="0" smtClean="0"/>
                        <a:t>서버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 smtClean="0">
                          <a:effectLst/>
                        </a:rPr>
                        <a:t>tournew.interpark.com</a:t>
                      </a: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 smtClean="0">
                          <a:effectLst/>
                        </a:rPr>
                        <a:t>mtournew.interpark.com</a:t>
                      </a:r>
                      <a:endParaRPr lang="en-US" altLang="ko-KR" sz="9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aseline="0" dirty="0" smtClean="0"/>
                        <a:t>80,443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287484"/>
                  </a:ext>
                </a:extLst>
              </a:tr>
              <a:tr h="52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Admin Web</a:t>
                      </a:r>
                      <a:endParaRPr lang="ko-KR" altLang="en-US" sz="9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222.231.50.171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222.231.50.172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어드민</a:t>
                      </a:r>
                      <a:r>
                        <a:rPr lang="ko-KR" altLang="en-US" sz="900" dirty="0" smtClean="0"/>
                        <a:t> 서버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 smtClean="0">
                          <a:effectLst/>
                        </a:rPr>
                        <a:t>tournewadmin.interparktour.com</a:t>
                      </a:r>
                      <a:endParaRPr lang="en-US" altLang="ko-KR" sz="9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baseline="0" dirty="0" smtClean="0"/>
                        <a:t>80,443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131015"/>
                  </a:ext>
                </a:extLst>
              </a:tr>
              <a:tr h="52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B2B Web/WAS (</a:t>
                      </a:r>
                      <a:r>
                        <a:rPr lang="en-US" altLang="ko-KR" sz="900" b="1" dirty="0" err="1" smtClean="0"/>
                        <a:t>frontweb</a:t>
                      </a:r>
                      <a:r>
                        <a:rPr lang="en-US" altLang="ko-KR" sz="900" b="1" dirty="0" smtClean="0"/>
                        <a:t>)</a:t>
                      </a:r>
                      <a:endParaRPr lang="ko-KR" altLang="en-US" sz="9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211.60.221.58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211.60.221.59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Seller </a:t>
                      </a:r>
                      <a:r>
                        <a:rPr lang="ko-KR" altLang="en-US" sz="900" baseline="0" dirty="0" err="1" smtClean="0"/>
                        <a:t>어드민</a:t>
                      </a:r>
                      <a:r>
                        <a:rPr lang="ko-KR" altLang="en-US" sz="900" baseline="0" dirty="0" smtClean="0"/>
                        <a:t> 서버</a:t>
                      </a:r>
                      <a:endParaRPr lang="ko-KR" altLang="en-US" sz="9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effectLst/>
                        </a:rPr>
                        <a:t>tourscm.interparktour.com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/>
                        <a:t>80,443</a:t>
                      </a:r>
                    </a:p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10947"/>
                  </a:ext>
                </a:extLst>
              </a:tr>
              <a:tr h="52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/>
                        <a:t>Image</a:t>
                      </a:r>
                      <a:r>
                        <a:rPr lang="en-US" altLang="ko-KR" sz="900" b="1" baseline="0" dirty="0" smtClean="0"/>
                        <a:t> Server</a:t>
                      </a:r>
                      <a:endParaRPr lang="ko-KR" altLang="en-US" sz="9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신규 할당 서버</a:t>
                      </a:r>
                      <a:endParaRPr lang="en-US" altLang="ko-KR" sz="9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 smtClean="0"/>
                        <a:t>이미지 서버</a:t>
                      </a:r>
                      <a:endParaRPr lang="en-US" altLang="ko-KR" sz="9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trimg-archive.interpark.com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 smtClean="0"/>
                        <a:t>trimg-api.interpark.com</a:t>
                      </a:r>
                      <a:endParaRPr lang="ko-KR" altLang="en-US" sz="9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 smtClean="0"/>
                        <a:t>80</a:t>
                      </a:r>
                      <a:endParaRPr lang="ko-KR" altLang="en-US" sz="9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523576"/>
                  </a:ext>
                </a:extLst>
              </a:tr>
              <a:tr h="529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/>
                        <a:t>배포관리</a:t>
                      </a:r>
                      <a:r>
                        <a:rPr lang="ko-KR" altLang="en-US" sz="900" b="1" dirty="0" smtClean="0"/>
                        <a:t> 서버</a:t>
                      </a:r>
                      <a:r>
                        <a:rPr lang="en-US" altLang="ko-KR" sz="900" b="1" dirty="0" smtClean="0"/>
                        <a:t>(Nexus)</a:t>
                      </a:r>
                      <a:endParaRPr lang="ko-KR" altLang="en-US" sz="9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211.60.221.65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aseline="0" dirty="0" err="1" smtClean="0"/>
                        <a:t>배포관리</a:t>
                      </a:r>
                      <a:r>
                        <a:rPr lang="ko-KR" altLang="en-US" sz="900" baseline="0" dirty="0" smtClean="0"/>
                        <a:t> 서버</a:t>
                      </a:r>
                      <a:endParaRPr lang="en-US" altLang="ko-KR" sz="9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 smtClean="0"/>
                        <a:t>tregistry.interparktour.com</a:t>
                      </a:r>
                      <a:endParaRPr lang="ko-KR" altLang="en-US" sz="9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 smtClean="0"/>
                        <a:t>5000</a:t>
                      </a:r>
                      <a:endParaRPr lang="ko-KR" altLang="en-US" sz="9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004091"/>
                  </a:ext>
                </a:extLst>
              </a:tr>
              <a:tr h="529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err="1" smtClean="0"/>
                        <a:t>Redis</a:t>
                      </a:r>
                      <a:r>
                        <a:rPr lang="en-US" altLang="ko-KR" sz="900" b="1" dirty="0" smtClean="0"/>
                        <a:t> server</a:t>
                      </a:r>
                      <a:endParaRPr lang="ko-KR" altLang="en-US" sz="9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211.60.221.41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211.60.221.42</a:t>
                      </a:r>
                    </a:p>
                    <a:p>
                      <a:pPr algn="ctr" latinLnBrk="1"/>
                      <a:r>
                        <a:rPr lang="en-US" altLang="ko-KR" sz="900" dirty="0" smtClean="0"/>
                        <a:t>211.60.221.43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aseline="0" dirty="0" err="1" smtClean="0"/>
                        <a:t>Redis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서버</a:t>
                      </a:r>
                      <a:endParaRPr lang="en-US" altLang="ko-KR" sz="9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 smtClean="0"/>
                        <a:t>mcache.interparkout.com</a:t>
                      </a:r>
                      <a:endParaRPr lang="ko-KR" altLang="en-US" sz="9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 smtClean="0"/>
                        <a:t>80</a:t>
                      </a:r>
                      <a:endParaRPr lang="ko-KR" altLang="en-US" sz="9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3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22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2274209" y="5561535"/>
            <a:ext cx="3579223" cy="1117078"/>
          </a:xfrm>
          <a:prstGeom prst="roundRect">
            <a:avLst>
              <a:gd name="adj" fmla="val 5111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Oracle DB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New Platform </a:t>
            </a:r>
            <a:r>
              <a:rPr lang="ko-KR" altLang="en-US" dirty="0" smtClean="0"/>
              <a:t>시스템 구성도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ENT</a:t>
            </a:r>
            <a:r>
              <a:rPr lang="ko-KR" altLang="en-US" smtClean="0"/>
              <a:t>투어개발실</a:t>
            </a:r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74584" y="2881700"/>
            <a:ext cx="1957608" cy="2163650"/>
          </a:xfrm>
          <a:prstGeom prst="roundRect">
            <a:avLst>
              <a:gd name="adj" fmla="val 5111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MSA</a:t>
            </a:r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Master Cluster / Kafka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87253" y="3486124"/>
            <a:ext cx="496194" cy="8311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master01</a:t>
            </a:r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99438" y="3486124"/>
            <a:ext cx="496194" cy="8311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master01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11623" y="3486124"/>
            <a:ext cx="496194" cy="8311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master01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7940" y="4464441"/>
            <a:ext cx="17094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Kubernetes Master Cluster</a:t>
            </a:r>
          </a:p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900" dirty="0" err="1" smtClean="0"/>
              <a:t>MSA</a:t>
            </a:r>
            <a:r>
              <a:rPr lang="en-US" altLang="ko-KR" sz="900" dirty="0" smtClean="0"/>
              <a:t> Infra (</a:t>
            </a:r>
            <a:r>
              <a:rPr lang="en-US" altLang="ko-KR" sz="900" dirty="0" err="1" smtClean="0"/>
              <a:t>Config</a:t>
            </a:r>
            <a:r>
              <a:rPr lang="en-US" altLang="ko-KR" sz="900" dirty="0" smtClean="0"/>
              <a:t>, Eureka)</a:t>
            </a:r>
          </a:p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Kafka (</a:t>
            </a:r>
            <a:r>
              <a:rPr lang="en-US" altLang="ko-KR" sz="900" dirty="0" err="1" smtClean="0"/>
              <a:t>MQ</a:t>
            </a:r>
            <a:r>
              <a:rPr lang="en-US" altLang="ko-KR" sz="900" dirty="0" smtClean="0"/>
              <a:t>)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00026" y="2881700"/>
            <a:ext cx="1275475" cy="2163651"/>
          </a:xfrm>
          <a:prstGeom prst="roundRect">
            <a:avLst>
              <a:gd name="adj" fmla="val 5111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Management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7384" y="3214110"/>
            <a:ext cx="1057288" cy="434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deploy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933273" y="2881700"/>
            <a:ext cx="2961788" cy="2180855"/>
          </a:xfrm>
          <a:prstGeom prst="roundRect">
            <a:avLst>
              <a:gd name="adj" fmla="val 5111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MSA</a:t>
            </a:r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Worker Nodes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057250" y="3214110"/>
            <a:ext cx="551649" cy="1103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worker01</a:t>
            </a:r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10138" y="3214110"/>
            <a:ext cx="551649" cy="1103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worker02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63026" y="3214110"/>
            <a:ext cx="551649" cy="1103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worker03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66630" y="4464441"/>
            <a:ext cx="2076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900" smtClean="0"/>
              <a:t>Kubernetes Worker Node</a:t>
            </a:r>
          </a:p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Backend Service API</a:t>
            </a:r>
          </a:p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Batch Service Daemon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84411" y="353420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•••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1417466" y="3296514"/>
            <a:ext cx="328770" cy="30480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3591432" y="3344201"/>
            <a:ext cx="418824" cy="30480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순서도: 자기 디스크 38"/>
          <p:cNvSpPr/>
          <p:nvPr/>
        </p:nvSpPr>
        <p:spPr>
          <a:xfrm>
            <a:off x="2751591" y="5881393"/>
            <a:ext cx="735060" cy="65009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GoodsDB</a:t>
            </a:r>
            <a:endParaRPr lang="en-US" altLang="ko-KR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(Oracle)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순서도: 자기 디스크 39"/>
          <p:cNvSpPr/>
          <p:nvPr/>
        </p:nvSpPr>
        <p:spPr>
          <a:xfrm>
            <a:off x="3683863" y="5881393"/>
            <a:ext cx="735060" cy="65009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ReservDB</a:t>
            </a:r>
            <a:endParaRPr lang="en-US" altLang="ko-KR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(Oracle)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71118" y="5561536"/>
            <a:ext cx="2153979" cy="1117078"/>
          </a:xfrm>
          <a:prstGeom prst="roundRect">
            <a:avLst>
              <a:gd name="adj" fmla="val 5111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Cache Server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04475" y="6099142"/>
            <a:ext cx="548292" cy="355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redis01</a:t>
            </a:r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769393" y="6099142"/>
            <a:ext cx="548292" cy="355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redis02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434312" y="6099142"/>
            <a:ext cx="548292" cy="355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redis03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00026" y="5560689"/>
            <a:ext cx="1940523" cy="1117078"/>
          </a:xfrm>
          <a:prstGeom prst="roundRect">
            <a:avLst>
              <a:gd name="adj" fmla="val 5111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MySQL DB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순서도: 자기 디스크 41"/>
          <p:cNvSpPr/>
          <p:nvPr/>
        </p:nvSpPr>
        <p:spPr>
          <a:xfrm>
            <a:off x="390769" y="5880546"/>
            <a:ext cx="735060" cy="650098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MySQL Service DB</a:t>
            </a:r>
          </a:p>
        </p:txBody>
      </p:sp>
      <p:sp>
        <p:nvSpPr>
          <p:cNvPr id="43" name="순서도: 자기 디스크 42"/>
          <p:cNvSpPr/>
          <p:nvPr/>
        </p:nvSpPr>
        <p:spPr>
          <a:xfrm>
            <a:off x="1245055" y="5880546"/>
            <a:ext cx="735060" cy="650098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MySQL Archive DB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241724" y="5561536"/>
            <a:ext cx="1464252" cy="1117078"/>
          </a:xfrm>
          <a:prstGeom prst="roundRect">
            <a:avLst>
              <a:gd name="adj" fmla="val 5111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GeoDB</a:t>
            </a:r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OSM</a:t>
            </a:r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375080" y="5893944"/>
            <a:ext cx="548292" cy="56051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osm01</a:t>
            </a:r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039998" y="5893944"/>
            <a:ext cx="548292" cy="56051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osm02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7384" y="4114099"/>
            <a:ext cx="1057288" cy="3524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monitor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2280" y="3706767"/>
            <a:ext cx="1174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Svc </a:t>
            </a:r>
            <a:r>
              <a:rPr lang="ko-KR" altLang="en-US" sz="800" dirty="0" smtClean="0"/>
              <a:t>배포 관리</a:t>
            </a:r>
            <a:endParaRPr lang="en-US" altLang="ko-KR" sz="800" dirty="0" smtClean="0"/>
          </a:p>
          <a:p>
            <a:pPr marL="73025" indent="-73025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반영 </a:t>
            </a:r>
            <a:r>
              <a:rPr lang="en-US" altLang="ko-KR" sz="800" dirty="0" smtClean="0"/>
              <a:t>Image </a:t>
            </a:r>
            <a:r>
              <a:rPr lang="ko-KR" altLang="en-US" sz="800" dirty="0" smtClean="0"/>
              <a:t>관리</a:t>
            </a:r>
            <a:endParaRPr lang="en-US" altLang="ko-KR" sz="8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244186" y="4552716"/>
            <a:ext cx="128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서비스 상태 수집</a:t>
            </a:r>
            <a:endParaRPr lang="en-US" altLang="ko-KR" sz="800" dirty="0" smtClean="0"/>
          </a:p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800" dirty="0" smtClean="0"/>
              <a:t>API </a:t>
            </a:r>
            <a:r>
              <a:rPr lang="ko-KR" altLang="en-US" sz="800" dirty="0" smtClean="0"/>
              <a:t>성능 정보 수집</a:t>
            </a:r>
            <a:endParaRPr lang="en-US" altLang="ko-KR" sz="800" dirty="0" smtClean="0"/>
          </a:p>
          <a:p>
            <a:pPr marL="73025" indent="-73025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모니터링 </a:t>
            </a:r>
            <a:r>
              <a:rPr lang="en-US" altLang="ko-KR" sz="800" dirty="0" smtClean="0"/>
              <a:t>Dashboard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7182975" y="3601315"/>
            <a:ext cx="2522999" cy="1444034"/>
          </a:xfrm>
          <a:prstGeom prst="roundRect">
            <a:avLst>
              <a:gd name="adj" fmla="val 5111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 Engine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321807" y="3844584"/>
            <a:ext cx="496194" cy="362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search01</a:t>
            </a:r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918072" y="3844584"/>
            <a:ext cx="496194" cy="362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search02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514337" y="3844584"/>
            <a:ext cx="496194" cy="362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search03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오른쪽 화살표 77"/>
          <p:cNvSpPr/>
          <p:nvPr/>
        </p:nvSpPr>
        <p:spPr>
          <a:xfrm>
            <a:off x="6729928" y="4581694"/>
            <a:ext cx="1252676" cy="226152"/>
          </a:xfrm>
          <a:prstGeom prst="rightArrow">
            <a:avLst>
              <a:gd name="adj1" fmla="val 50000"/>
              <a:gd name="adj2" fmla="val 45388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110603" y="3844584"/>
            <a:ext cx="496194" cy="362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search04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위쪽/아래쪽 화살표 79"/>
          <p:cNvSpPr/>
          <p:nvPr/>
        </p:nvSpPr>
        <p:spPr>
          <a:xfrm>
            <a:off x="5245246" y="5074676"/>
            <a:ext cx="409929" cy="547185"/>
          </a:xfrm>
          <a:prstGeom prst="upDownArrow">
            <a:avLst>
              <a:gd name="adj1" fmla="val 50000"/>
              <a:gd name="adj2" fmla="val 33735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위쪽/아래쪽 화살표 80"/>
          <p:cNvSpPr/>
          <p:nvPr/>
        </p:nvSpPr>
        <p:spPr>
          <a:xfrm rot="1800000">
            <a:off x="4442412" y="5023874"/>
            <a:ext cx="409929" cy="547185"/>
          </a:xfrm>
          <a:prstGeom prst="upDownArrow">
            <a:avLst>
              <a:gd name="adj1" fmla="val 50000"/>
              <a:gd name="adj2" fmla="val 33735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위쪽/아래쪽 화살표 81"/>
          <p:cNvSpPr/>
          <p:nvPr/>
        </p:nvSpPr>
        <p:spPr>
          <a:xfrm rot="2700000">
            <a:off x="3648335" y="4973077"/>
            <a:ext cx="409929" cy="547185"/>
          </a:xfrm>
          <a:prstGeom prst="upDownArrow">
            <a:avLst>
              <a:gd name="adj1" fmla="val 50000"/>
              <a:gd name="adj2" fmla="val 33735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위쪽/아래쪽 화살표 84"/>
          <p:cNvSpPr/>
          <p:nvPr/>
        </p:nvSpPr>
        <p:spPr>
          <a:xfrm rot="19800000">
            <a:off x="6048296" y="5023876"/>
            <a:ext cx="409929" cy="547185"/>
          </a:xfrm>
          <a:prstGeom prst="upDownArrow">
            <a:avLst>
              <a:gd name="adj1" fmla="val 50000"/>
              <a:gd name="adj2" fmla="val 33735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위쪽/아래쪽 화살표 85"/>
          <p:cNvSpPr/>
          <p:nvPr/>
        </p:nvSpPr>
        <p:spPr>
          <a:xfrm rot="18900000">
            <a:off x="6763470" y="4973075"/>
            <a:ext cx="409929" cy="547185"/>
          </a:xfrm>
          <a:prstGeom prst="upDownArrow">
            <a:avLst>
              <a:gd name="adj1" fmla="val 50000"/>
              <a:gd name="adj2" fmla="val 33735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073618" y="4485535"/>
            <a:ext cx="496194" cy="386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search00</a:t>
            </a:r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위쪽 화살표 89"/>
          <p:cNvSpPr/>
          <p:nvPr/>
        </p:nvSpPr>
        <p:spPr>
          <a:xfrm>
            <a:off x="7442226" y="4232156"/>
            <a:ext cx="255355" cy="182122"/>
          </a:xfrm>
          <a:prstGeom prst="upArrow">
            <a:avLst>
              <a:gd name="adj1" fmla="val 50000"/>
              <a:gd name="adj2" fmla="val 2939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위쪽 화살표 90"/>
          <p:cNvSpPr/>
          <p:nvPr/>
        </p:nvSpPr>
        <p:spPr>
          <a:xfrm>
            <a:off x="8038491" y="4232156"/>
            <a:ext cx="255355" cy="182122"/>
          </a:xfrm>
          <a:prstGeom prst="upArrow">
            <a:avLst>
              <a:gd name="adj1" fmla="val 50000"/>
              <a:gd name="adj2" fmla="val 2939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위쪽 화살표 91"/>
          <p:cNvSpPr/>
          <p:nvPr/>
        </p:nvSpPr>
        <p:spPr>
          <a:xfrm>
            <a:off x="8649226" y="4232156"/>
            <a:ext cx="255355" cy="182122"/>
          </a:xfrm>
          <a:prstGeom prst="upArrow">
            <a:avLst>
              <a:gd name="adj1" fmla="val 50000"/>
              <a:gd name="adj2" fmla="val 2939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위쪽 화살표 92"/>
          <p:cNvSpPr/>
          <p:nvPr/>
        </p:nvSpPr>
        <p:spPr>
          <a:xfrm>
            <a:off x="9235874" y="4232156"/>
            <a:ext cx="255355" cy="182122"/>
          </a:xfrm>
          <a:prstGeom prst="upArrow">
            <a:avLst>
              <a:gd name="adj1" fmla="val 50000"/>
              <a:gd name="adj2" fmla="val 29399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8112837" y="949166"/>
            <a:ext cx="1563266" cy="1390511"/>
          </a:xfrm>
          <a:prstGeom prst="roundRect">
            <a:avLst>
              <a:gd name="adj" fmla="val 5111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Image Server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8246193" y="1480008"/>
            <a:ext cx="548292" cy="362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image01</a:t>
            </a:r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8911111" y="1480008"/>
            <a:ext cx="548292" cy="362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image02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196598" y="1893208"/>
            <a:ext cx="126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Image Resizing</a:t>
            </a:r>
          </a:p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Upload API</a:t>
            </a:r>
          </a:p>
        </p:txBody>
      </p:sp>
      <p:sp>
        <p:nvSpPr>
          <p:cNvPr id="99" name="모서리가 둥근 직사각형 98"/>
          <p:cNvSpPr/>
          <p:nvPr/>
        </p:nvSpPr>
        <p:spPr>
          <a:xfrm>
            <a:off x="4896794" y="949166"/>
            <a:ext cx="2999343" cy="1390511"/>
          </a:xfrm>
          <a:prstGeom prst="roundRect">
            <a:avLst>
              <a:gd name="adj" fmla="val 5111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B2C</a:t>
            </a:r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Web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/WAS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030150" y="1480008"/>
            <a:ext cx="548292" cy="362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web01</a:t>
            </a:r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5695068" y="1480008"/>
            <a:ext cx="548292" cy="362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web02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980555" y="1893208"/>
            <a:ext cx="1262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PC Web</a:t>
            </a:r>
          </a:p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Mobile Web</a:t>
            </a: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42986" y="949166"/>
            <a:ext cx="1803527" cy="1390511"/>
          </a:xfrm>
          <a:prstGeom prst="roundRect">
            <a:avLst>
              <a:gd name="adj" fmla="val 5111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Admin Web (</a:t>
            </a:r>
            <a:r>
              <a:rPr lang="ko-KR" altLang="en-US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사내망</a:t>
            </a:r>
            <a:r>
              <a:rPr lang="ko-KR" altLang="en-US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only)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376343" y="1480008"/>
            <a:ext cx="548292" cy="36207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admin01</a:t>
            </a:r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041261" y="1480008"/>
            <a:ext cx="548292" cy="36207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admin02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26748" y="1893208"/>
            <a:ext cx="165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Internal Admin (Housing)</a:t>
            </a:r>
          </a:p>
          <a:p>
            <a:pPr marL="73025" indent="-73025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데이터 추출 등</a:t>
            </a:r>
            <a:endParaRPr lang="en-US" altLang="ko-KR" sz="900" dirty="0" smtClean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222942" y="949166"/>
            <a:ext cx="2483279" cy="1390511"/>
          </a:xfrm>
          <a:prstGeom prst="roundRect">
            <a:avLst>
              <a:gd name="adj" fmla="val 5111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B2B</a:t>
            </a:r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Web/WAS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356298" y="1480008"/>
            <a:ext cx="548292" cy="362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seller01</a:t>
            </a:r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3021216" y="1480008"/>
            <a:ext cx="548292" cy="3620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seller02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306703" y="1893208"/>
            <a:ext cx="136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Seller Admin (</a:t>
            </a:r>
            <a:r>
              <a:rPr lang="en-US" altLang="ko-KR" sz="900" dirty="0" err="1" smtClean="0"/>
              <a:t>HSCM</a:t>
            </a:r>
            <a:r>
              <a:rPr lang="en-US" altLang="ko-KR" sz="900" dirty="0" smtClean="0"/>
              <a:t>)</a:t>
            </a:r>
          </a:p>
          <a:p>
            <a:pPr marL="73025" indent="-73025">
              <a:buFont typeface="Arial" panose="020B0604020202020204" pitchFamily="34" charset="0"/>
              <a:buChar char="•"/>
            </a:pPr>
            <a:r>
              <a:rPr lang="ko-KR" altLang="en-US" sz="900" dirty="0" err="1" smtClean="0"/>
              <a:t>제휴사용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API G/W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693966" y="1436667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•••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390344" y="1436667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•••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731959" y="1893208"/>
            <a:ext cx="873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900" err="1" smtClean="0"/>
              <a:t>B2B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서비스</a:t>
            </a:r>
            <a:endParaRPr lang="en-US" altLang="ko-KR" sz="900" dirty="0" smtClean="0"/>
          </a:p>
        </p:txBody>
      </p:sp>
      <p:sp>
        <p:nvSpPr>
          <p:cNvPr id="118" name="직사각형 117"/>
          <p:cNvSpPr/>
          <p:nvPr/>
        </p:nvSpPr>
        <p:spPr>
          <a:xfrm>
            <a:off x="6015913" y="3214110"/>
            <a:ext cx="551649" cy="1103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worker04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" name="위쪽/아래쪽 화살표 118"/>
          <p:cNvSpPr/>
          <p:nvPr/>
        </p:nvSpPr>
        <p:spPr>
          <a:xfrm flipV="1">
            <a:off x="5245246" y="2331892"/>
            <a:ext cx="409929" cy="547185"/>
          </a:xfrm>
          <a:prstGeom prst="upDownArrow">
            <a:avLst>
              <a:gd name="adj1" fmla="val 50000"/>
              <a:gd name="adj2" fmla="val 33735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0" name="위쪽/아래쪽 화살표 119"/>
          <p:cNvSpPr/>
          <p:nvPr/>
        </p:nvSpPr>
        <p:spPr>
          <a:xfrm rot="19800000" flipV="1">
            <a:off x="4442412" y="2368180"/>
            <a:ext cx="409929" cy="547185"/>
          </a:xfrm>
          <a:prstGeom prst="upDownArrow">
            <a:avLst>
              <a:gd name="adj1" fmla="val 50000"/>
              <a:gd name="adj2" fmla="val 33735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1" name="위쪽/아래쪽 화살표 120"/>
          <p:cNvSpPr/>
          <p:nvPr/>
        </p:nvSpPr>
        <p:spPr>
          <a:xfrm rot="18900000" flipV="1">
            <a:off x="3648335" y="2456727"/>
            <a:ext cx="409929" cy="547185"/>
          </a:xfrm>
          <a:prstGeom prst="upDownArrow">
            <a:avLst>
              <a:gd name="adj1" fmla="val 50000"/>
              <a:gd name="adj2" fmla="val 33735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2" name="위쪽/아래쪽 화살표 121"/>
          <p:cNvSpPr/>
          <p:nvPr/>
        </p:nvSpPr>
        <p:spPr>
          <a:xfrm rot="1800000" flipV="1">
            <a:off x="6048296" y="2368182"/>
            <a:ext cx="409929" cy="547185"/>
          </a:xfrm>
          <a:prstGeom prst="upDownArrow">
            <a:avLst>
              <a:gd name="adj1" fmla="val 50000"/>
              <a:gd name="adj2" fmla="val 33735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3" name="위쪽/아래쪽 화살표 122"/>
          <p:cNvSpPr/>
          <p:nvPr/>
        </p:nvSpPr>
        <p:spPr>
          <a:xfrm rot="2700000" flipV="1">
            <a:off x="6763470" y="2456725"/>
            <a:ext cx="409929" cy="547185"/>
          </a:xfrm>
          <a:prstGeom prst="upDownArrow">
            <a:avLst>
              <a:gd name="adj1" fmla="val 50000"/>
              <a:gd name="adj2" fmla="val 33735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4" name="오른쪽 화살표 123"/>
          <p:cNvSpPr/>
          <p:nvPr/>
        </p:nvSpPr>
        <p:spPr>
          <a:xfrm rot="16200000">
            <a:off x="742330" y="2556528"/>
            <a:ext cx="418824" cy="30480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5" name="오른쪽 화살표 124"/>
          <p:cNvSpPr/>
          <p:nvPr/>
        </p:nvSpPr>
        <p:spPr>
          <a:xfrm rot="18900000">
            <a:off x="1256685" y="2627084"/>
            <a:ext cx="418824" cy="30480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7" name="오른쪽 화살표 126"/>
          <p:cNvSpPr/>
          <p:nvPr/>
        </p:nvSpPr>
        <p:spPr>
          <a:xfrm>
            <a:off x="206608" y="640845"/>
            <a:ext cx="414774" cy="17276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8" name="오른쪽 화살표 127"/>
          <p:cNvSpPr/>
          <p:nvPr/>
        </p:nvSpPr>
        <p:spPr>
          <a:xfrm>
            <a:off x="1460373" y="640845"/>
            <a:ext cx="414774" cy="17276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93529" y="60973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관리의 흐름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834352" y="609736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데이터의 흐름</a:t>
            </a:r>
            <a:endParaRPr lang="ko-KR" altLang="en-US" sz="900" dirty="0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7182975" y="2733047"/>
            <a:ext cx="2522999" cy="832916"/>
          </a:xfrm>
          <a:prstGeom prst="roundRect">
            <a:avLst>
              <a:gd name="adj" fmla="val 5111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Internal API G/W (</a:t>
            </a:r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Zuul</a:t>
            </a:r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562692" y="3233091"/>
            <a:ext cx="731154" cy="2530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gateway02</a:t>
            </a:r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8438358" y="3233091"/>
            <a:ext cx="731154" cy="2530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gateway02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4" name="직사각형 133"/>
          <p:cNvSpPr/>
          <p:nvPr/>
        </p:nvSpPr>
        <p:spPr>
          <a:xfrm>
            <a:off x="8534353" y="662233"/>
            <a:ext cx="413315" cy="1231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8894470" y="609736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現 보유 자산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244552" y="609736"/>
            <a:ext cx="635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신규 </a:t>
            </a:r>
            <a:r>
              <a:rPr lang="en-US" altLang="ko-KR" sz="900" dirty="0" err="1" smtClean="0"/>
              <a:t>VM</a:t>
            </a:r>
            <a:endParaRPr lang="ko-KR" altLang="en-US" sz="900" dirty="0"/>
          </a:p>
        </p:txBody>
      </p:sp>
      <p:sp>
        <p:nvSpPr>
          <p:cNvPr id="137" name="직사각형 136"/>
          <p:cNvSpPr/>
          <p:nvPr/>
        </p:nvSpPr>
        <p:spPr>
          <a:xfrm>
            <a:off x="5834877" y="662233"/>
            <a:ext cx="418383" cy="123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7113189" y="667659"/>
            <a:ext cx="435428" cy="113538"/>
          </a:xfrm>
          <a:prstGeom prst="roundRect">
            <a:avLst>
              <a:gd name="adj" fmla="val 3157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503984" y="60973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논리 서비스</a:t>
            </a:r>
            <a:endParaRPr lang="ko-KR" altLang="en-US" sz="900" dirty="0"/>
          </a:p>
        </p:txBody>
      </p:sp>
      <p:sp>
        <p:nvSpPr>
          <p:cNvPr id="4" name="직사각형 3"/>
          <p:cNvSpPr/>
          <p:nvPr/>
        </p:nvSpPr>
        <p:spPr>
          <a:xfrm>
            <a:off x="1776582" y="3216383"/>
            <a:ext cx="1744926" cy="17070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Load Balancer (</a:t>
            </a:r>
            <a:r>
              <a:rPr lang="en-US" altLang="ko-KR" sz="900" dirty="0" err="1" smtClean="0">
                <a:solidFill>
                  <a:schemeClr val="bg1">
                    <a:lumMod val="50000"/>
                  </a:schemeClr>
                </a:solidFill>
              </a:rPr>
              <a:t>L7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563876" y="2993283"/>
            <a:ext cx="1605636" cy="17070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Load Balancer (</a:t>
            </a:r>
            <a:r>
              <a:rPr lang="en-US" altLang="ko-KR" sz="900" dirty="0" err="1" smtClean="0">
                <a:solidFill>
                  <a:schemeClr val="bg1">
                    <a:lumMod val="50000"/>
                  </a:schemeClr>
                </a:solidFill>
              </a:rPr>
              <a:t>L7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354448" y="1198624"/>
            <a:ext cx="2214000" cy="22022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Load Balancer (</a:t>
            </a:r>
            <a:r>
              <a:rPr lang="en-US" altLang="ko-KR" sz="900" dirty="0" err="1" smtClean="0">
                <a:solidFill>
                  <a:schemeClr val="bg1">
                    <a:lumMod val="50000"/>
                  </a:schemeClr>
                </a:solidFill>
              </a:rPr>
              <a:t>L7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031660" y="1198624"/>
            <a:ext cx="2736000" cy="22022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Load Balancer (</a:t>
            </a:r>
            <a:r>
              <a:rPr lang="en-US" altLang="ko-KR" sz="900" dirty="0" err="1" smtClean="0">
                <a:solidFill>
                  <a:schemeClr val="bg1">
                    <a:lumMod val="50000"/>
                  </a:schemeClr>
                </a:solidFill>
              </a:rPr>
              <a:t>L7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8247998" y="1198624"/>
            <a:ext cx="1206000" cy="22022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Load Balancer (</a:t>
            </a:r>
            <a:r>
              <a:rPr lang="en-US" altLang="ko-KR" sz="900" dirty="0" err="1" smtClean="0">
                <a:solidFill>
                  <a:schemeClr val="bg1">
                    <a:lumMod val="50000"/>
                  </a:schemeClr>
                </a:solidFill>
              </a:rPr>
              <a:t>L7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78222" y="1198624"/>
            <a:ext cx="1224000" cy="22022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Load Balancer (</a:t>
            </a:r>
            <a:r>
              <a:rPr lang="en-US" altLang="ko-KR" sz="900" dirty="0" err="1" smtClean="0">
                <a:solidFill>
                  <a:schemeClr val="bg1">
                    <a:lumMod val="50000"/>
                  </a:schemeClr>
                </a:solidFill>
              </a:rPr>
              <a:t>L7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6106127" y="5825179"/>
            <a:ext cx="1872000" cy="22022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Load Balancer (</a:t>
            </a:r>
            <a:r>
              <a:rPr lang="en-US" altLang="ko-KR" sz="900" dirty="0" err="1" smtClean="0">
                <a:solidFill>
                  <a:schemeClr val="bg1">
                    <a:lumMod val="50000"/>
                  </a:schemeClr>
                </a:solidFill>
              </a:rPr>
              <a:t>L7</a:t>
            </a:r>
            <a:r>
              <a:rPr lang="en-US" altLang="ko-KR" sz="9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271466" y="4485535"/>
            <a:ext cx="496194" cy="386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/>
          <a:lstStyle/>
          <a:p>
            <a:pPr algn="ctr"/>
            <a:r>
              <a:rPr lang="en-US" altLang="ko-KR" sz="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Indexer</a:t>
            </a:r>
            <a:endParaRPr lang="ko-KR" altLang="en-US" sz="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1" name="순서도: 자기 디스크 140"/>
          <p:cNvSpPr/>
          <p:nvPr/>
        </p:nvSpPr>
        <p:spPr>
          <a:xfrm>
            <a:off x="4691457" y="5881393"/>
            <a:ext cx="735060" cy="65009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</a:t>
            </a:r>
          </a:p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(Oracle)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982479" y="60973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신규 서버</a:t>
            </a:r>
            <a:endParaRPr lang="ko-KR" altLang="en-US" sz="900" dirty="0"/>
          </a:p>
        </p:txBody>
      </p:sp>
      <p:sp>
        <p:nvSpPr>
          <p:cNvPr id="147" name="직사각형 146"/>
          <p:cNvSpPr/>
          <p:nvPr/>
        </p:nvSpPr>
        <p:spPr>
          <a:xfrm>
            <a:off x="4572804" y="662233"/>
            <a:ext cx="418383" cy="123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/>
          <p:cNvSpPr/>
          <p:nvPr/>
        </p:nvSpPr>
        <p:spPr>
          <a:xfrm>
            <a:off x="2505493" y="1009471"/>
            <a:ext cx="2701666" cy="5556878"/>
          </a:xfrm>
          <a:prstGeom prst="roundRect">
            <a:avLst>
              <a:gd name="adj" fmla="val 1832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MSA</a:t>
            </a:r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Master Cluster / Kafka</a:t>
            </a:r>
            <a:endParaRPr lang="ko-KR" altLang="en-US" sz="105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629371" y="4710580"/>
            <a:ext cx="724722" cy="13143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kafka01</a:t>
            </a:r>
            <a:endParaRPr lang="ko-KR" altLang="en-US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3466131" y="4710580"/>
            <a:ext cx="724722" cy="13143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kafka02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298089" y="4710580"/>
            <a:ext cx="724722" cy="13143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kafka03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629370" y="3494425"/>
            <a:ext cx="1107551" cy="111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msa01</a:t>
            </a:r>
            <a:endParaRPr lang="ko-KR" altLang="en-US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3915686" y="3494425"/>
            <a:ext cx="1107125" cy="111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msa02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89127" y="3801502"/>
            <a:ext cx="1521405" cy="2368683"/>
          </a:xfrm>
          <a:prstGeom prst="roundRect">
            <a:avLst>
              <a:gd name="adj" fmla="val 1832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시스템 상태 수집</a:t>
            </a:r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모니터링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189127" y="1009471"/>
            <a:ext cx="1521405" cy="2730759"/>
          </a:xfrm>
          <a:prstGeom prst="roundRect">
            <a:avLst>
              <a:gd name="adj" fmla="val 1832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배포관리</a:t>
            </a:r>
            <a:r>
              <a:rPr lang="ko-KR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(STAG)</a:t>
            </a:r>
            <a:endParaRPr lang="ko-KR" altLang="en-US" sz="105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MSA</a:t>
            </a:r>
            <a:r>
              <a:rPr lang="en-US" altLang="ko-KR" dirty="0" smtClean="0"/>
              <a:t> Infrastructure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ENT</a:t>
            </a:r>
            <a:r>
              <a:rPr lang="ko-KR" altLang="en-US" smtClean="0"/>
              <a:t>투어개발실</a:t>
            </a: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629371" y="1336514"/>
            <a:ext cx="724722" cy="20816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master01</a:t>
            </a:r>
            <a:endParaRPr lang="ko-KR" altLang="en-US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66131" y="1336514"/>
            <a:ext cx="724722" cy="20816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master02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11043" y="6043128"/>
            <a:ext cx="12586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H/W </a:t>
            </a:r>
            <a:r>
              <a:rPr lang="ko-KR" altLang="en-US" sz="1000" b="1" dirty="0" smtClean="0"/>
              <a:t>사양</a:t>
            </a:r>
            <a:endParaRPr lang="ko-KR" altLang="en-US" sz="1000" dirty="0"/>
          </a:p>
          <a:p>
            <a:r>
              <a:rPr lang="ko-KR" altLang="en-US" sz="900" dirty="0" smtClean="0"/>
              <a:t>표준 </a:t>
            </a:r>
            <a:r>
              <a:rPr lang="en-US" altLang="ko-KR" sz="900" dirty="0" smtClean="0"/>
              <a:t>WEB/WAS </a:t>
            </a:r>
            <a:r>
              <a:rPr lang="ko-KR" altLang="en-US" sz="900" dirty="0" smtClean="0"/>
              <a:t>사양</a:t>
            </a:r>
            <a:endParaRPr lang="en-US" altLang="ko-KR" sz="900" dirty="0" smtClean="0"/>
          </a:p>
        </p:txBody>
      </p:sp>
      <p:sp>
        <p:nvSpPr>
          <p:cNvPr id="64" name="직사각형 63"/>
          <p:cNvSpPr/>
          <p:nvPr/>
        </p:nvSpPr>
        <p:spPr>
          <a:xfrm>
            <a:off x="4298089" y="1336514"/>
            <a:ext cx="724722" cy="20816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master03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726001" y="3748623"/>
            <a:ext cx="2205154" cy="319544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Config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Server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45963" y="4251168"/>
            <a:ext cx="1184625" cy="1396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monitor</a:t>
            </a:r>
            <a:endParaRPr lang="ko-KR" alt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2726001" y="4973086"/>
            <a:ext cx="2205154" cy="995260"/>
          </a:xfrm>
          <a:prstGeom prst="roundRect">
            <a:avLst>
              <a:gd name="adj" fmla="val 7574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Kafka Cluster</a:t>
            </a:r>
          </a:p>
        </p:txBody>
      </p:sp>
      <p:sp>
        <p:nvSpPr>
          <p:cNvPr id="4" name="순서도: 직접 액세스 저장소 3"/>
          <p:cNvSpPr/>
          <p:nvPr/>
        </p:nvSpPr>
        <p:spPr>
          <a:xfrm>
            <a:off x="2823032" y="5531906"/>
            <a:ext cx="492444" cy="335375"/>
          </a:xfrm>
          <a:prstGeom prst="flowChartMagneticDrum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kafka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순서도: 직접 액세스 저장소 84"/>
          <p:cNvSpPr/>
          <p:nvPr/>
        </p:nvSpPr>
        <p:spPr>
          <a:xfrm>
            <a:off x="3617105" y="5531906"/>
            <a:ext cx="492444" cy="335375"/>
          </a:xfrm>
          <a:prstGeom prst="flowChartMagneticDrum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kafka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순서도: 직접 액세스 저장소 85"/>
          <p:cNvSpPr/>
          <p:nvPr/>
        </p:nvSpPr>
        <p:spPr>
          <a:xfrm>
            <a:off x="4337047" y="5531906"/>
            <a:ext cx="492444" cy="335375"/>
          </a:xfrm>
          <a:prstGeom prst="flowChartMagneticDrum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kafka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04123" y="1291863"/>
            <a:ext cx="879940" cy="17174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deploy</a:t>
            </a:r>
            <a:endParaRPr lang="ko-KR" alt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98071" y="4966662"/>
            <a:ext cx="1036264" cy="241969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Zipkin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396606" y="5279145"/>
            <a:ext cx="488824" cy="307184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Turbine</a:t>
            </a:r>
          </a:p>
        </p:txBody>
      </p:sp>
      <p:sp>
        <p:nvSpPr>
          <p:cNvPr id="92" name="모서리가 둥근 직사각형 91"/>
          <p:cNvSpPr/>
          <p:nvPr/>
        </p:nvSpPr>
        <p:spPr>
          <a:xfrm>
            <a:off x="945511" y="5279145"/>
            <a:ext cx="488824" cy="307184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Scouter</a:t>
            </a:r>
          </a:p>
        </p:txBody>
      </p:sp>
      <p:sp>
        <p:nvSpPr>
          <p:cNvPr id="93" name="모서리가 둥근 직사각형 92"/>
          <p:cNvSpPr/>
          <p:nvPr/>
        </p:nvSpPr>
        <p:spPr>
          <a:xfrm>
            <a:off x="569066" y="4500805"/>
            <a:ext cx="694274" cy="398562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 </a:t>
            </a:r>
            <a:r>
              <a:rPr lang="en-US" altLang="ko-KR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Config</a:t>
            </a:r>
            <a:endParaRPr lang="en-US" altLang="ko-KR" sz="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Repo)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591139" y="1543975"/>
            <a:ext cx="694274" cy="268129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배포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Admin</a:t>
            </a:r>
          </a:p>
        </p:txBody>
      </p:sp>
      <p:sp>
        <p:nvSpPr>
          <p:cNvPr id="95" name="순서도: 자기 디스크 94"/>
          <p:cNvSpPr/>
          <p:nvPr/>
        </p:nvSpPr>
        <p:spPr>
          <a:xfrm>
            <a:off x="591139" y="2070043"/>
            <a:ext cx="694274" cy="665172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</a:p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Image</a:t>
            </a:r>
          </a:p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Repo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8170" y="312180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H/W </a:t>
            </a:r>
            <a:r>
              <a:rPr lang="ko-KR" altLang="en-US" sz="1000" b="1" dirty="0" smtClean="0"/>
              <a:t>사양</a:t>
            </a:r>
            <a:endParaRPr lang="ko-KR" altLang="en-US" sz="1000" dirty="0"/>
          </a:p>
          <a:p>
            <a:r>
              <a:rPr lang="ko-KR" altLang="en-US" sz="900" dirty="0" smtClean="0"/>
              <a:t>표준 </a:t>
            </a:r>
            <a:r>
              <a:rPr lang="en-US" altLang="ko-KR" sz="900" dirty="0" smtClean="0"/>
              <a:t>WEB/WAS </a:t>
            </a:r>
            <a:r>
              <a:rPr lang="ko-KR" altLang="en-US" sz="900" dirty="0" smtClean="0"/>
              <a:t>사양</a:t>
            </a:r>
            <a:endParaRPr lang="en-US" altLang="ko-KR" sz="900" dirty="0" smtClean="0"/>
          </a:p>
          <a:p>
            <a:r>
              <a:rPr lang="en-US" altLang="ko-KR" sz="900" dirty="0" smtClean="0"/>
              <a:t>+ SAS (Repository)</a:t>
            </a:r>
          </a:p>
        </p:txBody>
      </p:sp>
      <p:cxnSp>
        <p:nvCxnSpPr>
          <p:cNvPr id="6" name="직선 화살표 연결선 5"/>
          <p:cNvCxnSpPr>
            <a:stCxn id="94" idx="2"/>
            <a:endCxn id="95" idx="1"/>
          </p:cNvCxnSpPr>
          <p:nvPr/>
        </p:nvCxnSpPr>
        <p:spPr>
          <a:xfrm>
            <a:off x="938276" y="1812104"/>
            <a:ext cx="0" cy="25793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97"/>
          <p:cNvSpPr/>
          <p:nvPr/>
        </p:nvSpPr>
        <p:spPr>
          <a:xfrm>
            <a:off x="2726001" y="4216327"/>
            <a:ext cx="2205154" cy="319544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Eureka Server</a:t>
            </a:r>
          </a:p>
        </p:txBody>
      </p:sp>
      <p:cxnSp>
        <p:nvCxnSpPr>
          <p:cNvPr id="15" name="꺾인 연결선 14"/>
          <p:cNvCxnSpPr>
            <a:stCxn id="93" idx="3"/>
            <a:endCxn id="74" idx="1"/>
          </p:cNvCxnSpPr>
          <p:nvPr/>
        </p:nvCxnSpPr>
        <p:spPr>
          <a:xfrm flipV="1">
            <a:off x="1263340" y="3908395"/>
            <a:ext cx="1462661" cy="791691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74" idx="2"/>
            <a:endCxn id="98" idx="0"/>
          </p:cNvCxnSpPr>
          <p:nvPr/>
        </p:nvCxnSpPr>
        <p:spPr>
          <a:xfrm>
            <a:off x="3828578" y="4068167"/>
            <a:ext cx="0" cy="1481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16720" y="5749155"/>
            <a:ext cx="12586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H/W </a:t>
            </a:r>
            <a:r>
              <a:rPr lang="ko-KR" altLang="en-US" sz="1000" b="1" dirty="0" smtClean="0"/>
              <a:t>사양</a:t>
            </a:r>
            <a:endParaRPr lang="ko-KR" altLang="en-US" sz="1000" dirty="0"/>
          </a:p>
          <a:p>
            <a:r>
              <a:rPr lang="ko-KR" altLang="en-US" sz="900" dirty="0" smtClean="0"/>
              <a:t>표준 </a:t>
            </a:r>
            <a:r>
              <a:rPr lang="en-US" altLang="ko-KR" sz="900" dirty="0" smtClean="0"/>
              <a:t>WEB/WAS </a:t>
            </a:r>
            <a:r>
              <a:rPr lang="ko-KR" altLang="en-US" sz="900" dirty="0" smtClean="0"/>
              <a:t>사양</a:t>
            </a:r>
            <a:endParaRPr lang="en-US" altLang="ko-KR" sz="900" dirty="0" smtClean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726156" y="1643087"/>
            <a:ext cx="2205006" cy="1701289"/>
          </a:xfrm>
          <a:prstGeom prst="roundRect">
            <a:avLst>
              <a:gd name="adj" fmla="val 3610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Kubernetes Master Cluster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827665" y="1951194"/>
            <a:ext cx="2001826" cy="541580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Kubernetes API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Scheduler</a:t>
            </a:r>
          </a:p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Controller Manager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827665" y="2692800"/>
            <a:ext cx="2001826" cy="577151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Etcd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Cluster</a:t>
            </a:r>
          </a:p>
        </p:txBody>
      </p:sp>
      <p:sp>
        <p:nvSpPr>
          <p:cNvPr id="69" name="순서도: 자기 디스크 68"/>
          <p:cNvSpPr/>
          <p:nvPr/>
        </p:nvSpPr>
        <p:spPr>
          <a:xfrm>
            <a:off x="2925494" y="2930024"/>
            <a:ext cx="460314" cy="269195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etcd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순서도: 자기 디스크 69"/>
          <p:cNvSpPr/>
          <p:nvPr/>
        </p:nvSpPr>
        <p:spPr>
          <a:xfrm>
            <a:off x="3633170" y="2930024"/>
            <a:ext cx="460314" cy="269195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etcd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순서도: 자기 디스크 70"/>
          <p:cNvSpPr/>
          <p:nvPr/>
        </p:nvSpPr>
        <p:spPr>
          <a:xfrm>
            <a:off x="4313617" y="2930024"/>
            <a:ext cx="460314" cy="269195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etcd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꺾인 연결선 8"/>
          <p:cNvCxnSpPr>
            <a:stCxn id="94" idx="3"/>
            <a:endCxn id="36" idx="1"/>
          </p:cNvCxnSpPr>
          <p:nvPr/>
        </p:nvCxnSpPr>
        <p:spPr>
          <a:xfrm>
            <a:off x="1285413" y="1678040"/>
            <a:ext cx="1542252" cy="543944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36" idx="2"/>
            <a:endCxn id="72" idx="0"/>
          </p:cNvCxnSpPr>
          <p:nvPr/>
        </p:nvCxnSpPr>
        <p:spPr>
          <a:xfrm>
            <a:off x="3828578" y="2492774"/>
            <a:ext cx="0" cy="2000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15"/>
          <p:cNvSpPr/>
          <p:nvPr/>
        </p:nvSpPr>
        <p:spPr>
          <a:xfrm>
            <a:off x="5966221" y="2360483"/>
            <a:ext cx="3638790" cy="4205865"/>
          </a:xfrm>
          <a:prstGeom prst="roundRect">
            <a:avLst>
              <a:gd name="adj" fmla="val 1832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Worker Nodes</a:t>
            </a:r>
            <a:endParaRPr lang="ko-KR" altLang="en-US" sz="105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069221" y="2631273"/>
            <a:ext cx="703448" cy="33231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worker01</a:t>
            </a:r>
            <a:endParaRPr lang="ko-KR" altLang="en-US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880107" y="2631273"/>
            <a:ext cx="703448" cy="33231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worker</a:t>
            </a:r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02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7686874" y="2631273"/>
            <a:ext cx="703448" cy="33231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worker</a:t>
            </a:r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03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075891" y="6043128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H/W </a:t>
            </a:r>
            <a:r>
              <a:rPr lang="ko-KR" altLang="en-US" sz="1000" b="1" dirty="0" smtClean="0"/>
              <a:t>사양</a:t>
            </a:r>
            <a:endParaRPr lang="ko-KR" altLang="en-US" sz="1000" dirty="0"/>
          </a:p>
          <a:p>
            <a:r>
              <a:rPr lang="ko-KR" altLang="en-US" sz="900" dirty="0" smtClean="0"/>
              <a:t>표준 </a:t>
            </a:r>
            <a:r>
              <a:rPr lang="en-US" altLang="ko-KR" sz="900" dirty="0" smtClean="0"/>
              <a:t>WEB/WAS </a:t>
            </a:r>
            <a:r>
              <a:rPr lang="ko-KR" altLang="en-US" sz="900" dirty="0" smtClean="0"/>
              <a:t>사양</a:t>
            </a:r>
            <a:endParaRPr lang="en-US" altLang="ko-KR" sz="900" dirty="0" smtClean="0"/>
          </a:p>
          <a:p>
            <a:r>
              <a:rPr lang="en-US" altLang="ko-KR" sz="900" dirty="0" smtClean="0"/>
              <a:t>RAM </a:t>
            </a:r>
            <a:r>
              <a:rPr lang="en-US" altLang="ko-KR" sz="900" dirty="0" err="1" smtClean="0"/>
              <a:t>64GB</a:t>
            </a:r>
            <a:endParaRPr lang="en-US" altLang="ko-KR" sz="900" dirty="0" smtClean="0"/>
          </a:p>
        </p:txBody>
      </p:sp>
      <p:cxnSp>
        <p:nvCxnSpPr>
          <p:cNvPr id="133" name="직선 화살표 연결선 132"/>
          <p:cNvCxnSpPr>
            <a:stCxn id="74" idx="3"/>
            <a:endCxn id="122" idx="1"/>
          </p:cNvCxnSpPr>
          <p:nvPr/>
        </p:nvCxnSpPr>
        <p:spPr>
          <a:xfrm flipV="1">
            <a:off x="4931155" y="3009290"/>
            <a:ext cx="1213056" cy="89910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74" idx="3"/>
            <a:endCxn id="123" idx="1"/>
          </p:cNvCxnSpPr>
          <p:nvPr/>
        </p:nvCxnSpPr>
        <p:spPr>
          <a:xfrm flipV="1">
            <a:off x="4931155" y="3312361"/>
            <a:ext cx="1213056" cy="59603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>
            <a:stCxn id="74" idx="3"/>
            <a:endCxn id="124" idx="1"/>
          </p:cNvCxnSpPr>
          <p:nvPr/>
        </p:nvCxnSpPr>
        <p:spPr>
          <a:xfrm flipV="1">
            <a:off x="4931155" y="3615432"/>
            <a:ext cx="1213056" cy="2929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>
            <a:stCxn id="74" idx="3"/>
            <a:endCxn id="125" idx="1"/>
          </p:cNvCxnSpPr>
          <p:nvPr/>
        </p:nvCxnSpPr>
        <p:spPr>
          <a:xfrm>
            <a:off x="4931155" y="3908395"/>
            <a:ext cx="1213056" cy="101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122" idx="1"/>
            <a:endCxn id="98" idx="3"/>
          </p:cNvCxnSpPr>
          <p:nvPr/>
        </p:nvCxnSpPr>
        <p:spPr>
          <a:xfrm flipH="1">
            <a:off x="4931155" y="3009290"/>
            <a:ext cx="1213056" cy="136680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125" idx="1"/>
            <a:endCxn id="98" idx="3"/>
          </p:cNvCxnSpPr>
          <p:nvPr/>
        </p:nvCxnSpPr>
        <p:spPr>
          <a:xfrm flipH="1">
            <a:off x="4931155" y="3918503"/>
            <a:ext cx="1213056" cy="4575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24" idx="1"/>
            <a:endCxn id="98" idx="3"/>
          </p:cNvCxnSpPr>
          <p:nvPr/>
        </p:nvCxnSpPr>
        <p:spPr>
          <a:xfrm flipH="1">
            <a:off x="4931155" y="3615432"/>
            <a:ext cx="1213056" cy="7606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>
            <a:stCxn id="123" idx="1"/>
            <a:endCxn id="98" idx="3"/>
          </p:cNvCxnSpPr>
          <p:nvPr/>
        </p:nvCxnSpPr>
        <p:spPr>
          <a:xfrm flipH="1">
            <a:off x="4931155" y="3312361"/>
            <a:ext cx="1213056" cy="10637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모서리가 둥근 직사각형 153"/>
          <p:cNvSpPr/>
          <p:nvPr/>
        </p:nvSpPr>
        <p:spPr>
          <a:xfrm>
            <a:off x="2827665" y="5227591"/>
            <a:ext cx="2001826" cy="235660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zookeeper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9216509" y="367556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•••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2" name="직사각형 231"/>
          <p:cNvSpPr/>
          <p:nvPr/>
        </p:nvSpPr>
        <p:spPr>
          <a:xfrm>
            <a:off x="8493641" y="2631273"/>
            <a:ext cx="703448" cy="33231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worker04</a:t>
            </a:r>
            <a:endParaRPr lang="ko-KR" altLang="en-US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144211" y="2884491"/>
            <a:ext cx="2965396" cy="249597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Dispaly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API</a:t>
            </a: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144211" y="3187562"/>
            <a:ext cx="2965396" cy="249597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Goods API</a:t>
            </a: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6144211" y="3490633"/>
            <a:ext cx="2965396" cy="249597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Reservation API</a:t>
            </a: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6144211" y="3793704"/>
            <a:ext cx="2965396" cy="249597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Settlement API</a:t>
            </a: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6144211" y="4096775"/>
            <a:ext cx="2965396" cy="249597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Member API</a:t>
            </a: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6144211" y="4399846"/>
            <a:ext cx="2965396" cy="249597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Goods Batch</a:t>
            </a:r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6144211" y="4702917"/>
            <a:ext cx="2965396" cy="249597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Reservation Batch</a:t>
            </a: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6144211" y="5005988"/>
            <a:ext cx="2965396" cy="249597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Payment Batch</a:t>
            </a: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6144211" y="5314446"/>
            <a:ext cx="2965396" cy="249597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Indexer Daemon</a:t>
            </a:r>
          </a:p>
        </p:txBody>
      </p:sp>
      <p:sp>
        <p:nvSpPr>
          <p:cNvPr id="335" name="모서리가 둥근 직사각형 334"/>
          <p:cNvSpPr/>
          <p:nvPr/>
        </p:nvSpPr>
        <p:spPr>
          <a:xfrm>
            <a:off x="5966221" y="1014279"/>
            <a:ext cx="3638790" cy="1253498"/>
          </a:xfrm>
          <a:prstGeom prst="roundRect">
            <a:avLst>
              <a:gd name="adj" fmla="val 1832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Internal API </a:t>
            </a:r>
            <a:r>
              <a:rPr lang="en-US" altLang="ko-KR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Gateway</a:t>
            </a:r>
            <a:endParaRPr lang="ko-KR" altLang="en-US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6" name="직사각형 335"/>
          <p:cNvSpPr/>
          <p:nvPr/>
        </p:nvSpPr>
        <p:spPr>
          <a:xfrm>
            <a:off x="6069221" y="1315788"/>
            <a:ext cx="919647" cy="863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gateway01</a:t>
            </a:r>
            <a:endParaRPr lang="ko-KR" altLang="en-US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7151362" y="1315788"/>
            <a:ext cx="919647" cy="863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gateway02</a:t>
            </a:r>
            <a:endParaRPr lang="ko-KR" altLang="en-US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8" name="모서리가 둥근 직사각형 337"/>
          <p:cNvSpPr/>
          <p:nvPr/>
        </p:nvSpPr>
        <p:spPr>
          <a:xfrm>
            <a:off x="6144469" y="1558760"/>
            <a:ext cx="1828734" cy="265287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Load Balancer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(Nginx)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8249021" y="1682428"/>
            <a:ext cx="125867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H/W </a:t>
            </a:r>
            <a:r>
              <a:rPr lang="ko-KR" altLang="en-US" sz="1000" b="1" dirty="0" smtClean="0"/>
              <a:t>사양</a:t>
            </a:r>
            <a:endParaRPr lang="ko-KR" altLang="en-US" sz="1000" dirty="0"/>
          </a:p>
          <a:p>
            <a:r>
              <a:rPr lang="ko-KR" altLang="en-US" sz="900" dirty="0" smtClean="0"/>
              <a:t>표준 </a:t>
            </a:r>
            <a:r>
              <a:rPr lang="en-US" altLang="ko-KR" sz="900" dirty="0" smtClean="0"/>
              <a:t>WEB/WAS </a:t>
            </a:r>
            <a:r>
              <a:rPr lang="ko-KR" altLang="en-US" sz="900" dirty="0" smtClean="0"/>
              <a:t>사양</a:t>
            </a:r>
            <a:endParaRPr lang="en-US" altLang="ko-KR" sz="900" dirty="0" smtClean="0"/>
          </a:p>
        </p:txBody>
      </p:sp>
      <p:sp>
        <p:nvSpPr>
          <p:cNvPr id="340" name="TextBox 339"/>
          <p:cNvSpPr txBox="1"/>
          <p:nvPr/>
        </p:nvSpPr>
        <p:spPr>
          <a:xfrm>
            <a:off x="8233503" y="1064277"/>
            <a:ext cx="13334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Legacy </a:t>
            </a:r>
            <a:r>
              <a:rPr lang="ko-KR" altLang="en-US" sz="900" dirty="0" smtClean="0"/>
              <a:t>시스템의 </a:t>
            </a:r>
            <a:r>
              <a:rPr lang="en-US" altLang="ko-KR" sz="900" dirty="0" err="1" smtClean="0"/>
              <a:t>MSA</a:t>
            </a:r>
            <a:r>
              <a:rPr lang="en-US" altLang="ko-KR" sz="900" dirty="0" smtClean="0"/>
              <a:t> API </a:t>
            </a:r>
            <a:r>
              <a:rPr lang="ko-KR" altLang="en-US" sz="900" dirty="0" smtClean="0"/>
              <a:t>접속 지원</a:t>
            </a:r>
            <a:endParaRPr lang="en-US" altLang="ko-KR" sz="900" dirty="0" smtClean="0"/>
          </a:p>
          <a:p>
            <a:pPr marL="73025" indent="-73025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내부 </a:t>
            </a:r>
            <a:r>
              <a:rPr lang="en-US" altLang="ko-KR" sz="900" dirty="0" smtClean="0"/>
              <a:t>Load Balancing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1752913" y="2721542"/>
            <a:ext cx="72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환경설정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ko-KR" altLang="en-US" sz="900" dirty="0" smtClean="0"/>
              <a:t>전파</a:t>
            </a:r>
            <a:endParaRPr lang="en-US" altLang="ko-KR" sz="900" dirty="0" smtClean="0"/>
          </a:p>
        </p:txBody>
      </p:sp>
      <p:sp>
        <p:nvSpPr>
          <p:cNvPr id="348" name="TextBox 347"/>
          <p:cNvSpPr txBox="1"/>
          <p:nvPr/>
        </p:nvSpPr>
        <p:spPr>
          <a:xfrm>
            <a:off x="1596849" y="1300285"/>
            <a:ext cx="88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서비스 </a:t>
            </a:r>
            <a:r>
              <a:rPr lang="en-US" altLang="ko-KR" sz="900" dirty="0" smtClean="0"/>
              <a:t>App Image </a:t>
            </a:r>
            <a:r>
              <a:rPr lang="ko-KR" altLang="en-US" sz="900" dirty="0" smtClean="0"/>
              <a:t>배포</a:t>
            </a:r>
            <a:endParaRPr lang="en-US" altLang="ko-KR" sz="900" dirty="0" smtClean="0"/>
          </a:p>
        </p:txBody>
      </p:sp>
      <p:cxnSp>
        <p:nvCxnSpPr>
          <p:cNvPr id="368" name="꺾인 연결선 367"/>
          <p:cNvCxnSpPr>
            <a:stCxn id="116" idx="2"/>
            <a:endCxn id="102" idx="2"/>
          </p:cNvCxnSpPr>
          <p:nvPr/>
        </p:nvCxnSpPr>
        <p:spPr>
          <a:xfrm rot="5400000" flipH="1">
            <a:off x="4169641" y="2950374"/>
            <a:ext cx="396163" cy="6835786"/>
          </a:xfrm>
          <a:prstGeom prst="bentConnector3">
            <a:avLst>
              <a:gd name="adj1" fmla="val -5770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/>
          <p:cNvSpPr txBox="1"/>
          <p:nvPr/>
        </p:nvSpPr>
        <p:spPr>
          <a:xfrm>
            <a:off x="967509" y="6439820"/>
            <a:ext cx="1637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서비스 </a:t>
            </a:r>
            <a:r>
              <a:rPr lang="en-US" altLang="ko-KR" sz="900" dirty="0" smtClean="0"/>
              <a:t>Health/</a:t>
            </a:r>
            <a:r>
              <a:rPr lang="ko-KR" altLang="en-US" sz="900" dirty="0" smtClean="0"/>
              <a:t>상태 수집</a:t>
            </a:r>
            <a:endParaRPr lang="en-US" altLang="ko-KR" sz="900" dirty="0" smtClean="0"/>
          </a:p>
        </p:txBody>
      </p:sp>
      <p:sp>
        <p:nvSpPr>
          <p:cNvPr id="381" name="모서리가 둥근 직사각형 380"/>
          <p:cNvSpPr/>
          <p:nvPr/>
        </p:nvSpPr>
        <p:spPr>
          <a:xfrm>
            <a:off x="6144469" y="1869676"/>
            <a:ext cx="1828734" cy="265287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API Gateway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Zuul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2" name="TextBox 381"/>
          <p:cNvSpPr txBox="1"/>
          <p:nvPr/>
        </p:nvSpPr>
        <p:spPr>
          <a:xfrm rot="5400000">
            <a:off x="7063175" y="5576388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•••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3" name="TextBox 382"/>
          <p:cNvSpPr txBox="1"/>
          <p:nvPr/>
        </p:nvSpPr>
        <p:spPr>
          <a:xfrm rot="5400000">
            <a:off x="7882495" y="557639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•••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4" name="TextBox 383"/>
          <p:cNvSpPr txBox="1"/>
          <p:nvPr/>
        </p:nvSpPr>
        <p:spPr>
          <a:xfrm rot="5400000">
            <a:off x="8687836" y="557639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•••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5" name="TextBox 384"/>
          <p:cNvSpPr txBox="1"/>
          <p:nvPr/>
        </p:nvSpPr>
        <p:spPr>
          <a:xfrm rot="5400000">
            <a:off x="6260742" y="5576389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•••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7" name="구부러진 연결선 386"/>
          <p:cNvCxnSpPr>
            <a:stCxn id="108" idx="3"/>
          </p:cNvCxnSpPr>
          <p:nvPr/>
        </p:nvCxnSpPr>
        <p:spPr>
          <a:xfrm>
            <a:off x="4931162" y="2493732"/>
            <a:ext cx="1035059" cy="310428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/>
          <p:cNvSpPr txBox="1"/>
          <p:nvPr/>
        </p:nvSpPr>
        <p:spPr>
          <a:xfrm>
            <a:off x="5223669" y="2223455"/>
            <a:ext cx="72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컨테이너 관리</a:t>
            </a:r>
            <a:endParaRPr lang="en-US" altLang="ko-KR" sz="900" dirty="0" smtClean="0"/>
          </a:p>
        </p:txBody>
      </p:sp>
      <p:sp>
        <p:nvSpPr>
          <p:cNvPr id="390" name="TextBox 389"/>
          <p:cNvSpPr txBox="1"/>
          <p:nvPr/>
        </p:nvSpPr>
        <p:spPr>
          <a:xfrm rot="5400000">
            <a:off x="5390749" y="4127657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•••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5223669" y="4422374"/>
            <a:ext cx="79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Service Lookup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8534353" y="662233"/>
            <a:ext cx="413315" cy="1231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894470" y="609736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現 보유 자산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6244552" y="609736"/>
            <a:ext cx="635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신규 </a:t>
            </a:r>
            <a:r>
              <a:rPr lang="en-US" altLang="ko-KR" sz="900" dirty="0" err="1" smtClean="0"/>
              <a:t>VM</a:t>
            </a:r>
            <a:endParaRPr lang="ko-KR" altLang="en-US" sz="900" dirty="0"/>
          </a:p>
        </p:txBody>
      </p:sp>
      <p:sp>
        <p:nvSpPr>
          <p:cNvPr id="100" name="직사각형 99"/>
          <p:cNvSpPr/>
          <p:nvPr/>
        </p:nvSpPr>
        <p:spPr>
          <a:xfrm>
            <a:off x="5834877" y="662233"/>
            <a:ext cx="418383" cy="123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113189" y="667659"/>
            <a:ext cx="435428" cy="113538"/>
          </a:xfrm>
          <a:prstGeom prst="roundRect">
            <a:avLst>
              <a:gd name="adj" fmla="val 3157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503984" y="60973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논리 서비스</a:t>
            </a:r>
            <a:endParaRPr lang="ko-KR" altLang="en-US" sz="9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982479" y="60973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신규 서버</a:t>
            </a:r>
            <a:endParaRPr lang="ko-KR" altLang="en-US" sz="900" dirty="0"/>
          </a:p>
        </p:txBody>
      </p:sp>
      <p:sp>
        <p:nvSpPr>
          <p:cNvPr id="106" name="직사각형 105"/>
          <p:cNvSpPr/>
          <p:nvPr/>
        </p:nvSpPr>
        <p:spPr>
          <a:xfrm>
            <a:off x="4572804" y="662233"/>
            <a:ext cx="418383" cy="123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모서리가 둥근 직사각형 62"/>
          <p:cNvSpPr/>
          <p:nvPr/>
        </p:nvSpPr>
        <p:spPr>
          <a:xfrm>
            <a:off x="5610649" y="2857165"/>
            <a:ext cx="4035791" cy="2235438"/>
          </a:xfrm>
          <a:prstGeom prst="roundRect">
            <a:avLst>
              <a:gd name="adj" fmla="val 2694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기존 자산 활용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5914944" y="3305020"/>
            <a:ext cx="1723833" cy="72776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MySQL Service DB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M-S</a:t>
            </a:r>
          </a:p>
          <a:p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replication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910927" y="3304682"/>
            <a:ext cx="1723833" cy="72776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MySQL Service DB</a:t>
            </a:r>
            <a:endParaRPr lang="ko-KR" altLang="en-US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DBMS System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ENT</a:t>
            </a:r>
            <a:r>
              <a:rPr lang="ko-KR" altLang="en-US" smtClean="0"/>
              <a:t>투어개발실</a:t>
            </a:r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5538" y="995195"/>
            <a:ext cx="5121428" cy="4105500"/>
          </a:xfrm>
          <a:prstGeom prst="roundRect">
            <a:avLst>
              <a:gd name="adj" fmla="val 1832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Oracle</a:t>
            </a:r>
            <a:endParaRPr lang="ko-KR" altLang="en-US" sz="105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78767" y="3508181"/>
            <a:ext cx="17636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업로드 이미지 메타정보 저장</a:t>
            </a:r>
            <a:endParaRPr lang="ko-KR" altLang="en-US" sz="900" dirty="0"/>
          </a:p>
        </p:txBody>
      </p:sp>
      <p:sp>
        <p:nvSpPr>
          <p:cNvPr id="68" name="TextBox 67"/>
          <p:cNvSpPr txBox="1"/>
          <p:nvPr/>
        </p:nvSpPr>
        <p:spPr>
          <a:xfrm>
            <a:off x="7678767" y="413066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데이터 추출 시스템</a:t>
            </a:r>
            <a:endParaRPr lang="en-US" altLang="ko-KR" sz="900" dirty="0" smtClean="0"/>
          </a:p>
          <a:p>
            <a:pPr marL="73025" indent="-73025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호텔 </a:t>
            </a:r>
            <a:r>
              <a:rPr lang="en-US" altLang="ko-KR" sz="900" dirty="0" smtClean="0"/>
              <a:t>Mapping </a:t>
            </a:r>
            <a:r>
              <a:rPr lang="ko-KR" altLang="en-US" sz="900" dirty="0" smtClean="0"/>
              <a:t>시스템</a:t>
            </a:r>
            <a:endParaRPr lang="ko-KR" altLang="en-US" sz="900" dirty="0"/>
          </a:p>
        </p:txBody>
      </p:sp>
      <p:sp>
        <p:nvSpPr>
          <p:cNvPr id="3" name="직사각형 2"/>
          <p:cNvSpPr/>
          <p:nvPr/>
        </p:nvSpPr>
        <p:spPr>
          <a:xfrm>
            <a:off x="5866920" y="3257568"/>
            <a:ext cx="1723833" cy="72776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MySQL Service DB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M-S</a:t>
            </a:r>
          </a:p>
          <a:p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replication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순서도: 자기 디스크 29"/>
          <p:cNvSpPr/>
          <p:nvPr/>
        </p:nvSpPr>
        <p:spPr>
          <a:xfrm>
            <a:off x="6655679" y="3508181"/>
            <a:ext cx="865871" cy="392005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SSD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1TB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910927" y="4235950"/>
            <a:ext cx="1723833" cy="72776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MySQL Service DB</a:t>
            </a:r>
            <a:endParaRPr lang="ko-KR" altLang="en-US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866920" y="4188836"/>
            <a:ext cx="1723833" cy="72776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MySQL Archiving DB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M-S</a:t>
            </a:r>
          </a:p>
          <a:p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replication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순서도: 자기 디스크 85"/>
          <p:cNvSpPr/>
          <p:nvPr/>
        </p:nvSpPr>
        <p:spPr>
          <a:xfrm>
            <a:off x="6655679" y="4630138"/>
            <a:ext cx="865871" cy="259991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SAS </a:t>
            </a: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5TB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순서도: 자기 디스크 84"/>
          <p:cNvSpPr/>
          <p:nvPr/>
        </p:nvSpPr>
        <p:spPr>
          <a:xfrm>
            <a:off x="6655679" y="4413322"/>
            <a:ext cx="865871" cy="259991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SSD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500G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103818" y="1377873"/>
            <a:ext cx="834078" cy="478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GoodsDB</a:t>
            </a:r>
            <a:endParaRPr lang="en-US" altLang="ko-KR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전시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상품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336447" y="1377873"/>
            <a:ext cx="834078" cy="478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ReservDB</a:t>
            </a:r>
            <a:endParaRPr lang="en-US" altLang="ko-KR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예약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정산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순서도: 자기 디스크 91"/>
          <p:cNvSpPr/>
          <p:nvPr/>
        </p:nvSpPr>
        <p:spPr>
          <a:xfrm>
            <a:off x="2336447" y="2773114"/>
            <a:ext cx="865871" cy="650098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투어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</a:p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Storage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직선 연결선 13"/>
          <p:cNvCxnSpPr>
            <a:stCxn id="87" idx="2"/>
            <a:endCxn id="42" idx="0"/>
          </p:cNvCxnSpPr>
          <p:nvPr/>
        </p:nvCxnSpPr>
        <p:spPr>
          <a:xfrm>
            <a:off x="1520857" y="1856844"/>
            <a:ext cx="1248527" cy="5353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88" idx="2"/>
            <a:endCxn id="42" idx="0"/>
          </p:cNvCxnSpPr>
          <p:nvPr/>
        </p:nvCxnSpPr>
        <p:spPr>
          <a:xfrm>
            <a:off x="2753486" y="1856844"/>
            <a:ext cx="15898" cy="5353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059027" y="2392242"/>
            <a:ext cx="1420713" cy="246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SAN</a:t>
            </a:r>
            <a:endParaRPr lang="ko-KR" altLang="en-US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5" name="직선 연결선 94"/>
          <p:cNvCxnSpPr>
            <a:stCxn id="90" idx="2"/>
            <a:endCxn id="42" idx="0"/>
          </p:cNvCxnSpPr>
          <p:nvPr/>
        </p:nvCxnSpPr>
        <p:spPr>
          <a:xfrm flipH="1">
            <a:off x="2769384" y="1856843"/>
            <a:ext cx="1250155" cy="53539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42" idx="2"/>
            <a:endCxn id="92" idx="1"/>
          </p:cNvCxnSpPr>
          <p:nvPr/>
        </p:nvCxnSpPr>
        <p:spPr>
          <a:xfrm flipH="1">
            <a:off x="2769383" y="2638566"/>
            <a:ext cx="1" cy="1345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66079" y="3768897"/>
            <a:ext cx="25587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H/W </a:t>
            </a:r>
            <a:r>
              <a:rPr lang="ko-KR" altLang="en-US" sz="1000" b="1" dirty="0" smtClean="0"/>
              <a:t>사양</a:t>
            </a:r>
            <a:endParaRPr lang="ko-KR" altLang="en-US" sz="1000" dirty="0"/>
          </a:p>
          <a:p>
            <a:r>
              <a:rPr lang="en-US" altLang="ko-KR" sz="900" dirty="0" smtClean="0"/>
              <a:t>2U CPU 3.6GHz 4CORE * 2</a:t>
            </a:r>
            <a:endParaRPr lang="en-US" altLang="ko-KR" sz="900" dirty="0"/>
          </a:p>
          <a:p>
            <a:r>
              <a:rPr lang="en-US" altLang="ko-KR" sz="900" dirty="0" smtClean="0"/>
              <a:t>RAM: </a:t>
            </a:r>
            <a:r>
              <a:rPr lang="en-US" altLang="ko-KR" sz="900" dirty="0" err="1"/>
              <a:t>128G</a:t>
            </a:r>
            <a:endParaRPr lang="en-US" altLang="ko-KR" sz="900" dirty="0"/>
          </a:p>
          <a:p>
            <a:r>
              <a:rPr lang="en-US" altLang="ko-KR" sz="900" dirty="0" smtClean="0"/>
              <a:t>Local Disk (OS, Local Backup, Local </a:t>
            </a:r>
            <a:r>
              <a:rPr lang="ko-KR" altLang="en-US" sz="900" dirty="0" smtClean="0"/>
              <a:t>작업공간</a:t>
            </a:r>
            <a:r>
              <a:rPr lang="en-US" altLang="ko-KR" sz="900" dirty="0" smtClean="0"/>
              <a:t>)</a:t>
            </a:r>
          </a:p>
          <a:p>
            <a:r>
              <a:rPr lang="en-US" altLang="ko-KR" sz="900" dirty="0" smtClean="0"/>
              <a:t>DB Storage: </a:t>
            </a:r>
            <a:r>
              <a:rPr lang="ko-KR" altLang="en-US" sz="900" dirty="0" smtClean="0"/>
              <a:t>상품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예약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정산 </a:t>
            </a:r>
            <a:r>
              <a:rPr lang="en-US" altLang="ko-KR" sz="900" dirty="0" err="1" smtClean="0"/>
              <a:t>1TB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전시 </a:t>
            </a:r>
            <a:r>
              <a:rPr lang="en-US" altLang="ko-KR" sz="900" dirty="0" err="1" smtClean="0"/>
              <a:t>500GB</a:t>
            </a:r>
            <a:endParaRPr lang="en-US" altLang="ko-KR" sz="900" dirty="0"/>
          </a:p>
          <a:p>
            <a:r>
              <a:rPr lang="en-US" altLang="ko-KR" sz="900" dirty="0" err="1"/>
              <a:t>HBA</a:t>
            </a:r>
            <a:r>
              <a:rPr lang="en-US" altLang="ko-KR" sz="900" dirty="0"/>
              <a:t> CARD, POWER </a:t>
            </a:r>
            <a:r>
              <a:rPr lang="en-US" altLang="ko-KR" sz="900" dirty="0" smtClean="0"/>
              <a:t>PATH</a:t>
            </a:r>
          </a:p>
          <a:p>
            <a:r>
              <a:rPr lang="ko-KR" altLang="en-US" sz="900" dirty="0" smtClean="0"/>
              <a:t>추가 </a:t>
            </a:r>
            <a:r>
              <a:rPr lang="en-US" altLang="ko-KR" sz="900" dirty="0" err="1" smtClean="0"/>
              <a:t>NIC</a:t>
            </a:r>
            <a:r>
              <a:rPr lang="en-US" altLang="ko-KR" sz="900" dirty="0" smtClean="0"/>
              <a:t>, POWER </a:t>
            </a:r>
            <a:r>
              <a:rPr lang="ko-KR" altLang="en-US" sz="900" dirty="0" smtClean="0"/>
              <a:t>이중화</a:t>
            </a:r>
            <a:endParaRPr lang="en-US" altLang="ko-KR" sz="9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5610648" y="5228597"/>
            <a:ext cx="4035791" cy="1509177"/>
          </a:xfrm>
          <a:prstGeom prst="roundRect">
            <a:avLst>
              <a:gd name="adj" fmla="val 5111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OSM</a:t>
            </a:r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기존 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자산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활용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914943" y="5784288"/>
            <a:ext cx="1723833" cy="72776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MySQL Service DB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M-S</a:t>
            </a:r>
          </a:p>
          <a:p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replication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910926" y="5783950"/>
            <a:ext cx="1723833" cy="72776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MySQL Service DB</a:t>
            </a:r>
            <a:endParaRPr lang="ko-KR" altLang="en-US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95215" y="5728334"/>
            <a:ext cx="1715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지역 코드 및 지역 정보 </a:t>
            </a:r>
            <a:r>
              <a:rPr lang="en-US" altLang="ko-KR" sz="900" dirty="0" smtClean="0"/>
              <a:t>DB (PostgreSQL)</a:t>
            </a:r>
          </a:p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Geocoding/Reverse Geocoding API (PHP)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5866919" y="5736836"/>
            <a:ext cx="1723833" cy="72776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PostgreSQL DB</a:t>
            </a:r>
            <a:endParaRPr lang="en-US" altLang="ko-KR" sz="9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M-S</a:t>
            </a:r>
          </a:p>
          <a:p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replication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순서도: 자기 디스크 49"/>
          <p:cNvSpPr/>
          <p:nvPr/>
        </p:nvSpPr>
        <p:spPr>
          <a:xfrm>
            <a:off x="6655678" y="5987449"/>
            <a:ext cx="865871" cy="392005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SSD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1TB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286040" y="3768897"/>
            <a:ext cx="149752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S/W</a:t>
            </a:r>
            <a:r>
              <a:rPr lang="ko-KR" altLang="en-US" sz="1000" b="1" dirty="0" smtClean="0"/>
              <a:t> 사양</a:t>
            </a:r>
            <a:endParaRPr lang="ko-KR" altLang="en-US" sz="1000" dirty="0"/>
          </a:p>
          <a:p>
            <a:r>
              <a:rPr lang="en-US" altLang="ko-KR" sz="900" dirty="0"/>
              <a:t>OS: </a:t>
            </a:r>
            <a:r>
              <a:rPr lang="en-US" altLang="ko-KR" sz="900" dirty="0" err="1"/>
              <a:t>RHEL</a:t>
            </a:r>
            <a:endParaRPr lang="en-US" altLang="ko-KR" sz="900" dirty="0"/>
          </a:p>
          <a:p>
            <a:r>
              <a:rPr lang="en-US" altLang="ko-KR" sz="900" dirty="0"/>
              <a:t>HA: </a:t>
            </a:r>
            <a:r>
              <a:rPr lang="en-US" altLang="ko-KR" sz="900" dirty="0" err="1"/>
              <a:t>RedHat</a:t>
            </a:r>
            <a:r>
              <a:rPr lang="en-US" altLang="ko-KR" sz="900" dirty="0"/>
              <a:t> Cluster Suite</a:t>
            </a:r>
          </a:p>
          <a:p>
            <a:r>
              <a:rPr lang="en-US" altLang="ko-KR" sz="900" dirty="0"/>
              <a:t>DBMS: Oracle </a:t>
            </a:r>
            <a:r>
              <a:rPr lang="en-US" altLang="ko-KR" sz="900" dirty="0" err="1"/>
              <a:t>11g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SE</a:t>
            </a:r>
            <a:endParaRPr lang="ko-KR" altLang="en-US" sz="900" dirty="0"/>
          </a:p>
        </p:txBody>
      </p:sp>
      <p:sp>
        <p:nvSpPr>
          <p:cNvPr id="90" name="직사각형 89"/>
          <p:cNvSpPr/>
          <p:nvPr/>
        </p:nvSpPr>
        <p:spPr>
          <a:xfrm>
            <a:off x="3569075" y="1377872"/>
            <a:ext cx="900928" cy="4789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공용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HA)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0486" y="2376579"/>
            <a:ext cx="1527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※ Storage </a:t>
            </a:r>
            <a:r>
              <a:rPr lang="ko-KR" altLang="en-US" sz="900" dirty="0" smtClean="0"/>
              <a:t>및 </a:t>
            </a:r>
            <a:r>
              <a:rPr lang="en-US" altLang="ko-KR" sz="900" dirty="0" smtClean="0"/>
              <a:t>SAN </a:t>
            </a:r>
            <a:r>
              <a:rPr lang="ko-KR" altLang="en-US" sz="900" dirty="0" smtClean="0"/>
              <a:t>이중화</a:t>
            </a:r>
            <a:endParaRPr lang="ko-KR" altLang="en-US" sz="9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610648" y="991830"/>
            <a:ext cx="4035791" cy="1736451"/>
          </a:xfrm>
          <a:prstGeom prst="roundRect">
            <a:avLst>
              <a:gd name="adj" fmla="val 5111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Cache Server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064111" y="1202750"/>
            <a:ext cx="1333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025" indent="-73025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메뉴 및 접근 권한</a:t>
            </a:r>
            <a:endParaRPr lang="en-US" altLang="ko-KR" sz="900" dirty="0" smtClean="0"/>
          </a:p>
          <a:p>
            <a:pPr marL="73025" indent="-73025">
              <a:buFont typeface="Arial" panose="020B0604020202020204" pitchFamily="34" charset="0"/>
              <a:buChar char="•"/>
            </a:pPr>
            <a:r>
              <a:rPr lang="ko-KR" altLang="en-US" sz="900" dirty="0"/>
              <a:t>공통 코드</a:t>
            </a:r>
            <a:endParaRPr lang="en-US" altLang="ko-KR" sz="900" dirty="0"/>
          </a:p>
          <a:p>
            <a:pPr marL="73025" indent="-73025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Admin </a:t>
            </a:r>
            <a:r>
              <a:rPr lang="ko-KR" altLang="en-US" sz="900" dirty="0" smtClean="0"/>
              <a:t>세션 정보</a:t>
            </a:r>
            <a:endParaRPr lang="en-US" altLang="ko-KR" sz="900" dirty="0" smtClean="0"/>
          </a:p>
          <a:p>
            <a:pPr marL="73025" indent="-73025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전시 상품 컨텐츠 </a:t>
            </a:r>
            <a:r>
              <a:rPr lang="ko-KR" altLang="en-US" sz="900" dirty="0"/>
              <a:t>등</a:t>
            </a:r>
            <a:endParaRPr lang="en-US" altLang="ko-KR" sz="900" dirty="0" smtClean="0"/>
          </a:p>
        </p:txBody>
      </p:sp>
      <p:sp>
        <p:nvSpPr>
          <p:cNvPr id="94" name="직사각형 93"/>
          <p:cNvSpPr/>
          <p:nvPr/>
        </p:nvSpPr>
        <p:spPr>
          <a:xfrm>
            <a:off x="5744005" y="1324239"/>
            <a:ext cx="621177" cy="1283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redis01</a:t>
            </a:r>
            <a:endParaRPr lang="ko-KR" alt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471462" y="1324239"/>
            <a:ext cx="621177" cy="1283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en-US" altLang="ko-KR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02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7198919" y="1324239"/>
            <a:ext cx="621177" cy="12831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en-US" altLang="ko-KR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03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809429" y="1593670"/>
            <a:ext cx="1950949" cy="942102"/>
          </a:xfrm>
          <a:prstGeom prst="roundRect">
            <a:avLst>
              <a:gd name="adj" fmla="val 8202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Cluster</a:t>
            </a:r>
          </a:p>
        </p:txBody>
      </p:sp>
      <p:sp>
        <p:nvSpPr>
          <p:cNvPr id="100" name="순서도: 자기 디스크 99"/>
          <p:cNvSpPr/>
          <p:nvPr/>
        </p:nvSpPr>
        <p:spPr>
          <a:xfrm>
            <a:off x="5861684" y="2195844"/>
            <a:ext cx="460314" cy="269195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" name="순서도: 자기 디스크 100"/>
          <p:cNvSpPr/>
          <p:nvPr/>
        </p:nvSpPr>
        <p:spPr>
          <a:xfrm>
            <a:off x="6551893" y="2195844"/>
            <a:ext cx="460314" cy="269195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순서도: 자기 디스크 101"/>
          <p:cNvSpPr/>
          <p:nvPr/>
        </p:nvSpPr>
        <p:spPr>
          <a:xfrm>
            <a:off x="7262590" y="2195844"/>
            <a:ext cx="460314" cy="269195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redis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861684" y="1875033"/>
            <a:ext cx="1861220" cy="235660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sentinal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101500" y="210222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H/W </a:t>
            </a:r>
            <a:r>
              <a:rPr lang="ko-KR" altLang="en-US" sz="1000" b="1" dirty="0" smtClean="0"/>
              <a:t>사양</a:t>
            </a:r>
            <a:endParaRPr lang="ko-KR" altLang="en-US" sz="1000" dirty="0"/>
          </a:p>
          <a:p>
            <a:r>
              <a:rPr lang="ko-KR" altLang="en-US" sz="900" dirty="0" smtClean="0"/>
              <a:t>표준 </a:t>
            </a:r>
            <a:r>
              <a:rPr lang="en-US" altLang="ko-KR" sz="900" dirty="0" smtClean="0"/>
              <a:t>WEB/WAS </a:t>
            </a:r>
            <a:r>
              <a:rPr lang="ko-KR" altLang="en-US" sz="900" dirty="0" smtClean="0"/>
              <a:t>사양</a:t>
            </a:r>
            <a:endParaRPr lang="en-US" altLang="ko-KR" sz="900" dirty="0" smtClean="0"/>
          </a:p>
          <a:p>
            <a:r>
              <a:rPr lang="en-US" altLang="ko-KR" sz="900" dirty="0" smtClean="0"/>
              <a:t>RAM </a:t>
            </a:r>
            <a:r>
              <a:rPr lang="en-US" altLang="ko-KR" sz="900" dirty="0" err="1" smtClean="0"/>
              <a:t>128GB</a:t>
            </a:r>
            <a:endParaRPr lang="en-US" altLang="ko-KR" sz="900" dirty="0" smtClean="0"/>
          </a:p>
        </p:txBody>
      </p:sp>
      <p:sp>
        <p:nvSpPr>
          <p:cNvPr id="64" name="직사각형 63"/>
          <p:cNvSpPr/>
          <p:nvPr/>
        </p:nvSpPr>
        <p:spPr>
          <a:xfrm>
            <a:off x="8534353" y="662233"/>
            <a:ext cx="413315" cy="1231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894470" y="609736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現 보유 자산</a:t>
            </a:r>
            <a:endParaRPr lang="ko-KR" altLang="en-US" sz="900" dirty="0"/>
          </a:p>
        </p:txBody>
      </p:sp>
      <p:sp>
        <p:nvSpPr>
          <p:cNvPr id="66" name="TextBox 65"/>
          <p:cNvSpPr txBox="1"/>
          <p:nvPr/>
        </p:nvSpPr>
        <p:spPr>
          <a:xfrm>
            <a:off x="6244552" y="609736"/>
            <a:ext cx="635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신규 </a:t>
            </a:r>
            <a:r>
              <a:rPr lang="en-US" altLang="ko-KR" sz="900" dirty="0" err="1" smtClean="0"/>
              <a:t>VM</a:t>
            </a:r>
            <a:endParaRPr lang="ko-KR" altLang="en-US" sz="900" dirty="0"/>
          </a:p>
        </p:txBody>
      </p:sp>
      <p:sp>
        <p:nvSpPr>
          <p:cNvPr id="67" name="직사각형 66"/>
          <p:cNvSpPr/>
          <p:nvPr/>
        </p:nvSpPr>
        <p:spPr>
          <a:xfrm>
            <a:off x="5834877" y="662233"/>
            <a:ext cx="418383" cy="123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7113189" y="667659"/>
            <a:ext cx="435428" cy="113538"/>
          </a:xfrm>
          <a:prstGeom prst="roundRect">
            <a:avLst>
              <a:gd name="adj" fmla="val 3157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503984" y="60973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논리 서비스</a:t>
            </a:r>
            <a:endParaRPr lang="ko-KR" altLang="en-US" sz="900" dirty="0"/>
          </a:p>
        </p:txBody>
      </p:sp>
      <p:sp>
        <p:nvSpPr>
          <p:cNvPr id="72" name="TextBox 71"/>
          <p:cNvSpPr txBox="1"/>
          <p:nvPr/>
        </p:nvSpPr>
        <p:spPr>
          <a:xfrm>
            <a:off x="4982479" y="60973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신규 서버</a:t>
            </a:r>
            <a:endParaRPr lang="ko-KR" altLang="en-US" sz="900" dirty="0"/>
          </a:p>
        </p:txBody>
      </p:sp>
      <p:sp>
        <p:nvSpPr>
          <p:cNvPr id="75" name="직사각형 74"/>
          <p:cNvSpPr/>
          <p:nvPr/>
        </p:nvSpPr>
        <p:spPr>
          <a:xfrm>
            <a:off x="4572804" y="662233"/>
            <a:ext cx="418383" cy="123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37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모서리가 둥근 직사각형 150"/>
          <p:cNvSpPr/>
          <p:nvPr/>
        </p:nvSpPr>
        <p:spPr>
          <a:xfrm>
            <a:off x="1001485" y="996615"/>
            <a:ext cx="8022828" cy="2542123"/>
          </a:xfrm>
          <a:prstGeom prst="roundRect">
            <a:avLst>
              <a:gd name="adj" fmla="val 1832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투어 </a:t>
            </a:r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New Platform</a:t>
            </a:r>
            <a:endParaRPr lang="ko-KR" altLang="en-US" sz="105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039732" y="3708939"/>
            <a:ext cx="3984581" cy="2350426"/>
          </a:xfrm>
          <a:prstGeom prst="roundRect">
            <a:avLst>
              <a:gd name="adj" fmla="val 1832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인덱싱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1001485" y="3708939"/>
            <a:ext cx="3849188" cy="2350426"/>
          </a:xfrm>
          <a:prstGeom prst="roundRect">
            <a:avLst>
              <a:gd name="adj" fmla="val 1832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검색 엔진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 Engine System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ENT</a:t>
            </a:r>
            <a:r>
              <a:rPr lang="ko-KR" altLang="en-US" smtClean="0"/>
              <a:t>투어개발실</a:t>
            </a:r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1152727" y="4080775"/>
            <a:ext cx="783771" cy="10537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search01</a:t>
            </a:r>
            <a:endParaRPr lang="ko-KR" alt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061883" y="4080775"/>
            <a:ext cx="783771" cy="10537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search02</a:t>
            </a:r>
            <a:endParaRPr lang="ko-KR" alt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971039" y="4080775"/>
            <a:ext cx="783771" cy="10537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search03</a:t>
            </a:r>
            <a:endParaRPr lang="ko-KR" alt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874566" y="4080775"/>
            <a:ext cx="783771" cy="10537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search04</a:t>
            </a:r>
            <a:endParaRPr lang="ko-KR" alt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1218748" y="4452342"/>
            <a:ext cx="3370670" cy="560250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검색 엔진 </a:t>
            </a:r>
            <a:r>
              <a:rPr lang="en-US" altLang="ko-KR" sz="1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(tomcat)</a:t>
            </a:r>
            <a:endParaRPr lang="ko-KR" altLang="en-US" sz="1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152727" y="538415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H/W </a:t>
            </a:r>
            <a:r>
              <a:rPr lang="ko-KR" altLang="en-US" sz="1000" b="1" dirty="0" smtClean="0"/>
              <a:t>사양</a:t>
            </a:r>
            <a:endParaRPr lang="ko-KR" altLang="en-US" sz="1000" dirty="0"/>
          </a:p>
          <a:p>
            <a:r>
              <a:rPr lang="ko-KR" altLang="en-US" sz="900" dirty="0" smtClean="0"/>
              <a:t>표준 </a:t>
            </a:r>
            <a:r>
              <a:rPr lang="en-US" altLang="ko-KR" sz="900" dirty="0" smtClean="0"/>
              <a:t>WEB/WAS </a:t>
            </a:r>
            <a:r>
              <a:rPr lang="ko-KR" altLang="en-US" sz="900" dirty="0" smtClean="0"/>
              <a:t>사양</a:t>
            </a:r>
            <a:endParaRPr lang="en-US" altLang="ko-KR" sz="900" dirty="0" smtClean="0"/>
          </a:p>
          <a:p>
            <a:r>
              <a:rPr lang="en-US" altLang="ko-KR" sz="900" dirty="0" smtClean="0"/>
              <a:t>RAM </a:t>
            </a:r>
            <a:r>
              <a:rPr lang="en-US" altLang="ko-KR" sz="900" dirty="0" err="1" smtClean="0"/>
              <a:t>64GB</a:t>
            </a:r>
            <a:endParaRPr lang="en-US" altLang="ko-KR" sz="900" dirty="0" smtClean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351909" y="2119978"/>
            <a:ext cx="1419948" cy="295395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Display API</a:t>
            </a:r>
            <a:endParaRPr lang="ko-KR" alt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1351909" y="1534927"/>
            <a:ext cx="1419948" cy="318228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 WAS</a:t>
            </a:r>
            <a:endParaRPr lang="ko-KR" altLang="en-US" sz="10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3" name="직선 연결선 92"/>
          <p:cNvCxnSpPr>
            <a:stCxn id="90" idx="2"/>
            <a:endCxn id="89" idx="0"/>
          </p:cNvCxnSpPr>
          <p:nvPr/>
        </p:nvCxnSpPr>
        <p:spPr>
          <a:xfrm>
            <a:off x="2061883" y="1853155"/>
            <a:ext cx="0" cy="26682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5300987" y="4080775"/>
            <a:ext cx="783771" cy="10537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search00</a:t>
            </a:r>
            <a:endParaRPr lang="ko-KR" alt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364026" y="4452342"/>
            <a:ext cx="662305" cy="560250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검색엔진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(tomcat)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2" name="순서도: 자기 디스크 111"/>
          <p:cNvSpPr/>
          <p:nvPr/>
        </p:nvSpPr>
        <p:spPr>
          <a:xfrm>
            <a:off x="7463431" y="1649321"/>
            <a:ext cx="865871" cy="65009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GoodsDB</a:t>
            </a:r>
            <a:endParaRPr lang="ko-KR" altLang="en-US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7" name="직선 화살표 연결선 116"/>
          <p:cNvCxnSpPr>
            <a:stCxn id="115" idx="1"/>
            <a:endCxn id="110" idx="3"/>
          </p:cNvCxnSpPr>
          <p:nvPr/>
        </p:nvCxnSpPr>
        <p:spPr>
          <a:xfrm flipH="1">
            <a:off x="6026331" y="4728594"/>
            <a:ext cx="1140054" cy="387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15" idx="2"/>
          </p:cNvCxnSpPr>
          <p:nvPr/>
        </p:nvCxnSpPr>
        <p:spPr>
          <a:xfrm rot="5400000">
            <a:off x="5986730" y="3803817"/>
            <a:ext cx="689918" cy="2990503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모서리가 둥근 직사각형 125"/>
          <p:cNvSpPr/>
          <p:nvPr/>
        </p:nvSpPr>
        <p:spPr>
          <a:xfrm>
            <a:off x="5847891" y="1748855"/>
            <a:ext cx="1099693" cy="451031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 Sync</a:t>
            </a:r>
          </a:p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Batch</a:t>
            </a:r>
          </a:p>
        </p:txBody>
      </p:sp>
      <p:cxnSp>
        <p:nvCxnSpPr>
          <p:cNvPr id="128" name="직선 화살표 연결선 127"/>
          <p:cNvCxnSpPr>
            <a:stCxn id="112" idx="2"/>
            <a:endCxn id="126" idx="3"/>
          </p:cNvCxnSpPr>
          <p:nvPr/>
        </p:nvCxnSpPr>
        <p:spPr>
          <a:xfrm flipH="1">
            <a:off x="6947584" y="1974370"/>
            <a:ext cx="515847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126" idx="2"/>
            <a:endCxn id="148" idx="0"/>
          </p:cNvCxnSpPr>
          <p:nvPr/>
        </p:nvCxnSpPr>
        <p:spPr>
          <a:xfrm flipH="1">
            <a:off x="6397737" y="2199886"/>
            <a:ext cx="1" cy="49893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148" idx="2"/>
            <a:endCxn id="115" idx="0"/>
          </p:cNvCxnSpPr>
          <p:nvPr/>
        </p:nvCxnSpPr>
        <p:spPr>
          <a:xfrm rot="16200000" flipH="1">
            <a:off x="6424087" y="3100225"/>
            <a:ext cx="1376502" cy="1429203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6397736" y="2359676"/>
            <a:ext cx="123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4138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DB </a:t>
            </a:r>
            <a:r>
              <a:rPr lang="ko-KR" altLang="en-US" sz="900" dirty="0" smtClean="0"/>
              <a:t>변경 사항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전송</a:t>
            </a:r>
            <a:endParaRPr lang="ko-KR" altLang="en-US" sz="9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167957" y="4483547"/>
            <a:ext cx="9400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Full Indexing</a:t>
            </a:r>
            <a:endParaRPr lang="ko-KR" altLang="en-US" sz="9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795176" y="5658332"/>
            <a:ext cx="137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Incremental Indexing</a:t>
            </a:r>
            <a:endParaRPr lang="ko-KR" altLang="en-US" sz="900" dirty="0"/>
          </a:p>
        </p:txBody>
      </p:sp>
      <p:cxnSp>
        <p:nvCxnSpPr>
          <p:cNvPr id="145" name="직선 화살표 연결선 144"/>
          <p:cNvCxnSpPr>
            <a:stCxn id="110" idx="1"/>
          </p:cNvCxnSpPr>
          <p:nvPr/>
        </p:nvCxnSpPr>
        <p:spPr>
          <a:xfrm flipH="1">
            <a:off x="4836437" y="4732467"/>
            <a:ext cx="52758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순서도: 직접 액세스 저장소 147"/>
          <p:cNvSpPr/>
          <p:nvPr/>
        </p:nvSpPr>
        <p:spPr>
          <a:xfrm>
            <a:off x="5881890" y="2698816"/>
            <a:ext cx="1031694" cy="427760"/>
          </a:xfrm>
          <a:prstGeom prst="flowChartMagneticDru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Queue</a:t>
            </a:r>
          </a:p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(Kafka)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227956" y="5165410"/>
            <a:ext cx="91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Master /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HA</a:t>
            </a:r>
            <a:endParaRPr lang="ko-KR" altLang="en-US" sz="900" dirty="0"/>
          </a:p>
        </p:txBody>
      </p:sp>
      <p:sp>
        <p:nvSpPr>
          <p:cNvPr id="191" name="모서리가 둥근 직사각형 190"/>
          <p:cNvSpPr/>
          <p:nvPr/>
        </p:nvSpPr>
        <p:spPr>
          <a:xfrm>
            <a:off x="2029319" y="2853363"/>
            <a:ext cx="1828734" cy="369396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API Gateway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Zuul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5" name="직선 연결선 204"/>
          <p:cNvCxnSpPr>
            <a:stCxn id="191" idx="2"/>
            <a:endCxn id="83" idx="0"/>
          </p:cNvCxnSpPr>
          <p:nvPr/>
        </p:nvCxnSpPr>
        <p:spPr>
          <a:xfrm flipH="1">
            <a:off x="1544613" y="3222759"/>
            <a:ext cx="1399073" cy="8580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stCxn id="191" idx="2"/>
            <a:endCxn id="84" idx="0"/>
          </p:cNvCxnSpPr>
          <p:nvPr/>
        </p:nvCxnSpPr>
        <p:spPr>
          <a:xfrm flipH="1">
            <a:off x="2453769" y="3222759"/>
            <a:ext cx="489917" cy="8580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191" idx="2"/>
            <a:endCxn id="85" idx="0"/>
          </p:cNvCxnSpPr>
          <p:nvPr/>
        </p:nvCxnSpPr>
        <p:spPr>
          <a:xfrm>
            <a:off x="2943686" y="3222759"/>
            <a:ext cx="419239" cy="8580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stCxn id="191" idx="2"/>
            <a:endCxn id="86" idx="0"/>
          </p:cNvCxnSpPr>
          <p:nvPr/>
        </p:nvCxnSpPr>
        <p:spPr>
          <a:xfrm>
            <a:off x="2943686" y="3222759"/>
            <a:ext cx="1322766" cy="8580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89" idx="2"/>
            <a:endCxn id="191" idx="0"/>
          </p:cNvCxnSpPr>
          <p:nvPr/>
        </p:nvCxnSpPr>
        <p:spPr>
          <a:xfrm>
            <a:off x="2061883" y="2415373"/>
            <a:ext cx="881803" cy="4379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모서리가 둥근 직사각형 304"/>
          <p:cNvSpPr/>
          <p:nvPr/>
        </p:nvSpPr>
        <p:spPr>
          <a:xfrm>
            <a:off x="3044836" y="1534927"/>
            <a:ext cx="1419948" cy="318228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Legacy System</a:t>
            </a:r>
            <a:endParaRPr lang="ko-KR" altLang="en-US" sz="10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07" name="직선 연결선 306"/>
          <p:cNvCxnSpPr>
            <a:stCxn id="305" idx="2"/>
            <a:endCxn id="191" idx="0"/>
          </p:cNvCxnSpPr>
          <p:nvPr/>
        </p:nvCxnSpPr>
        <p:spPr>
          <a:xfrm flipH="1">
            <a:off x="2943686" y="1853155"/>
            <a:ext cx="811124" cy="1000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/>
          <p:cNvSpPr txBox="1"/>
          <p:nvPr/>
        </p:nvSpPr>
        <p:spPr>
          <a:xfrm>
            <a:off x="3836844" y="5182793"/>
            <a:ext cx="9175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Slave Nodes</a:t>
            </a:r>
            <a:endParaRPr lang="ko-KR" altLang="en-US" sz="900" dirty="0"/>
          </a:p>
        </p:txBody>
      </p:sp>
      <p:sp>
        <p:nvSpPr>
          <p:cNvPr id="49" name="직사각형 48"/>
          <p:cNvSpPr/>
          <p:nvPr/>
        </p:nvSpPr>
        <p:spPr>
          <a:xfrm>
            <a:off x="7101596" y="4080775"/>
            <a:ext cx="1464418" cy="10537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Search Engine</a:t>
            </a:r>
          </a:p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Indexer</a:t>
            </a:r>
            <a:endParaRPr lang="ko-KR" alt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7166385" y="4503078"/>
            <a:ext cx="1321110" cy="451031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Indexer Daemon</a:t>
            </a:r>
          </a:p>
          <a:p>
            <a:pPr algn="ctr"/>
            <a:r>
              <a:rPr lang="en-US" altLang="ko-KR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(Kafka Consumer)</a:t>
            </a:r>
            <a:endParaRPr lang="ko-KR" altLang="en-US" sz="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826940" y="5132564"/>
            <a:ext cx="1573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900" dirty="0" err="1" smtClean="0"/>
              <a:t>Solr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UpdateHandler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호출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8534353" y="662233"/>
            <a:ext cx="413315" cy="1231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894470" y="609736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現 보유 자산</a:t>
            </a:r>
            <a:endParaRPr lang="ko-KR" altLang="en-US" sz="900" dirty="0"/>
          </a:p>
        </p:txBody>
      </p:sp>
      <p:sp>
        <p:nvSpPr>
          <p:cNvPr id="53" name="TextBox 52"/>
          <p:cNvSpPr txBox="1"/>
          <p:nvPr/>
        </p:nvSpPr>
        <p:spPr>
          <a:xfrm>
            <a:off x="6244552" y="609736"/>
            <a:ext cx="635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신규 </a:t>
            </a:r>
            <a:r>
              <a:rPr lang="en-US" altLang="ko-KR" sz="900" dirty="0" err="1" smtClean="0"/>
              <a:t>VM</a:t>
            </a:r>
            <a:endParaRPr lang="ko-KR" altLang="en-US" sz="900" dirty="0"/>
          </a:p>
        </p:txBody>
      </p:sp>
      <p:sp>
        <p:nvSpPr>
          <p:cNvPr id="54" name="직사각형 53"/>
          <p:cNvSpPr/>
          <p:nvPr/>
        </p:nvSpPr>
        <p:spPr>
          <a:xfrm>
            <a:off x="5834877" y="662233"/>
            <a:ext cx="418383" cy="123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113189" y="667659"/>
            <a:ext cx="435428" cy="113538"/>
          </a:xfrm>
          <a:prstGeom prst="roundRect">
            <a:avLst>
              <a:gd name="adj" fmla="val 3157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503984" y="60973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논리 서비스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4982479" y="60973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신규 서버</a:t>
            </a:r>
            <a:endParaRPr lang="ko-KR" altLang="en-US" sz="900" dirty="0"/>
          </a:p>
        </p:txBody>
      </p:sp>
      <p:sp>
        <p:nvSpPr>
          <p:cNvPr id="58" name="직사각형 57"/>
          <p:cNvSpPr/>
          <p:nvPr/>
        </p:nvSpPr>
        <p:spPr>
          <a:xfrm>
            <a:off x="4572804" y="662233"/>
            <a:ext cx="418383" cy="123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모서리가 둥근 직사각형 51"/>
          <p:cNvSpPr/>
          <p:nvPr/>
        </p:nvSpPr>
        <p:spPr>
          <a:xfrm>
            <a:off x="5558510" y="2587939"/>
            <a:ext cx="3751604" cy="3919226"/>
          </a:xfrm>
          <a:prstGeom prst="roundRect">
            <a:avLst>
              <a:gd name="adj" fmla="val 1832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Image Server</a:t>
            </a:r>
            <a:endParaRPr lang="ko-KR" altLang="en-US" sz="105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Delivery System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ENT</a:t>
            </a:r>
            <a:r>
              <a:rPr lang="ko-KR" altLang="en-US" smtClean="0"/>
              <a:t>투어개발실</a:t>
            </a:r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6025401" y="2928108"/>
            <a:ext cx="783771" cy="23946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image01</a:t>
            </a:r>
            <a:endParaRPr lang="ko-KR" alt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6934557" y="2928108"/>
            <a:ext cx="783771" cy="23946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image02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091422" y="3199881"/>
            <a:ext cx="1547397" cy="471521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Image Resizing</a:t>
            </a:r>
          </a:p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Upload API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955112" y="5561242"/>
            <a:ext cx="137409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1000" b="1" dirty="0" smtClean="0"/>
              <a:t>H/W </a:t>
            </a:r>
            <a:r>
              <a:rPr lang="ko-KR" altLang="en-US" sz="1000" b="1" dirty="0" smtClean="0"/>
              <a:t>사양</a:t>
            </a:r>
            <a:endParaRPr lang="ko-KR" altLang="en-US" sz="1000" dirty="0"/>
          </a:p>
          <a:p>
            <a:r>
              <a:rPr lang="ko-KR" altLang="en-US" sz="900" dirty="0" smtClean="0"/>
              <a:t>표준 </a:t>
            </a:r>
            <a:r>
              <a:rPr lang="en-US" altLang="ko-KR" sz="900" dirty="0" smtClean="0"/>
              <a:t>WEB/WAS </a:t>
            </a:r>
            <a:r>
              <a:rPr lang="ko-KR" altLang="en-US" sz="900" dirty="0" smtClean="0"/>
              <a:t>사양</a:t>
            </a:r>
            <a:endParaRPr lang="en-US" altLang="ko-KR" sz="900" dirty="0" smtClean="0"/>
          </a:p>
          <a:p>
            <a:r>
              <a:rPr lang="en-US" altLang="ko-KR" sz="900" dirty="0" smtClean="0"/>
              <a:t>RAM </a:t>
            </a:r>
            <a:r>
              <a:rPr lang="en-US" altLang="ko-KR" sz="900" dirty="0" err="1" smtClean="0"/>
              <a:t>64GB</a:t>
            </a:r>
            <a:endParaRPr lang="en-US" altLang="ko-KR" sz="900" dirty="0" smtClean="0"/>
          </a:p>
          <a:p>
            <a:r>
              <a:rPr lang="en-US" altLang="ko-KR" sz="900" dirty="0" smtClean="0"/>
              <a:t>+ </a:t>
            </a:r>
            <a:r>
              <a:rPr lang="en-US" altLang="ko-KR" sz="900" dirty="0" err="1" smtClean="0"/>
              <a:t>SSD</a:t>
            </a:r>
            <a:r>
              <a:rPr lang="en-US" altLang="ko-KR" sz="900" dirty="0" smtClean="0"/>
              <a:t> (Cache)</a:t>
            </a:r>
          </a:p>
          <a:p>
            <a:r>
              <a:rPr lang="en-US" altLang="ko-KR" sz="900" dirty="0" smtClean="0"/>
              <a:t>+ </a:t>
            </a:r>
            <a:r>
              <a:rPr lang="en-US" altLang="ko-KR" sz="900" dirty="0" err="1" smtClean="0"/>
              <a:t>SATA</a:t>
            </a:r>
            <a:r>
              <a:rPr lang="en-US" altLang="ko-KR" sz="900" dirty="0" smtClean="0"/>
              <a:t> RAID (Archive)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091422" y="5020712"/>
            <a:ext cx="1547397" cy="202951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Storage Sync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57922" y="2587939"/>
            <a:ext cx="4565319" cy="2872335"/>
          </a:xfrm>
          <a:prstGeom prst="roundRect">
            <a:avLst>
              <a:gd name="adj" fmla="val 1832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New Platform System</a:t>
            </a:r>
            <a:endParaRPr lang="ko-KR" altLang="en-US" sz="105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2043255" y="3887195"/>
            <a:ext cx="1419948" cy="438328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Backend API</a:t>
            </a:r>
            <a:endParaRPr lang="ko-KR" altLang="en-US" sz="10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043255" y="2963145"/>
            <a:ext cx="1419948" cy="438328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 WAS</a:t>
            </a:r>
            <a:endParaRPr lang="ko-KR" altLang="en-US" sz="10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순서도: 자기 디스크 45"/>
          <p:cNvSpPr/>
          <p:nvPr/>
        </p:nvSpPr>
        <p:spPr>
          <a:xfrm>
            <a:off x="2320293" y="4715263"/>
            <a:ext cx="865871" cy="553744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endParaRPr lang="ko-KR" altLang="en-US" sz="10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45" idx="3"/>
            <a:endCxn id="87" idx="1"/>
          </p:cNvCxnSpPr>
          <p:nvPr/>
        </p:nvCxnSpPr>
        <p:spPr>
          <a:xfrm>
            <a:off x="3463203" y="3182309"/>
            <a:ext cx="2628219" cy="253333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45" idx="2"/>
            <a:endCxn id="44" idx="0"/>
          </p:cNvCxnSpPr>
          <p:nvPr/>
        </p:nvCxnSpPr>
        <p:spPr>
          <a:xfrm>
            <a:off x="2753229" y="3401473"/>
            <a:ext cx="0" cy="4857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4" idx="2"/>
            <a:endCxn id="46" idx="1"/>
          </p:cNvCxnSpPr>
          <p:nvPr/>
        </p:nvCxnSpPr>
        <p:spPr>
          <a:xfrm>
            <a:off x="2753229" y="4325523"/>
            <a:ext cx="0" cy="38974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자기 디스크 81"/>
          <p:cNvSpPr/>
          <p:nvPr/>
        </p:nvSpPr>
        <p:spPr>
          <a:xfrm>
            <a:off x="8087552" y="4618909"/>
            <a:ext cx="865871" cy="650098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MySQL</a:t>
            </a:r>
          </a:p>
          <a:p>
            <a:pPr algn="ctr"/>
            <a:r>
              <a:rPr lang="en-US" altLang="ko-KR" sz="9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Service DB</a:t>
            </a:r>
            <a:endParaRPr lang="ko-KR" altLang="en-US" sz="9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3" name="꺾인 연결선 22"/>
          <p:cNvCxnSpPr>
            <a:stCxn id="87" idx="3"/>
            <a:endCxn id="82" idx="1"/>
          </p:cNvCxnSpPr>
          <p:nvPr/>
        </p:nvCxnSpPr>
        <p:spPr>
          <a:xfrm>
            <a:off x="7638819" y="3435642"/>
            <a:ext cx="881669" cy="118326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순서도: 자기 디스크 91"/>
          <p:cNvSpPr/>
          <p:nvPr/>
        </p:nvSpPr>
        <p:spPr>
          <a:xfrm>
            <a:off x="6149763" y="4469663"/>
            <a:ext cx="550668" cy="502139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Archive</a:t>
            </a:r>
          </a:p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Storage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4" name="순서도: 자기 디스크 93"/>
          <p:cNvSpPr/>
          <p:nvPr/>
        </p:nvSpPr>
        <p:spPr>
          <a:xfrm>
            <a:off x="6149763" y="3900824"/>
            <a:ext cx="550668" cy="401803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Cache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순서도: 자기 디스크 94"/>
          <p:cNvSpPr/>
          <p:nvPr/>
        </p:nvSpPr>
        <p:spPr>
          <a:xfrm>
            <a:off x="7053797" y="4469663"/>
            <a:ext cx="550668" cy="502139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Archive</a:t>
            </a:r>
          </a:p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Storage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순서도: 자기 디스크 95"/>
          <p:cNvSpPr/>
          <p:nvPr/>
        </p:nvSpPr>
        <p:spPr>
          <a:xfrm>
            <a:off x="7053797" y="3900824"/>
            <a:ext cx="550668" cy="401803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Cache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6" name="직선 화살표 연결선 25"/>
          <p:cNvCxnSpPr>
            <a:stCxn id="92" idx="1"/>
            <a:endCxn id="94" idx="3"/>
          </p:cNvCxnSpPr>
          <p:nvPr/>
        </p:nvCxnSpPr>
        <p:spPr>
          <a:xfrm flipV="1">
            <a:off x="6425097" y="4302627"/>
            <a:ext cx="0" cy="16703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5" idx="1"/>
            <a:endCxn id="96" idx="3"/>
          </p:cNvCxnSpPr>
          <p:nvPr/>
        </p:nvCxnSpPr>
        <p:spPr>
          <a:xfrm flipV="1">
            <a:off x="7329131" y="4302627"/>
            <a:ext cx="0" cy="16703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94" idx="1"/>
          </p:cNvCxnSpPr>
          <p:nvPr/>
        </p:nvCxnSpPr>
        <p:spPr>
          <a:xfrm flipV="1">
            <a:off x="6425097" y="3671402"/>
            <a:ext cx="0" cy="2294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96" idx="1"/>
          </p:cNvCxnSpPr>
          <p:nvPr/>
        </p:nvCxnSpPr>
        <p:spPr>
          <a:xfrm flipV="1">
            <a:off x="7329131" y="3671402"/>
            <a:ext cx="0" cy="22942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7994621" y="3220448"/>
            <a:ext cx="1079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파일 </a:t>
            </a:r>
            <a:r>
              <a:rPr lang="en-US" altLang="ko-KR" sz="900" dirty="0" smtClean="0"/>
              <a:t>Meta</a:t>
            </a:r>
            <a:r>
              <a:rPr lang="ko-KR" altLang="en-US" sz="900" dirty="0" smtClean="0"/>
              <a:t> 정보</a:t>
            </a:r>
            <a:endParaRPr lang="ko-KR" altLang="en-US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742193" y="2789762"/>
            <a:ext cx="135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파일 </a:t>
            </a:r>
            <a:r>
              <a:rPr lang="en-US" altLang="ko-KR" sz="900" dirty="0" smtClean="0"/>
              <a:t>Meta </a:t>
            </a:r>
            <a:r>
              <a:rPr lang="ko-KR" altLang="en-US" sz="900" dirty="0" smtClean="0"/>
              <a:t>정보 조회</a:t>
            </a:r>
            <a:endParaRPr lang="en-US" altLang="ko-KR" sz="900" dirty="0" smtClean="0"/>
          </a:p>
          <a:p>
            <a:pPr marL="84138" indent="-84138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파일 업로드 </a:t>
            </a:r>
            <a:r>
              <a:rPr lang="en-US" altLang="ko-KR" sz="900" dirty="0" smtClean="0"/>
              <a:t>(http)</a:t>
            </a:r>
            <a:endParaRPr lang="ko-KR" alt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2787584" y="3566299"/>
            <a:ext cx="11131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컨텐츠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상품</a:t>
            </a:r>
            <a:r>
              <a:rPr lang="en-US" altLang="ko-KR" sz="900" dirty="0"/>
              <a:t> </a:t>
            </a:r>
            <a:r>
              <a:rPr lang="ko-KR" altLang="en-US" sz="900" dirty="0" smtClean="0"/>
              <a:t>등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463203" y="1073386"/>
            <a:ext cx="1419948" cy="438328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Client (Brower/App)</a:t>
            </a:r>
            <a:endParaRPr lang="ko-KR" altLang="en-US" sz="10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6" name="꺾인 연결선 35"/>
          <p:cNvCxnSpPr>
            <a:stCxn id="106" idx="2"/>
            <a:endCxn id="45" idx="0"/>
          </p:cNvCxnSpPr>
          <p:nvPr/>
        </p:nvCxnSpPr>
        <p:spPr>
          <a:xfrm rot="5400000">
            <a:off x="2737488" y="1527455"/>
            <a:ext cx="1451431" cy="141994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6390631" y="2186136"/>
            <a:ext cx="948978" cy="24632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L7</a:t>
            </a:r>
            <a:endParaRPr lang="ko-KR" altLang="en-US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8" name="직선 연결선 57"/>
          <p:cNvCxnSpPr>
            <a:stCxn id="113" idx="2"/>
            <a:endCxn id="83" idx="0"/>
          </p:cNvCxnSpPr>
          <p:nvPr/>
        </p:nvCxnSpPr>
        <p:spPr>
          <a:xfrm flipH="1">
            <a:off x="6417287" y="2432460"/>
            <a:ext cx="447833" cy="4956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113" idx="2"/>
            <a:endCxn id="84" idx="0"/>
          </p:cNvCxnSpPr>
          <p:nvPr/>
        </p:nvCxnSpPr>
        <p:spPr>
          <a:xfrm>
            <a:off x="6865120" y="2432460"/>
            <a:ext cx="461323" cy="49564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6390631" y="1574194"/>
            <a:ext cx="948978" cy="2463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CDN</a:t>
            </a:r>
            <a:endParaRPr lang="ko-KR" altLang="en-US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3" name="꺾인 연결선 132"/>
          <p:cNvCxnSpPr>
            <a:stCxn id="106" idx="3"/>
            <a:endCxn id="122" idx="0"/>
          </p:cNvCxnSpPr>
          <p:nvPr/>
        </p:nvCxnSpPr>
        <p:spPr>
          <a:xfrm>
            <a:off x="4883151" y="1292550"/>
            <a:ext cx="1981969" cy="28164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122" idx="2"/>
            <a:endCxn id="113" idx="0"/>
          </p:cNvCxnSpPr>
          <p:nvPr/>
        </p:nvCxnSpPr>
        <p:spPr>
          <a:xfrm>
            <a:off x="6865120" y="1820518"/>
            <a:ext cx="0" cy="3656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5223241" y="1068171"/>
            <a:ext cx="11580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노출 이미지 조회</a:t>
            </a:r>
            <a:endParaRPr lang="ko-KR" altLang="en-US" sz="900" dirty="0"/>
          </a:p>
        </p:txBody>
      </p:sp>
      <p:sp>
        <p:nvSpPr>
          <p:cNvPr id="47" name="직사각형 46"/>
          <p:cNvSpPr/>
          <p:nvPr/>
        </p:nvSpPr>
        <p:spPr>
          <a:xfrm>
            <a:off x="8534353" y="662233"/>
            <a:ext cx="413315" cy="1231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894470" y="609736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現 보유 자산</a:t>
            </a:r>
            <a:endParaRPr lang="ko-KR" altLang="en-US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6244552" y="609736"/>
            <a:ext cx="635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신규 </a:t>
            </a:r>
            <a:r>
              <a:rPr lang="en-US" altLang="ko-KR" sz="900" dirty="0" err="1" smtClean="0"/>
              <a:t>VM</a:t>
            </a:r>
            <a:endParaRPr lang="ko-KR" altLang="en-US" sz="900" dirty="0"/>
          </a:p>
        </p:txBody>
      </p:sp>
      <p:sp>
        <p:nvSpPr>
          <p:cNvPr id="50" name="직사각형 49"/>
          <p:cNvSpPr/>
          <p:nvPr/>
        </p:nvSpPr>
        <p:spPr>
          <a:xfrm>
            <a:off x="5834877" y="662233"/>
            <a:ext cx="418383" cy="123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113189" y="667659"/>
            <a:ext cx="435428" cy="113538"/>
          </a:xfrm>
          <a:prstGeom prst="roundRect">
            <a:avLst>
              <a:gd name="adj" fmla="val 3157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03984" y="60973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논리 서비스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4982479" y="60973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신규 서버</a:t>
            </a:r>
            <a:endParaRPr lang="ko-KR" altLang="en-US" sz="900" dirty="0"/>
          </a:p>
        </p:txBody>
      </p:sp>
      <p:sp>
        <p:nvSpPr>
          <p:cNvPr id="55" name="직사각형 54"/>
          <p:cNvSpPr/>
          <p:nvPr/>
        </p:nvSpPr>
        <p:spPr>
          <a:xfrm>
            <a:off x="4572804" y="662233"/>
            <a:ext cx="418383" cy="123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4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GeoDB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OSM</a:t>
            </a:r>
            <a:r>
              <a:rPr lang="en-US" altLang="ko-KR" dirty="0" smtClean="0"/>
              <a:t>) System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ENT</a:t>
            </a:r>
            <a:r>
              <a:rPr lang="ko-KR" altLang="en-US" smtClean="0"/>
              <a:t>투어개발실</a:t>
            </a:r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977571" y="1654629"/>
            <a:ext cx="2728591" cy="2612571"/>
          </a:xfrm>
          <a:prstGeom prst="roundRect">
            <a:avLst>
              <a:gd name="adj" fmla="val 1832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5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OSM</a:t>
            </a:r>
            <a:r>
              <a:rPr lang="en-US" altLang="ko-KR" sz="105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System</a:t>
            </a:r>
            <a:endParaRPr lang="ko-KR" altLang="en-US" sz="105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244552" y="2003730"/>
            <a:ext cx="976676" cy="200221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osm01</a:t>
            </a:r>
            <a:endParaRPr lang="ko-KR" alt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45466" y="2003730"/>
            <a:ext cx="976676" cy="200221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osm02</a:t>
            </a:r>
            <a:endParaRPr lang="ko-KR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302327" y="2321742"/>
            <a:ext cx="1947406" cy="466294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Geocoding API</a:t>
            </a:r>
          </a:p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OSM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Nominatim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57" name="순서도: 자기 디스크 56"/>
          <p:cNvSpPr/>
          <p:nvPr/>
        </p:nvSpPr>
        <p:spPr>
          <a:xfrm>
            <a:off x="6318762" y="2890380"/>
            <a:ext cx="835178" cy="663368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PostgreSQL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순서도: 자기 디스크 58"/>
          <p:cNvSpPr/>
          <p:nvPr/>
        </p:nvSpPr>
        <p:spPr>
          <a:xfrm>
            <a:off x="7414554" y="2890380"/>
            <a:ext cx="835178" cy="663368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PostgreSQL</a:t>
            </a:r>
            <a:endParaRPr lang="ko-KR" altLang="en-US" sz="9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꺾인 연결선 6"/>
          <p:cNvCxnSpPr>
            <a:stCxn id="57" idx="3"/>
            <a:endCxn id="59" idx="3"/>
          </p:cNvCxnSpPr>
          <p:nvPr/>
        </p:nvCxnSpPr>
        <p:spPr>
          <a:xfrm rot="16200000" flipH="1">
            <a:off x="7284247" y="3005852"/>
            <a:ext cx="12700" cy="1095792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960930" y="3650575"/>
            <a:ext cx="736667" cy="211203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Replication</a:t>
            </a:r>
            <a:endParaRPr lang="ko-KR" altLang="en-US" sz="900" dirty="0"/>
          </a:p>
        </p:txBody>
      </p:sp>
      <p:sp>
        <p:nvSpPr>
          <p:cNvPr id="67" name="순서도: 자기 디스크 66"/>
          <p:cNvSpPr/>
          <p:nvPr/>
        </p:nvSpPr>
        <p:spPr>
          <a:xfrm>
            <a:off x="2980347" y="3535675"/>
            <a:ext cx="1032074" cy="65009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GoodsDB</a:t>
            </a:r>
            <a:endParaRPr lang="ko-KR" alt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2784137" y="2566508"/>
            <a:ext cx="1419948" cy="438328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Goods API</a:t>
            </a:r>
            <a:endParaRPr lang="ko-KR" alt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직선 연결선 10"/>
          <p:cNvCxnSpPr>
            <a:stCxn id="68" idx="2"/>
            <a:endCxn id="67" idx="1"/>
          </p:cNvCxnSpPr>
          <p:nvPr/>
        </p:nvCxnSpPr>
        <p:spPr>
          <a:xfrm>
            <a:off x="3494111" y="3004836"/>
            <a:ext cx="2273" cy="53083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68" idx="3"/>
            <a:endCxn id="40" idx="1"/>
          </p:cNvCxnSpPr>
          <p:nvPr/>
        </p:nvCxnSpPr>
        <p:spPr>
          <a:xfrm flipV="1">
            <a:off x="4204085" y="2554889"/>
            <a:ext cx="2098242" cy="230783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226848" y="2820170"/>
            <a:ext cx="168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en-US" altLang="ko-KR" sz="900" dirty="0" smtClean="0"/>
              <a:t>Reverse Geocoding</a:t>
            </a:r>
            <a:br>
              <a:rPr lang="en-US" altLang="ko-KR" sz="900" dirty="0" smtClean="0"/>
            </a:br>
            <a:r>
              <a:rPr lang="ko-KR" altLang="en-US" sz="900" dirty="0" err="1" smtClean="0"/>
              <a:t>위경도좌표→지역코드</a:t>
            </a:r>
            <a:r>
              <a:rPr lang="ko-KR" altLang="en-US" sz="900" dirty="0" smtClean="0"/>
              <a:t> 변환</a:t>
            </a:r>
            <a:endParaRPr lang="ko-KR" altLang="en-US" sz="900" dirty="0"/>
          </a:p>
        </p:txBody>
      </p:sp>
      <p:sp>
        <p:nvSpPr>
          <p:cNvPr id="76" name="순서도: 자기 디스크 75"/>
          <p:cNvSpPr/>
          <p:nvPr/>
        </p:nvSpPr>
        <p:spPr>
          <a:xfrm>
            <a:off x="1351472" y="3535675"/>
            <a:ext cx="1032074" cy="65009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DisplayDB</a:t>
            </a:r>
            <a:endParaRPr lang="ko-KR" alt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1155262" y="2566508"/>
            <a:ext cx="1419948" cy="438328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Display API</a:t>
            </a:r>
            <a:endParaRPr lang="ko-KR" altLang="en-US" sz="1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1479391" y="1478082"/>
            <a:ext cx="2400564" cy="438328"/>
          </a:xfrm>
          <a:prstGeom prst="roundRect">
            <a:avLst>
              <a:gd name="adj" fmla="val 1282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 System</a:t>
            </a:r>
            <a:endParaRPr lang="ko-KR" altLang="en-US" sz="1000" i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0" name="직선 연결선 79"/>
          <p:cNvCxnSpPr>
            <a:stCxn id="77" idx="2"/>
            <a:endCxn id="76" idx="1"/>
          </p:cNvCxnSpPr>
          <p:nvPr/>
        </p:nvCxnSpPr>
        <p:spPr>
          <a:xfrm>
            <a:off x="1865236" y="3004836"/>
            <a:ext cx="2273" cy="53083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78" idx="2"/>
            <a:endCxn id="77" idx="0"/>
          </p:cNvCxnSpPr>
          <p:nvPr/>
        </p:nvCxnSpPr>
        <p:spPr>
          <a:xfrm flipH="1">
            <a:off x="1865236" y="1916410"/>
            <a:ext cx="814437" cy="6500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8" idx="2"/>
            <a:endCxn id="68" idx="0"/>
          </p:cNvCxnSpPr>
          <p:nvPr/>
        </p:nvCxnSpPr>
        <p:spPr>
          <a:xfrm>
            <a:off x="2679673" y="1916410"/>
            <a:ext cx="814438" cy="65009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108268" y="4267200"/>
            <a:ext cx="7716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ko-KR" altLang="en-US" sz="900" smtClean="0"/>
              <a:t>상품 정보</a:t>
            </a:r>
            <a:endParaRPr lang="ko-KR" altLang="en-US" sz="900" dirty="0"/>
          </a:p>
        </p:txBody>
      </p:sp>
      <p:sp>
        <p:nvSpPr>
          <p:cNvPr id="90" name="TextBox 89"/>
          <p:cNvSpPr txBox="1"/>
          <p:nvPr/>
        </p:nvSpPr>
        <p:spPr>
          <a:xfrm>
            <a:off x="1342393" y="4267200"/>
            <a:ext cx="11580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4138" indent="-84138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여행 컨텐츠 정보</a:t>
            </a:r>
            <a:endParaRPr lang="ko-KR" altLang="en-US" sz="900" dirty="0"/>
          </a:p>
        </p:txBody>
      </p:sp>
      <p:sp>
        <p:nvSpPr>
          <p:cNvPr id="31" name="직사각형 30"/>
          <p:cNvSpPr/>
          <p:nvPr/>
        </p:nvSpPr>
        <p:spPr>
          <a:xfrm>
            <a:off x="8534353" y="662233"/>
            <a:ext cx="413315" cy="12316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94470" y="609736"/>
            <a:ext cx="841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現 보유 자산</a:t>
            </a:r>
            <a:endParaRPr lang="ko-KR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6244552" y="609736"/>
            <a:ext cx="6351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신규 </a:t>
            </a:r>
            <a:r>
              <a:rPr lang="en-US" altLang="ko-KR" sz="900" dirty="0" err="1" smtClean="0"/>
              <a:t>VM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5834877" y="662233"/>
            <a:ext cx="418383" cy="123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accent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113189" y="667659"/>
            <a:ext cx="435428" cy="113538"/>
          </a:xfrm>
          <a:prstGeom prst="roundRect">
            <a:avLst>
              <a:gd name="adj" fmla="val 31574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03984" y="60973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논리 서비스</a:t>
            </a:r>
            <a:endParaRPr lang="ko-KR" altLang="en-US" sz="900" dirty="0"/>
          </a:p>
        </p:txBody>
      </p:sp>
      <p:sp>
        <p:nvSpPr>
          <p:cNvPr id="42" name="TextBox 41"/>
          <p:cNvSpPr txBox="1"/>
          <p:nvPr/>
        </p:nvSpPr>
        <p:spPr>
          <a:xfrm>
            <a:off x="4982479" y="609736"/>
            <a:ext cx="686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신규 서버</a:t>
            </a:r>
            <a:endParaRPr lang="ko-KR" altLang="en-US" sz="900" dirty="0"/>
          </a:p>
        </p:txBody>
      </p:sp>
      <p:sp>
        <p:nvSpPr>
          <p:cNvPr id="43" name="직사각형 42"/>
          <p:cNvSpPr/>
          <p:nvPr/>
        </p:nvSpPr>
        <p:spPr>
          <a:xfrm>
            <a:off x="4572804" y="662233"/>
            <a:ext cx="418383" cy="123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신규 구축 장비 목록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ENT</a:t>
            </a:r>
            <a:r>
              <a:rPr lang="ko-KR" altLang="en-US" smtClean="0"/>
              <a:t>투어개발실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167472"/>
              </p:ext>
            </p:extLst>
          </p:nvPr>
        </p:nvGraphicFramePr>
        <p:xfrm>
          <a:off x="200027" y="743813"/>
          <a:ext cx="9497888" cy="4814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530">
                  <a:extLst>
                    <a:ext uri="{9D8B030D-6E8A-4147-A177-3AD203B41FA5}">
                      <a16:colId xmlns:a16="http://schemas.microsoft.com/office/drawing/2014/main" val="2301898689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1855731772"/>
                    </a:ext>
                  </a:extLst>
                </a:gridCol>
                <a:gridCol w="2314893">
                  <a:extLst>
                    <a:ext uri="{9D8B030D-6E8A-4147-A177-3AD203B41FA5}">
                      <a16:colId xmlns:a16="http://schemas.microsoft.com/office/drawing/2014/main" val="3997675274"/>
                    </a:ext>
                  </a:extLst>
                </a:gridCol>
                <a:gridCol w="1292543">
                  <a:extLst>
                    <a:ext uri="{9D8B030D-6E8A-4147-A177-3AD203B41FA5}">
                      <a16:colId xmlns:a16="http://schemas.microsoft.com/office/drawing/2014/main" val="1372428867"/>
                    </a:ext>
                  </a:extLst>
                </a:gridCol>
                <a:gridCol w="1035368">
                  <a:extLst>
                    <a:ext uri="{9D8B030D-6E8A-4147-A177-3AD203B41FA5}">
                      <a16:colId xmlns:a16="http://schemas.microsoft.com/office/drawing/2014/main" val="3415069160"/>
                    </a:ext>
                  </a:extLst>
                </a:gridCol>
                <a:gridCol w="3084386">
                  <a:extLst>
                    <a:ext uri="{9D8B030D-6E8A-4147-A177-3AD203B41FA5}">
                      <a16:colId xmlns:a16="http://schemas.microsoft.com/office/drawing/2014/main" val="1885727100"/>
                    </a:ext>
                  </a:extLst>
                </a:gridCol>
              </a:tblGrid>
              <a:tr h="239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H/W </a:t>
                      </a: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사양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S/W</a:t>
                      </a:r>
                      <a:r>
                        <a:rPr lang="en-US" altLang="ko-KR" sz="9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900" b="1" baseline="0" dirty="0" smtClean="0">
                          <a:solidFill>
                            <a:schemeClr val="bg1"/>
                          </a:solidFill>
                        </a:rPr>
                        <a:t>사양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Network</a:t>
                      </a:r>
                      <a:r>
                        <a:rPr lang="en-US" altLang="ko-KR" sz="9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900" b="1" baseline="0" dirty="0" smtClean="0">
                          <a:solidFill>
                            <a:schemeClr val="bg1"/>
                          </a:solidFill>
                        </a:rPr>
                        <a:t>구성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baseline="0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33691"/>
                  </a:ext>
                </a:extLst>
              </a:tr>
              <a:tr h="529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Oracle</a:t>
                      </a:r>
                      <a:r>
                        <a:rPr lang="en-US" altLang="ko-KR" sz="800" b="1" baseline="0" dirty="0" smtClean="0"/>
                        <a:t> DB </a:t>
                      </a:r>
                      <a:r>
                        <a:rPr lang="ko-KR" altLang="en-US" sz="800" b="1" baseline="0" dirty="0" smtClean="0"/>
                        <a:t>서버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2U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/>
                        <a:t>CPU 3.6GHz 4CORE * 2</a:t>
                      </a:r>
                    </a:p>
                    <a:p>
                      <a:r>
                        <a:rPr lang="en-US" altLang="ko-KR" sz="800" dirty="0" smtClean="0"/>
                        <a:t>RAM: </a:t>
                      </a:r>
                      <a:r>
                        <a:rPr lang="en-US" altLang="ko-KR" sz="800" dirty="0" err="1" smtClean="0"/>
                        <a:t>128G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smtClean="0"/>
                        <a:t>Local Disk (OS, Local Backup, Local </a:t>
                      </a:r>
                      <a:r>
                        <a:rPr lang="ko-KR" altLang="en-US" sz="800" dirty="0" smtClean="0"/>
                        <a:t>작업공간</a:t>
                      </a:r>
                      <a:r>
                        <a:rPr lang="en-US" altLang="ko-KR" sz="800" dirty="0" smtClean="0"/>
                        <a:t>)</a:t>
                      </a:r>
                    </a:p>
                    <a:p>
                      <a:r>
                        <a:rPr lang="en-US" altLang="ko-KR" sz="800" dirty="0" smtClean="0"/>
                        <a:t>DB Storage: </a:t>
                      </a:r>
                      <a:r>
                        <a:rPr lang="ko-KR" altLang="en-US" sz="800" dirty="0" smtClean="0"/>
                        <a:t>상품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예약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정산 </a:t>
                      </a:r>
                      <a:r>
                        <a:rPr lang="en-US" altLang="ko-KR" sz="800" dirty="0" err="1" smtClean="0"/>
                        <a:t>1TB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전시 </a:t>
                      </a:r>
                      <a:r>
                        <a:rPr lang="en-US" altLang="ko-KR" sz="800" dirty="0" err="1" smtClean="0"/>
                        <a:t>500GB</a:t>
                      </a:r>
                      <a:endParaRPr lang="en-US" altLang="ko-KR" sz="800" dirty="0" smtClean="0"/>
                    </a:p>
                    <a:p>
                      <a:r>
                        <a:rPr lang="en-US" altLang="ko-KR" sz="800" dirty="0" err="1" smtClean="0"/>
                        <a:t>HBA</a:t>
                      </a:r>
                      <a:r>
                        <a:rPr lang="en-US" altLang="ko-KR" sz="800" dirty="0" smtClean="0"/>
                        <a:t> CARD, POWER PATH</a:t>
                      </a:r>
                    </a:p>
                    <a:p>
                      <a:r>
                        <a:rPr lang="ko-KR" altLang="en-US" sz="800" dirty="0" smtClean="0"/>
                        <a:t>추가 </a:t>
                      </a:r>
                      <a:r>
                        <a:rPr lang="en-US" altLang="ko-KR" sz="800" dirty="0" err="1" smtClean="0"/>
                        <a:t>NIC</a:t>
                      </a:r>
                      <a:r>
                        <a:rPr lang="en-US" altLang="ko-KR" sz="800" dirty="0" smtClean="0"/>
                        <a:t>, POWER </a:t>
                      </a:r>
                      <a:r>
                        <a:rPr lang="ko-KR" altLang="en-US" sz="800" dirty="0" smtClean="0"/>
                        <a:t>이중화</a:t>
                      </a:r>
                      <a:endParaRPr lang="en-US" altLang="ko-KR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RHEL</a:t>
                      </a:r>
                      <a:r>
                        <a:rPr lang="en-US" altLang="ko-KR" sz="800" dirty="0" smtClean="0"/>
                        <a:t> 7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Oracle </a:t>
                      </a:r>
                      <a:r>
                        <a:rPr lang="en-US" altLang="ko-KR" sz="800" dirty="0" err="1" smtClean="0"/>
                        <a:t>11g</a:t>
                      </a:r>
                      <a:r>
                        <a:rPr lang="en-US" altLang="ko-KR" sz="800" baseline="0" dirty="0" smtClean="0"/>
                        <a:t> SE</a:t>
                      </a:r>
                    </a:p>
                    <a:p>
                      <a:pPr latinLnBrk="1"/>
                      <a:r>
                        <a:rPr lang="en-US" altLang="ko-KR" sz="800" baseline="0" dirty="0" err="1" smtClean="0"/>
                        <a:t>RedHat</a:t>
                      </a:r>
                      <a:r>
                        <a:rPr lang="en-US" altLang="ko-KR" sz="800" baseline="0" dirty="0" smtClean="0"/>
                        <a:t> Cluster Suite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ENT</a:t>
                      </a:r>
                      <a:r>
                        <a:rPr lang="ko-KR" altLang="en-US" sz="800" dirty="0" smtClean="0"/>
                        <a:t>투어 </a:t>
                      </a:r>
                      <a:r>
                        <a:rPr lang="en-US" altLang="ko-KR" sz="800" dirty="0" smtClean="0"/>
                        <a:t>Storage</a:t>
                      </a:r>
                      <a:r>
                        <a:rPr lang="en-US" altLang="ko-KR" sz="800" baseline="0" dirty="0" smtClean="0"/>
                        <a:t> </a:t>
                      </a:r>
                    </a:p>
                    <a:p>
                      <a:pPr latinLnBrk="1"/>
                      <a:r>
                        <a:rPr lang="en-US" altLang="ko-KR" sz="800" baseline="0" dirty="0" smtClean="0"/>
                        <a:t>(</a:t>
                      </a:r>
                      <a:r>
                        <a:rPr lang="en-US" altLang="ko-KR" sz="800" dirty="0" smtClean="0"/>
                        <a:t>SAN)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4138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/>
                        <a:t>SE </a:t>
                      </a:r>
                      <a:r>
                        <a:rPr lang="ko-KR" altLang="en-US" sz="800" dirty="0" smtClean="0"/>
                        <a:t>에디션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최대 </a:t>
                      </a:r>
                      <a:r>
                        <a:rPr lang="en-US" altLang="ko-KR" sz="800" dirty="0" smtClean="0"/>
                        <a:t>CPU 8</a:t>
                      </a:r>
                      <a:r>
                        <a:rPr lang="en-US" altLang="ko-KR" sz="800" baseline="0" dirty="0" smtClean="0"/>
                        <a:t> core </a:t>
                      </a:r>
                      <a:r>
                        <a:rPr lang="ko-KR" altLang="en-US" sz="800" baseline="0" dirty="0" smtClean="0"/>
                        <a:t>까지만 가능</a:t>
                      </a:r>
                      <a:endParaRPr lang="en-US" altLang="ko-KR" sz="800" baseline="0" dirty="0" smtClean="0"/>
                    </a:p>
                    <a:p>
                      <a:pPr marL="87313" indent="-84138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/>
                        <a:t>운영 </a:t>
                      </a:r>
                      <a:r>
                        <a:rPr lang="en-US" altLang="ko-KR" sz="800" baseline="0" dirty="0" smtClean="0"/>
                        <a:t>2ea + HA 1ea</a:t>
                      </a:r>
                    </a:p>
                    <a:p>
                      <a:pPr marL="3175" indent="0" latinLnBrk="1">
                        <a:buFont typeface="Arial" panose="020B0604020202020204" pitchFamily="34" charset="0"/>
                        <a:buNone/>
                      </a:pPr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9733414"/>
                  </a:ext>
                </a:extLst>
              </a:tr>
              <a:tr h="529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Cache</a:t>
                      </a:r>
                      <a:r>
                        <a:rPr lang="en-US" altLang="ko-KR" sz="800" b="1" baseline="0" dirty="0" smtClean="0"/>
                        <a:t> Server (</a:t>
                      </a:r>
                      <a:r>
                        <a:rPr lang="en-US" altLang="ko-KR" sz="800" b="1" baseline="0" dirty="0" err="1" smtClean="0"/>
                        <a:t>Redis</a:t>
                      </a:r>
                      <a:r>
                        <a:rPr lang="en-US" altLang="ko-KR" sz="800" b="1" baseline="0" dirty="0" smtClean="0"/>
                        <a:t>)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표준 </a:t>
                      </a:r>
                      <a:r>
                        <a:rPr lang="en-US" altLang="ko-KR" sz="800" dirty="0" smtClean="0"/>
                        <a:t>WEB/WAS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사양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RAM 128 GB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CentOS</a:t>
                      </a:r>
                      <a:r>
                        <a:rPr lang="en-US" altLang="ko-KR" sz="800" baseline="0" dirty="0" smtClean="0"/>
                        <a:t> 7</a:t>
                      </a:r>
                    </a:p>
                    <a:p>
                      <a:pPr latinLnBrk="1"/>
                      <a:r>
                        <a:rPr lang="en-US" altLang="ko-KR" sz="800" baseline="0" dirty="0" err="1" smtClean="0"/>
                        <a:t>Redis</a:t>
                      </a:r>
                      <a:r>
                        <a:rPr lang="en-US" altLang="ko-KR" sz="800" baseline="0" dirty="0" smtClean="0"/>
                        <a:t> Cluster</a:t>
                      </a:r>
                    </a:p>
                    <a:p>
                      <a:pPr latinLnBrk="1"/>
                      <a:r>
                        <a:rPr lang="en-US" altLang="ko-KR" sz="800" baseline="0" dirty="0" err="1" smtClean="0"/>
                        <a:t>Redis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Sentinal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VIP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IDC </a:t>
                      </a:r>
                      <a:r>
                        <a:rPr lang="ko-KR" altLang="en-US" sz="800" dirty="0" smtClean="0"/>
                        <a:t>전용</a:t>
                      </a:r>
                      <a:r>
                        <a:rPr lang="ko-KR" altLang="en-US" sz="800" baseline="0" dirty="0" smtClean="0"/>
                        <a:t> </a:t>
                      </a:r>
                      <a:endParaRPr lang="en-US" altLang="ko-KR" sz="8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외부유입차단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err="1" smtClean="0"/>
                        <a:t>Redis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설치요청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( </a:t>
                      </a:r>
                      <a:r>
                        <a:rPr lang="ko-KR" altLang="en-US" sz="800" baseline="0" dirty="0" smtClean="0"/>
                        <a:t>버전 최신 버전 적용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err="1" smtClean="0"/>
                        <a:t>Redis</a:t>
                      </a:r>
                      <a:r>
                        <a:rPr lang="en-US" altLang="ko-KR" sz="800" baseline="0" dirty="0" smtClean="0"/>
                        <a:t> sentinel </a:t>
                      </a:r>
                      <a:r>
                        <a:rPr lang="ko-KR" altLang="en-US" sz="800" baseline="0" dirty="0" smtClean="0"/>
                        <a:t>함께 설치 요청</a:t>
                      </a:r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87484"/>
                  </a:ext>
                </a:extLst>
              </a:tr>
              <a:tr h="529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Search Engine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표준 </a:t>
                      </a:r>
                      <a:r>
                        <a:rPr lang="en-US" altLang="ko-KR" sz="800" dirty="0" smtClean="0"/>
                        <a:t>WEB/WAS </a:t>
                      </a:r>
                      <a:r>
                        <a:rPr lang="ko-KR" altLang="en-US" sz="800" dirty="0" smtClean="0"/>
                        <a:t>사양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RAM 64 GB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CentOS</a:t>
                      </a:r>
                      <a:r>
                        <a:rPr lang="en-US" altLang="ko-KR" sz="800" baseline="0" dirty="0" smtClean="0"/>
                        <a:t> 7 / </a:t>
                      </a:r>
                      <a:r>
                        <a:rPr lang="en-US" altLang="ko-KR" sz="800" dirty="0" smtClean="0"/>
                        <a:t>Java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IDC </a:t>
                      </a:r>
                      <a:r>
                        <a:rPr lang="ko-KR" altLang="en-US" sz="800" dirty="0" smtClean="0"/>
                        <a:t>전용</a:t>
                      </a:r>
                      <a:r>
                        <a:rPr lang="ko-KR" altLang="en-US" sz="800" baseline="0" dirty="0" smtClean="0"/>
                        <a:t> </a:t>
                      </a:r>
                      <a:endParaRPr lang="en-US" altLang="ko-KR" sz="8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외부유입차단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smtClean="0"/>
                        <a:t>서비스플랫폼연구팀 </a:t>
                      </a:r>
                      <a:r>
                        <a:rPr lang="ko-KR" altLang="en-US" sz="800" dirty="0" err="1" smtClean="0"/>
                        <a:t>황세윤</a:t>
                      </a:r>
                      <a:r>
                        <a:rPr lang="ko-KR" altLang="en-US" sz="800" dirty="0" smtClean="0"/>
                        <a:t> 차장 진행 예정</a:t>
                      </a:r>
                      <a:endParaRPr lang="en-US" altLang="ko-KR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31015"/>
                  </a:ext>
                </a:extLst>
              </a:tr>
              <a:tr h="529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Search Engine Indexer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표준 </a:t>
                      </a:r>
                      <a:r>
                        <a:rPr lang="en-US" altLang="ko-KR" sz="800" dirty="0" smtClean="0"/>
                        <a:t>WEB/WAS </a:t>
                      </a:r>
                      <a:r>
                        <a:rPr lang="ko-KR" altLang="en-US" sz="800" dirty="0" smtClean="0"/>
                        <a:t>사양</a:t>
                      </a:r>
                      <a:endParaRPr lang="en-US" altLang="ko-KR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CentOS</a:t>
                      </a:r>
                      <a:r>
                        <a:rPr lang="en-US" altLang="ko-KR" sz="800" baseline="0" dirty="0" smtClean="0"/>
                        <a:t> 7 / </a:t>
                      </a:r>
                      <a:r>
                        <a:rPr lang="en-US" altLang="ko-KR" sz="800" dirty="0" smtClean="0"/>
                        <a:t>Java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IDC </a:t>
                      </a:r>
                      <a:r>
                        <a:rPr lang="ko-KR" altLang="en-US" sz="800" dirty="0" smtClean="0"/>
                        <a:t>전용</a:t>
                      </a:r>
                      <a:r>
                        <a:rPr lang="ko-KR" altLang="en-US" sz="800" baseline="0" dirty="0" smtClean="0"/>
                        <a:t> </a:t>
                      </a:r>
                      <a:endParaRPr lang="en-US" altLang="ko-KR" sz="8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외부유입차단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/>
                        <a:t>서비스플랫폼연구팀 </a:t>
                      </a:r>
                      <a:r>
                        <a:rPr lang="ko-KR" altLang="en-US" sz="800" dirty="0" err="1" smtClean="0"/>
                        <a:t>황세윤</a:t>
                      </a:r>
                      <a:r>
                        <a:rPr lang="ko-KR" altLang="en-US" sz="800" dirty="0" smtClean="0"/>
                        <a:t> 차장 진행 예정</a:t>
                      </a:r>
                    </a:p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10947"/>
                  </a:ext>
                </a:extLst>
              </a:tr>
              <a:tr h="529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Middle Layer </a:t>
                      </a:r>
                      <a:r>
                        <a:rPr lang="en-US" altLang="ko-KR" sz="800" b="1" dirty="0" err="1" smtClean="0"/>
                        <a:t>VM</a:t>
                      </a:r>
                      <a:r>
                        <a:rPr lang="en-US" altLang="ko-KR" sz="800" b="1" dirty="0" smtClean="0"/>
                        <a:t> Host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표준 </a:t>
                      </a:r>
                      <a:r>
                        <a:rPr lang="en-US" altLang="ko-KR" sz="800" dirty="0" smtClean="0"/>
                        <a:t>WEB/WAS </a:t>
                      </a:r>
                      <a:r>
                        <a:rPr lang="ko-KR" altLang="en-US" sz="800" dirty="0" smtClean="0"/>
                        <a:t>사양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RAM </a:t>
                      </a:r>
                      <a:r>
                        <a:rPr lang="en-US" altLang="ko-KR" sz="800" dirty="0" err="1" smtClean="0"/>
                        <a:t>64GB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err="1" smtClean="0"/>
                        <a:t>SSD</a:t>
                      </a:r>
                      <a:r>
                        <a:rPr lang="en-US" altLang="ko-KR" sz="800" baseline="0" dirty="0" smtClean="0"/>
                        <a:t> 480 GB * </a:t>
                      </a:r>
                      <a:r>
                        <a:rPr lang="en-US" altLang="ko-KR" sz="800" baseline="0" dirty="0" err="1" smtClean="0"/>
                        <a:t>2ea</a:t>
                      </a:r>
                      <a:endParaRPr lang="en-US" altLang="ko-KR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CentOS</a:t>
                      </a:r>
                      <a:r>
                        <a:rPr lang="en-US" altLang="ko-KR" sz="800" baseline="0" dirty="0" smtClean="0"/>
                        <a:t> 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VIP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IDC </a:t>
                      </a:r>
                      <a:r>
                        <a:rPr lang="ko-KR" altLang="en-US" sz="800" dirty="0" smtClean="0"/>
                        <a:t>전용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외부유입차단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/>
                        <a:t>VM 4</a:t>
                      </a:r>
                      <a:r>
                        <a:rPr lang="ko-KR" altLang="en-US" sz="800" dirty="0" smtClean="0"/>
                        <a:t>개 생성</a:t>
                      </a:r>
                      <a:r>
                        <a:rPr lang="ko-KR" altLang="en-US" sz="800" baseline="0" dirty="0" smtClean="0"/>
                        <a:t> 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smtClean="0"/>
                        <a:t>Kubernetes </a:t>
                      </a:r>
                      <a:r>
                        <a:rPr lang="en-US" altLang="ko-KR" sz="800" baseline="0" dirty="0" err="1" smtClean="0"/>
                        <a:t>cpu</a:t>
                      </a:r>
                      <a:r>
                        <a:rPr lang="en-US" altLang="ko-KR" sz="800" baseline="0" dirty="0" smtClean="0"/>
                        <a:t> 2core / mem 8GB / disk 100GB (3</a:t>
                      </a:r>
                      <a:r>
                        <a:rPr lang="ko-KR" altLang="en-US" sz="800" baseline="0" dirty="0" smtClean="0"/>
                        <a:t>대 모두 생성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smtClean="0"/>
                        <a:t>Kafka </a:t>
                      </a:r>
                      <a:r>
                        <a:rPr lang="en-US" altLang="ko-KR" sz="800" baseline="0" dirty="0" err="1" smtClean="0"/>
                        <a:t>cpu</a:t>
                      </a:r>
                      <a:r>
                        <a:rPr lang="en-US" altLang="ko-KR" sz="800" baseline="0" dirty="0" smtClean="0"/>
                        <a:t> 4core / mem 32GB / disk 480GB (3</a:t>
                      </a:r>
                      <a:r>
                        <a:rPr lang="ko-KR" altLang="en-US" sz="800" baseline="0" dirty="0" smtClean="0"/>
                        <a:t>대 모두 생성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smtClean="0"/>
                        <a:t>Zookeeper </a:t>
                      </a:r>
                      <a:r>
                        <a:rPr lang="en-US" altLang="ko-KR" sz="800" baseline="0" dirty="0" err="1" smtClean="0"/>
                        <a:t>cpu</a:t>
                      </a:r>
                      <a:r>
                        <a:rPr lang="en-US" altLang="ko-KR" sz="800" baseline="0" dirty="0" smtClean="0"/>
                        <a:t> 2core / mem 4GB / disk 40GB (3</a:t>
                      </a:r>
                      <a:r>
                        <a:rPr lang="ko-KR" altLang="en-US" sz="800" baseline="0" dirty="0" smtClean="0"/>
                        <a:t>대 모두 생성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err="1" smtClean="0"/>
                        <a:t>Zuul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cpu</a:t>
                      </a:r>
                      <a:r>
                        <a:rPr lang="en-US" altLang="ko-KR" sz="800" baseline="0" dirty="0" smtClean="0"/>
                        <a:t> 2core / mem 8GB / disk 40GB (3</a:t>
                      </a:r>
                      <a:r>
                        <a:rPr lang="ko-KR" altLang="en-US" sz="800" baseline="0" dirty="0" smtClean="0"/>
                        <a:t>대중 </a:t>
                      </a:r>
                      <a:r>
                        <a:rPr lang="en-US" altLang="ko-KR" sz="800" baseline="0" dirty="0" smtClean="0"/>
                        <a:t>2</a:t>
                      </a:r>
                      <a:r>
                        <a:rPr lang="ko-KR" altLang="en-US" sz="800" baseline="0" dirty="0" smtClean="0"/>
                        <a:t>대에만 </a:t>
                      </a:r>
                      <a:r>
                        <a:rPr lang="en-US" altLang="ko-KR" sz="800" baseline="0" dirty="0" smtClean="0"/>
                        <a:t>VM </a:t>
                      </a:r>
                      <a:r>
                        <a:rPr lang="ko-KR" altLang="en-US" sz="800" baseline="0" dirty="0" smtClean="0"/>
                        <a:t>생성</a:t>
                      </a:r>
                      <a:r>
                        <a:rPr lang="en-US" altLang="ko-KR" sz="800" baseline="0" dirty="0" smtClean="0"/>
                        <a:t>)</a:t>
                      </a:r>
                      <a:endParaRPr lang="en-US" altLang="ko-KR" sz="800" baseline="0" dirty="0" smtClean="0">
                        <a:hlinkClick r:id="rId3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err="1" smtClean="0">
                          <a:hlinkClick r:id="rId3"/>
                        </a:rPr>
                        <a:t>wget</a:t>
                      </a:r>
                      <a:r>
                        <a:rPr lang="en-US" altLang="ko-KR" sz="800" dirty="0" smtClean="0">
                          <a:hlinkClick r:id="rId3"/>
                        </a:rPr>
                        <a:t> https://archive.apache.org/dist/zookeeper/zookeeper-3.4.10/zookeeper-3.4.10.tar.gz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err="1" smtClean="0"/>
                        <a:t>wget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dirty="0" smtClean="0">
                          <a:hlinkClick r:id="rId4"/>
                        </a:rPr>
                        <a:t>https://archive.apache.org/dist/kafka/1.0.0/kafka_2.11-1.0.0.tgz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/>
                        <a:t>Kubernetes </a:t>
                      </a:r>
                      <a:r>
                        <a:rPr lang="ko-KR" altLang="en-US" sz="800" dirty="0" smtClean="0"/>
                        <a:t>설치 </a:t>
                      </a:r>
                      <a:r>
                        <a:rPr lang="en-US" altLang="ko-KR" sz="800" dirty="0" smtClean="0"/>
                        <a:t>(p.8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참조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52357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382307" y="6527132"/>
            <a:ext cx="4355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dirty="0" smtClean="0"/>
              <a:t>※ </a:t>
            </a:r>
            <a:r>
              <a:rPr lang="ko-KR" altLang="en-US" sz="900" dirty="0" smtClean="0"/>
              <a:t>표준 </a:t>
            </a:r>
            <a:r>
              <a:rPr lang="en-US" altLang="ko-KR" sz="900" dirty="0" smtClean="0"/>
              <a:t>WEB/WAS </a:t>
            </a:r>
            <a:r>
              <a:rPr lang="ko-KR" altLang="en-US" sz="900" dirty="0" smtClean="0"/>
              <a:t>사양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CPU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* 2 (8core, 2.1GHz) / RAM 32GB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/ SSD 480GB * 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59128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신규 구축 장비 목록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ENT</a:t>
            </a:r>
            <a:r>
              <a:rPr lang="ko-KR" altLang="en-US" smtClean="0"/>
              <a:t>투어개발실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3637"/>
              </p:ext>
            </p:extLst>
          </p:nvPr>
        </p:nvGraphicFramePr>
        <p:xfrm>
          <a:off x="200027" y="743813"/>
          <a:ext cx="9497888" cy="3843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530">
                  <a:extLst>
                    <a:ext uri="{9D8B030D-6E8A-4147-A177-3AD203B41FA5}">
                      <a16:colId xmlns:a16="http://schemas.microsoft.com/office/drawing/2014/main" val="2301898689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1855731772"/>
                    </a:ext>
                  </a:extLst>
                </a:gridCol>
                <a:gridCol w="2314893">
                  <a:extLst>
                    <a:ext uri="{9D8B030D-6E8A-4147-A177-3AD203B41FA5}">
                      <a16:colId xmlns:a16="http://schemas.microsoft.com/office/drawing/2014/main" val="3997675274"/>
                    </a:ext>
                  </a:extLst>
                </a:gridCol>
                <a:gridCol w="1292543">
                  <a:extLst>
                    <a:ext uri="{9D8B030D-6E8A-4147-A177-3AD203B41FA5}">
                      <a16:colId xmlns:a16="http://schemas.microsoft.com/office/drawing/2014/main" val="1372428867"/>
                    </a:ext>
                  </a:extLst>
                </a:gridCol>
                <a:gridCol w="1035368">
                  <a:extLst>
                    <a:ext uri="{9D8B030D-6E8A-4147-A177-3AD203B41FA5}">
                      <a16:colId xmlns:a16="http://schemas.microsoft.com/office/drawing/2014/main" val="3415069160"/>
                    </a:ext>
                  </a:extLst>
                </a:gridCol>
                <a:gridCol w="3084386">
                  <a:extLst>
                    <a:ext uri="{9D8B030D-6E8A-4147-A177-3AD203B41FA5}">
                      <a16:colId xmlns:a16="http://schemas.microsoft.com/office/drawing/2014/main" val="1885727100"/>
                    </a:ext>
                  </a:extLst>
                </a:gridCol>
              </a:tblGrid>
              <a:tr h="2396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수량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H/W </a:t>
                      </a: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사양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S/W</a:t>
                      </a:r>
                      <a:r>
                        <a:rPr lang="en-US" altLang="ko-KR" sz="9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900" b="1" baseline="0" dirty="0" smtClean="0">
                          <a:solidFill>
                            <a:schemeClr val="bg1"/>
                          </a:solidFill>
                        </a:rPr>
                        <a:t>사양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Network</a:t>
                      </a:r>
                      <a:r>
                        <a:rPr lang="en-US" altLang="ko-KR" sz="9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900" b="1" baseline="0" dirty="0" smtClean="0">
                          <a:solidFill>
                            <a:schemeClr val="bg1"/>
                          </a:solidFill>
                        </a:rPr>
                        <a:t>구성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baseline="0" dirty="0" smtClean="0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33691"/>
                  </a:ext>
                </a:extLst>
              </a:tr>
              <a:tr h="529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Kubernetes Worker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표준 </a:t>
                      </a:r>
                      <a:r>
                        <a:rPr lang="en-US" altLang="ko-KR" sz="800" dirty="0" smtClean="0"/>
                        <a:t>WEB/WAS </a:t>
                      </a:r>
                      <a:r>
                        <a:rPr lang="ko-KR" altLang="en-US" sz="800" dirty="0" smtClean="0"/>
                        <a:t>사양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RAM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64GB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dirty="0" err="1" smtClean="0"/>
                        <a:t>SSD</a:t>
                      </a:r>
                      <a:r>
                        <a:rPr lang="en-US" altLang="ko-KR" sz="800" baseline="0" dirty="0" smtClean="0"/>
                        <a:t> 480 GB * </a:t>
                      </a:r>
                      <a:r>
                        <a:rPr lang="en-US" altLang="ko-KR" sz="800" baseline="0" dirty="0" err="1" smtClean="0"/>
                        <a:t>2ea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CentOS</a:t>
                      </a:r>
                      <a:r>
                        <a:rPr lang="en-US" altLang="ko-KR" sz="800" baseline="0" dirty="0" smtClean="0"/>
                        <a:t> 7</a:t>
                      </a:r>
                    </a:p>
                    <a:p>
                      <a:pPr latinLnBrk="1"/>
                      <a:r>
                        <a:rPr lang="en-US" altLang="ko-KR" sz="800" baseline="0" dirty="0" smtClean="0"/>
                        <a:t>Kubernetes Worker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IDC </a:t>
                      </a:r>
                      <a:r>
                        <a:rPr lang="ko-KR" altLang="en-US" sz="800" dirty="0" smtClean="0"/>
                        <a:t>전용</a:t>
                      </a:r>
                      <a:r>
                        <a:rPr lang="ko-KR" altLang="en-US" sz="800" baseline="0" dirty="0" smtClean="0"/>
                        <a:t> </a:t>
                      </a:r>
                      <a:endParaRPr lang="en-US" altLang="ko-KR" sz="800" baseline="0" dirty="0" smtClean="0"/>
                    </a:p>
                    <a:p>
                      <a:pPr latinLnBrk="1"/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외부유입차단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/>
                        <a:t>Kubernetes </a:t>
                      </a:r>
                      <a:r>
                        <a:rPr lang="ko-KR" altLang="en-US" sz="800" dirty="0" smtClean="0"/>
                        <a:t>설치 </a:t>
                      </a:r>
                      <a:r>
                        <a:rPr lang="en-US" altLang="ko-KR" sz="800" dirty="0" smtClean="0"/>
                        <a:t>(p.8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참조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aseline="0" dirty="0" smtClean="0"/>
                        <a:t>yum –y install </a:t>
                      </a:r>
                      <a:r>
                        <a:rPr lang="en-US" altLang="ko-KR" sz="800" baseline="0" dirty="0" err="1" smtClean="0"/>
                        <a:t>docker</a:t>
                      </a:r>
                      <a:endParaRPr lang="en-US" altLang="ko-KR" sz="800" baseline="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89190"/>
                  </a:ext>
                </a:extLst>
              </a:tr>
              <a:tr h="529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Frontend</a:t>
                      </a:r>
                      <a:r>
                        <a:rPr lang="en-US" altLang="ko-KR" sz="800" b="1" baseline="0" dirty="0" smtClean="0"/>
                        <a:t> Web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표준 </a:t>
                      </a:r>
                      <a:r>
                        <a:rPr lang="en-US" altLang="ko-KR" sz="800" dirty="0" smtClean="0"/>
                        <a:t>WEB/WAS </a:t>
                      </a:r>
                      <a:r>
                        <a:rPr lang="ko-KR" altLang="en-US" sz="800" dirty="0" smtClean="0"/>
                        <a:t>사양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CentOS 7 / Java</a:t>
                      </a:r>
                      <a:r>
                        <a:rPr lang="en-US" altLang="ko-KR" sz="800" baseline="0" dirty="0" smtClean="0"/>
                        <a:t>, Nginx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VIP * 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smtClean="0"/>
                        <a:t>yum -y install make </a:t>
                      </a:r>
                      <a:r>
                        <a:rPr lang="en-US" altLang="ko-KR" sz="800" baseline="0" dirty="0" err="1" smtClean="0"/>
                        <a:t>gcc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gcc-c</a:t>
                      </a:r>
                      <a:r>
                        <a:rPr lang="en-US" altLang="ko-KR" sz="800" baseline="0" dirty="0" smtClean="0"/>
                        <a:t>++ </a:t>
                      </a:r>
                      <a:r>
                        <a:rPr lang="en-US" altLang="ko-KR" sz="800" baseline="0" dirty="0" err="1" smtClean="0"/>
                        <a:t>autoconf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automake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libtool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pkgconfig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findutils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zlib-devel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openldap-devel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pcre-devel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openssl-devel</a:t>
                      </a:r>
                      <a:r>
                        <a:rPr lang="en-US" altLang="ko-KR" sz="800" baseline="0" dirty="0" smtClean="0"/>
                        <a:t> libxml2-devel expat-</a:t>
                      </a:r>
                      <a:r>
                        <a:rPr lang="en-US" altLang="ko-KR" sz="800" baseline="0" dirty="0" err="1" smtClean="0"/>
                        <a:t>devel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err="1" smtClean="0"/>
                        <a:t>wget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smtClean="0">
                          <a:hlinkClick r:id="rId3"/>
                        </a:rPr>
                        <a:t>https://nginx.org/download/nginx-1.14.0.tar.gz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 smtClean="0"/>
                        <a:t>yum install </a:t>
                      </a:r>
                      <a:r>
                        <a:rPr lang="en-US" altLang="ko-KR" sz="800" baseline="0" dirty="0" err="1" smtClean="0"/>
                        <a:t>docker</a:t>
                      </a:r>
                      <a:endParaRPr lang="en-US" altLang="ko-KR" sz="800" baseline="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 smtClean="0"/>
                        <a:t>도메인 기존 </a:t>
                      </a:r>
                      <a:r>
                        <a:rPr lang="en-US" altLang="ko-KR" sz="800" baseline="0" dirty="0" err="1" smtClean="0"/>
                        <a:t>url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사용예정</a:t>
                      </a:r>
                      <a:endParaRPr lang="en-US" altLang="ko-KR" sz="800" baseline="0" dirty="0" smtClean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 smtClean="0"/>
                        <a:t>Kubernetes </a:t>
                      </a:r>
                      <a:r>
                        <a:rPr lang="ko-KR" altLang="en-US" sz="800" dirty="0" smtClean="0"/>
                        <a:t>설치 </a:t>
                      </a:r>
                      <a:r>
                        <a:rPr lang="en-US" altLang="ko-KR" sz="800" dirty="0" smtClean="0"/>
                        <a:t>(p.8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참조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807219"/>
                  </a:ext>
                </a:extLst>
              </a:tr>
              <a:tr h="529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Image</a:t>
                      </a:r>
                      <a:r>
                        <a:rPr lang="en-US" altLang="ko-KR" sz="800" b="1" baseline="0" dirty="0" smtClean="0"/>
                        <a:t> Server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표준 </a:t>
                      </a:r>
                      <a:r>
                        <a:rPr lang="en-US" altLang="ko-KR" sz="800" dirty="0" smtClean="0"/>
                        <a:t>WEB/WAS </a:t>
                      </a:r>
                      <a:r>
                        <a:rPr lang="ko-KR" altLang="en-US" sz="800" dirty="0" smtClean="0"/>
                        <a:t>사양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en-US" altLang="ko-KR" sz="800" dirty="0" err="1" smtClean="0"/>
                        <a:t>2U</a:t>
                      </a:r>
                      <a:r>
                        <a:rPr lang="en-US" altLang="ko-KR" sz="800" dirty="0" smtClean="0"/>
                        <a:t> Box)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RAM 64 GB</a:t>
                      </a:r>
                    </a:p>
                    <a:p>
                      <a:pPr latinLnBrk="1"/>
                      <a:r>
                        <a:rPr lang="en-US" altLang="ko-KR" sz="800" dirty="0" smtClean="0"/>
                        <a:t>SSD</a:t>
                      </a:r>
                      <a:r>
                        <a:rPr lang="en-US" altLang="ko-KR" sz="800" baseline="0" dirty="0" smtClean="0"/>
                        <a:t> 480 GB * 2ea (OS</a:t>
                      </a:r>
                      <a:r>
                        <a:rPr lang="ko-KR" altLang="en-US" sz="800" baseline="0" dirty="0" smtClean="0"/>
                        <a:t>영역</a:t>
                      </a:r>
                      <a:r>
                        <a:rPr lang="en-US" altLang="ko-KR" sz="800" baseline="0" dirty="0" smtClean="0"/>
                        <a:t>, Data</a:t>
                      </a:r>
                      <a:r>
                        <a:rPr lang="ko-KR" altLang="en-US" sz="800" baseline="0" dirty="0" smtClean="0"/>
                        <a:t>영역</a:t>
                      </a:r>
                      <a:r>
                        <a:rPr lang="en-US" altLang="ko-KR" sz="8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800" baseline="0" dirty="0" err="1" smtClean="0"/>
                        <a:t>SATA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en-US" altLang="ko-KR" sz="800" baseline="0" dirty="0" err="1" smtClean="0"/>
                        <a:t>6TB</a:t>
                      </a:r>
                      <a:r>
                        <a:rPr lang="en-US" altLang="ko-KR" sz="800" baseline="0" dirty="0" smtClean="0"/>
                        <a:t> * 5 (Raid 5)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CentOS 7 / Java, Nginx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VIP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/>
                        <a:t>yum -y install make </a:t>
                      </a:r>
                      <a:r>
                        <a:rPr lang="en-US" altLang="ko-KR" sz="800" dirty="0" err="1" smtClean="0"/>
                        <a:t>gcc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dirty="0" err="1" smtClean="0"/>
                        <a:t>gcc-c</a:t>
                      </a:r>
                      <a:r>
                        <a:rPr lang="en-US" altLang="ko-KR" sz="800" dirty="0" smtClean="0"/>
                        <a:t>++ </a:t>
                      </a:r>
                      <a:r>
                        <a:rPr lang="en-US" altLang="ko-KR" sz="800" dirty="0" err="1" smtClean="0"/>
                        <a:t>autoconf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dirty="0" err="1" smtClean="0"/>
                        <a:t>automake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dirty="0" err="1" smtClean="0"/>
                        <a:t>libtool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dirty="0" err="1" smtClean="0"/>
                        <a:t>pkgconfig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dirty="0" err="1" smtClean="0"/>
                        <a:t>findutils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dirty="0" err="1" smtClean="0"/>
                        <a:t>zlib-devel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dirty="0" err="1" smtClean="0"/>
                        <a:t>openldap-devel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dirty="0" err="1" smtClean="0"/>
                        <a:t>pcre-devel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dirty="0" err="1" smtClean="0"/>
                        <a:t>openssl-devel</a:t>
                      </a:r>
                      <a:r>
                        <a:rPr lang="en-US" altLang="ko-KR" sz="800" dirty="0" smtClean="0"/>
                        <a:t> libxml2-devel expat-</a:t>
                      </a:r>
                      <a:r>
                        <a:rPr lang="en-US" altLang="ko-KR" sz="800" dirty="0" err="1" smtClean="0"/>
                        <a:t>devel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err="1" smtClean="0"/>
                        <a:t>wget</a:t>
                      </a:r>
                      <a:r>
                        <a:rPr lang="en-US" altLang="ko-KR" sz="800" dirty="0" smtClean="0"/>
                        <a:t> https://nginx.org/download/nginx-1.14.0.tar.gz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761949"/>
                  </a:ext>
                </a:extLst>
              </a:tr>
              <a:tr h="529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배포관리</a:t>
                      </a:r>
                      <a:r>
                        <a:rPr lang="ko-KR" altLang="en-US" sz="800" b="1" dirty="0" smtClean="0"/>
                        <a:t> 서버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표준 </a:t>
                      </a:r>
                      <a:r>
                        <a:rPr lang="en-US" altLang="ko-KR" sz="800" dirty="0" smtClean="0"/>
                        <a:t>WEB/WAS </a:t>
                      </a:r>
                      <a:r>
                        <a:rPr lang="ko-KR" altLang="en-US" sz="800" dirty="0" smtClean="0"/>
                        <a:t>사양</a:t>
                      </a:r>
                      <a:endParaRPr lang="en-US" altLang="ko-KR" sz="800" dirty="0" smtClean="0"/>
                    </a:p>
                    <a:p>
                      <a:pPr latinLnBrk="1"/>
                      <a:r>
                        <a:rPr lang="en-US" altLang="ko-KR" sz="800" dirty="0" smtClean="0"/>
                        <a:t>SAS</a:t>
                      </a:r>
                      <a:r>
                        <a:rPr lang="en-US" altLang="ko-KR" sz="800" baseline="0" dirty="0" smtClean="0"/>
                        <a:t> 1.2 TB * 2 (mirror)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CentOS 7</a:t>
                      </a:r>
                      <a:br>
                        <a:rPr lang="en-US" altLang="ko-KR" sz="800" dirty="0" smtClean="0"/>
                      </a:br>
                      <a:r>
                        <a:rPr lang="en-US" altLang="ko-KR" sz="800" dirty="0" err="1" smtClean="0"/>
                        <a:t>Gitlab</a:t>
                      </a:r>
                      <a:r>
                        <a:rPr lang="en-US" altLang="ko-KR" sz="800" dirty="0" smtClean="0"/>
                        <a:t>, Jenkins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en-US" altLang="ko-KR" sz="800" dirty="0" smtClean="0"/>
                        <a:t>Nexus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IDC </a:t>
                      </a:r>
                      <a:r>
                        <a:rPr lang="ko-KR" altLang="en-US" sz="800" dirty="0" smtClean="0"/>
                        <a:t>전용</a:t>
                      </a:r>
                      <a:r>
                        <a:rPr lang="ko-KR" altLang="en-US" sz="800" baseline="0" dirty="0" smtClean="0"/>
                        <a:t> </a:t>
                      </a:r>
                      <a:endParaRPr lang="en-US" altLang="ko-KR" sz="8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외부유입차단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/>
                        <a:t>yum install -y curl </a:t>
                      </a:r>
                      <a:r>
                        <a:rPr lang="en-US" altLang="ko-KR" sz="800" dirty="0" err="1" smtClean="0"/>
                        <a:t>policycoreutils</a:t>
                      </a:r>
                      <a:r>
                        <a:rPr lang="en-US" altLang="ko-KR" sz="800" dirty="0" smtClean="0"/>
                        <a:t>-python </a:t>
                      </a:r>
                      <a:r>
                        <a:rPr lang="en-US" altLang="ko-KR" sz="800" dirty="0" err="1" smtClean="0"/>
                        <a:t>openssh</a:t>
                      </a:r>
                      <a:r>
                        <a:rPr lang="en-US" altLang="ko-KR" sz="800" dirty="0" smtClean="0"/>
                        <a:t>-server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/>
                        <a:t>curl </a:t>
                      </a:r>
                      <a:r>
                        <a:rPr lang="en-US" altLang="ko-KR" sz="800" dirty="0" smtClean="0">
                          <a:hlinkClick r:id="rId4"/>
                        </a:rPr>
                        <a:t>https://packages.gitlab.com/install/repositories/gitlab/gitlab-ee/script.rpm.sh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/>
                        <a:t>yum install -y </a:t>
                      </a:r>
                      <a:r>
                        <a:rPr lang="en-US" altLang="ko-KR" sz="800" dirty="0" err="1" smtClean="0"/>
                        <a:t>gitlab-ee</a:t>
                      </a:r>
                      <a:r>
                        <a:rPr lang="en-US" altLang="ko-KR" sz="800" dirty="0" smtClean="0"/>
                        <a:t>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err="1" smtClean="0"/>
                        <a:t>wget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dirty="0" smtClean="0">
                          <a:hlinkClick r:id="rId5"/>
                        </a:rPr>
                        <a:t>https://download.sonatype.com/nexus/3/latest-unix.tar.gz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 smtClean="0"/>
                        <a:t>curl -</a:t>
                      </a:r>
                      <a:r>
                        <a:rPr lang="en-US" altLang="ko-KR" sz="800" dirty="0" err="1" smtClean="0"/>
                        <a:t>jksSL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en-US" altLang="ko-KR" sz="800" dirty="0" smtClean="0">
                          <a:hlinkClick r:id="rId6"/>
                        </a:rPr>
                        <a:t>https://github.com/scouter-project/scouter/releases/download</a:t>
                      </a:r>
                      <a:endParaRPr lang="en-US" altLang="ko-KR" sz="8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87392"/>
                  </a:ext>
                </a:extLst>
              </a:tr>
              <a:tr h="239668"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27829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5382307" y="6527132"/>
            <a:ext cx="435564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dirty="0" smtClean="0"/>
              <a:t>※ </a:t>
            </a:r>
            <a:r>
              <a:rPr lang="ko-KR" altLang="en-US" sz="900" dirty="0" smtClean="0"/>
              <a:t>표준 </a:t>
            </a:r>
            <a:r>
              <a:rPr lang="en-US" altLang="ko-KR" sz="900" dirty="0" smtClean="0"/>
              <a:t>WEB/WAS </a:t>
            </a:r>
            <a:r>
              <a:rPr lang="ko-KR" altLang="en-US" sz="900" dirty="0" smtClean="0"/>
              <a:t>사양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CPU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* 2 (8core, 2.1GHz) / RAM 32GB</a:t>
            </a:r>
            <a:r>
              <a:rPr lang="en-US" altLang="ko-KR" sz="900" dirty="0"/>
              <a:t> </a:t>
            </a:r>
            <a:r>
              <a:rPr lang="en-US" altLang="ko-KR" sz="900" dirty="0" smtClean="0"/>
              <a:t>/ SSD 480GB * 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1210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05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NT투어개발실-양식-보고서.potx" id="{C9981A56-BF5C-4968-BD31-C04C2BB64759}" vid="{AE8E144F-5AC1-4EE3-998D-F7445AD2A7B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ENT투어개발실-양식-보고서</Template>
  <TotalTime>7119</TotalTime>
  <Words>1892</Words>
  <Application>Microsoft Office PowerPoint</Application>
  <PresentationFormat>A4 용지(210x297mm)</PresentationFormat>
  <Paragraphs>674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Calibri</vt:lpstr>
      <vt:lpstr>Office 테마</vt:lpstr>
      <vt:lpstr>투어 New Platform 시스템 구성안</vt:lpstr>
      <vt:lpstr>New Platform 시스템 구성도</vt:lpstr>
      <vt:lpstr>MSA Infrastructure</vt:lpstr>
      <vt:lpstr>DBMS System</vt:lpstr>
      <vt:lpstr>Search Engine System</vt:lpstr>
      <vt:lpstr>Image Delivery System</vt:lpstr>
      <vt:lpstr>GeoDB (OSM) System</vt:lpstr>
      <vt:lpstr>신규 구축 장비 목록</vt:lpstr>
      <vt:lpstr>신규 구축 장비 목록</vt:lpstr>
      <vt:lpstr>kubernetes</vt:lpstr>
      <vt:lpstr>세부 구성도</vt:lpstr>
      <vt:lpstr>세부 구성도</vt:lpstr>
      <vt:lpstr>세부 구성도</vt:lpstr>
      <vt:lpstr>서비스별 도메인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dklee</dc:creator>
  <cp:lastModifiedBy>유수지</cp:lastModifiedBy>
  <cp:revision>284</cp:revision>
  <cp:lastPrinted>2018-09-27T07:34:40Z</cp:lastPrinted>
  <dcterms:created xsi:type="dcterms:W3CDTF">2018-06-27T13:11:55Z</dcterms:created>
  <dcterms:modified xsi:type="dcterms:W3CDTF">2018-09-28T00:42:02Z</dcterms:modified>
</cp:coreProperties>
</file>