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1"/>
    <p:restoredTop sz="94659"/>
  </p:normalViewPr>
  <p:slideViewPr>
    <p:cSldViewPr snapToGrid="0" snapToObjects="1">
      <p:cViewPr varScale="1">
        <p:scale>
          <a:sx n="105" d="100"/>
          <a:sy n="105"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Wearable Device Health Management System </a:t>
            </a:r>
          </a:p>
        </p:txBody>
      </p:sp>
      <p:sp>
        <p:nvSpPr>
          <p:cNvPr id="3" name="Subtitle 2"/>
          <p:cNvSpPr>
            <a:spLocks noGrp="1"/>
          </p:cNvSpPr>
          <p:nvPr>
            <p:ph type="subTitle" idx="1"/>
          </p:nvPr>
        </p:nvSpPr>
        <p:spPr/>
        <p:txBody>
          <a:bodyPr/>
          <a:lstStyle/>
          <a:p>
            <a:r>
              <a:rPr lang="en-US" err="1" smtClean="0"/>
              <a:t>Name</a:t>
            </a:r>
            <a:r>
              <a:rPr lang="en-US" smtClean="0"/>
              <a:t>: </a:t>
            </a:r>
            <a:r>
              <a:rPr lang="en-US" dirty="0" err="1" smtClean="0"/>
              <a:t>Dongyue</a:t>
            </a:r>
            <a:r>
              <a:rPr lang="en-US" dirty="0" smtClean="0"/>
              <a:t> Li</a:t>
            </a:r>
          </a:p>
          <a:p>
            <a:r>
              <a:rPr lang="en-US" dirty="0" smtClean="0"/>
              <a:t>NUID:001632075</a:t>
            </a:r>
            <a:endParaRPr lang="en-US" dirty="0"/>
          </a:p>
        </p:txBody>
      </p:sp>
    </p:spTree>
    <p:extLst>
      <p:ext uri="{BB962C8B-B14F-4D97-AF65-F5344CB8AC3E}">
        <p14:creationId xmlns:p14="http://schemas.microsoft.com/office/powerpoint/2010/main" val="53571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394513" cy="1320800"/>
          </a:xfrm>
        </p:spPr>
        <p:txBody>
          <a:bodyPr/>
          <a:lstStyle/>
          <a:p>
            <a:r>
              <a:rPr lang="en-US" dirty="0"/>
              <a:t>Part 5: </a:t>
            </a:r>
            <a:r>
              <a:rPr lang="en-US" dirty="0" smtClean="0"/>
              <a:t>Features – Check Username Unique</a:t>
            </a:r>
            <a:endParaRPr lang="en-US" dirty="0"/>
          </a:p>
        </p:txBody>
      </p:sp>
      <p:pic>
        <p:nvPicPr>
          <p:cNvPr id="4" name="Content Placeholder 3"/>
          <p:cNvPicPr>
            <a:picLocks noGrp="1" noChangeAspect="1"/>
          </p:cNvPicPr>
          <p:nvPr>
            <p:ph idx="1"/>
          </p:nvPr>
        </p:nvPicPr>
        <p:blipFill>
          <a:blip r:embed="rId2"/>
          <a:stretch>
            <a:fillRect/>
          </a:stretch>
        </p:blipFill>
        <p:spPr>
          <a:xfrm>
            <a:off x="2394865" y="1394106"/>
            <a:ext cx="7287017" cy="5131434"/>
          </a:xfrm>
          <a:prstGeom prst="rect">
            <a:avLst/>
          </a:prstGeom>
        </p:spPr>
      </p:pic>
    </p:spTree>
    <p:extLst>
      <p:ext uri="{BB962C8B-B14F-4D97-AF65-F5344CB8AC3E}">
        <p14:creationId xmlns:p14="http://schemas.microsoft.com/office/powerpoint/2010/main" val="76865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Features--Check Record Status </a:t>
            </a:r>
            <a:endParaRPr lang="en-US" dirty="0"/>
          </a:p>
        </p:txBody>
      </p:sp>
      <p:pic>
        <p:nvPicPr>
          <p:cNvPr id="4" name="Content Placeholder 3"/>
          <p:cNvPicPr>
            <a:picLocks noGrp="1" noChangeAspect="1"/>
          </p:cNvPicPr>
          <p:nvPr>
            <p:ph idx="1"/>
          </p:nvPr>
        </p:nvPicPr>
        <p:blipFill>
          <a:blip r:embed="rId2"/>
          <a:stretch>
            <a:fillRect/>
          </a:stretch>
        </p:blipFill>
        <p:spPr>
          <a:xfrm>
            <a:off x="814624" y="1649599"/>
            <a:ext cx="10346435" cy="4748469"/>
          </a:xfrm>
          <a:prstGeom prst="rect">
            <a:avLst/>
          </a:prstGeom>
        </p:spPr>
      </p:pic>
    </p:spTree>
    <p:extLst>
      <p:ext uri="{BB962C8B-B14F-4D97-AF65-F5344CB8AC3E}">
        <p14:creationId xmlns:p14="http://schemas.microsoft.com/office/powerpoint/2010/main" val="87755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Chart</a:t>
            </a:r>
            <a:endParaRPr lang="en-US" dirty="0"/>
          </a:p>
        </p:txBody>
      </p:sp>
      <p:pic>
        <p:nvPicPr>
          <p:cNvPr id="4" name="Content Placeholder 3"/>
          <p:cNvPicPr>
            <a:picLocks noGrp="1" noChangeAspect="1"/>
          </p:cNvPicPr>
          <p:nvPr>
            <p:ph idx="1"/>
          </p:nvPr>
        </p:nvPicPr>
        <p:blipFill>
          <a:blip r:embed="rId2"/>
          <a:stretch>
            <a:fillRect/>
          </a:stretch>
        </p:blipFill>
        <p:spPr>
          <a:xfrm>
            <a:off x="1923123" y="1270000"/>
            <a:ext cx="8484900" cy="5300444"/>
          </a:xfrm>
          <a:prstGeom prst="rect">
            <a:avLst/>
          </a:prstGeom>
        </p:spPr>
      </p:pic>
    </p:spTree>
    <p:extLst>
      <p:ext uri="{BB962C8B-B14F-4D97-AF65-F5344CB8AC3E}">
        <p14:creationId xmlns:p14="http://schemas.microsoft.com/office/powerpoint/2010/main" val="179110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Features – Chart</a:t>
            </a:r>
          </a:p>
        </p:txBody>
      </p:sp>
      <p:pic>
        <p:nvPicPr>
          <p:cNvPr id="4" name="Content Placeholder 3"/>
          <p:cNvPicPr>
            <a:picLocks noGrp="1" noChangeAspect="1"/>
          </p:cNvPicPr>
          <p:nvPr>
            <p:ph idx="1"/>
          </p:nvPr>
        </p:nvPicPr>
        <p:blipFill>
          <a:blip r:embed="rId2"/>
          <a:stretch>
            <a:fillRect/>
          </a:stretch>
        </p:blipFill>
        <p:spPr>
          <a:xfrm>
            <a:off x="2496917" y="1420999"/>
            <a:ext cx="7090836" cy="4911542"/>
          </a:xfrm>
          <a:prstGeom prst="rect">
            <a:avLst/>
          </a:prstGeom>
        </p:spPr>
      </p:pic>
    </p:spTree>
    <p:extLst>
      <p:ext uri="{BB962C8B-B14F-4D97-AF65-F5344CB8AC3E}">
        <p14:creationId xmlns:p14="http://schemas.microsoft.com/office/powerpoint/2010/main" val="79767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Features </a:t>
            </a:r>
            <a:r>
              <a:rPr lang="en-US" dirty="0" smtClean="0"/>
              <a:t>–- Feedback</a:t>
            </a:r>
            <a:endParaRPr lang="en-US" dirty="0"/>
          </a:p>
        </p:txBody>
      </p:sp>
      <p:pic>
        <p:nvPicPr>
          <p:cNvPr id="4" name="Content Placeholder 3"/>
          <p:cNvPicPr>
            <a:picLocks noGrp="1" noChangeAspect="1"/>
          </p:cNvPicPr>
          <p:nvPr>
            <p:ph idx="1"/>
          </p:nvPr>
        </p:nvPicPr>
        <p:blipFill>
          <a:blip r:embed="rId2"/>
          <a:stretch>
            <a:fillRect/>
          </a:stretch>
        </p:blipFill>
        <p:spPr>
          <a:xfrm>
            <a:off x="2951447" y="1270000"/>
            <a:ext cx="6322555" cy="5329143"/>
          </a:xfrm>
          <a:prstGeom prst="rect">
            <a:avLst/>
          </a:prstGeom>
        </p:spPr>
      </p:pic>
    </p:spTree>
    <p:extLst>
      <p:ext uri="{BB962C8B-B14F-4D97-AF65-F5344CB8AC3E}">
        <p14:creationId xmlns:p14="http://schemas.microsoft.com/office/powerpoint/2010/main" val="147159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Doctor Response</a:t>
            </a:r>
            <a:endParaRPr lang="en-US" dirty="0"/>
          </a:p>
        </p:txBody>
      </p:sp>
      <p:pic>
        <p:nvPicPr>
          <p:cNvPr id="4" name="Content Placeholder 3"/>
          <p:cNvPicPr>
            <a:picLocks noGrp="1" noChangeAspect="1"/>
          </p:cNvPicPr>
          <p:nvPr>
            <p:ph idx="1"/>
          </p:nvPr>
        </p:nvPicPr>
        <p:blipFill>
          <a:blip r:embed="rId2"/>
          <a:stretch>
            <a:fillRect/>
          </a:stretch>
        </p:blipFill>
        <p:spPr>
          <a:xfrm>
            <a:off x="677334" y="1518228"/>
            <a:ext cx="10873690" cy="4833848"/>
          </a:xfrm>
          <a:prstGeom prst="rect">
            <a:avLst/>
          </a:prstGeom>
        </p:spPr>
      </p:pic>
    </p:spTree>
    <p:extLst>
      <p:ext uri="{BB962C8B-B14F-4D97-AF65-F5344CB8AC3E}">
        <p14:creationId xmlns:p14="http://schemas.microsoft.com/office/powerpoint/2010/main" val="163175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Government</a:t>
            </a:r>
            <a:endParaRPr lang="en-US" dirty="0"/>
          </a:p>
        </p:txBody>
      </p:sp>
      <p:pic>
        <p:nvPicPr>
          <p:cNvPr id="4" name="Content Placeholder 3"/>
          <p:cNvPicPr>
            <a:picLocks noGrp="1" noChangeAspect="1"/>
          </p:cNvPicPr>
          <p:nvPr>
            <p:ph idx="1"/>
          </p:nvPr>
        </p:nvPicPr>
        <p:blipFill>
          <a:blip r:embed="rId2"/>
          <a:stretch>
            <a:fillRect/>
          </a:stretch>
        </p:blipFill>
        <p:spPr>
          <a:xfrm>
            <a:off x="632524" y="1712848"/>
            <a:ext cx="11312494" cy="4445905"/>
          </a:xfrm>
          <a:prstGeom prst="rect">
            <a:avLst/>
          </a:prstGeom>
        </p:spPr>
      </p:pic>
    </p:spTree>
    <p:extLst>
      <p:ext uri="{BB962C8B-B14F-4D97-AF65-F5344CB8AC3E}">
        <p14:creationId xmlns:p14="http://schemas.microsoft.com/office/powerpoint/2010/main" val="183195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Features </a:t>
            </a:r>
            <a:r>
              <a:rPr lang="en-US" dirty="0" smtClean="0"/>
              <a:t>-- Pharmacy</a:t>
            </a:r>
            <a:endParaRPr lang="en-US" dirty="0"/>
          </a:p>
        </p:txBody>
      </p:sp>
      <p:pic>
        <p:nvPicPr>
          <p:cNvPr id="4" name="Content Placeholder 3"/>
          <p:cNvPicPr>
            <a:picLocks noGrp="1" noChangeAspect="1"/>
          </p:cNvPicPr>
          <p:nvPr>
            <p:ph idx="1"/>
          </p:nvPr>
        </p:nvPicPr>
        <p:blipFill>
          <a:blip r:embed="rId2"/>
          <a:stretch>
            <a:fillRect/>
          </a:stretch>
        </p:blipFill>
        <p:spPr>
          <a:xfrm>
            <a:off x="677690" y="1722119"/>
            <a:ext cx="10876484" cy="3468445"/>
          </a:xfrm>
          <a:prstGeom prst="rect">
            <a:avLst/>
          </a:prstGeom>
        </p:spPr>
      </p:pic>
    </p:spTree>
    <p:extLst>
      <p:ext uri="{BB962C8B-B14F-4D97-AF65-F5344CB8AC3E}">
        <p14:creationId xmlns:p14="http://schemas.microsoft.com/office/powerpoint/2010/main" val="56157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Lab</a:t>
            </a:r>
            <a:endParaRPr lang="en-US" dirty="0"/>
          </a:p>
        </p:txBody>
      </p:sp>
      <p:pic>
        <p:nvPicPr>
          <p:cNvPr id="4" name="Content Placeholder 3"/>
          <p:cNvPicPr>
            <a:picLocks noGrp="1" noChangeAspect="1"/>
          </p:cNvPicPr>
          <p:nvPr>
            <p:ph idx="1"/>
          </p:nvPr>
        </p:nvPicPr>
        <p:blipFill>
          <a:blip r:embed="rId2"/>
          <a:stretch>
            <a:fillRect/>
          </a:stretch>
        </p:blipFill>
        <p:spPr>
          <a:xfrm>
            <a:off x="677334" y="1774507"/>
            <a:ext cx="11044116" cy="3456399"/>
          </a:xfrm>
          <a:prstGeom prst="rect">
            <a:avLst/>
          </a:prstGeom>
        </p:spPr>
      </p:pic>
    </p:spTree>
    <p:extLst>
      <p:ext uri="{BB962C8B-B14F-4D97-AF65-F5344CB8AC3E}">
        <p14:creationId xmlns:p14="http://schemas.microsoft.com/office/powerpoint/2010/main" val="14964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6: Approach</a:t>
            </a:r>
            <a:endParaRPr lang="en-US" dirty="0"/>
          </a:p>
        </p:txBody>
      </p:sp>
      <p:sp>
        <p:nvSpPr>
          <p:cNvPr id="3" name="Content Placeholder 2"/>
          <p:cNvSpPr>
            <a:spLocks noGrp="1"/>
          </p:cNvSpPr>
          <p:nvPr>
            <p:ph idx="1"/>
          </p:nvPr>
        </p:nvSpPr>
        <p:spPr/>
        <p:txBody>
          <a:bodyPr>
            <a:normAutofit lnSpcReduction="10000"/>
          </a:bodyPr>
          <a:lstStyle/>
          <a:p>
            <a:r>
              <a:rPr lang="en-US" b="1" dirty="0" smtClean="0"/>
              <a:t>Inheritance </a:t>
            </a:r>
          </a:p>
          <a:p>
            <a:r>
              <a:rPr lang="en-US" dirty="0" smtClean="0"/>
              <a:t>I </a:t>
            </a:r>
            <a:r>
              <a:rPr lang="en-US" dirty="0"/>
              <a:t>organized classes using inheritance to avoid duplication and reduce redundancy. As there are many kind of roles of user using this system. I make Role class abstract and every different role will extend Role class.</a:t>
            </a:r>
          </a:p>
          <a:p>
            <a:r>
              <a:rPr lang="en-US" dirty="0"/>
              <a:t>Another example of using inheritance. Based on my design, this system will allow different kind people login and the data will be saved in different organization and departments. These organizations share many </a:t>
            </a:r>
            <a:r>
              <a:rPr lang="en-US" dirty="0" err="1"/>
              <a:t>commosns</a:t>
            </a:r>
            <a:r>
              <a:rPr lang="en-US" dirty="0"/>
              <a:t>, for example, every organization has its own name, user account directory, work queue and so on. So I created a Abstract class named Organization, subclass which represents different organization extends this class. This approach has greatly reduced my work while I do not need to create the same variable and method for each class over and over again. </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1583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altLang="zh-CN"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a:t>Nowadays, wearable devices provide a great deal of change and great convenience to our lives. The emergence of smart wearable devices brings Internet of Things-extending from internet into the user's daily life. </a:t>
            </a:r>
            <a:endParaRPr lang="en-US" dirty="0" smtClean="0"/>
          </a:p>
          <a:p>
            <a:r>
              <a:rPr lang="en-US" dirty="0"/>
              <a:t>Wearable device is not just a hardware device, it is supported by the software, data exchange, and cloud interaction to achieve powerful functions. </a:t>
            </a:r>
            <a:endParaRPr lang="en-US" dirty="0" smtClean="0"/>
          </a:p>
          <a:p>
            <a:r>
              <a:rPr lang="en-US" dirty="0" smtClean="0"/>
              <a:t>A </a:t>
            </a:r>
            <a:r>
              <a:rPr lang="en-US" dirty="0"/>
              <a:t>variety of smart wearable devices are sensors, transferring the body functions of users and exercise data to the cloud via smartphones, then analysis and application. The work principle is the use of sensors, radio frequency identification (RFID), global positioning systems and other information sensing device. It accesses to the mobile Internet according to the agreed protocol, and enables the connection and exchange of information between people and things at anytime, anywhere. </a:t>
            </a:r>
          </a:p>
        </p:txBody>
      </p:sp>
    </p:spTree>
    <p:extLst>
      <p:ext uri="{BB962C8B-B14F-4D97-AF65-F5344CB8AC3E}">
        <p14:creationId xmlns:p14="http://schemas.microsoft.com/office/powerpoint/2010/main" val="1319640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 6: Approach</a:t>
            </a:r>
          </a:p>
        </p:txBody>
      </p:sp>
      <p:sp>
        <p:nvSpPr>
          <p:cNvPr id="3" name="Content Placeholder 2"/>
          <p:cNvSpPr>
            <a:spLocks noGrp="1"/>
          </p:cNvSpPr>
          <p:nvPr>
            <p:ph idx="1"/>
          </p:nvPr>
        </p:nvSpPr>
        <p:spPr/>
        <p:txBody>
          <a:bodyPr/>
          <a:lstStyle/>
          <a:p>
            <a:r>
              <a:rPr lang="en-US" b="1" dirty="0"/>
              <a:t>The "</a:t>
            </a:r>
            <a:r>
              <a:rPr lang="en-US" b="1" dirty="0" err="1"/>
              <a:t>instanceof</a:t>
            </a:r>
            <a:r>
              <a:rPr lang="en-US" b="1" dirty="0"/>
              <a:t>" Operator</a:t>
            </a:r>
          </a:p>
          <a:p>
            <a:r>
              <a:rPr lang="en-US" dirty="0"/>
              <a:t>"</a:t>
            </a:r>
            <a:r>
              <a:rPr lang="en-US" dirty="0" err="1"/>
              <a:t>instanceof</a:t>
            </a:r>
            <a:r>
              <a:rPr lang="en-US" dirty="0"/>
              <a:t>" operator used for check whether a class is one specific subclass or not. For example, when creating user account for different people, the user information should be save based on what kind of organization they belong to.</a:t>
            </a:r>
          </a:p>
          <a:p>
            <a:endParaRPr lang="en-US" dirty="0"/>
          </a:p>
        </p:txBody>
      </p:sp>
    </p:spTree>
    <p:extLst>
      <p:ext uri="{BB962C8B-B14F-4D97-AF65-F5344CB8AC3E}">
        <p14:creationId xmlns:p14="http://schemas.microsoft.com/office/powerpoint/2010/main" val="145618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2:Problem Statement</a:t>
            </a:r>
            <a:endParaRPr lang="en-US" dirty="0"/>
          </a:p>
        </p:txBody>
      </p:sp>
      <p:sp>
        <p:nvSpPr>
          <p:cNvPr id="3" name="Content Placeholder 2"/>
          <p:cNvSpPr>
            <a:spLocks noGrp="1"/>
          </p:cNvSpPr>
          <p:nvPr>
            <p:ph idx="1"/>
          </p:nvPr>
        </p:nvSpPr>
        <p:spPr/>
        <p:txBody>
          <a:bodyPr>
            <a:normAutofit/>
          </a:bodyPr>
          <a:lstStyle/>
          <a:p>
            <a:r>
              <a:rPr lang="en-US" dirty="0">
                <a:latin typeface="Trebuchet MS" charset="0"/>
                <a:ea typeface="Trebuchet MS" charset="0"/>
                <a:cs typeface="Trebuchet MS" charset="0"/>
              </a:rPr>
              <a:t>Due to imperfect </a:t>
            </a:r>
            <a:r>
              <a:rPr lang="en-US" dirty="0" smtClean="0">
                <a:latin typeface="Trebuchet MS" charset="0"/>
                <a:ea typeface="Trebuchet MS" charset="0"/>
                <a:cs typeface="Trebuchet MS" charset="0"/>
              </a:rPr>
              <a:t>public </a:t>
            </a:r>
            <a:r>
              <a:rPr lang="en-US" dirty="0">
                <a:latin typeface="Trebuchet MS" charset="0"/>
                <a:ea typeface="Trebuchet MS" charset="0"/>
                <a:cs typeface="Trebuchet MS" charset="0"/>
              </a:rPr>
              <a:t>health management system, </a:t>
            </a:r>
            <a:r>
              <a:rPr lang="en-US" dirty="0" smtClean="0">
                <a:latin typeface="Trebuchet MS" charset="0"/>
                <a:ea typeface="Trebuchet MS" charset="0"/>
                <a:cs typeface="Trebuchet MS" charset="0"/>
              </a:rPr>
              <a:t>high </a:t>
            </a:r>
            <a:r>
              <a:rPr lang="en-US" dirty="0">
                <a:latin typeface="Trebuchet MS" charset="0"/>
                <a:ea typeface="Trebuchet MS" charset="0"/>
                <a:cs typeface="Trebuchet MS" charset="0"/>
              </a:rPr>
              <a:t>medical costs, fewer channels and low </a:t>
            </a:r>
            <a:r>
              <a:rPr lang="en-US" dirty="0" smtClean="0">
                <a:latin typeface="Trebuchet MS" charset="0"/>
                <a:ea typeface="Trebuchet MS" charset="0"/>
                <a:cs typeface="Trebuchet MS" charset="0"/>
              </a:rPr>
              <a:t>coverage problems </a:t>
            </a:r>
            <a:r>
              <a:rPr lang="en-US" altLang="zh-CN" dirty="0" smtClean="0">
                <a:latin typeface="Trebuchet MS" charset="0"/>
                <a:ea typeface="Trebuchet MS" charset="0"/>
                <a:cs typeface="Trebuchet MS" charset="0"/>
              </a:rPr>
              <a:t>are</a:t>
            </a:r>
            <a:r>
              <a:rPr lang="zh-CN" altLang="en-US" dirty="0" smtClean="0">
                <a:latin typeface="Trebuchet MS" charset="0"/>
                <a:ea typeface="Trebuchet MS" charset="0"/>
                <a:cs typeface="Trebuchet MS" charset="0"/>
              </a:rPr>
              <a:t> </a:t>
            </a:r>
            <a:r>
              <a:rPr lang="en-US" dirty="0" smtClean="0">
                <a:latin typeface="Trebuchet MS" charset="0"/>
                <a:ea typeface="Trebuchet MS" charset="0"/>
                <a:cs typeface="Trebuchet MS" charset="0"/>
              </a:rPr>
              <a:t>plaguing public‘s </a:t>
            </a:r>
            <a:r>
              <a:rPr lang="en-US" dirty="0">
                <a:latin typeface="Trebuchet MS" charset="0"/>
                <a:ea typeface="Trebuchet MS" charset="0"/>
                <a:cs typeface="Trebuchet MS" charset="0"/>
              </a:rPr>
              <a:t>livelihood. In particular, </a:t>
            </a:r>
            <a:r>
              <a:rPr lang="zh-CN" altLang="en-US" dirty="0" smtClean="0">
                <a:latin typeface="Trebuchet MS" charset="0"/>
                <a:ea typeface="Trebuchet MS" charset="0"/>
                <a:cs typeface="Trebuchet MS" charset="0"/>
              </a:rPr>
              <a:t>“</a:t>
            </a:r>
            <a:r>
              <a:rPr lang="en-US" dirty="0" smtClean="0">
                <a:latin typeface="Trebuchet MS" charset="0"/>
                <a:ea typeface="Trebuchet MS" charset="0"/>
                <a:cs typeface="Trebuchet MS" charset="0"/>
              </a:rPr>
              <a:t>the low </a:t>
            </a:r>
            <a:r>
              <a:rPr lang="en-US" dirty="0">
                <a:latin typeface="Trebuchet MS" charset="0"/>
                <a:ea typeface="Trebuchet MS" charset="0"/>
                <a:cs typeface="Trebuchet MS" charset="0"/>
              </a:rPr>
              <a:t>efficiency of medical system, the poor quality of medical services, </a:t>
            </a:r>
            <a:r>
              <a:rPr lang="en-US" dirty="0" smtClean="0">
                <a:latin typeface="Trebuchet MS" charset="0"/>
                <a:ea typeface="Trebuchet MS" charset="0"/>
                <a:cs typeface="Trebuchet MS" charset="0"/>
              </a:rPr>
              <a:t>the difficult </a:t>
            </a:r>
            <a:r>
              <a:rPr lang="en-US" dirty="0">
                <a:latin typeface="Trebuchet MS" charset="0"/>
                <a:ea typeface="Trebuchet MS" charset="0"/>
                <a:cs typeface="Trebuchet MS" charset="0"/>
              </a:rPr>
              <a:t>and expensive medical </a:t>
            </a:r>
            <a:r>
              <a:rPr lang="en-US" dirty="0" smtClean="0">
                <a:latin typeface="Trebuchet MS" charset="0"/>
                <a:ea typeface="Trebuchet MS" charset="0"/>
                <a:cs typeface="Trebuchet MS" charset="0"/>
              </a:rPr>
              <a:t>treatment</a:t>
            </a:r>
            <a:r>
              <a:rPr lang="zh-CN" altLang="en-US" dirty="0" smtClean="0">
                <a:latin typeface="Trebuchet MS" charset="0"/>
                <a:ea typeface="Trebuchet MS" charset="0"/>
                <a:cs typeface="Trebuchet MS" charset="0"/>
              </a:rPr>
              <a:t>”</a:t>
            </a:r>
            <a:r>
              <a:rPr lang="en-US" altLang="zh-CN" dirty="0" smtClean="0">
                <a:latin typeface="Trebuchet MS" charset="0"/>
                <a:ea typeface="Trebuchet MS" charset="0"/>
                <a:cs typeface="Trebuchet MS" charset="0"/>
              </a:rPr>
              <a:t> </a:t>
            </a:r>
            <a:r>
              <a:rPr lang="en-US" dirty="0" smtClean="0">
                <a:latin typeface="Trebuchet MS" charset="0"/>
                <a:ea typeface="Trebuchet MS" charset="0"/>
                <a:cs typeface="Trebuchet MS" charset="0"/>
              </a:rPr>
              <a:t>as </a:t>
            </a:r>
            <a:r>
              <a:rPr lang="en-US" dirty="0">
                <a:latin typeface="Trebuchet MS" charset="0"/>
                <a:ea typeface="Trebuchet MS" charset="0"/>
                <a:cs typeface="Trebuchet MS" charset="0"/>
              </a:rPr>
              <a:t>the main focus of social concern</a:t>
            </a:r>
            <a:r>
              <a:rPr lang="en-US" dirty="0" smtClean="0">
                <a:latin typeface="Trebuchet MS" charset="0"/>
                <a:ea typeface="Trebuchet MS" charset="0"/>
                <a:cs typeface="Trebuchet MS" charset="0"/>
              </a:rPr>
              <a:t>.</a:t>
            </a:r>
            <a:endParaRPr lang="zh-CN" altLang="en-US" dirty="0" smtClean="0">
              <a:latin typeface="Trebuchet MS" charset="0"/>
              <a:ea typeface="Trebuchet MS" charset="0"/>
              <a:cs typeface="Trebuchet MS" charset="0"/>
            </a:endParaRPr>
          </a:p>
          <a:p>
            <a:r>
              <a:rPr lang="en-US" dirty="0" smtClean="0">
                <a:latin typeface="Trebuchet MS" charset="0"/>
                <a:ea typeface="Trebuchet MS" charset="0"/>
                <a:cs typeface="Trebuchet MS" charset="0"/>
              </a:rPr>
              <a:t> </a:t>
            </a:r>
            <a:r>
              <a:rPr lang="en-US" dirty="0">
                <a:latin typeface="Trebuchet MS" charset="0"/>
                <a:ea typeface="Trebuchet MS" charset="0"/>
                <a:cs typeface="Trebuchet MS" charset="0"/>
              </a:rPr>
              <a:t>In the past, only through the hospital or professional medical institutions for medical examination, resulting in long examination </a:t>
            </a:r>
            <a:r>
              <a:rPr lang="en-US" dirty="0" smtClean="0">
                <a:latin typeface="Trebuchet MS" charset="0"/>
                <a:ea typeface="Trebuchet MS" charset="0"/>
                <a:cs typeface="Trebuchet MS" charset="0"/>
              </a:rPr>
              <a:t>period</a:t>
            </a:r>
            <a:r>
              <a:rPr lang="zh-CN" altLang="en-US" dirty="0" smtClean="0">
                <a:latin typeface="Trebuchet MS" charset="0"/>
                <a:ea typeface="Trebuchet MS" charset="0"/>
                <a:cs typeface="Trebuchet MS" charset="0"/>
              </a:rPr>
              <a:t> </a:t>
            </a:r>
            <a:r>
              <a:rPr lang="en-US" altLang="zh-CN" dirty="0" smtClean="0">
                <a:latin typeface="Trebuchet MS" charset="0"/>
                <a:ea typeface="Trebuchet MS" charset="0"/>
                <a:cs typeface="Trebuchet MS" charset="0"/>
              </a:rPr>
              <a:t>and </a:t>
            </a:r>
            <a:r>
              <a:rPr lang="en-US" dirty="0" smtClean="0">
                <a:latin typeface="Trebuchet MS" charset="0"/>
                <a:ea typeface="Trebuchet MS" charset="0"/>
                <a:cs typeface="Trebuchet MS" charset="0"/>
              </a:rPr>
              <a:t>physical </a:t>
            </a:r>
            <a:r>
              <a:rPr lang="en-US" dirty="0">
                <a:latin typeface="Trebuchet MS" charset="0"/>
                <a:ea typeface="Trebuchet MS" charset="0"/>
                <a:cs typeface="Trebuchet MS" charset="0"/>
              </a:rPr>
              <a:t>symptoms often can not be found in time, </a:t>
            </a:r>
            <a:r>
              <a:rPr lang="en-US" dirty="0" smtClean="0">
                <a:latin typeface="Trebuchet MS" charset="0"/>
                <a:ea typeface="Trebuchet MS" charset="0"/>
                <a:cs typeface="Trebuchet MS" charset="0"/>
              </a:rPr>
              <a:t>a lot of patients miss the </a:t>
            </a:r>
            <a:r>
              <a:rPr lang="en-US" dirty="0">
                <a:latin typeface="Trebuchet MS" charset="0"/>
                <a:ea typeface="Trebuchet MS" charset="0"/>
                <a:cs typeface="Trebuchet MS" charset="0"/>
              </a:rPr>
              <a:t>best treatment period. </a:t>
            </a:r>
            <a:endParaRPr lang="zh-CN" altLang="en-US" dirty="0" smtClean="0">
              <a:latin typeface="Trebuchet MS" charset="0"/>
              <a:ea typeface="Trebuchet MS" charset="0"/>
              <a:cs typeface="Trebuchet MS" charset="0"/>
            </a:endParaRPr>
          </a:p>
        </p:txBody>
      </p:sp>
    </p:spTree>
    <p:extLst>
      <p:ext uri="{BB962C8B-B14F-4D97-AF65-F5344CB8AC3E}">
        <p14:creationId xmlns:p14="http://schemas.microsoft.com/office/powerpoint/2010/main" val="9442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Part 3: Proposed Solution</a:t>
            </a:r>
            <a:endParaRPr lang="en-US" dirty="0"/>
          </a:p>
        </p:txBody>
      </p:sp>
      <p:sp>
        <p:nvSpPr>
          <p:cNvPr id="3" name="Content Placeholder 2"/>
          <p:cNvSpPr>
            <a:spLocks noGrp="1"/>
          </p:cNvSpPr>
          <p:nvPr>
            <p:ph idx="1"/>
          </p:nvPr>
        </p:nvSpPr>
        <p:spPr/>
        <p:txBody>
          <a:bodyPr/>
          <a:lstStyle/>
          <a:p>
            <a:r>
              <a:rPr lang="en-US" dirty="0" smtClean="0"/>
              <a:t>This project provides a </a:t>
            </a:r>
            <a:r>
              <a:rPr lang="en-US" dirty="0"/>
              <a:t>Wearable Device Health Management </a:t>
            </a:r>
            <a:r>
              <a:rPr lang="en-US" dirty="0" smtClean="0"/>
              <a:t>System which is </a:t>
            </a:r>
            <a:r>
              <a:rPr lang="en-US" dirty="0"/>
              <a:t>related to patient, doctor, pharmacy, </a:t>
            </a:r>
            <a:r>
              <a:rPr lang="en-US" dirty="0" smtClean="0"/>
              <a:t>government</a:t>
            </a:r>
            <a:r>
              <a:rPr lang="en-US" dirty="0"/>
              <a:t>, equipment manufacturer and so on. This system can collect the data on wearable devices, and allow users to measure their physiological information at </a:t>
            </a:r>
            <a:r>
              <a:rPr lang="en-US" dirty="0" smtClean="0"/>
              <a:t>home. By </a:t>
            </a:r>
            <a:r>
              <a:rPr lang="en-US" dirty="0"/>
              <a:t>analyzing the real-time monitoring health data of wearable devices such as vital signs and fitness record, we can give more appropriate individual feedback on human health and sent the data to the patient primary doctor in time to get diagnostic advice. </a:t>
            </a:r>
            <a:r>
              <a:rPr lang="en-US" dirty="0" smtClean="0">
                <a:latin typeface="Trebuchet MS" charset="0"/>
                <a:ea typeface="Trebuchet MS" charset="0"/>
                <a:cs typeface="Trebuchet MS" charset="0"/>
              </a:rPr>
              <a:t>Especially </a:t>
            </a:r>
            <a:r>
              <a:rPr lang="en-US" dirty="0">
                <a:latin typeface="Trebuchet MS" charset="0"/>
                <a:ea typeface="Trebuchet MS" charset="0"/>
                <a:cs typeface="Trebuchet MS" charset="0"/>
              </a:rPr>
              <a:t>for patients</a:t>
            </a:r>
            <a:r>
              <a:rPr lang="zh-CN" altLang="en-US" dirty="0">
                <a:latin typeface="Trebuchet MS" charset="0"/>
                <a:ea typeface="Trebuchet MS" charset="0"/>
                <a:cs typeface="Trebuchet MS" charset="0"/>
              </a:rPr>
              <a:t> </a:t>
            </a:r>
            <a:r>
              <a:rPr lang="en-US" altLang="zh-CN" dirty="0">
                <a:latin typeface="Trebuchet MS" charset="0"/>
                <a:ea typeface="Trebuchet MS" charset="0"/>
                <a:cs typeface="Trebuchet MS" charset="0"/>
              </a:rPr>
              <a:t>with chronic disease, it will help lot. At the same time, government departments can get more accurate health information, which is used to plan the urban health problems.</a:t>
            </a:r>
          </a:p>
          <a:p>
            <a:endParaRPr lang="en-US" dirty="0"/>
          </a:p>
        </p:txBody>
      </p:sp>
    </p:spTree>
    <p:extLst>
      <p:ext uri="{BB962C8B-B14F-4D97-AF65-F5344CB8AC3E}">
        <p14:creationId xmlns:p14="http://schemas.microsoft.com/office/powerpoint/2010/main" val="31585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4: Object Model</a:t>
            </a:r>
            <a:endParaRPr lang="en-US" dirty="0"/>
          </a:p>
        </p:txBody>
      </p:sp>
    </p:spTree>
    <p:extLst>
      <p:ext uri="{BB962C8B-B14F-4D97-AF65-F5344CB8AC3E}">
        <p14:creationId xmlns:p14="http://schemas.microsoft.com/office/powerpoint/2010/main" val="85308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827" y="0"/>
            <a:ext cx="11491488" cy="6858000"/>
          </a:xfrm>
        </p:spPr>
      </p:pic>
    </p:spTree>
    <p:extLst>
      <p:ext uri="{BB962C8B-B14F-4D97-AF65-F5344CB8AC3E}">
        <p14:creationId xmlns:p14="http://schemas.microsoft.com/office/powerpoint/2010/main" val="97557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5: Features -- Register</a:t>
            </a:r>
            <a:endParaRPr lang="en-US" dirty="0"/>
          </a:p>
        </p:txBody>
      </p:sp>
      <p:pic>
        <p:nvPicPr>
          <p:cNvPr id="4" name="Content Placeholder 3"/>
          <p:cNvPicPr>
            <a:picLocks noGrp="1" noChangeAspect="1"/>
          </p:cNvPicPr>
          <p:nvPr>
            <p:ph idx="1"/>
          </p:nvPr>
        </p:nvPicPr>
        <p:blipFill>
          <a:blip r:embed="rId2"/>
          <a:stretch>
            <a:fillRect/>
          </a:stretch>
        </p:blipFill>
        <p:spPr>
          <a:xfrm>
            <a:off x="1135063" y="1584284"/>
            <a:ext cx="10160466" cy="4519576"/>
          </a:xfrm>
          <a:prstGeom prst="rect">
            <a:avLst/>
          </a:prstGeom>
        </p:spPr>
      </p:pic>
    </p:spTree>
    <p:extLst>
      <p:ext uri="{BB962C8B-B14F-4D97-AF65-F5344CB8AC3E}">
        <p14:creationId xmlns:p14="http://schemas.microsoft.com/office/powerpoint/2010/main" val="138675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a:t>
            </a:r>
            <a:r>
              <a:rPr lang="en-US" dirty="0"/>
              <a:t>Register</a:t>
            </a:r>
          </a:p>
        </p:txBody>
      </p:sp>
      <p:pic>
        <p:nvPicPr>
          <p:cNvPr id="4" name="Content Placeholder 3"/>
          <p:cNvPicPr>
            <a:picLocks noGrp="1" noChangeAspect="1"/>
          </p:cNvPicPr>
          <p:nvPr>
            <p:ph idx="1"/>
          </p:nvPr>
        </p:nvPicPr>
        <p:blipFill>
          <a:blip r:embed="rId2"/>
          <a:stretch>
            <a:fillRect/>
          </a:stretch>
        </p:blipFill>
        <p:spPr>
          <a:xfrm>
            <a:off x="1087973" y="1380659"/>
            <a:ext cx="10019297" cy="5217681"/>
          </a:xfrm>
          <a:prstGeom prst="rect">
            <a:avLst/>
          </a:prstGeom>
        </p:spPr>
      </p:pic>
    </p:spTree>
    <p:extLst>
      <p:ext uri="{BB962C8B-B14F-4D97-AF65-F5344CB8AC3E}">
        <p14:creationId xmlns:p14="http://schemas.microsoft.com/office/powerpoint/2010/main" val="33514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5: </a:t>
            </a:r>
            <a:r>
              <a:rPr lang="en-US" dirty="0" smtClean="0"/>
              <a:t>Features -- System</a:t>
            </a:r>
            <a:endParaRPr lang="en-US" dirty="0"/>
          </a:p>
        </p:txBody>
      </p:sp>
      <p:pic>
        <p:nvPicPr>
          <p:cNvPr id="4" name="Content Placeholder 3"/>
          <p:cNvPicPr>
            <a:picLocks noGrp="1" noChangeAspect="1"/>
          </p:cNvPicPr>
          <p:nvPr>
            <p:ph idx="1"/>
          </p:nvPr>
        </p:nvPicPr>
        <p:blipFill>
          <a:blip r:embed="rId2"/>
          <a:stretch>
            <a:fillRect/>
          </a:stretch>
        </p:blipFill>
        <p:spPr>
          <a:xfrm>
            <a:off x="1469279" y="1270000"/>
            <a:ext cx="9328710" cy="5182617"/>
          </a:xfrm>
          <a:prstGeom prst="rect">
            <a:avLst/>
          </a:prstGeom>
        </p:spPr>
      </p:pic>
    </p:spTree>
    <p:extLst>
      <p:ext uri="{BB962C8B-B14F-4D97-AF65-F5344CB8AC3E}">
        <p14:creationId xmlns:p14="http://schemas.microsoft.com/office/powerpoint/2010/main" val="2039789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674</Words>
  <Application>Microsoft Macintosh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Trebuchet MS</vt:lpstr>
      <vt:lpstr>Wingdings 3</vt:lpstr>
      <vt:lpstr>方正姚体</vt:lpstr>
      <vt:lpstr>Arial</vt:lpstr>
      <vt:lpstr>Facet</vt:lpstr>
      <vt:lpstr>Wearable Device Health Management System </vt:lpstr>
      <vt:lpstr>Part 1: Background</vt:lpstr>
      <vt:lpstr>Part 2:Problem Statement</vt:lpstr>
      <vt:lpstr>Part 3: Proposed Solution</vt:lpstr>
      <vt:lpstr>Part 4: Object Model</vt:lpstr>
      <vt:lpstr>PowerPoint Presentation</vt:lpstr>
      <vt:lpstr>Part 5: Features -- Register</vt:lpstr>
      <vt:lpstr>Part 5: Features -- Register</vt:lpstr>
      <vt:lpstr>Part 5: Features -- System</vt:lpstr>
      <vt:lpstr>Part 5: Features – Check Username Unique</vt:lpstr>
      <vt:lpstr>Part 5: Features--Check Record Status </vt:lpstr>
      <vt:lpstr>Part 5: Features – Chart</vt:lpstr>
      <vt:lpstr>Part 5: Features – Chart</vt:lpstr>
      <vt:lpstr>Part 5: Features –- Feedback</vt:lpstr>
      <vt:lpstr>Part 5: Features – Doctor Response</vt:lpstr>
      <vt:lpstr>Part 5: Features -- Government</vt:lpstr>
      <vt:lpstr>Part 5: Features -- Pharmacy</vt:lpstr>
      <vt:lpstr>Part 5: Features -- Lab</vt:lpstr>
      <vt:lpstr>Part 6: Approach</vt:lpstr>
      <vt:lpstr>Part 6: Approach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Device Health Management System </dc:title>
  <dc:creator>dongyueli1992@gmail.com</dc:creator>
  <cp:lastModifiedBy>dongyueli1992@gmail.com</cp:lastModifiedBy>
  <cp:revision>14</cp:revision>
  <dcterms:created xsi:type="dcterms:W3CDTF">2015-12-11T01:09:46Z</dcterms:created>
  <dcterms:modified xsi:type="dcterms:W3CDTF">2015-12-11T04:42:14Z</dcterms:modified>
</cp:coreProperties>
</file>